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4610"/>
  </p:normalViewPr>
  <p:slideViewPr>
    <p:cSldViewPr snapToGrid="0" snapToObjects="1">
      <p:cViewPr varScale="1">
        <p:scale>
          <a:sx n="117" d="100"/>
          <a:sy n="117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0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21.pn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22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26" Type="http://schemas.openxmlformats.org/officeDocument/2006/relationships/image" Target="../media/image135.png"/><Relationship Id="rId3" Type="http://schemas.openxmlformats.org/officeDocument/2006/relationships/image" Target="../media/image21.png"/><Relationship Id="rId21" Type="http://schemas.openxmlformats.org/officeDocument/2006/relationships/image" Target="../media/image152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5" Type="http://schemas.openxmlformats.org/officeDocument/2006/relationships/image" Target="../media/image15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8.png"/><Relationship Id="rId20" Type="http://schemas.openxmlformats.org/officeDocument/2006/relationships/image" Target="../media/image95.png"/><Relationship Id="rId29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24" Type="http://schemas.openxmlformats.org/officeDocument/2006/relationships/image" Target="../media/image155.png"/><Relationship Id="rId32" Type="http://schemas.openxmlformats.org/officeDocument/2006/relationships/image" Target="../media/image162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23" Type="http://schemas.openxmlformats.org/officeDocument/2006/relationships/image" Target="../media/image154.png"/><Relationship Id="rId28" Type="http://schemas.openxmlformats.org/officeDocument/2006/relationships/image" Target="../media/image158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31" Type="http://schemas.openxmlformats.org/officeDocument/2006/relationships/image" Target="../media/image161.png"/><Relationship Id="rId4" Type="http://schemas.openxmlformats.org/officeDocument/2006/relationships/image" Target="../media/image22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Relationship Id="rId22" Type="http://schemas.openxmlformats.org/officeDocument/2006/relationships/image" Target="../media/image153.png"/><Relationship Id="rId27" Type="http://schemas.openxmlformats.org/officeDocument/2006/relationships/image" Target="../media/image157.png"/><Relationship Id="rId30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26" Type="http://schemas.openxmlformats.org/officeDocument/2006/relationships/image" Target="../media/image185.png"/><Relationship Id="rId3" Type="http://schemas.openxmlformats.org/officeDocument/2006/relationships/image" Target="../media/image21.png"/><Relationship Id="rId21" Type="http://schemas.openxmlformats.org/officeDocument/2006/relationships/image" Target="../media/image180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17" Type="http://schemas.openxmlformats.org/officeDocument/2006/relationships/image" Target="../media/image176.png"/><Relationship Id="rId25" Type="http://schemas.openxmlformats.org/officeDocument/2006/relationships/image" Target="../media/image18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75.png"/><Relationship Id="rId20" Type="http://schemas.openxmlformats.org/officeDocument/2006/relationships/image" Target="../media/image179.png"/><Relationship Id="rId29" Type="http://schemas.openxmlformats.org/officeDocument/2006/relationships/image" Target="../media/image1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24" Type="http://schemas.openxmlformats.org/officeDocument/2006/relationships/image" Target="../media/image183.png"/><Relationship Id="rId5" Type="http://schemas.openxmlformats.org/officeDocument/2006/relationships/image" Target="../media/image164.png"/><Relationship Id="rId15" Type="http://schemas.openxmlformats.org/officeDocument/2006/relationships/image" Target="../media/image174.png"/><Relationship Id="rId23" Type="http://schemas.openxmlformats.org/officeDocument/2006/relationships/image" Target="../media/image182.png"/><Relationship Id="rId28" Type="http://schemas.openxmlformats.org/officeDocument/2006/relationships/image" Target="../media/image187.png"/><Relationship Id="rId10" Type="http://schemas.openxmlformats.org/officeDocument/2006/relationships/image" Target="../media/image169.png"/><Relationship Id="rId19" Type="http://schemas.openxmlformats.org/officeDocument/2006/relationships/image" Target="../media/image178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Relationship Id="rId14" Type="http://schemas.openxmlformats.org/officeDocument/2006/relationships/image" Target="../media/image173.png"/><Relationship Id="rId22" Type="http://schemas.openxmlformats.org/officeDocument/2006/relationships/image" Target="../media/image181.png"/><Relationship Id="rId27" Type="http://schemas.openxmlformats.org/officeDocument/2006/relationships/image" Target="../media/image186.png"/><Relationship Id="rId30" Type="http://schemas.openxmlformats.org/officeDocument/2006/relationships/image" Target="../media/image18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18" Type="http://schemas.openxmlformats.org/officeDocument/2006/relationships/image" Target="../media/image202.png"/><Relationship Id="rId3" Type="http://schemas.openxmlformats.org/officeDocument/2006/relationships/image" Target="../media/image21.png"/><Relationship Id="rId21" Type="http://schemas.openxmlformats.org/officeDocument/2006/relationships/image" Target="../media/image205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17" Type="http://schemas.openxmlformats.org/officeDocument/2006/relationships/image" Target="../media/image20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00.png"/><Relationship Id="rId2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png"/><Relationship Id="rId11" Type="http://schemas.openxmlformats.org/officeDocument/2006/relationships/image" Target="../media/image195.png"/><Relationship Id="rId5" Type="http://schemas.openxmlformats.org/officeDocument/2006/relationships/image" Target="../media/image190.png"/><Relationship Id="rId15" Type="http://schemas.openxmlformats.org/officeDocument/2006/relationships/image" Target="../media/image199.png"/><Relationship Id="rId10" Type="http://schemas.openxmlformats.org/officeDocument/2006/relationships/image" Target="../media/image194.png"/><Relationship Id="rId19" Type="http://schemas.openxmlformats.org/officeDocument/2006/relationships/image" Target="../media/image203.png"/><Relationship Id="rId4" Type="http://schemas.openxmlformats.org/officeDocument/2006/relationships/image" Target="../media/image163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214.png"/><Relationship Id="rId18" Type="http://schemas.openxmlformats.org/officeDocument/2006/relationships/image" Target="../media/image219.png"/><Relationship Id="rId26" Type="http://schemas.openxmlformats.org/officeDocument/2006/relationships/image" Target="../media/image227.png"/><Relationship Id="rId3" Type="http://schemas.openxmlformats.org/officeDocument/2006/relationships/image" Target="../media/image21.png"/><Relationship Id="rId21" Type="http://schemas.openxmlformats.org/officeDocument/2006/relationships/image" Target="../media/image222.png"/><Relationship Id="rId7" Type="http://schemas.openxmlformats.org/officeDocument/2006/relationships/image" Target="../media/image209.png"/><Relationship Id="rId12" Type="http://schemas.openxmlformats.org/officeDocument/2006/relationships/image" Target="../media/image213.png"/><Relationship Id="rId17" Type="http://schemas.openxmlformats.org/officeDocument/2006/relationships/image" Target="../media/image218.png"/><Relationship Id="rId25" Type="http://schemas.openxmlformats.org/officeDocument/2006/relationships/image" Target="../media/image22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17.png"/><Relationship Id="rId20" Type="http://schemas.openxmlformats.org/officeDocument/2006/relationships/image" Target="../media/image221.png"/><Relationship Id="rId29" Type="http://schemas.openxmlformats.org/officeDocument/2006/relationships/image" Target="../media/image2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8.png"/><Relationship Id="rId11" Type="http://schemas.openxmlformats.org/officeDocument/2006/relationships/image" Target="../media/image212.png"/><Relationship Id="rId24" Type="http://schemas.openxmlformats.org/officeDocument/2006/relationships/image" Target="../media/image225.png"/><Relationship Id="rId5" Type="http://schemas.openxmlformats.org/officeDocument/2006/relationships/image" Target="../media/image207.png"/><Relationship Id="rId15" Type="http://schemas.openxmlformats.org/officeDocument/2006/relationships/image" Target="../media/image216.png"/><Relationship Id="rId23" Type="http://schemas.openxmlformats.org/officeDocument/2006/relationships/image" Target="../media/image224.png"/><Relationship Id="rId28" Type="http://schemas.openxmlformats.org/officeDocument/2006/relationships/image" Target="../media/image135.png"/><Relationship Id="rId10" Type="http://schemas.openxmlformats.org/officeDocument/2006/relationships/image" Target="../media/image211.png"/><Relationship Id="rId19" Type="http://schemas.openxmlformats.org/officeDocument/2006/relationships/image" Target="../media/image220.png"/><Relationship Id="rId4" Type="http://schemas.openxmlformats.org/officeDocument/2006/relationships/image" Target="../media/image206.png"/><Relationship Id="rId9" Type="http://schemas.openxmlformats.org/officeDocument/2006/relationships/image" Target="../media/image210.png"/><Relationship Id="rId14" Type="http://schemas.openxmlformats.org/officeDocument/2006/relationships/image" Target="../media/image215.png"/><Relationship Id="rId22" Type="http://schemas.openxmlformats.org/officeDocument/2006/relationships/image" Target="../media/image223.png"/><Relationship Id="rId27" Type="http://schemas.openxmlformats.org/officeDocument/2006/relationships/image" Target="../media/image22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8.png"/><Relationship Id="rId18" Type="http://schemas.openxmlformats.org/officeDocument/2006/relationships/image" Target="../media/image243.png"/><Relationship Id="rId26" Type="http://schemas.openxmlformats.org/officeDocument/2006/relationships/image" Target="../media/image251.png"/><Relationship Id="rId39" Type="http://schemas.openxmlformats.org/officeDocument/2006/relationships/image" Target="../media/image264.png"/><Relationship Id="rId21" Type="http://schemas.openxmlformats.org/officeDocument/2006/relationships/image" Target="../media/image246.png"/><Relationship Id="rId34" Type="http://schemas.openxmlformats.org/officeDocument/2006/relationships/image" Target="../media/image259.png"/><Relationship Id="rId42" Type="http://schemas.openxmlformats.org/officeDocument/2006/relationships/image" Target="../media/image267.png"/><Relationship Id="rId7" Type="http://schemas.openxmlformats.org/officeDocument/2006/relationships/image" Target="../media/image23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41.png"/><Relationship Id="rId20" Type="http://schemas.openxmlformats.org/officeDocument/2006/relationships/image" Target="../media/image245.png"/><Relationship Id="rId29" Type="http://schemas.openxmlformats.org/officeDocument/2006/relationships/image" Target="../media/image254.png"/><Relationship Id="rId41" Type="http://schemas.openxmlformats.org/officeDocument/2006/relationships/image" Target="../media/image2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1.png"/><Relationship Id="rId11" Type="http://schemas.openxmlformats.org/officeDocument/2006/relationships/image" Target="../media/image236.png"/><Relationship Id="rId24" Type="http://schemas.openxmlformats.org/officeDocument/2006/relationships/image" Target="../media/image249.png"/><Relationship Id="rId32" Type="http://schemas.openxmlformats.org/officeDocument/2006/relationships/image" Target="../media/image257.png"/><Relationship Id="rId37" Type="http://schemas.openxmlformats.org/officeDocument/2006/relationships/image" Target="../media/image262.png"/><Relationship Id="rId40" Type="http://schemas.openxmlformats.org/officeDocument/2006/relationships/image" Target="../media/image265.png"/><Relationship Id="rId5" Type="http://schemas.openxmlformats.org/officeDocument/2006/relationships/image" Target="../media/image230.png"/><Relationship Id="rId15" Type="http://schemas.openxmlformats.org/officeDocument/2006/relationships/image" Target="../media/image240.png"/><Relationship Id="rId23" Type="http://schemas.openxmlformats.org/officeDocument/2006/relationships/image" Target="../media/image248.png"/><Relationship Id="rId28" Type="http://schemas.openxmlformats.org/officeDocument/2006/relationships/image" Target="../media/image253.png"/><Relationship Id="rId36" Type="http://schemas.openxmlformats.org/officeDocument/2006/relationships/image" Target="../media/image261.png"/><Relationship Id="rId10" Type="http://schemas.openxmlformats.org/officeDocument/2006/relationships/image" Target="../media/image235.png"/><Relationship Id="rId19" Type="http://schemas.openxmlformats.org/officeDocument/2006/relationships/image" Target="../media/image244.png"/><Relationship Id="rId31" Type="http://schemas.openxmlformats.org/officeDocument/2006/relationships/image" Target="../media/image256.png"/><Relationship Id="rId4" Type="http://schemas.openxmlformats.org/officeDocument/2006/relationships/image" Target="../media/image206.png"/><Relationship Id="rId9" Type="http://schemas.openxmlformats.org/officeDocument/2006/relationships/image" Target="../media/image234.png"/><Relationship Id="rId14" Type="http://schemas.openxmlformats.org/officeDocument/2006/relationships/image" Target="../media/image239.png"/><Relationship Id="rId22" Type="http://schemas.openxmlformats.org/officeDocument/2006/relationships/image" Target="../media/image247.png"/><Relationship Id="rId27" Type="http://schemas.openxmlformats.org/officeDocument/2006/relationships/image" Target="../media/image252.png"/><Relationship Id="rId30" Type="http://schemas.openxmlformats.org/officeDocument/2006/relationships/image" Target="../media/image255.png"/><Relationship Id="rId35" Type="http://schemas.openxmlformats.org/officeDocument/2006/relationships/image" Target="../media/image260.png"/><Relationship Id="rId43" Type="http://schemas.openxmlformats.org/officeDocument/2006/relationships/image" Target="../media/image268.png"/><Relationship Id="rId8" Type="http://schemas.openxmlformats.org/officeDocument/2006/relationships/image" Target="../media/image233.png"/><Relationship Id="rId3" Type="http://schemas.openxmlformats.org/officeDocument/2006/relationships/image" Target="../media/image21.png"/><Relationship Id="rId12" Type="http://schemas.openxmlformats.org/officeDocument/2006/relationships/image" Target="../media/image237.png"/><Relationship Id="rId17" Type="http://schemas.openxmlformats.org/officeDocument/2006/relationships/image" Target="../media/image242.png"/><Relationship Id="rId25" Type="http://schemas.openxmlformats.org/officeDocument/2006/relationships/image" Target="../media/image250.png"/><Relationship Id="rId33" Type="http://schemas.openxmlformats.org/officeDocument/2006/relationships/image" Target="../media/image258.png"/><Relationship Id="rId38" Type="http://schemas.openxmlformats.org/officeDocument/2006/relationships/image" Target="../media/image2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21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22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5.png"/><Relationship Id="rId3" Type="http://schemas.openxmlformats.org/officeDocument/2006/relationships/image" Target="../media/image21.png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" Type="http://schemas.openxmlformats.org/officeDocument/2006/relationships/image" Target="../media/image57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22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22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21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22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21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22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6" name="Image 4" descr="https://skyagent-artifacts.skywork.ai/ppt_images/2025-11-12/1988397844573659136/f8ae73d6_176290820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457200"/>
            <a:ext cx="76200" cy="381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1219200"/>
            <a:ext cx="114300" cy="304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" y="1219200"/>
            <a:ext cx="114300" cy="190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1219200"/>
            <a:ext cx="114300" cy="4572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6800" y="1219200"/>
            <a:ext cx="114300" cy="2286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9200" y="1219200"/>
            <a:ext cx="114300" cy="381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" y="4686300"/>
            <a:ext cx="1371600" cy="381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" y="6910388"/>
            <a:ext cx="2508796" cy="533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4400" y="7100888"/>
            <a:ext cx="194221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46996" y="6948488"/>
            <a:ext cx="457200" cy="4572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99396" y="7100888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18499" y="4929188"/>
            <a:ext cx="4063901" cy="18288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18499" y="6757988"/>
            <a:ext cx="4063901" cy="533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8205788"/>
            <a:ext cx="12192000" cy="4191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800100" y="514350"/>
            <a:ext cx="293751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kern="0" spc="60" dirty="0">
                <a:solidFill>
                  <a:srgbClr val="D1D5DB"/>
                </a:solidFill>
                <a:latin typeface="Rajdhani" pitchFamily="34" charset="0"/>
                <a:ea typeface="Rajdhani" pitchFamily="34" charset="-122"/>
                <a:cs typeface="Rajdhani" pitchFamily="34" charset="-120"/>
              </a:rPr>
              <a:t>PARTNERSHIP PRESENTATION</a:t>
            </a:r>
            <a:endParaRPr lang="en-US" sz="1500" dirty="0"/>
          </a:p>
        </p:txBody>
      </p:sp>
      <p:sp>
        <p:nvSpPr>
          <p:cNvPr id="24" name="Text 1"/>
          <p:cNvSpPr/>
          <p:nvPr/>
        </p:nvSpPr>
        <p:spPr>
          <a:xfrm>
            <a:off x="10972800" y="457200"/>
            <a:ext cx="7315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NOV 2025</a:t>
            </a:r>
            <a:endParaRPr lang="en-US" sz="1050" dirty="0"/>
          </a:p>
        </p:txBody>
      </p:sp>
      <p:sp>
        <p:nvSpPr>
          <p:cNvPr id="25" name="Text 2"/>
          <p:cNvSpPr/>
          <p:nvPr/>
        </p:nvSpPr>
        <p:spPr>
          <a:xfrm>
            <a:off x="609600" y="1790700"/>
            <a:ext cx="640080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7200"/>
              </a:lnSpc>
              <a:buNone/>
            </a:pPr>
            <a:r>
              <a:rPr lang="en-US" sz="7200" b="1" kern="0" spc="-144" dirty="0">
                <a:solidFill>
                  <a:srgbClr val="FFFFFF"/>
                </a:solidFill>
                <a:latin typeface="Rajdhani" pitchFamily="34" charset="0"/>
                <a:ea typeface="Rajdhani" pitchFamily="34" charset="-122"/>
                <a:cs typeface="Rajdhani" pitchFamily="34" charset="-120"/>
              </a:rPr>
              <a:t>THE</a:t>
            </a:r>
            <a:endParaRPr lang="en-US" sz="7200" dirty="0"/>
          </a:p>
        </p:txBody>
      </p:sp>
      <p:sp>
        <p:nvSpPr>
          <p:cNvPr id="26" name="Text 3"/>
          <p:cNvSpPr/>
          <p:nvPr/>
        </p:nvSpPr>
        <p:spPr>
          <a:xfrm>
            <a:off x="609600" y="2705100"/>
            <a:ext cx="768096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7200"/>
              </a:lnSpc>
              <a:buNone/>
            </a:pPr>
            <a:r>
              <a:rPr lang="en-US" sz="7200" b="1" kern="0" spc="-144" dirty="0">
                <a:solidFill>
                  <a:srgbClr val="000000"/>
                </a:solidFill>
                <a:latin typeface="Rajdhani" pitchFamily="34" charset="0"/>
                <a:ea typeface="Rajdhani" pitchFamily="34" charset="-122"/>
                <a:cs typeface="Rajdhani" pitchFamily="34" charset="-120"/>
              </a:rPr>
              <a:t>SOUNDWAVE</a:t>
            </a:r>
            <a:endParaRPr lang="en-US" sz="7200" dirty="0"/>
          </a:p>
        </p:txBody>
      </p:sp>
      <p:sp>
        <p:nvSpPr>
          <p:cNvPr id="27" name="Text 4"/>
          <p:cNvSpPr/>
          <p:nvPr/>
        </p:nvSpPr>
        <p:spPr>
          <a:xfrm>
            <a:off x="609600" y="3619500"/>
            <a:ext cx="7680960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7200"/>
              </a:lnSpc>
              <a:buNone/>
            </a:pPr>
            <a:r>
              <a:rPr lang="en-US" sz="7200" b="1" kern="0" spc="-144" dirty="0">
                <a:solidFill>
                  <a:srgbClr val="FFFFFF"/>
                </a:solidFill>
                <a:latin typeface="Rajdhani" pitchFamily="34" charset="0"/>
                <a:ea typeface="Rajdhani" pitchFamily="34" charset="-122"/>
                <a:cs typeface="Rajdhani" pitchFamily="34" charset="-120"/>
              </a:rPr>
              <a:t>EXPRESS</a:t>
            </a:r>
            <a:endParaRPr lang="en-US" sz="7200" dirty="0"/>
          </a:p>
        </p:txBody>
      </p:sp>
      <p:sp>
        <p:nvSpPr>
          <p:cNvPr id="28" name="Text 5"/>
          <p:cNvSpPr/>
          <p:nvPr/>
        </p:nvSpPr>
        <p:spPr>
          <a:xfrm>
            <a:off x="609600" y="5029200"/>
            <a:ext cx="768096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97316"/>
                </a:solidFill>
                <a:latin typeface="Rajdhani" pitchFamily="34" charset="0"/>
                <a:ea typeface="Rajdhani" pitchFamily="34" charset="-122"/>
                <a:cs typeface="Rajdhani" pitchFamily="34" charset="-120"/>
              </a:rPr>
              <a:t>Partnership Opportunity</a:t>
            </a:r>
            <a:endParaRPr lang="en-US" sz="2700" dirty="0"/>
          </a:p>
        </p:txBody>
      </p:sp>
      <p:sp>
        <p:nvSpPr>
          <p:cNvPr id="29" name="Text 6"/>
          <p:cNvSpPr/>
          <p:nvPr/>
        </p:nvSpPr>
        <p:spPr>
          <a:xfrm>
            <a:off x="609600" y="5600700"/>
            <a:ext cx="5486400" cy="92868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38"/>
              </a:lnSpc>
              <a:buNone/>
            </a:pPr>
            <a:r>
              <a:rPr lang="en-US" sz="1500" dirty="0">
                <a:solidFill>
                  <a:srgbClr val="D1D5DB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 revolutionary mobile music studio and performance platform seeking strategic brand partnerships for equipment and marketing collaboration.</a:t>
            </a:r>
            <a:endParaRPr lang="en-US" sz="1500" dirty="0"/>
          </a:p>
        </p:txBody>
      </p:sp>
      <p:sp>
        <p:nvSpPr>
          <p:cNvPr id="30" name="Text 7"/>
          <p:cNvSpPr/>
          <p:nvPr/>
        </p:nvSpPr>
        <p:spPr>
          <a:xfrm>
            <a:off x="1222921" y="7062788"/>
            <a:ext cx="190881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kern="0" spc="24" dirty="0">
                <a:solidFill>
                  <a:srgbClr val="050714"/>
                </a:solidFill>
                <a:latin typeface="Rajdhani" pitchFamily="34" charset="0"/>
                <a:ea typeface="Rajdhani" pitchFamily="34" charset="-122"/>
                <a:cs typeface="Rajdhani" pitchFamily="34" charset="-120"/>
              </a:rPr>
              <a:t>EXPLORE PARTNERSHIPS</a:t>
            </a:r>
            <a:endParaRPr lang="en-US" sz="1200" dirty="0"/>
          </a:p>
        </p:txBody>
      </p:sp>
      <p:sp>
        <p:nvSpPr>
          <p:cNvPr id="31" name="Text 8"/>
          <p:cNvSpPr/>
          <p:nvPr/>
        </p:nvSpPr>
        <p:spPr>
          <a:xfrm>
            <a:off x="3918496" y="7062788"/>
            <a:ext cx="10515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kern="0" spc="24" dirty="0">
                <a:solidFill>
                  <a:srgbClr val="9CA3AF"/>
                </a:solidFill>
                <a:latin typeface="Rajdhani" pitchFamily="34" charset="0"/>
                <a:ea typeface="Rajdhani" pitchFamily="34" charset="-122"/>
                <a:cs typeface="Rajdhani" pitchFamily="34" charset="-120"/>
              </a:rPr>
              <a:t>WATCH DEMO</a:t>
            </a:r>
            <a:endParaRPr lang="en-US" sz="1200" dirty="0"/>
          </a:p>
        </p:txBody>
      </p:sp>
      <p:sp>
        <p:nvSpPr>
          <p:cNvPr id="32" name="Text 9"/>
          <p:cNvSpPr/>
          <p:nvPr/>
        </p:nvSpPr>
        <p:spPr>
          <a:xfrm>
            <a:off x="7670899" y="6910388"/>
            <a:ext cx="18059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ajdhani" pitchFamily="34" charset="0"/>
                <a:ea typeface="Rajdhani" pitchFamily="34" charset="-122"/>
                <a:cs typeface="Rajdhani" pitchFamily="34" charset="-120"/>
              </a:rPr>
              <a:t>MOBILE STUDIO + STAGE</a:t>
            </a:r>
            <a:endParaRPr lang="en-US" sz="1200" dirty="0"/>
          </a:p>
        </p:txBody>
      </p:sp>
      <p:sp>
        <p:nvSpPr>
          <p:cNvPr id="33" name="Text 10"/>
          <p:cNvSpPr/>
          <p:nvPr/>
        </p:nvSpPr>
        <p:spPr>
          <a:xfrm>
            <a:off x="10448925" y="6929438"/>
            <a:ext cx="117729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97316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LEARN MORE →</a:t>
            </a:r>
            <a:endParaRPr lang="en-US" sz="1050" dirty="0"/>
          </a:p>
        </p:txBody>
      </p:sp>
      <p:sp>
        <p:nvSpPr>
          <p:cNvPr id="34" name="Text 11"/>
          <p:cNvSpPr/>
          <p:nvPr/>
        </p:nvSpPr>
        <p:spPr>
          <a:xfrm>
            <a:off x="609600" y="8320088"/>
            <a:ext cx="37719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Confidential • For Partnership Consideration Only</a:t>
            </a:r>
            <a:endParaRPr lang="en-US" sz="1050" dirty="0"/>
          </a:p>
        </p:txBody>
      </p:sp>
      <p:sp>
        <p:nvSpPr>
          <p:cNvPr id="35" name="Text 12"/>
          <p:cNvSpPr/>
          <p:nvPr/>
        </p:nvSpPr>
        <p:spPr>
          <a:xfrm>
            <a:off x="10029825" y="8320088"/>
            <a:ext cx="186309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soundwaveexpress.com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144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04900"/>
            <a:ext cx="7319516" cy="4953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371600"/>
            <a:ext cx="228600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790700"/>
            <a:ext cx="133350" cy="1714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057400"/>
            <a:ext cx="6862316" cy="533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2743200"/>
            <a:ext cx="219075" cy="1714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3009900"/>
            <a:ext cx="6862316" cy="533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3695700"/>
            <a:ext cx="219075" cy="1714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" y="3962400"/>
            <a:ext cx="6862316" cy="533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1516" y="1104900"/>
            <a:ext cx="3653284" cy="28956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0116" y="1371600"/>
            <a:ext cx="257175" cy="2286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10116" y="1714500"/>
            <a:ext cx="3196084" cy="1524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10116" y="3352800"/>
            <a:ext cx="114300" cy="1143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46184" y="3352800"/>
            <a:ext cx="114300" cy="1143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10116" y="3619500"/>
            <a:ext cx="114300" cy="1143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46184" y="3619500"/>
            <a:ext cx="114300" cy="1143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81516" y="4152900"/>
            <a:ext cx="3653284" cy="17145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72016" y="4391025"/>
            <a:ext cx="133350" cy="1714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72016" y="4724400"/>
            <a:ext cx="133350" cy="13335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72016" y="4991100"/>
            <a:ext cx="133350" cy="13335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72016" y="5257800"/>
            <a:ext cx="133350" cy="13335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72016" y="5524500"/>
            <a:ext cx="133350" cy="133350"/>
          </a:xfrm>
          <a:prstGeom prst="rect">
            <a:avLst/>
          </a:prstGeom>
        </p:spPr>
      </p:pic>
      <p:sp>
        <p:nvSpPr>
          <p:cNvPr id="25" name="Text 0"/>
          <p:cNvSpPr/>
          <p:nvPr/>
        </p:nvSpPr>
        <p:spPr>
          <a:xfrm>
            <a:off x="457200" y="457200"/>
            <a:ext cx="1353312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Budget Breakdown: Setup Costs</a:t>
            </a:r>
            <a:endParaRPr lang="en-US" sz="2700" dirty="0"/>
          </a:p>
        </p:txBody>
      </p:sp>
      <p:sp>
        <p:nvSpPr>
          <p:cNvPr id="26" name="Text 1"/>
          <p:cNvSpPr/>
          <p:nvPr/>
        </p:nvSpPr>
        <p:spPr>
          <a:xfrm>
            <a:off x="1028700" y="1333500"/>
            <a:ext cx="8234779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Initial Investment: $87,500</a:t>
            </a:r>
            <a:endParaRPr lang="en-US" sz="1800" dirty="0"/>
          </a:p>
        </p:txBody>
      </p:sp>
      <p:sp>
        <p:nvSpPr>
          <p:cNvPr id="27" name="Text 2"/>
          <p:cNvSpPr/>
          <p:nvPr/>
        </p:nvSpPr>
        <p:spPr>
          <a:xfrm>
            <a:off x="895350" y="1752600"/>
            <a:ext cx="686231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Equipment Investment</a:t>
            </a:r>
            <a:endParaRPr lang="en-US" sz="1350" dirty="0"/>
          </a:p>
        </p:txBody>
      </p:sp>
      <p:sp>
        <p:nvSpPr>
          <p:cNvPr id="28" name="Text 3"/>
          <p:cNvSpPr/>
          <p:nvPr/>
        </p:nvSpPr>
        <p:spPr>
          <a:xfrm>
            <a:off x="838200" y="2057400"/>
            <a:ext cx="219581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Mobile Studio Components</a:t>
            </a:r>
            <a:endParaRPr lang="en-US" sz="1200" dirty="0"/>
          </a:p>
        </p:txBody>
      </p:sp>
      <p:sp>
        <p:nvSpPr>
          <p:cNvPr id="29" name="Text 4"/>
          <p:cNvSpPr/>
          <p:nvPr/>
        </p:nvSpPr>
        <p:spPr>
          <a:xfrm>
            <a:off x="3604022" y="2057400"/>
            <a:ext cx="66115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$35,000</a:t>
            </a:r>
            <a:endParaRPr lang="en-US" sz="1200" dirty="0"/>
          </a:p>
        </p:txBody>
      </p:sp>
      <p:sp>
        <p:nvSpPr>
          <p:cNvPr id="30" name="Text 5"/>
          <p:cNvSpPr/>
          <p:nvPr/>
        </p:nvSpPr>
        <p:spPr>
          <a:xfrm>
            <a:off x="4231184" y="2057400"/>
            <a:ext cx="210437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Sound System Integration</a:t>
            </a:r>
            <a:endParaRPr lang="en-US" sz="1200" dirty="0"/>
          </a:p>
        </p:txBody>
      </p:sp>
      <p:sp>
        <p:nvSpPr>
          <p:cNvPr id="31" name="Text 6"/>
          <p:cNvSpPr/>
          <p:nvPr/>
        </p:nvSpPr>
        <p:spPr>
          <a:xfrm>
            <a:off x="6997154" y="2057400"/>
            <a:ext cx="66115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$28,000</a:t>
            </a:r>
            <a:endParaRPr lang="en-US" sz="1200" dirty="0"/>
          </a:p>
        </p:txBody>
      </p:sp>
      <p:sp>
        <p:nvSpPr>
          <p:cNvPr id="32" name="Text 7"/>
          <p:cNvSpPr/>
          <p:nvPr/>
        </p:nvSpPr>
        <p:spPr>
          <a:xfrm>
            <a:off x="838200" y="2362200"/>
            <a:ext cx="180951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Professional DJ Setup</a:t>
            </a:r>
            <a:endParaRPr lang="en-US" sz="1200" dirty="0"/>
          </a:p>
        </p:txBody>
      </p:sp>
      <p:sp>
        <p:nvSpPr>
          <p:cNvPr id="33" name="Text 8"/>
          <p:cNvSpPr/>
          <p:nvPr/>
        </p:nvSpPr>
        <p:spPr>
          <a:xfrm>
            <a:off x="3604022" y="2362200"/>
            <a:ext cx="66115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$15,000</a:t>
            </a:r>
            <a:endParaRPr lang="en-US" sz="1200" dirty="0"/>
          </a:p>
        </p:txBody>
      </p:sp>
      <p:sp>
        <p:nvSpPr>
          <p:cNvPr id="34" name="Text 9"/>
          <p:cNvSpPr/>
          <p:nvPr/>
        </p:nvSpPr>
        <p:spPr>
          <a:xfrm>
            <a:off x="981075" y="2705100"/>
            <a:ext cx="686231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Vehicle &amp; Build Investment</a:t>
            </a:r>
            <a:endParaRPr lang="en-US" sz="1350" dirty="0"/>
          </a:p>
        </p:txBody>
      </p:sp>
      <p:sp>
        <p:nvSpPr>
          <p:cNvPr id="35" name="Text 10"/>
          <p:cNvSpPr/>
          <p:nvPr/>
        </p:nvSpPr>
        <p:spPr>
          <a:xfrm>
            <a:off x="838200" y="3009900"/>
            <a:ext cx="203293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Modified Chassis &amp; Body</a:t>
            </a:r>
            <a:endParaRPr lang="en-US" sz="1200" dirty="0"/>
          </a:p>
        </p:txBody>
      </p:sp>
      <p:sp>
        <p:nvSpPr>
          <p:cNvPr id="36" name="Text 11"/>
          <p:cNvSpPr/>
          <p:nvPr/>
        </p:nvSpPr>
        <p:spPr>
          <a:xfrm>
            <a:off x="3604022" y="3009900"/>
            <a:ext cx="66115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$18,000</a:t>
            </a:r>
            <a:endParaRPr lang="en-US" sz="1200" dirty="0"/>
          </a:p>
        </p:txBody>
      </p:sp>
      <p:sp>
        <p:nvSpPr>
          <p:cNvPr id="37" name="Text 12"/>
          <p:cNvSpPr/>
          <p:nvPr/>
        </p:nvSpPr>
        <p:spPr>
          <a:xfrm>
            <a:off x="4231184" y="3009900"/>
            <a:ext cx="177879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Interior Customization</a:t>
            </a:r>
            <a:endParaRPr lang="en-US" sz="1200" dirty="0"/>
          </a:p>
        </p:txBody>
      </p:sp>
      <p:sp>
        <p:nvSpPr>
          <p:cNvPr id="38" name="Text 13"/>
          <p:cNvSpPr/>
          <p:nvPr/>
        </p:nvSpPr>
        <p:spPr>
          <a:xfrm>
            <a:off x="7081986" y="3009900"/>
            <a:ext cx="559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$9,000</a:t>
            </a:r>
            <a:endParaRPr lang="en-US" sz="1200" dirty="0"/>
          </a:p>
        </p:txBody>
      </p:sp>
      <p:sp>
        <p:nvSpPr>
          <p:cNvPr id="39" name="Text 14"/>
          <p:cNvSpPr/>
          <p:nvPr/>
        </p:nvSpPr>
        <p:spPr>
          <a:xfrm>
            <a:off x="838200" y="3314700"/>
            <a:ext cx="127051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Safety Systems</a:t>
            </a:r>
            <a:endParaRPr lang="en-US" sz="1200" dirty="0"/>
          </a:p>
        </p:txBody>
      </p:sp>
      <p:sp>
        <p:nvSpPr>
          <p:cNvPr id="40" name="Text 15"/>
          <p:cNvSpPr/>
          <p:nvPr/>
        </p:nvSpPr>
        <p:spPr>
          <a:xfrm>
            <a:off x="3688854" y="3314700"/>
            <a:ext cx="559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$4,500</a:t>
            </a:r>
            <a:endParaRPr lang="en-US" sz="1200" dirty="0"/>
          </a:p>
        </p:txBody>
      </p:sp>
      <p:sp>
        <p:nvSpPr>
          <p:cNvPr id="41" name="Text 16"/>
          <p:cNvSpPr/>
          <p:nvPr/>
        </p:nvSpPr>
        <p:spPr>
          <a:xfrm>
            <a:off x="4231184" y="3314700"/>
            <a:ext cx="142321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Decal &amp; Branding</a:t>
            </a:r>
            <a:endParaRPr lang="en-US" sz="1200" dirty="0"/>
          </a:p>
        </p:txBody>
      </p:sp>
      <p:sp>
        <p:nvSpPr>
          <p:cNvPr id="42" name="Text 17"/>
          <p:cNvSpPr/>
          <p:nvPr/>
        </p:nvSpPr>
        <p:spPr>
          <a:xfrm>
            <a:off x="7081986" y="3314700"/>
            <a:ext cx="559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$2,500</a:t>
            </a:r>
            <a:endParaRPr lang="en-US" sz="1200" dirty="0"/>
          </a:p>
        </p:txBody>
      </p:sp>
      <p:sp>
        <p:nvSpPr>
          <p:cNvPr id="43" name="Text 18"/>
          <p:cNvSpPr/>
          <p:nvPr/>
        </p:nvSpPr>
        <p:spPr>
          <a:xfrm>
            <a:off x="981075" y="3657600"/>
            <a:ext cx="686231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Software &amp; Legal Investment</a:t>
            </a:r>
            <a:endParaRPr lang="en-US" sz="1350" dirty="0"/>
          </a:p>
        </p:txBody>
      </p:sp>
      <p:sp>
        <p:nvSpPr>
          <p:cNvPr id="44" name="Text 19"/>
          <p:cNvSpPr/>
          <p:nvPr/>
        </p:nvSpPr>
        <p:spPr>
          <a:xfrm>
            <a:off x="838200" y="3962400"/>
            <a:ext cx="235815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Business Licenses &amp; Permits</a:t>
            </a:r>
            <a:endParaRPr lang="en-US" sz="1200" dirty="0"/>
          </a:p>
        </p:txBody>
      </p:sp>
      <p:sp>
        <p:nvSpPr>
          <p:cNvPr id="45" name="Text 20"/>
          <p:cNvSpPr/>
          <p:nvPr/>
        </p:nvSpPr>
        <p:spPr>
          <a:xfrm>
            <a:off x="3688854" y="3962400"/>
            <a:ext cx="559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$2,800</a:t>
            </a:r>
            <a:endParaRPr lang="en-US" sz="1200" dirty="0"/>
          </a:p>
        </p:txBody>
      </p:sp>
      <p:sp>
        <p:nvSpPr>
          <p:cNvPr id="46" name="Text 21"/>
          <p:cNvSpPr/>
          <p:nvPr/>
        </p:nvSpPr>
        <p:spPr>
          <a:xfrm>
            <a:off x="4231184" y="3962400"/>
            <a:ext cx="167699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Insurance Premiums</a:t>
            </a:r>
            <a:endParaRPr lang="en-US" sz="1200" dirty="0"/>
          </a:p>
        </p:txBody>
      </p:sp>
      <p:sp>
        <p:nvSpPr>
          <p:cNvPr id="47" name="Text 22"/>
          <p:cNvSpPr/>
          <p:nvPr/>
        </p:nvSpPr>
        <p:spPr>
          <a:xfrm>
            <a:off x="7081986" y="3962400"/>
            <a:ext cx="559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$2,200</a:t>
            </a:r>
            <a:endParaRPr lang="en-US" sz="1200" dirty="0"/>
          </a:p>
        </p:txBody>
      </p:sp>
      <p:sp>
        <p:nvSpPr>
          <p:cNvPr id="48" name="Text 23"/>
          <p:cNvSpPr/>
          <p:nvPr/>
        </p:nvSpPr>
        <p:spPr>
          <a:xfrm>
            <a:off x="838200" y="4267200"/>
            <a:ext cx="187041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Software Subscriptions</a:t>
            </a:r>
            <a:endParaRPr lang="en-US" sz="1200" dirty="0"/>
          </a:p>
        </p:txBody>
      </p:sp>
      <p:sp>
        <p:nvSpPr>
          <p:cNvPr id="49" name="Text 24"/>
          <p:cNvSpPr/>
          <p:nvPr/>
        </p:nvSpPr>
        <p:spPr>
          <a:xfrm>
            <a:off x="3688854" y="4267200"/>
            <a:ext cx="559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$1,500</a:t>
            </a:r>
            <a:endParaRPr lang="en-US" sz="1200" dirty="0"/>
          </a:p>
        </p:txBody>
      </p:sp>
      <p:sp>
        <p:nvSpPr>
          <p:cNvPr id="50" name="Text 25"/>
          <p:cNvSpPr/>
          <p:nvPr/>
        </p:nvSpPr>
        <p:spPr>
          <a:xfrm>
            <a:off x="4231184" y="4267200"/>
            <a:ext cx="159573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Marketing Materials</a:t>
            </a:r>
            <a:endParaRPr lang="en-US" sz="1200" dirty="0"/>
          </a:p>
        </p:txBody>
      </p:sp>
      <p:sp>
        <p:nvSpPr>
          <p:cNvPr id="51" name="Text 26"/>
          <p:cNvSpPr/>
          <p:nvPr/>
        </p:nvSpPr>
        <p:spPr>
          <a:xfrm>
            <a:off x="7081986" y="4267200"/>
            <a:ext cx="559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$1,000</a:t>
            </a:r>
            <a:endParaRPr lang="en-US" sz="1200" dirty="0"/>
          </a:p>
        </p:txBody>
      </p:sp>
      <p:sp>
        <p:nvSpPr>
          <p:cNvPr id="52" name="Text 27"/>
          <p:cNvSpPr/>
          <p:nvPr/>
        </p:nvSpPr>
        <p:spPr>
          <a:xfrm>
            <a:off x="8681591" y="1333500"/>
            <a:ext cx="383530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Equipment Distribution</a:t>
            </a:r>
            <a:endParaRPr lang="en-US" sz="1800" dirty="0"/>
          </a:p>
        </p:txBody>
      </p:sp>
      <p:sp>
        <p:nvSpPr>
          <p:cNvPr id="53" name="Text 28"/>
          <p:cNvSpPr/>
          <p:nvPr/>
        </p:nvSpPr>
        <p:spPr>
          <a:xfrm>
            <a:off x="8500616" y="3314700"/>
            <a:ext cx="126337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Studio Equipment</a:t>
            </a:r>
            <a:endParaRPr lang="en-US" sz="1050" dirty="0"/>
          </a:p>
        </p:txBody>
      </p:sp>
      <p:sp>
        <p:nvSpPr>
          <p:cNvPr id="54" name="Text 29"/>
          <p:cNvSpPr/>
          <p:nvPr/>
        </p:nvSpPr>
        <p:spPr>
          <a:xfrm>
            <a:off x="10136684" y="3314700"/>
            <a:ext cx="1040844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Sound System</a:t>
            </a:r>
            <a:endParaRPr lang="en-US" sz="1050" dirty="0"/>
          </a:p>
        </p:txBody>
      </p:sp>
      <p:sp>
        <p:nvSpPr>
          <p:cNvPr id="55" name="Text 30"/>
          <p:cNvSpPr/>
          <p:nvPr/>
        </p:nvSpPr>
        <p:spPr>
          <a:xfrm>
            <a:off x="8500616" y="3581400"/>
            <a:ext cx="65829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DJ Setup</a:t>
            </a:r>
            <a:endParaRPr lang="en-US" sz="1050" dirty="0"/>
          </a:p>
        </p:txBody>
      </p:sp>
      <p:sp>
        <p:nvSpPr>
          <p:cNvPr id="56" name="Text 31"/>
          <p:cNvSpPr/>
          <p:nvPr/>
        </p:nvSpPr>
        <p:spPr>
          <a:xfrm>
            <a:off x="10136684" y="3581400"/>
            <a:ext cx="80938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 Costs</a:t>
            </a:r>
            <a:endParaRPr lang="en-US" sz="1050" dirty="0"/>
          </a:p>
        </p:txBody>
      </p:sp>
      <p:sp>
        <p:nvSpPr>
          <p:cNvPr id="57" name="Text 32"/>
          <p:cNvSpPr/>
          <p:nvPr/>
        </p:nvSpPr>
        <p:spPr>
          <a:xfrm>
            <a:off x="8481566" y="4343400"/>
            <a:ext cx="392674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Cost-Saving Measures</a:t>
            </a:r>
            <a:endParaRPr lang="en-US" sz="1350" dirty="0"/>
          </a:p>
        </p:txBody>
      </p:sp>
      <p:sp>
        <p:nvSpPr>
          <p:cNvPr id="58" name="Text 33"/>
          <p:cNvSpPr/>
          <p:nvPr/>
        </p:nvSpPr>
        <p:spPr>
          <a:xfrm>
            <a:off x="8291066" y="4686300"/>
            <a:ext cx="415534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1 setup with essential equipment</a:t>
            </a:r>
            <a:endParaRPr lang="en-US" sz="1050" dirty="0"/>
          </a:p>
        </p:txBody>
      </p:sp>
      <p:sp>
        <p:nvSpPr>
          <p:cNvPr id="59" name="Text 34"/>
          <p:cNvSpPr/>
          <p:nvPr/>
        </p:nvSpPr>
        <p:spPr>
          <a:xfrm>
            <a:off x="8291066" y="4953000"/>
            <a:ext cx="415534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Partner with equipment suppliers for package deals</a:t>
            </a:r>
            <a:endParaRPr lang="en-US" sz="1050" dirty="0"/>
          </a:p>
        </p:txBody>
      </p:sp>
      <p:sp>
        <p:nvSpPr>
          <p:cNvPr id="60" name="Text 35"/>
          <p:cNvSpPr/>
          <p:nvPr/>
        </p:nvSpPr>
        <p:spPr>
          <a:xfrm>
            <a:off x="8291066" y="5219700"/>
            <a:ext cx="415534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Deferred branding implementation</a:t>
            </a:r>
            <a:endParaRPr lang="en-US" sz="1050" dirty="0"/>
          </a:p>
        </p:txBody>
      </p:sp>
      <p:sp>
        <p:nvSpPr>
          <p:cNvPr id="61" name="Text 36"/>
          <p:cNvSpPr/>
          <p:nvPr/>
        </p:nvSpPr>
        <p:spPr>
          <a:xfrm>
            <a:off x="8291066" y="5486400"/>
            <a:ext cx="415534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Phased vehicle interior upgrades</a:t>
            </a:r>
            <a:endParaRPr lang="en-US" sz="1050" dirty="0"/>
          </a:p>
        </p:txBody>
      </p:sp>
      <p:sp>
        <p:nvSpPr>
          <p:cNvPr id="62" name="Text 37"/>
          <p:cNvSpPr/>
          <p:nvPr/>
        </p:nvSpPr>
        <p:spPr>
          <a:xfrm>
            <a:off x="457200" y="6210300"/>
            <a:ext cx="177897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Soundwave Express</a:t>
            </a:r>
            <a:endParaRPr lang="en-US" sz="1050" dirty="0"/>
          </a:p>
        </p:txBody>
      </p:sp>
      <p:sp>
        <p:nvSpPr>
          <p:cNvPr id="63" name="Text 38"/>
          <p:cNvSpPr/>
          <p:nvPr/>
        </p:nvSpPr>
        <p:spPr>
          <a:xfrm>
            <a:off x="10978455" y="6210300"/>
            <a:ext cx="90761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Page 9 of 13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144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04900"/>
            <a:ext cx="5492800" cy="5257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371600"/>
            <a:ext cx="142875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828800"/>
            <a:ext cx="171450" cy="1714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133600"/>
            <a:ext cx="2460575" cy="4191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0675" y="2133600"/>
            <a:ext cx="2460724" cy="4191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2667000"/>
            <a:ext cx="2460575" cy="4191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0675" y="2667000"/>
            <a:ext cx="2460724" cy="4191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" y="3200400"/>
            <a:ext cx="2460575" cy="4191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0675" y="3200400"/>
            <a:ext cx="2460724" cy="4191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5800" y="3810000"/>
            <a:ext cx="219075" cy="1714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800" y="4114800"/>
            <a:ext cx="2460575" cy="4191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60675" y="4114800"/>
            <a:ext cx="2460724" cy="4191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5800" y="4648200"/>
            <a:ext cx="2460575" cy="4191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60675" y="4648200"/>
            <a:ext cx="2460724" cy="4191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54800" y="1104900"/>
            <a:ext cx="5480000" cy="27432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83400" y="1352550"/>
            <a:ext cx="228600" cy="2286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83400" y="1752600"/>
            <a:ext cx="1597968" cy="6096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95667" y="1752600"/>
            <a:ext cx="1598116" cy="6096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908084" y="1752600"/>
            <a:ext cx="1598116" cy="6096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83400" y="2514600"/>
            <a:ext cx="5022800" cy="9906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54800" y="4000500"/>
            <a:ext cx="5480000" cy="23622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483400" y="4267200"/>
            <a:ext cx="133350" cy="17145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83400" y="4800600"/>
            <a:ext cx="5022800" cy="762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483400" y="4800600"/>
            <a:ext cx="1757958" cy="762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83400" y="5219700"/>
            <a:ext cx="5022800" cy="762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483400" y="5219700"/>
            <a:ext cx="1255663" cy="762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83400" y="5638800"/>
            <a:ext cx="5022800" cy="762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483400" y="5638800"/>
            <a:ext cx="1004441" cy="762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83400" y="6057900"/>
            <a:ext cx="5022800" cy="762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483400" y="6057900"/>
            <a:ext cx="1004441" cy="76200"/>
          </a:xfrm>
          <a:prstGeom prst="rect">
            <a:avLst/>
          </a:prstGeom>
        </p:spPr>
      </p:pic>
      <p:sp>
        <p:nvSpPr>
          <p:cNvPr id="34" name="Text 0"/>
          <p:cNvSpPr/>
          <p:nvPr/>
        </p:nvSpPr>
        <p:spPr>
          <a:xfrm>
            <a:off x="457200" y="457200"/>
            <a:ext cx="1353312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Budget Breakdown: Running Costs</a:t>
            </a:r>
            <a:endParaRPr lang="en-US" sz="2700" dirty="0"/>
          </a:p>
        </p:txBody>
      </p:sp>
      <p:sp>
        <p:nvSpPr>
          <p:cNvPr id="35" name="Text 1"/>
          <p:cNvSpPr/>
          <p:nvPr/>
        </p:nvSpPr>
        <p:spPr>
          <a:xfrm>
            <a:off x="942975" y="1333500"/>
            <a:ext cx="604272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Year 1 Monthly and Annual Costs</a:t>
            </a:r>
            <a:endParaRPr lang="en-US" sz="1800" dirty="0"/>
          </a:p>
        </p:txBody>
      </p:sp>
      <p:sp>
        <p:nvSpPr>
          <p:cNvPr id="36" name="Text 2"/>
          <p:cNvSpPr/>
          <p:nvPr/>
        </p:nvSpPr>
        <p:spPr>
          <a:xfrm>
            <a:off x="933450" y="1790700"/>
            <a:ext cx="60427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Monthly Operating Expenses</a:t>
            </a:r>
            <a:endParaRPr lang="en-US" sz="1350" dirty="0"/>
          </a:p>
        </p:txBody>
      </p:sp>
      <p:sp>
        <p:nvSpPr>
          <p:cNvPr id="37" name="Text 3"/>
          <p:cNvSpPr/>
          <p:nvPr/>
        </p:nvSpPr>
        <p:spPr>
          <a:xfrm>
            <a:off x="800100" y="2133600"/>
            <a:ext cx="82349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Personnel</a:t>
            </a:r>
            <a:endParaRPr lang="en-US" sz="1200" dirty="0"/>
          </a:p>
        </p:txBody>
      </p:sp>
      <p:sp>
        <p:nvSpPr>
          <p:cNvPr id="38" name="Text 4"/>
          <p:cNvSpPr/>
          <p:nvPr/>
        </p:nvSpPr>
        <p:spPr>
          <a:xfrm>
            <a:off x="2680246" y="2133600"/>
            <a:ext cx="559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$3,850</a:t>
            </a:r>
            <a:endParaRPr lang="en-US" sz="1200" dirty="0"/>
          </a:p>
        </p:txBody>
      </p:sp>
      <p:sp>
        <p:nvSpPr>
          <p:cNvPr id="39" name="Text 5"/>
          <p:cNvSpPr/>
          <p:nvPr/>
        </p:nvSpPr>
        <p:spPr>
          <a:xfrm>
            <a:off x="800100" y="2362200"/>
            <a:ext cx="258818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Full-time crew (dj, engineer, stage)</a:t>
            </a:r>
            <a:endParaRPr lang="en-US" sz="1050" dirty="0"/>
          </a:p>
        </p:txBody>
      </p:sp>
      <p:sp>
        <p:nvSpPr>
          <p:cNvPr id="40" name="Text 6"/>
          <p:cNvSpPr/>
          <p:nvPr/>
        </p:nvSpPr>
        <p:spPr>
          <a:xfrm>
            <a:off x="3374975" y="2133600"/>
            <a:ext cx="168771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Vehicle Maintenance</a:t>
            </a:r>
            <a:endParaRPr lang="en-US" sz="1200" dirty="0"/>
          </a:p>
        </p:txBody>
      </p:sp>
      <p:sp>
        <p:nvSpPr>
          <p:cNvPr id="41" name="Text 7"/>
          <p:cNvSpPr/>
          <p:nvPr/>
        </p:nvSpPr>
        <p:spPr>
          <a:xfrm>
            <a:off x="5382369" y="2133600"/>
            <a:ext cx="40683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$450</a:t>
            </a:r>
            <a:endParaRPr lang="en-US" sz="1200" dirty="0"/>
          </a:p>
        </p:txBody>
      </p:sp>
      <p:sp>
        <p:nvSpPr>
          <p:cNvPr id="42" name="Text 8"/>
          <p:cNvSpPr/>
          <p:nvPr/>
        </p:nvSpPr>
        <p:spPr>
          <a:xfrm>
            <a:off x="3374975" y="2362200"/>
            <a:ext cx="275730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Oil changes, inspections, minor repairs</a:t>
            </a:r>
            <a:endParaRPr lang="en-US" sz="1050" dirty="0"/>
          </a:p>
        </p:txBody>
      </p:sp>
      <p:sp>
        <p:nvSpPr>
          <p:cNvPr id="43" name="Text 9"/>
          <p:cNvSpPr/>
          <p:nvPr/>
        </p:nvSpPr>
        <p:spPr>
          <a:xfrm>
            <a:off x="800100" y="2667000"/>
            <a:ext cx="58935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Utilities</a:t>
            </a:r>
            <a:endParaRPr lang="en-US" sz="1200" dirty="0"/>
          </a:p>
        </p:txBody>
      </p:sp>
      <p:sp>
        <p:nvSpPr>
          <p:cNvPr id="44" name="Text 10"/>
          <p:cNvSpPr/>
          <p:nvPr/>
        </p:nvSpPr>
        <p:spPr>
          <a:xfrm>
            <a:off x="2807345" y="2667000"/>
            <a:ext cx="40683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$200</a:t>
            </a:r>
            <a:endParaRPr lang="en-US" sz="1200" dirty="0"/>
          </a:p>
        </p:txBody>
      </p:sp>
      <p:sp>
        <p:nvSpPr>
          <p:cNvPr id="45" name="Text 11"/>
          <p:cNvSpPr/>
          <p:nvPr/>
        </p:nvSpPr>
        <p:spPr>
          <a:xfrm>
            <a:off x="800100" y="2895600"/>
            <a:ext cx="159216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Charging, refrigeration</a:t>
            </a:r>
            <a:endParaRPr lang="en-US" sz="1050" dirty="0"/>
          </a:p>
        </p:txBody>
      </p:sp>
      <p:sp>
        <p:nvSpPr>
          <p:cNvPr id="46" name="Text 12"/>
          <p:cNvSpPr/>
          <p:nvPr/>
        </p:nvSpPr>
        <p:spPr>
          <a:xfrm>
            <a:off x="3374975" y="2667000"/>
            <a:ext cx="187041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Software Subscriptions</a:t>
            </a:r>
            <a:endParaRPr lang="en-US" sz="1200" dirty="0"/>
          </a:p>
        </p:txBody>
      </p:sp>
      <p:sp>
        <p:nvSpPr>
          <p:cNvPr id="47" name="Text 13"/>
          <p:cNvSpPr/>
          <p:nvPr/>
        </p:nvSpPr>
        <p:spPr>
          <a:xfrm>
            <a:off x="5382369" y="2667000"/>
            <a:ext cx="40683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$150</a:t>
            </a:r>
            <a:endParaRPr lang="en-US" sz="1200" dirty="0"/>
          </a:p>
        </p:txBody>
      </p:sp>
      <p:sp>
        <p:nvSpPr>
          <p:cNvPr id="48" name="Text 14"/>
          <p:cNvSpPr/>
          <p:nvPr/>
        </p:nvSpPr>
        <p:spPr>
          <a:xfrm>
            <a:off x="3374975" y="2895600"/>
            <a:ext cx="208133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Streaming, booking platforms</a:t>
            </a:r>
            <a:endParaRPr lang="en-US" sz="1050" dirty="0"/>
          </a:p>
        </p:txBody>
      </p:sp>
      <p:sp>
        <p:nvSpPr>
          <p:cNvPr id="49" name="Text 15"/>
          <p:cNvSpPr/>
          <p:nvPr/>
        </p:nvSpPr>
        <p:spPr>
          <a:xfrm>
            <a:off x="800100" y="3200400"/>
            <a:ext cx="172825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Equipment Insurance</a:t>
            </a:r>
            <a:endParaRPr lang="en-US" sz="1200" dirty="0"/>
          </a:p>
        </p:txBody>
      </p:sp>
      <p:sp>
        <p:nvSpPr>
          <p:cNvPr id="50" name="Text 16"/>
          <p:cNvSpPr/>
          <p:nvPr/>
        </p:nvSpPr>
        <p:spPr>
          <a:xfrm>
            <a:off x="2807345" y="3200400"/>
            <a:ext cx="40683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$300</a:t>
            </a:r>
            <a:endParaRPr lang="en-US" sz="1200" dirty="0"/>
          </a:p>
        </p:txBody>
      </p:sp>
      <p:sp>
        <p:nvSpPr>
          <p:cNvPr id="51" name="Text 17"/>
          <p:cNvSpPr/>
          <p:nvPr/>
        </p:nvSpPr>
        <p:spPr>
          <a:xfrm>
            <a:off x="800100" y="3429000"/>
            <a:ext cx="191238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Coverage for mobile studio</a:t>
            </a:r>
            <a:endParaRPr lang="en-US" sz="1050" dirty="0"/>
          </a:p>
        </p:txBody>
      </p:sp>
      <p:sp>
        <p:nvSpPr>
          <p:cNvPr id="52" name="Text 18"/>
          <p:cNvSpPr/>
          <p:nvPr/>
        </p:nvSpPr>
        <p:spPr>
          <a:xfrm>
            <a:off x="3374975" y="3200400"/>
            <a:ext cx="83349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Promotion</a:t>
            </a:r>
            <a:endParaRPr lang="en-US" sz="1200" dirty="0"/>
          </a:p>
        </p:txBody>
      </p:sp>
      <p:sp>
        <p:nvSpPr>
          <p:cNvPr id="53" name="Text 19"/>
          <p:cNvSpPr/>
          <p:nvPr/>
        </p:nvSpPr>
        <p:spPr>
          <a:xfrm>
            <a:off x="5382369" y="3200400"/>
            <a:ext cx="40683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$500</a:t>
            </a:r>
            <a:endParaRPr lang="en-US" sz="1200" dirty="0"/>
          </a:p>
        </p:txBody>
      </p:sp>
      <p:sp>
        <p:nvSpPr>
          <p:cNvPr id="54" name="Text 20"/>
          <p:cNvSpPr/>
          <p:nvPr/>
        </p:nvSpPr>
        <p:spPr>
          <a:xfrm>
            <a:off x="3374975" y="3429000"/>
            <a:ext cx="161895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Local partnerships, PR</a:t>
            </a:r>
            <a:endParaRPr lang="en-US" sz="1050" dirty="0"/>
          </a:p>
        </p:txBody>
      </p:sp>
      <p:sp>
        <p:nvSpPr>
          <p:cNvPr id="55" name="Text 21"/>
          <p:cNvSpPr/>
          <p:nvPr/>
        </p:nvSpPr>
        <p:spPr>
          <a:xfrm>
            <a:off x="981075" y="3771900"/>
            <a:ext cx="60427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Annual Operating Expenses</a:t>
            </a:r>
            <a:endParaRPr lang="en-US" sz="1350" dirty="0"/>
          </a:p>
        </p:txBody>
      </p:sp>
      <p:sp>
        <p:nvSpPr>
          <p:cNvPr id="56" name="Text 22"/>
          <p:cNvSpPr/>
          <p:nvPr/>
        </p:nvSpPr>
        <p:spPr>
          <a:xfrm>
            <a:off x="800100" y="4114800"/>
            <a:ext cx="195185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Equipment Depreciation</a:t>
            </a:r>
            <a:endParaRPr lang="en-US" sz="1200" dirty="0"/>
          </a:p>
        </p:txBody>
      </p:sp>
      <p:sp>
        <p:nvSpPr>
          <p:cNvPr id="57" name="Text 23"/>
          <p:cNvSpPr/>
          <p:nvPr/>
        </p:nvSpPr>
        <p:spPr>
          <a:xfrm>
            <a:off x="2680246" y="4114800"/>
            <a:ext cx="559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$2,200</a:t>
            </a:r>
            <a:endParaRPr lang="en-US" sz="1200" dirty="0"/>
          </a:p>
        </p:txBody>
      </p:sp>
      <p:sp>
        <p:nvSpPr>
          <p:cNvPr id="58" name="Text 24"/>
          <p:cNvSpPr/>
          <p:nvPr/>
        </p:nvSpPr>
        <p:spPr>
          <a:xfrm>
            <a:off x="800100" y="4343400"/>
            <a:ext cx="163663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Accumulated over year</a:t>
            </a:r>
            <a:endParaRPr lang="en-US" sz="1050" dirty="0"/>
          </a:p>
        </p:txBody>
      </p:sp>
      <p:sp>
        <p:nvSpPr>
          <p:cNvPr id="59" name="Text 25"/>
          <p:cNvSpPr/>
          <p:nvPr/>
        </p:nvSpPr>
        <p:spPr>
          <a:xfrm>
            <a:off x="3374975" y="4114800"/>
            <a:ext cx="166735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Advanced Insurance</a:t>
            </a:r>
            <a:endParaRPr lang="en-US" sz="1200" dirty="0"/>
          </a:p>
        </p:txBody>
      </p:sp>
      <p:sp>
        <p:nvSpPr>
          <p:cNvPr id="60" name="Text 26"/>
          <p:cNvSpPr/>
          <p:nvPr/>
        </p:nvSpPr>
        <p:spPr>
          <a:xfrm>
            <a:off x="5255270" y="4114800"/>
            <a:ext cx="559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$1,800</a:t>
            </a:r>
            <a:endParaRPr lang="en-US" sz="1200" dirty="0"/>
          </a:p>
        </p:txBody>
      </p:sp>
      <p:sp>
        <p:nvSpPr>
          <p:cNvPr id="61" name="Text 27"/>
          <p:cNvSpPr/>
          <p:nvPr/>
        </p:nvSpPr>
        <p:spPr>
          <a:xfrm>
            <a:off x="3374975" y="4343400"/>
            <a:ext cx="152126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 coverage period</a:t>
            </a:r>
            <a:endParaRPr lang="en-US" sz="1050" dirty="0"/>
          </a:p>
        </p:txBody>
      </p:sp>
      <p:sp>
        <p:nvSpPr>
          <p:cNvPr id="62" name="Text 28"/>
          <p:cNvSpPr/>
          <p:nvPr/>
        </p:nvSpPr>
        <p:spPr>
          <a:xfrm>
            <a:off x="800100" y="4648200"/>
            <a:ext cx="156591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Legal &amp; Accounting</a:t>
            </a:r>
            <a:endParaRPr lang="en-US" sz="1200" dirty="0"/>
          </a:p>
        </p:txBody>
      </p:sp>
      <p:sp>
        <p:nvSpPr>
          <p:cNvPr id="63" name="Text 29"/>
          <p:cNvSpPr/>
          <p:nvPr/>
        </p:nvSpPr>
        <p:spPr>
          <a:xfrm>
            <a:off x="2680246" y="4648200"/>
            <a:ext cx="559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$1,000</a:t>
            </a:r>
            <a:endParaRPr lang="en-US" sz="1200" dirty="0"/>
          </a:p>
        </p:txBody>
      </p:sp>
      <p:sp>
        <p:nvSpPr>
          <p:cNvPr id="64" name="Text 30"/>
          <p:cNvSpPr/>
          <p:nvPr/>
        </p:nvSpPr>
        <p:spPr>
          <a:xfrm>
            <a:off x="800100" y="4876800"/>
            <a:ext cx="178754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Quarterly filings, services</a:t>
            </a:r>
            <a:endParaRPr lang="en-US" sz="1050" dirty="0"/>
          </a:p>
        </p:txBody>
      </p:sp>
      <p:sp>
        <p:nvSpPr>
          <p:cNvPr id="65" name="Text 31"/>
          <p:cNvSpPr/>
          <p:nvPr/>
        </p:nvSpPr>
        <p:spPr>
          <a:xfrm>
            <a:off x="3374975" y="4648200"/>
            <a:ext cx="213473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Professional Development</a:t>
            </a:r>
            <a:endParaRPr lang="en-US" sz="1200" dirty="0"/>
          </a:p>
        </p:txBody>
      </p:sp>
      <p:sp>
        <p:nvSpPr>
          <p:cNvPr id="66" name="Text 32"/>
          <p:cNvSpPr/>
          <p:nvPr/>
        </p:nvSpPr>
        <p:spPr>
          <a:xfrm>
            <a:off x="5382369" y="4648200"/>
            <a:ext cx="40683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$750</a:t>
            </a:r>
            <a:endParaRPr lang="en-US" sz="1200" dirty="0"/>
          </a:p>
        </p:txBody>
      </p:sp>
      <p:sp>
        <p:nvSpPr>
          <p:cNvPr id="67" name="Text 33"/>
          <p:cNvSpPr/>
          <p:nvPr/>
        </p:nvSpPr>
        <p:spPr>
          <a:xfrm>
            <a:off x="3374975" y="4876800"/>
            <a:ext cx="132552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Education, training</a:t>
            </a:r>
            <a:endParaRPr lang="en-US" sz="1050" dirty="0"/>
          </a:p>
        </p:txBody>
      </p:sp>
      <p:sp>
        <p:nvSpPr>
          <p:cNvPr id="68" name="Text 34"/>
          <p:cNvSpPr/>
          <p:nvPr/>
        </p:nvSpPr>
        <p:spPr>
          <a:xfrm>
            <a:off x="6788200" y="1333500"/>
            <a:ext cx="602736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Year 1 Total Operating Costs: $80,900</a:t>
            </a:r>
            <a:endParaRPr lang="en-US" sz="1800" dirty="0"/>
          </a:p>
        </p:txBody>
      </p:sp>
      <p:sp>
        <p:nvSpPr>
          <p:cNvPr id="69" name="Text 35"/>
          <p:cNvSpPr/>
          <p:nvPr/>
        </p:nvSpPr>
        <p:spPr>
          <a:xfrm>
            <a:off x="6415043" y="1828800"/>
            <a:ext cx="173468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$46,200</a:t>
            </a:r>
            <a:endParaRPr lang="en-US" sz="1350" dirty="0"/>
          </a:p>
        </p:txBody>
      </p:sp>
      <p:sp>
        <p:nvSpPr>
          <p:cNvPr id="70" name="Text 36"/>
          <p:cNvSpPr/>
          <p:nvPr/>
        </p:nvSpPr>
        <p:spPr>
          <a:xfrm>
            <a:off x="6559600" y="2095500"/>
            <a:ext cx="1445568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Personnel</a:t>
            </a:r>
            <a:endParaRPr lang="en-US" sz="1050" dirty="0"/>
          </a:p>
        </p:txBody>
      </p:sp>
      <p:sp>
        <p:nvSpPr>
          <p:cNvPr id="71" name="Text 37"/>
          <p:cNvSpPr/>
          <p:nvPr/>
        </p:nvSpPr>
        <p:spPr>
          <a:xfrm>
            <a:off x="8127296" y="1828800"/>
            <a:ext cx="17348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$4,200</a:t>
            </a:r>
            <a:endParaRPr lang="en-US" sz="1350" dirty="0"/>
          </a:p>
        </p:txBody>
      </p:sp>
      <p:sp>
        <p:nvSpPr>
          <p:cNvPr id="72" name="Text 38"/>
          <p:cNvSpPr/>
          <p:nvPr/>
        </p:nvSpPr>
        <p:spPr>
          <a:xfrm>
            <a:off x="8127296" y="2095500"/>
            <a:ext cx="17348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Vehicle &amp; Utilities</a:t>
            </a:r>
            <a:endParaRPr lang="en-US" sz="1050" dirty="0"/>
          </a:p>
        </p:txBody>
      </p:sp>
      <p:sp>
        <p:nvSpPr>
          <p:cNvPr id="73" name="Text 39"/>
          <p:cNvSpPr/>
          <p:nvPr/>
        </p:nvSpPr>
        <p:spPr>
          <a:xfrm>
            <a:off x="9839712" y="1828800"/>
            <a:ext cx="17348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$14,500</a:t>
            </a:r>
            <a:endParaRPr lang="en-US" sz="1350" dirty="0"/>
          </a:p>
        </p:txBody>
      </p:sp>
      <p:sp>
        <p:nvSpPr>
          <p:cNvPr id="74" name="Text 40"/>
          <p:cNvSpPr/>
          <p:nvPr/>
        </p:nvSpPr>
        <p:spPr>
          <a:xfrm>
            <a:off x="9839712" y="2095500"/>
            <a:ext cx="17348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Software &amp; Marketing</a:t>
            </a:r>
            <a:endParaRPr lang="en-US" sz="1050" dirty="0"/>
          </a:p>
        </p:txBody>
      </p:sp>
      <p:sp>
        <p:nvSpPr>
          <p:cNvPr id="75" name="Text 41"/>
          <p:cNvSpPr/>
          <p:nvPr/>
        </p:nvSpPr>
        <p:spPr>
          <a:xfrm>
            <a:off x="6118280" y="2628900"/>
            <a:ext cx="5753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Estimated Annual Operating Costs</a:t>
            </a:r>
            <a:endParaRPr lang="en-US" sz="1200" dirty="0"/>
          </a:p>
        </p:txBody>
      </p:sp>
      <p:sp>
        <p:nvSpPr>
          <p:cNvPr id="76" name="Text 42"/>
          <p:cNvSpPr/>
          <p:nvPr/>
        </p:nvSpPr>
        <p:spPr>
          <a:xfrm>
            <a:off x="6597700" y="2857500"/>
            <a:ext cx="47942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$80,900</a:t>
            </a:r>
            <a:endParaRPr lang="en-US" sz="2250" dirty="0"/>
          </a:p>
        </p:txBody>
      </p:sp>
      <p:sp>
        <p:nvSpPr>
          <p:cNvPr id="77" name="Text 43"/>
          <p:cNvSpPr/>
          <p:nvPr/>
        </p:nvSpPr>
        <p:spPr>
          <a:xfrm>
            <a:off x="6118280" y="3200400"/>
            <a:ext cx="57530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Average revenue increase per month: </a:t>
            </a:r>
            <a:r>
              <a:rPr lang="en-US" sz="105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18%</a:t>
            </a:r>
            <a:endParaRPr lang="en-US" sz="1050" dirty="0"/>
          </a:p>
        </p:txBody>
      </p:sp>
      <p:sp>
        <p:nvSpPr>
          <p:cNvPr id="78" name="Text 44"/>
          <p:cNvSpPr/>
          <p:nvPr/>
        </p:nvSpPr>
        <p:spPr>
          <a:xfrm>
            <a:off x="6692950" y="4229100"/>
            <a:ext cx="50228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Seasonal Revenue Timing</a:t>
            </a:r>
            <a:endParaRPr lang="en-US" sz="1350" dirty="0"/>
          </a:p>
        </p:txBody>
      </p:sp>
      <p:sp>
        <p:nvSpPr>
          <p:cNvPr id="79" name="Text 45"/>
          <p:cNvSpPr/>
          <p:nvPr/>
        </p:nvSpPr>
        <p:spPr>
          <a:xfrm>
            <a:off x="6483400" y="4572000"/>
            <a:ext cx="95136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Q1 (Jan-Mar)</a:t>
            </a:r>
            <a:endParaRPr lang="en-US" sz="1050" dirty="0"/>
          </a:p>
        </p:txBody>
      </p:sp>
      <p:sp>
        <p:nvSpPr>
          <p:cNvPr id="80" name="Text 46"/>
          <p:cNvSpPr/>
          <p:nvPr/>
        </p:nvSpPr>
        <p:spPr>
          <a:xfrm>
            <a:off x="11239202" y="4572000"/>
            <a:ext cx="32039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</a:t>
            </a:r>
            <a:endParaRPr lang="en-US" sz="1050" dirty="0"/>
          </a:p>
        </p:txBody>
      </p:sp>
      <p:sp>
        <p:nvSpPr>
          <p:cNvPr id="81" name="Text 47"/>
          <p:cNvSpPr/>
          <p:nvPr/>
        </p:nvSpPr>
        <p:spPr>
          <a:xfrm>
            <a:off x="6483400" y="4991100"/>
            <a:ext cx="92493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Q2 (Apr-Jun)</a:t>
            </a:r>
            <a:endParaRPr lang="en-US" sz="1050" dirty="0"/>
          </a:p>
        </p:txBody>
      </p:sp>
      <p:sp>
        <p:nvSpPr>
          <p:cNvPr id="82" name="Text 48"/>
          <p:cNvSpPr/>
          <p:nvPr/>
        </p:nvSpPr>
        <p:spPr>
          <a:xfrm>
            <a:off x="11239202" y="4991100"/>
            <a:ext cx="32039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</a:t>
            </a:r>
            <a:endParaRPr lang="en-US" sz="1050" dirty="0"/>
          </a:p>
        </p:txBody>
      </p:sp>
      <p:sp>
        <p:nvSpPr>
          <p:cNvPr id="83" name="Text 49"/>
          <p:cNvSpPr/>
          <p:nvPr/>
        </p:nvSpPr>
        <p:spPr>
          <a:xfrm>
            <a:off x="6483400" y="5410200"/>
            <a:ext cx="907078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Q3 (Jul-Sep)</a:t>
            </a:r>
            <a:endParaRPr lang="en-US" sz="1050" dirty="0"/>
          </a:p>
        </p:txBody>
      </p:sp>
      <p:sp>
        <p:nvSpPr>
          <p:cNvPr id="84" name="Text 50"/>
          <p:cNvSpPr/>
          <p:nvPr/>
        </p:nvSpPr>
        <p:spPr>
          <a:xfrm>
            <a:off x="11239202" y="5410200"/>
            <a:ext cx="32039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</a:t>
            </a:r>
            <a:endParaRPr lang="en-US" sz="1050" dirty="0"/>
          </a:p>
        </p:txBody>
      </p:sp>
      <p:sp>
        <p:nvSpPr>
          <p:cNvPr id="85" name="Text 51"/>
          <p:cNvSpPr/>
          <p:nvPr/>
        </p:nvSpPr>
        <p:spPr>
          <a:xfrm>
            <a:off x="6483400" y="5829300"/>
            <a:ext cx="95136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Q4 (Oct-Dec)</a:t>
            </a:r>
            <a:endParaRPr lang="en-US" sz="1050" dirty="0"/>
          </a:p>
        </p:txBody>
      </p:sp>
      <p:sp>
        <p:nvSpPr>
          <p:cNvPr id="86" name="Text 52"/>
          <p:cNvSpPr/>
          <p:nvPr/>
        </p:nvSpPr>
        <p:spPr>
          <a:xfrm>
            <a:off x="11239202" y="5829300"/>
            <a:ext cx="32039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</a:t>
            </a:r>
            <a:endParaRPr lang="en-US" sz="1050" dirty="0"/>
          </a:p>
        </p:txBody>
      </p:sp>
      <p:sp>
        <p:nvSpPr>
          <p:cNvPr id="87" name="Text 53"/>
          <p:cNvSpPr/>
          <p:nvPr/>
        </p:nvSpPr>
        <p:spPr>
          <a:xfrm>
            <a:off x="457200" y="6515100"/>
            <a:ext cx="177897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Soundwave Express</a:t>
            </a:r>
            <a:endParaRPr lang="en-US" sz="1050" dirty="0"/>
          </a:p>
        </p:txBody>
      </p:sp>
      <p:sp>
        <p:nvSpPr>
          <p:cNvPr id="88" name="Text 54"/>
          <p:cNvSpPr/>
          <p:nvPr/>
        </p:nvSpPr>
        <p:spPr>
          <a:xfrm>
            <a:off x="10904339" y="6515100"/>
            <a:ext cx="99655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Page 10 of 13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001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52500"/>
            <a:ext cx="6858000" cy="5867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1181100"/>
            <a:ext cx="190500" cy="190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" y="2057400"/>
            <a:ext cx="6477000" cy="152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2057400"/>
            <a:ext cx="2105025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" y="2514600"/>
            <a:ext cx="64770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" y="2514600"/>
            <a:ext cx="162565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" y="2971800"/>
            <a:ext cx="64770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" y="2971800"/>
            <a:ext cx="1535013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" y="3429000"/>
            <a:ext cx="647700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" y="3429000"/>
            <a:ext cx="1204615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" y="3733800"/>
            <a:ext cx="190500" cy="1714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500" y="4038600"/>
            <a:ext cx="2108150" cy="4191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55850" y="4038600"/>
            <a:ext cx="2108150" cy="4191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40201" y="4038600"/>
            <a:ext cx="2108150" cy="4191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1500" y="4533900"/>
            <a:ext cx="2108150" cy="4191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55850" y="4533900"/>
            <a:ext cx="2108150" cy="4191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40201" y="4533900"/>
            <a:ext cx="2108150" cy="4191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1500" y="5029200"/>
            <a:ext cx="2108150" cy="4191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55850" y="5029200"/>
            <a:ext cx="2108150" cy="4191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40201" y="5029200"/>
            <a:ext cx="2108150" cy="4191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29500" y="952500"/>
            <a:ext cx="4381500" cy="31242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20000" y="1181100"/>
            <a:ext cx="190500" cy="1905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000" y="1524000"/>
            <a:ext cx="4000500" cy="3810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000" y="2019300"/>
            <a:ext cx="4000500" cy="3810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000" y="2514600"/>
            <a:ext cx="4000500" cy="3810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000" y="3009900"/>
            <a:ext cx="4000500" cy="3810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20000" y="3505200"/>
            <a:ext cx="4000500" cy="3810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29500" y="4229100"/>
            <a:ext cx="4381500" cy="25908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0000" y="4457700"/>
            <a:ext cx="171450" cy="17145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620000" y="6619875"/>
            <a:ext cx="4000500" cy="9525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620000" y="4800600"/>
            <a:ext cx="9525" cy="182880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620000" y="4800600"/>
            <a:ext cx="4000500" cy="1828800"/>
          </a:xfrm>
          <a:prstGeom prst="rect">
            <a:avLst/>
          </a:prstGeom>
        </p:spPr>
      </p:pic>
      <p:sp>
        <p:nvSpPr>
          <p:cNvPr id="36" name="Text 0"/>
          <p:cNvSpPr/>
          <p:nvPr/>
        </p:nvSpPr>
        <p:spPr>
          <a:xfrm>
            <a:off x="381000" y="381000"/>
            <a:ext cx="137160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Year 1 Revenue Forecast: Revenue Streams</a:t>
            </a:r>
            <a:endParaRPr lang="en-US" sz="2250" dirty="0"/>
          </a:p>
        </p:txBody>
      </p:sp>
      <p:sp>
        <p:nvSpPr>
          <p:cNvPr id="37" name="Text 1"/>
          <p:cNvSpPr/>
          <p:nvPr/>
        </p:nvSpPr>
        <p:spPr>
          <a:xfrm>
            <a:off x="876300" y="1143000"/>
            <a:ext cx="6477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Quarterly &amp; Stream Breakdown</a:t>
            </a:r>
            <a:endParaRPr lang="en-US" sz="1500" dirty="0"/>
          </a:p>
        </p:txBody>
      </p:sp>
      <p:sp>
        <p:nvSpPr>
          <p:cNvPr id="38" name="Text 2"/>
          <p:cNvSpPr/>
          <p:nvPr/>
        </p:nvSpPr>
        <p:spPr>
          <a:xfrm>
            <a:off x="571500" y="1524000"/>
            <a:ext cx="188755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Year 1 Total: $485,000</a:t>
            </a:r>
            <a:endParaRPr lang="en-US" sz="1200" dirty="0"/>
          </a:p>
        </p:txBody>
      </p:sp>
      <p:sp>
        <p:nvSpPr>
          <p:cNvPr id="39" name="Text 3"/>
          <p:cNvSpPr/>
          <p:nvPr/>
        </p:nvSpPr>
        <p:spPr>
          <a:xfrm>
            <a:off x="5225207" y="1543050"/>
            <a:ext cx="218795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Quarterly Revenue Distribution</a:t>
            </a:r>
            <a:endParaRPr lang="en-US" sz="1050" dirty="0"/>
          </a:p>
        </p:txBody>
      </p:sp>
      <p:sp>
        <p:nvSpPr>
          <p:cNvPr id="40" name="Text 4"/>
          <p:cNvSpPr/>
          <p:nvPr/>
        </p:nvSpPr>
        <p:spPr>
          <a:xfrm>
            <a:off x="571500" y="1828800"/>
            <a:ext cx="95136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Q1 (Jan-Mar)</a:t>
            </a:r>
            <a:endParaRPr lang="en-US" sz="1050" dirty="0"/>
          </a:p>
        </p:txBody>
      </p:sp>
      <p:sp>
        <p:nvSpPr>
          <p:cNvPr id="41" name="Text 5"/>
          <p:cNvSpPr/>
          <p:nvPr/>
        </p:nvSpPr>
        <p:spPr>
          <a:xfrm>
            <a:off x="6492180" y="1828800"/>
            <a:ext cx="66758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$158,000</a:t>
            </a:r>
            <a:endParaRPr lang="en-US" sz="1050" dirty="0"/>
          </a:p>
        </p:txBody>
      </p:sp>
      <p:sp>
        <p:nvSpPr>
          <p:cNvPr id="42" name="Text 6"/>
          <p:cNvSpPr/>
          <p:nvPr/>
        </p:nvSpPr>
        <p:spPr>
          <a:xfrm>
            <a:off x="571500" y="2286000"/>
            <a:ext cx="92493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Q2 (Apr-Jun)</a:t>
            </a:r>
            <a:endParaRPr lang="en-US" sz="1050" dirty="0"/>
          </a:p>
        </p:txBody>
      </p:sp>
      <p:sp>
        <p:nvSpPr>
          <p:cNvPr id="43" name="Text 7"/>
          <p:cNvSpPr/>
          <p:nvPr/>
        </p:nvSpPr>
        <p:spPr>
          <a:xfrm>
            <a:off x="6492180" y="2286000"/>
            <a:ext cx="66758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$122,000</a:t>
            </a:r>
            <a:endParaRPr lang="en-US" sz="1050" dirty="0"/>
          </a:p>
        </p:txBody>
      </p:sp>
      <p:sp>
        <p:nvSpPr>
          <p:cNvPr id="44" name="Text 8"/>
          <p:cNvSpPr/>
          <p:nvPr/>
        </p:nvSpPr>
        <p:spPr>
          <a:xfrm>
            <a:off x="571500" y="2743200"/>
            <a:ext cx="907078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Q3 (Jul-Sep)</a:t>
            </a:r>
            <a:endParaRPr lang="en-US" sz="1050" dirty="0"/>
          </a:p>
        </p:txBody>
      </p:sp>
      <p:sp>
        <p:nvSpPr>
          <p:cNvPr id="45" name="Text 9"/>
          <p:cNvSpPr/>
          <p:nvPr/>
        </p:nvSpPr>
        <p:spPr>
          <a:xfrm>
            <a:off x="6492180" y="2743200"/>
            <a:ext cx="66758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$115,000</a:t>
            </a:r>
            <a:endParaRPr lang="en-US" sz="1050" dirty="0"/>
          </a:p>
        </p:txBody>
      </p:sp>
      <p:sp>
        <p:nvSpPr>
          <p:cNvPr id="46" name="Text 10"/>
          <p:cNvSpPr/>
          <p:nvPr/>
        </p:nvSpPr>
        <p:spPr>
          <a:xfrm>
            <a:off x="571500" y="3200400"/>
            <a:ext cx="95136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Q4 (Oct-Dec)</a:t>
            </a:r>
            <a:endParaRPr lang="en-US" sz="1050" dirty="0"/>
          </a:p>
        </p:txBody>
      </p:sp>
      <p:sp>
        <p:nvSpPr>
          <p:cNvPr id="47" name="Text 11"/>
          <p:cNvSpPr/>
          <p:nvPr/>
        </p:nvSpPr>
        <p:spPr>
          <a:xfrm>
            <a:off x="6566446" y="3200400"/>
            <a:ext cx="57846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$90,000</a:t>
            </a:r>
            <a:endParaRPr lang="en-US" sz="1050" dirty="0"/>
          </a:p>
        </p:txBody>
      </p:sp>
      <p:sp>
        <p:nvSpPr>
          <p:cNvPr id="48" name="Text 12"/>
          <p:cNvSpPr/>
          <p:nvPr/>
        </p:nvSpPr>
        <p:spPr>
          <a:xfrm>
            <a:off x="838200" y="3695700"/>
            <a:ext cx="6477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Revenue Stream Breakdown</a:t>
            </a:r>
            <a:endParaRPr lang="en-US" sz="1350" dirty="0"/>
          </a:p>
        </p:txBody>
      </p:sp>
      <p:sp>
        <p:nvSpPr>
          <p:cNvPr id="49" name="Text 13"/>
          <p:cNvSpPr/>
          <p:nvPr/>
        </p:nvSpPr>
        <p:spPr>
          <a:xfrm>
            <a:off x="647700" y="4076700"/>
            <a:ext cx="2392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Studio Sessions</a:t>
            </a:r>
            <a:endParaRPr lang="en-US" sz="1050" dirty="0"/>
          </a:p>
        </p:txBody>
      </p:sp>
      <p:sp>
        <p:nvSpPr>
          <p:cNvPr id="50" name="Text 14"/>
          <p:cNvSpPr/>
          <p:nvPr/>
        </p:nvSpPr>
        <p:spPr>
          <a:xfrm>
            <a:off x="647700" y="4267200"/>
            <a:ext cx="594896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96 events</a:t>
            </a:r>
            <a:endParaRPr lang="en-US" sz="900" dirty="0"/>
          </a:p>
        </p:txBody>
      </p:sp>
      <p:sp>
        <p:nvSpPr>
          <p:cNvPr id="51" name="Text 15"/>
          <p:cNvSpPr/>
          <p:nvPr/>
        </p:nvSpPr>
        <p:spPr>
          <a:xfrm>
            <a:off x="2164705" y="4267200"/>
            <a:ext cx="572214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$185,000</a:t>
            </a:r>
            <a:endParaRPr lang="en-US" sz="900" dirty="0"/>
          </a:p>
        </p:txBody>
      </p:sp>
      <p:sp>
        <p:nvSpPr>
          <p:cNvPr id="52" name="Text 16"/>
          <p:cNvSpPr/>
          <p:nvPr/>
        </p:nvSpPr>
        <p:spPr>
          <a:xfrm>
            <a:off x="2832050" y="4076700"/>
            <a:ext cx="2392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Performance</a:t>
            </a:r>
            <a:endParaRPr lang="en-US" sz="1050" dirty="0"/>
          </a:p>
        </p:txBody>
      </p:sp>
      <p:sp>
        <p:nvSpPr>
          <p:cNvPr id="53" name="Text 17"/>
          <p:cNvSpPr/>
          <p:nvPr/>
        </p:nvSpPr>
        <p:spPr>
          <a:xfrm>
            <a:off x="2832050" y="4267200"/>
            <a:ext cx="594896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52 events</a:t>
            </a:r>
            <a:endParaRPr lang="en-US" sz="900" dirty="0"/>
          </a:p>
        </p:txBody>
      </p:sp>
      <p:sp>
        <p:nvSpPr>
          <p:cNvPr id="54" name="Text 18"/>
          <p:cNvSpPr/>
          <p:nvPr/>
        </p:nvSpPr>
        <p:spPr>
          <a:xfrm>
            <a:off x="4412605" y="4267200"/>
            <a:ext cx="495955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$91,000</a:t>
            </a:r>
            <a:endParaRPr lang="en-US" sz="900" dirty="0"/>
          </a:p>
        </p:txBody>
      </p:sp>
      <p:sp>
        <p:nvSpPr>
          <p:cNvPr id="55" name="Text 19"/>
          <p:cNvSpPr/>
          <p:nvPr/>
        </p:nvSpPr>
        <p:spPr>
          <a:xfrm>
            <a:off x="5016401" y="4076700"/>
            <a:ext cx="2392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Streaming Rights</a:t>
            </a:r>
            <a:endParaRPr lang="en-US" sz="1050" dirty="0"/>
          </a:p>
        </p:txBody>
      </p:sp>
      <p:sp>
        <p:nvSpPr>
          <p:cNvPr id="56" name="Text 20"/>
          <p:cNvSpPr/>
          <p:nvPr/>
        </p:nvSpPr>
        <p:spPr>
          <a:xfrm>
            <a:off x="5016401" y="4267200"/>
            <a:ext cx="594896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 events</a:t>
            </a:r>
            <a:endParaRPr lang="en-US" sz="900" dirty="0"/>
          </a:p>
        </p:txBody>
      </p:sp>
      <p:sp>
        <p:nvSpPr>
          <p:cNvPr id="57" name="Text 21"/>
          <p:cNvSpPr/>
          <p:nvPr/>
        </p:nvSpPr>
        <p:spPr>
          <a:xfrm>
            <a:off x="6596955" y="4267200"/>
            <a:ext cx="495955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$46,400</a:t>
            </a:r>
            <a:endParaRPr lang="en-US" sz="900" dirty="0"/>
          </a:p>
        </p:txBody>
      </p:sp>
      <p:sp>
        <p:nvSpPr>
          <p:cNvPr id="58" name="Text 22"/>
          <p:cNvSpPr/>
          <p:nvPr/>
        </p:nvSpPr>
        <p:spPr>
          <a:xfrm>
            <a:off x="647700" y="4572000"/>
            <a:ext cx="2392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Equipment Rental</a:t>
            </a:r>
            <a:endParaRPr lang="en-US" sz="1050" dirty="0"/>
          </a:p>
        </p:txBody>
      </p:sp>
      <p:sp>
        <p:nvSpPr>
          <p:cNvPr id="59" name="Text 23"/>
          <p:cNvSpPr/>
          <p:nvPr/>
        </p:nvSpPr>
        <p:spPr>
          <a:xfrm>
            <a:off x="647700" y="4762500"/>
            <a:ext cx="594896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48 events</a:t>
            </a:r>
            <a:endParaRPr lang="en-US" sz="900" dirty="0"/>
          </a:p>
        </p:txBody>
      </p:sp>
      <p:sp>
        <p:nvSpPr>
          <p:cNvPr id="60" name="Text 24"/>
          <p:cNvSpPr/>
          <p:nvPr/>
        </p:nvSpPr>
        <p:spPr>
          <a:xfrm>
            <a:off x="2228255" y="4762500"/>
            <a:ext cx="495955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$33,600</a:t>
            </a:r>
            <a:endParaRPr lang="en-US" sz="900" dirty="0"/>
          </a:p>
        </p:txBody>
      </p:sp>
      <p:sp>
        <p:nvSpPr>
          <p:cNvPr id="61" name="Text 25"/>
          <p:cNvSpPr/>
          <p:nvPr/>
        </p:nvSpPr>
        <p:spPr>
          <a:xfrm>
            <a:off x="2832050" y="4572000"/>
            <a:ext cx="2392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Co-hosting Fees</a:t>
            </a:r>
            <a:endParaRPr lang="en-US" sz="1050" dirty="0"/>
          </a:p>
        </p:txBody>
      </p:sp>
      <p:sp>
        <p:nvSpPr>
          <p:cNvPr id="62" name="Text 26"/>
          <p:cNvSpPr/>
          <p:nvPr/>
        </p:nvSpPr>
        <p:spPr>
          <a:xfrm>
            <a:off x="2832050" y="4762500"/>
            <a:ext cx="594896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 events</a:t>
            </a:r>
            <a:endParaRPr lang="en-US" sz="900" dirty="0"/>
          </a:p>
        </p:txBody>
      </p:sp>
      <p:sp>
        <p:nvSpPr>
          <p:cNvPr id="63" name="Text 27"/>
          <p:cNvSpPr/>
          <p:nvPr/>
        </p:nvSpPr>
        <p:spPr>
          <a:xfrm>
            <a:off x="4412605" y="4762500"/>
            <a:ext cx="495955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$28,800</a:t>
            </a:r>
            <a:endParaRPr lang="en-US" sz="900" dirty="0"/>
          </a:p>
        </p:txBody>
      </p:sp>
      <p:sp>
        <p:nvSpPr>
          <p:cNvPr id="64" name="Text 28"/>
          <p:cNvSpPr/>
          <p:nvPr/>
        </p:nvSpPr>
        <p:spPr>
          <a:xfrm>
            <a:off x="5016401" y="4572000"/>
            <a:ext cx="2392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Content</a:t>
            </a:r>
            <a:endParaRPr lang="en-US" sz="1050" dirty="0"/>
          </a:p>
        </p:txBody>
      </p:sp>
      <p:sp>
        <p:nvSpPr>
          <p:cNvPr id="65" name="Text 29"/>
          <p:cNvSpPr/>
          <p:nvPr/>
        </p:nvSpPr>
        <p:spPr>
          <a:xfrm>
            <a:off x="5016401" y="4762500"/>
            <a:ext cx="587216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96/videos</a:t>
            </a:r>
            <a:endParaRPr lang="en-US" sz="900" dirty="0"/>
          </a:p>
        </p:txBody>
      </p:sp>
      <p:sp>
        <p:nvSpPr>
          <p:cNvPr id="66" name="Text 30"/>
          <p:cNvSpPr/>
          <p:nvPr/>
        </p:nvSpPr>
        <p:spPr>
          <a:xfrm>
            <a:off x="6596955" y="4762500"/>
            <a:ext cx="495955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$28,800</a:t>
            </a:r>
            <a:endParaRPr lang="en-US" sz="900" dirty="0"/>
          </a:p>
        </p:txBody>
      </p:sp>
      <p:sp>
        <p:nvSpPr>
          <p:cNvPr id="67" name="Text 31"/>
          <p:cNvSpPr/>
          <p:nvPr/>
        </p:nvSpPr>
        <p:spPr>
          <a:xfrm>
            <a:off x="647700" y="5067300"/>
            <a:ext cx="2392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Merchandise Sales</a:t>
            </a:r>
            <a:endParaRPr lang="en-US" sz="1050" dirty="0"/>
          </a:p>
        </p:txBody>
      </p:sp>
      <p:sp>
        <p:nvSpPr>
          <p:cNvPr id="68" name="Text 32"/>
          <p:cNvSpPr/>
          <p:nvPr/>
        </p:nvSpPr>
        <p:spPr>
          <a:xfrm>
            <a:off x="647700" y="5257800"/>
            <a:ext cx="594896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86 events</a:t>
            </a:r>
            <a:endParaRPr lang="en-US" sz="900" dirty="0"/>
          </a:p>
        </p:txBody>
      </p:sp>
      <p:sp>
        <p:nvSpPr>
          <p:cNvPr id="69" name="Text 33"/>
          <p:cNvSpPr/>
          <p:nvPr/>
        </p:nvSpPr>
        <p:spPr>
          <a:xfrm>
            <a:off x="2228255" y="5257800"/>
            <a:ext cx="495955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$24,800</a:t>
            </a:r>
            <a:endParaRPr lang="en-US" sz="900" dirty="0"/>
          </a:p>
        </p:txBody>
      </p:sp>
      <p:sp>
        <p:nvSpPr>
          <p:cNvPr id="70" name="Text 34"/>
          <p:cNvSpPr/>
          <p:nvPr/>
        </p:nvSpPr>
        <p:spPr>
          <a:xfrm>
            <a:off x="2832050" y="5067300"/>
            <a:ext cx="2392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VIP Experiences</a:t>
            </a:r>
            <a:endParaRPr lang="en-US" sz="1050" dirty="0"/>
          </a:p>
        </p:txBody>
      </p:sp>
      <p:sp>
        <p:nvSpPr>
          <p:cNvPr id="71" name="Text 35"/>
          <p:cNvSpPr/>
          <p:nvPr/>
        </p:nvSpPr>
        <p:spPr>
          <a:xfrm>
            <a:off x="2832050" y="5257800"/>
            <a:ext cx="594896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 events</a:t>
            </a:r>
            <a:endParaRPr lang="en-US" sz="900" dirty="0"/>
          </a:p>
        </p:txBody>
      </p:sp>
      <p:sp>
        <p:nvSpPr>
          <p:cNvPr id="72" name="Text 36"/>
          <p:cNvSpPr/>
          <p:nvPr/>
        </p:nvSpPr>
        <p:spPr>
          <a:xfrm>
            <a:off x="4412605" y="5257800"/>
            <a:ext cx="495955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$24,000</a:t>
            </a:r>
            <a:endParaRPr lang="en-US" sz="900" dirty="0"/>
          </a:p>
        </p:txBody>
      </p:sp>
      <p:sp>
        <p:nvSpPr>
          <p:cNvPr id="73" name="Text 37"/>
          <p:cNvSpPr/>
          <p:nvPr/>
        </p:nvSpPr>
        <p:spPr>
          <a:xfrm>
            <a:off x="5016401" y="5067300"/>
            <a:ext cx="199385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Workshops</a:t>
            </a:r>
            <a:endParaRPr lang="en-US" sz="1050" dirty="0"/>
          </a:p>
        </p:txBody>
      </p:sp>
      <p:sp>
        <p:nvSpPr>
          <p:cNvPr id="74" name="Text 38"/>
          <p:cNvSpPr/>
          <p:nvPr/>
        </p:nvSpPr>
        <p:spPr>
          <a:xfrm>
            <a:off x="5016401" y="5257800"/>
            <a:ext cx="846356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workshops</a:t>
            </a:r>
            <a:endParaRPr lang="en-US" sz="900" dirty="0"/>
          </a:p>
        </p:txBody>
      </p:sp>
      <p:sp>
        <p:nvSpPr>
          <p:cNvPr id="75" name="Text 39"/>
          <p:cNvSpPr/>
          <p:nvPr/>
        </p:nvSpPr>
        <p:spPr>
          <a:xfrm>
            <a:off x="6596955" y="5257800"/>
            <a:ext cx="495955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$41,400</a:t>
            </a:r>
            <a:endParaRPr lang="en-US" sz="900" dirty="0"/>
          </a:p>
        </p:txBody>
      </p:sp>
      <p:sp>
        <p:nvSpPr>
          <p:cNvPr id="76" name="Text 40"/>
          <p:cNvSpPr/>
          <p:nvPr/>
        </p:nvSpPr>
        <p:spPr>
          <a:xfrm>
            <a:off x="7924800" y="1143000"/>
            <a:ext cx="4800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Financial Highlights</a:t>
            </a:r>
            <a:endParaRPr lang="en-US" sz="1500" dirty="0"/>
          </a:p>
        </p:txBody>
      </p:sp>
      <p:sp>
        <p:nvSpPr>
          <p:cNvPr id="77" name="Text 41"/>
          <p:cNvSpPr/>
          <p:nvPr/>
        </p:nvSpPr>
        <p:spPr>
          <a:xfrm>
            <a:off x="7696200" y="1600200"/>
            <a:ext cx="197917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Average Event Revenue</a:t>
            </a:r>
            <a:endParaRPr lang="en-US" sz="1200" dirty="0"/>
          </a:p>
        </p:txBody>
      </p:sp>
      <p:sp>
        <p:nvSpPr>
          <p:cNvPr id="78" name="Text 42"/>
          <p:cNvSpPr/>
          <p:nvPr/>
        </p:nvSpPr>
        <p:spPr>
          <a:xfrm>
            <a:off x="10993338" y="1600200"/>
            <a:ext cx="66115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$89,000</a:t>
            </a:r>
            <a:endParaRPr lang="en-US" sz="1200" dirty="0"/>
          </a:p>
        </p:txBody>
      </p:sp>
      <p:sp>
        <p:nvSpPr>
          <p:cNvPr id="79" name="Text 43"/>
          <p:cNvSpPr/>
          <p:nvPr/>
        </p:nvSpPr>
        <p:spPr>
          <a:xfrm>
            <a:off x="7696200" y="2095500"/>
            <a:ext cx="167378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Average Ticket Price</a:t>
            </a:r>
            <a:endParaRPr lang="en-US" sz="1200" dirty="0"/>
          </a:p>
        </p:txBody>
      </p:sp>
      <p:sp>
        <p:nvSpPr>
          <p:cNvPr id="80" name="Text 44"/>
          <p:cNvSpPr/>
          <p:nvPr/>
        </p:nvSpPr>
        <p:spPr>
          <a:xfrm>
            <a:off x="11289953" y="2095500"/>
            <a:ext cx="30521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$75</a:t>
            </a:r>
            <a:endParaRPr lang="en-US" sz="1200" dirty="0"/>
          </a:p>
        </p:txBody>
      </p:sp>
      <p:sp>
        <p:nvSpPr>
          <p:cNvPr id="81" name="Text 45"/>
          <p:cNvSpPr/>
          <p:nvPr/>
        </p:nvSpPr>
        <p:spPr>
          <a:xfrm>
            <a:off x="7696200" y="2590800"/>
            <a:ext cx="155519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Capacity Utilization</a:t>
            </a:r>
            <a:endParaRPr lang="en-US" sz="1200" dirty="0"/>
          </a:p>
        </p:txBody>
      </p:sp>
      <p:sp>
        <p:nvSpPr>
          <p:cNvPr id="82" name="Text 46"/>
          <p:cNvSpPr/>
          <p:nvPr/>
        </p:nvSpPr>
        <p:spPr>
          <a:xfrm>
            <a:off x="11239202" y="2590800"/>
            <a:ext cx="36611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</a:t>
            </a:r>
            <a:endParaRPr lang="en-US" sz="1200" dirty="0"/>
          </a:p>
        </p:txBody>
      </p:sp>
      <p:sp>
        <p:nvSpPr>
          <p:cNvPr id="83" name="Text 47"/>
          <p:cNvSpPr/>
          <p:nvPr/>
        </p:nvSpPr>
        <p:spPr>
          <a:xfrm>
            <a:off x="7696200" y="3086100"/>
            <a:ext cx="160948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3-Year Growth Rate</a:t>
            </a:r>
            <a:endParaRPr lang="en-US" sz="1200" dirty="0"/>
          </a:p>
        </p:txBody>
      </p:sp>
      <p:sp>
        <p:nvSpPr>
          <p:cNvPr id="84" name="Text 48"/>
          <p:cNvSpPr/>
          <p:nvPr/>
        </p:nvSpPr>
        <p:spPr>
          <a:xfrm>
            <a:off x="11239202" y="3086100"/>
            <a:ext cx="36611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22%</a:t>
            </a:r>
            <a:endParaRPr lang="en-US" sz="1200" dirty="0"/>
          </a:p>
        </p:txBody>
      </p:sp>
      <p:sp>
        <p:nvSpPr>
          <p:cNvPr id="85" name="Text 49"/>
          <p:cNvSpPr/>
          <p:nvPr/>
        </p:nvSpPr>
        <p:spPr>
          <a:xfrm>
            <a:off x="7696200" y="3581400"/>
            <a:ext cx="152840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Year 1 Break-Even</a:t>
            </a:r>
            <a:endParaRPr lang="en-US" sz="1200" dirty="0"/>
          </a:p>
        </p:txBody>
      </p:sp>
      <p:sp>
        <p:nvSpPr>
          <p:cNvPr id="86" name="Text 50"/>
          <p:cNvSpPr/>
          <p:nvPr/>
        </p:nvSpPr>
        <p:spPr>
          <a:xfrm>
            <a:off x="10960150" y="3581400"/>
            <a:ext cx="7009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Month 1</a:t>
            </a:r>
            <a:endParaRPr lang="en-US" sz="1200" dirty="0"/>
          </a:p>
        </p:txBody>
      </p:sp>
      <p:sp>
        <p:nvSpPr>
          <p:cNvPr id="87" name="Text 51"/>
          <p:cNvSpPr/>
          <p:nvPr/>
        </p:nvSpPr>
        <p:spPr>
          <a:xfrm>
            <a:off x="7867650" y="4419600"/>
            <a:ext cx="4800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Revenue Growth Trajectory</a:t>
            </a:r>
            <a:endParaRPr lang="en-US" sz="1350" dirty="0"/>
          </a:p>
        </p:txBody>
      </p:sp>
      <p:sp>
        <p:nvSpPr>
          <p:cNvPr id="88" name="Text 52"/>
          <p:cNvSpPr/>
          <p:nvPr/>
        </p:nvSpPr>
        <p:spPr>
          <a:xfrm>
            <a:off x="7696200" y="6477000"/>
            <a:ext cx="495598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Month 1</a:t>
            </a:r>
            <a:endParaRPr lang="en-US" sz="900" dirty="0"/>
          </a:p>
        </p:txBody>
      </p:sp>
      <p:sp>
        <p:nvSpPr>
          <p:cNvPr id="89" name="Text 53"/>
          <p:cNvSpPr/>
          <p:nvPr/>
        </p:nvSpPr>
        <p:spPr>
          <a:xfrm>
            <a:off x="7620000" y="6477000"/>
            <a:ext cx="76438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0" name="Text 54"/>
          <p:cNvSpPr/>
          <p:nvPr/>
        </p:nvSpPr>
        <p:spPr>
          <a:xfrm>
            <a:off x="7620000" y="6477000"/>
            <a:ext cx="76438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1" name="Text 55"/>
          <p:cNvSpPr/>
          <p:nvPr/>
        </p:nvSpPr>
        <p:spPr>
          <a:xfrm>
            <a:off x="7620000" y="6477000"/>
            <a:ext cx="152698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2" name="Text 56"/>
          <p:cNvSpPr/>
          <p:nvPr/>
        </p:nvSpPr>
        <p:spPr>
          <a:xfrm>
            <a:off x="7620000" y="6477000"/>
            <a:ext cx="152698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3" name="Text 57"/>
          <p:cNvSpPr/>
          <p:nvPr/>
        </p:nvSpPr>
        <p:spPr>
          <a:xfrm>
            <a:off x="11525250" y="6477000"/>
            <a:ext cx="152698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</a:t>
            </a:r>
            <a:endParaRPr lang="en-US" sz="900" dirty="0"/>
          </a:p>
        </p:txBody>
      </p:sp>
      <p:sp>
        <p:nvSpPr>
          <p:cNvPr id="94" name="Text 58"/>
          <p:cNvSpPr/>
          <p:nvPr/>
        </p:nvSpPr>
        <p:spPr>
          <a:xfrm>
            <a:off x="6886575" y="5987802"/>
            <a:ext cx="914400" cy="184398"/>
          </a:xfrm>
          <a:prstGeom prst="rect">
            <a:avLst/>
          </a:prstGeom>
          <a:noFill/>
          <a:ln/>
        </p:spPr>
        <p:txBody>
          <a:bodyPr vert="vert270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$0k</a:t>
            </a:r>
            <a:endParaRPr lang="en-US" sz="900" dirty="0"/>
          </a:p>
        </p:txBody>
      </p:sp>
      <p:sp>
        <p:nvSpPr>
          <p:cNvPr id="95" name="Text 59"/>
          <p:cNvSpPr/>
          <p:nvPr/>
        </p:nvSpPr>
        <p:spPr>
          <a:xfrm>
            <a:off x="7191375" y="5555903"/>
            <a:ext cx="304800" cy="311497"/>
          </a:xfrm>
          <a:prstGeom prst="rect">
            <a:avLst/>
          </a:prstGeom>
          <a:noFill/>
          <a:ln/>
        </p:spPr>
        <p:txBody>
          <a:bodyPr vert="vert270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$100k</a:t>
            </a:r>
            <a:endParaRPr lang="en-US" sz="900" dirty="0"/>
          </a:p>
        </p:txBody>
      </p:sp>
      <p:sp>
        <p:nvSpPr>
          <p:cNvPr id="96" name="Text 60"/>
          <p:cNvSpPr/>
          <p:nvPr/>
        </p:nvSpPr>
        <p:spPr>
          <a:xfrm>
            <a:off x="381000" y="6934200"/>
            <a:ext cx="177897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Soundwave Express</a:t>
            </a:r>
            <a:endParaRPr lang="en-US" sz="1050" dirty="0"/>
          </a:p>
        </p:txBody>
      </p:sp>
      <p:sp>
        <p:nvSpPr>
          <p:cNvPr id="97" name="Text 61"/>
          <p:cNvSpPr/>
          <p:nvPr/>
        </p:nvSpPr>
        <p:spPr>
          <a:xfrm>
            <a:off x="10980539" y="6934200"/>
            <a:ext cx="99655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Page 11 of 13</a:t>
            </a:r>
            <a:endParaRPr lang="en-US"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001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52500"/>
            <a:ext cx="6559153" cy="6057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1181100"/>
            <a:ext cx="190500" cy="190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" y="1524000"/>
            <a:ext cx="6178153" cy="3048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6096000"/>
            <a:ext cx="1983135" cy="723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8935" y="6096000"/>
            <a:ext cx="1983135" cy="723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6370" y="6096000"/>
            <a:ext cx="1983135" cy="723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0653" y="952500"/>
            <a:ext cx="4680347" cy="3390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21153" y="1171575"/>
            <a:ext cx="190500" cy="190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21153" y="1790700"/>
            <a:ext cx="4299347" cy="1143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1153" y="1790700"/>
            <a:ext cx="1676698" cy="1143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21153" y="2476500"/>
            <a:ext cx="4299347" cy="1143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21153" y="2476500"/>
            <a:ext cx="859780" cy="1143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21153" y="3162300"/>
            <a:ext cx="4299347" cy="1143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21153" y="3162300"/>
            <a:ext cx="429816" cy="1143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21153" y="3848100"/>
            <a:ext cx="4299347" cy="1143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21153" y="3848100"/>
            <a:ext cx="859780" cy="1143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30653" y="4533900"/>
            <a:ext cx="4680347" cy="24765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21153" y="4752975"/>
            <a:ext cx="190500" cy="1905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21153" y="5334000"/>
            <a:ext cx="4299347" cy="1143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21153" y="5334000"/>
            <a:ext cx="2794546" cy="114300"/>
          </a:xfrm>
          <a:prstGeom prst="rect">
            <a:avLst/>
          </a:prstGeom>
        </p:spPr>
      </p:pic>
      <p:sp>
        <p:nvSpPr>
          <p:cNvPr id="24" name="Text 0"/>
          <p:cNvSpPr/>
          <p:nvPr/>
        </p:nvSpPr>
        <p:spPr>
          <a:xfrm>
            <a:off x="381000" y="381000"/>
            <a:ext cx="137160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Year 2 and Year 3 Revenue Projections</a:t>
            </a:r>
            <a:endParaRPr lang="en-US" sz="2250" dirty="0"/>
          </a:p>
        </p:txBody>
      </p:sp>
      <p:sp>
        <p:nvSpPr>
          <p:cNvPr id="25" name="Text 1"/>
          <p:cNvSpPr/>
          <p:nvPr/>
        </p:nvSpPr>
        <p:spPr>
          <a:xfrm>
            <a:off x="876300" y="1143000"/>
            <a:ext cx="617815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3-Year Revenue Growth</a:t>
            </a:r>
            <a:endParaRPr lang="en-US" sz="1500" dirty="0"/>
          </a:p>
        </p:txBody>
      </p:sp>
      <p:sp>
        <p:nvSpPr>
          <p:cNvPr id="26" name="Text 2"/>
          <p:cNvSpPr/>
          <p:nvPr/>
        </p:nvSpPr>
        <p:spPr>
          <a:xfrm>
            <a:off x="685800" y="6210300"/>
            <a:ext cx="210544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3-Year CAGR</a:t>
            </a:r>
            <a:endParaRPr lang="en-US" sz="1050" dirty="0"/>
          </a:p>
        </p:txBody>
      </p:sp>
      <p:sp>
        <p:nvSpPr>
          <p:cNvPr id="27" name="Text 3"/>
          <p:cNvSpPr/>
          <p:nvPr/>
        </p:nvSpPr>
        <p:spPr>
          <a:xfrm>
            <a:off x="685800" y="6400800"/>
            <a:ext cx="1754535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22%</a:t>
            </a:r>
            <a:endParaRPr lang="en-US" sz="1800" dirty="0"/>
          </a:p>
        </p:txBody>
      </p:sp>
      <p:sp>
        <p:nvSpPr>
          <p:cNvPr id="28" name="Text 4"/>
          <p:cNvSpPr/>
          <p:nvPr/>
        </p:nvSpPr>
        <p:spPr>
          <a:xfrm>
            <a:off x="2783235" y="6210300"/>
            <a:ext cx="210544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Year 1 to 2</a:t>
            </a:r>
            <a:endParaRPr lang="en-US" sz="1050" dirty="0"/>
          </a:p>
        </p:txBody>
      </p:sp>
      <p:sp>
        <p:nvSpPr>
          <p:cNvPr id="29" name="Text 5"/>
          <p:cNvSpPr/>
          <p:nvPr/>
        </p:nvSpPr>
        <p:spPr>
          <a:xfrm>
            <a:off x="2783235" y="6400800"/>
            <a:ext cx="1754535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32%</a:t>
            </a:r>
            <a:endParaRPr lang="en-US" sz="1800" dirty="0"/>
          </a:p>
        </p:txBody>
      </p:sp>
      <p:sp>
        <p:nvSpPr>
          <p:cNvPr id="30" name="Text 6"/>
          <p:cNvSpPr/>
          <p:nvPr/>
        </p:nvSpPr>
        <p:spPr>
          <a:xfrm>
            <a:off x="4880670" y="6210300"/>
            <a:ext cx="210544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Year 2 to 3</a:t>
            </a:r>
            <a:endParaRPr lang="en-US" sz="1050" dirty="0"/>
          </a:p>
        </p:txBody>
      </p:sp>
      <p:sp>
        <p:nvSpPr>
          <p:cNvPr id="31" name="Text 7"/>
          <p:cNvSpPr/>
          <p:nvPr/>
        </p:nvSpPr>
        <p:spPr>
          <a:xfrm>
            <a:off x="4880670" y="6400800"/>
            <a:ext cx="1754535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</a:t>
            </a:r>
            <a:endParaRPr lang="en-US" sz="1800" dirty="0"/>
          </a:p>
        </p:txBody>
      </p:sp>
      <p:sp>
        <p:nvSpPr>
          <p:cNvPr id="32" name="Text 8"/>
          <p:cNvSpPr/>
          <p:nvPr/>
        </p:nvSpPr>
        <p:spPr>
          <a:xfrm>
            <a:off x="7625953" y="1143000"/>
            <a:ext cx="515921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Year 2 Revenue Streams</a:t>
            </a:r>
            <a:endParaRPr lang="en-US" sz="1500" dirty="0"/>
          </a:p>
        </p:txBody>
      </p:sp>
      <p:sp>
        <p:nvSpPr>
          <p:cNvPr id="33" name="Text 9"/>
          <p:cNvSpPr/>
          <p:nvPr/>
        </p:nvSpPr>
        <p:spPr>
          <a:xfrm>
            <a:off x="7321153" y="1524000"/>
            <a:ext cx="142267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Studio Sessions</a:t>
            </a:r>
            <a:endParaRPr lang="en-US" sz="1200" dirty="0"/>
          </a:p>
        </p:txBody>
      </p:sp>
      <p:sp>
        <p:nvSpPr>
          <p:cNvPr id="34" name="Text 10"/>
          <p:cNvSpPr/>
          <p:nvPr/>
        </p:nvSpPr>
        <p:spPr>
          <a:xfrm>
            <a:off x="10984855" y="1524000"/>
            <a:ext cx="76277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$250,000</a:t>
            </a:r>
            <a:endParaRPr lang="en-US" sz="1200" dirty="0"/>
          </a:p>
        </p:txBody>
      </p:sp>
      <p:sp>
        <p:nvSpPr>
          <p:cNvPr id="35" name="Text 11"/>
          <p:cNvSpPr/>
          <p:nvPr/>
        </p:nvSpPr>
        <p:spPr>
          <a:xfrm>
            <a:off x="7321153" y="1943100"/>
            <a:ext cx="671155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132 events</a:t>
            </a:r>
            <a:endParaRPr lang="en-US" sz="900" dirty="0"/>
          </a:p>
        </p:txBody>
      </p:sp>
      <p:sp>
        <p:nvSpPr>
          <p:cNvPr id="36" name="Text 12"/>
          <p:cNvSpPr/>
          <p:nvPr/>
        </p:nvSpPr>
        <p:spPr>
          <a:xfrm>
            <a:off x="10699254" y="1943100"/>
            <a:ext cx="1105495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↑ 37% (96 → 132)</a:t>
            </a:r>
            <a:endParaRPr lang="en-US" sz="900" dirty="0"/>
          </a:p>
        </p:txBody>
      </p:sp>
      <p:sp>
        <p:nvSpPr>
          <p:cNvPr id="37" name="Text 13"/>
          <p:cNvSpPr/>
          <p:nvPr/>
        </p:nvSpPr>
        <p:spPr>
          <a:xfrm>
            <a:off x="7321153" y="2209800"/>
            <a:ext cx="153483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Performance</a:t>
            </a:r>
            <a:endParaRPr lang="en-US" sz="1200" dirty="0"/>
          </a:p>
        </p:txBody>
      </p:sp>
      <p:sp>
        <p:nvSpPr>
          <p:cNvPr id="38" name="Text 14"/>
          <p:cNvSpPr/>
          <p:nvPr/>
        </p:nvSpPr>
        <p:spPr>
          <a:xfrm>
            <a:off x="10984855" y="2209800"/>
            <a:ext cx="76277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$128,000</a:t>
            </a:r>
            <a:endParaRPr lang="en-US" sz="1200" dirty="0"/>
          </a:p>
        </p:txBody>
      </p:sp>
      <p:sp>
        <p:nvSpPr>
          <p:cNvPr id="39" name="Text 15"/>
          <p:cNvSpPr/>
          <p:nvPr/>
        </p:nvSpPr>
        <p:spPr>
          <a:xfrm>
            <a:off x="7321153" y="2628900"/>
            <a:ext cx="594896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69 events</a:t>
            </a:r>
            <a:endParaRPr lang="en-US" sz="900" dirty="0"/>
          </a:p>
        </p:txBody>
      </p:sp>
      <p:sp>
        <p:nvSpPr>
          <p:cNvPr id="40" name="Text 16"/>
          <p:cNvSpPr/>
          <p:nvPr/>
        </p:nvSpPr>
        <p:spPr>
          <a:xfrm>
            <a:off x="10762804" y="2628900"/>
            <a:ext cx="1029236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↑ 33% (52 → 69)</a:t>
            </a:r>
            <a:endParaRPr lang="en-US" sz="900" dirty="0"/>
          </a:p>
        </p:txBody>
      </p:sp>
      <p:sp>
        <p:nvSpPr>
          <p:cNvPr id="41" name="Text 17"/>
          <p:cNvSpPr/>
          <p:nvPr/>
        </p:nvSpPr>
        <p:spPr>
          <a:xfrm>
            <a:off x="7321153" y="2895600"/>
            <a:ext cx="151411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Streaming Rights</a:t>
            </a:r>
            <a:endParaRPr lang="en-US" sz="1200" dirty="0"/>
          </a:p>
        </p:txBody>
      </p:sp>
      <p:sp>
        <p:nvSpPr>
          <p:cNvPr id="42" name="Text 18"/>
          <p:cNvSpPr/>
          <p:nvPr/>
        </p:nvSpPr>
        <p:spPr>
          <a:xfrm>
            <a:off x="11069538" y="2895600"/>
            <a:ext cx="66115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$61,000</a:t>
            </a:r>
            <a:endParaRPr lang="en-US" sz="1200" dirty="0"/>
          </a:p>
        </p:txBody>
      </p:sp>
      <p:sp>
        <p:nvSpPr>
          <p:cNvPr id="43" name="Text 19"/>
          <p:cNvSpPr/>
          <p:nvPr/>
        </p:nvSpPr>
        <p:spPr>
          <a:xfrm>
            <a:off x="7321153" y="3314700"/>
            <a:ext cx="594896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84 events</a:t>
            </a:r>
            <a:endParaRPr lang="en-US" sz="900" dirty="0"/>
          </a:p>
        </p:txBody>
      </p:sp>
      <p:sp>
        <p:nvSpPr>
          <p:cNvPr id="44" name="Text 20"/>
          <p:cNvSpPr/>
          <p:nvPr/>
        </p:nvSpPr>
        <p:spPr>
          <a:xfrm>
            <a:off x="10762804" y="3314700"/>
            <a:ext cx="1029236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↑ 31% (64 → 84)</a:t>
            </a:r>
            <a:endParaRPr lang="en-US" sz="900" dirty="0"/>
          </a:p>
        </p:txBody>
      </p:sp>
      <p:sp>
        <p:nvSpPr>
          <p:cNvPr id="45" name="Text 21"/>
          <p:cNvSpPr/>
          <p:nvPr/>
        </p:nvSpPr>
        <p:spPr>
          <a:xfrm>
            <a:off x="7321153" y="3581400"/>
            <a:ext cx="126033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Other Streams</a:t>
            </a:r>
            <a:endParaRPr lang="en-US" sz="1200" dirty="0"/>
          </a:p>
        </p:txBody>
      </p:sp>
      <p:sp>
        <p:nvSpPr>
          <p:cNvPr id="46" name="Text 22"/>
          <p:cNvSpPr/>
          <p:nvPr/>
        </p:nvSpPr>
        <p:spPr>
          <a:xfrm>
            <a:off x="10984855" y="3581400"/>
            <a:ext cx="76277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$153,600</a:t>
            </a:r>
            <a:endParaRPr lang="en-US" sz="1200" dirty="0"/>
          </a:p>
        </p:txBody>
      </p:sp>
      <p:sp>
        <p:nvSpPr>
          <p:cNvPr id="47" name="Text 23"/>
          <p:cNvSpPr/>
          <p:nvPr/>
        </p:nvSpPr>
        <p:spPr>
          <a:xfrm>
            <a:off x="7321153" y="4000500"/>
            <a:ext cx="1872913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Equipment, Merch, Workshops</a:t>
            </a:r>
            <a:endParaRPr lang="en-US" sz="900" dirty="0"/>
          </a:p>
        </p:txBody>
      </p:sp>
      <p:sp>
        <p:nvSpPr>
          <p:cNvPr id="48" name="Text 24"/>
          <p:cNvSpPr/>
          <p:nvPr/>
        </p:nvSpPr>
        <p:spPr>
          <a:xfrm>
            <a:off x="7625953" y="4724400"/>
            <a:ext cx="515921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Year 3 Revenue Streams</a:t>
            </a:r>
            <a:endParaRPr lang="en-US" sz="1500" dirty="0"/>
          </a:p>
        </p:txBody>
      </p:sp>
      <p:sp>
        <p:nvSpPr>
          <p:cNvPr id="49" name="Text 25"/>
          <p:cNvSpPr/>
          <p:nvPr/>
        </p:nvSpPr>
        <p:spPr>
          <a:xfrm>
            <a:off x="7321153" y="5105400"/>
            <a:ext cx="1067098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Overall Growth</a:t>
            </a:r>
            <a:endParaRPr lang="en-US" sz="1050" dirty="0"/>
          </a:p>
        </p:txBody>
      </p:sp>
      <p:sp>
        <p:nvSpPr>
          <p:cNvPr id="50" name="Text 26"/>
          <p:cNvSpPr/>
          <p:nvPr/>
        </p:nvSpPr>
        <p:spPr>
          <a:xfrm>
            <a:off x="10281047" y="5105400"/>
            <a:ext cx="1607344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↑ 25% Year-over-Year</a:t>
            </a:r>
            <a:endParaRPr lang="en-US" sz="1050" dirty="0"/>
          </a:p>
        </p:txBody>
      </p:sp>
      <p:sp>
        <p:nvSpPr>
          <p:cNvPr id="51" name="Text 27"/>
          <p:cNvSpPr/>
          <p:nvPr/>
        </p:nvSpPr>
        <p:spPr>
          <a:xfrm>
            <a:off x="7321153" y="5562600"/>
            <a:ext cx="1280874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 Expansion</a:t>
            </a:r>
            <a:endParaRPr lang="en-US" sz="1050" dirty="0"/>
          </a:p>
        </p:txBody>
      </p:sp>
      <p:sp>
        <p:nvSpPr>
          <p:cNvPr id="52" name="Text 28"/>
          <p:cNvSpPr/>
          <p:nvPr/>
        </p:nvSpPr>
        <p:spPr>
          <a:xfrm>
            <a:off x="10445948" y="5562600"/>
            <a:ext cx="140946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 locations (+2)</a:t>
            </a:r>
            <a:endParaRPr lang="en-US" sz="1050" dirty="0"/>
          </a:p>
        </p:txBody>
      </p:sp>
      <p:sp>
        <p:nvSpPr>
          <p:cNvPr id="53" name="Text 29"/>
          <p:cNvSpPr/>
          <p:nvPr/>
        </p:nvSpPr>
        <p:spPr>
          <a:xfrm>
            <a:off x="7321153" y="5829300"/>
            <a:ext cx="100494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Growth</a:t>
            </a:r>
            <a:endParaRPr lang="en-US" sz="1050" dirty="0"/>
          </a:p>
        </p:txBody>
      </p:sp>
      <p:sp>
        <p:nvSpPr>
          <p:cNvPr id="54" name="Text 30"/>
          <p:cNvSpPr/>
          <p:nvPr/>
        </p:nvSpPr>
        <p:spPr>
          <a:xfrm>
            <a:off x="9566225" y="5829300"/>
            <a:ext cx="246513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Multi-platform (YouTube/Spotify)</a:t>
            </a:r>
            <a:endParaRPr lang="en-US" sz="1050" dirty="0"/>
          </a:p>
        </p:txBody>
      </p:sp>
      <p:sp>
        <p:nvSpPr>
          <p:cNvPr id="55" name="Text 31"/>
          <p:cNvSpPr/>
          <p:nvPr/>
        </p:nvSpPr>
        <p:spPr>
          <a:xfrm>
            <a:off x="7321153" y="6096000"/>
            <a:ext cx="1245156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Premium Content</a:t>
            </a:r>
            <a:endParaRPr lang="en-US" sz="1050" dirty="0"/>
          </a:p>
        </p:txBody>
      </p:sp>
      <p:sp>
        <p:nvSpPr>
          <p:cNvPr id="56" name="Text 32"/>
          <p:cNvSpPr/>
          <p:nvPr/>
        </p:nvSpPr>
        <p:spPr>
          <a:xfrm>
            <a:off x="10609064" y="6096000"/>
            <a:ext cx="121372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Add-ons (+18%)</a:t>
            </a:r>
            <a:endParaRPr lang="en-US" sz="1050" dirty="0"/>
          </a:p>
        </p:txBody>
      </p:sp>
      <p:sp>
        <p:nvSpPr>
          <p:cNvPr id="57" name="Text 33"/>
          <p:cNvSpPr/>
          <p:nvPr/>
        </p:nvSpPr>
        <p:spPr>
          <a:xfrm>
            <a:off x="7321153" y="6362700"/>
            <a:ext cx="130766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Production Quality</a:t>
            </a:r>
            <a:endParaRPr lang="en-US" sz="1050" dirty="0"/>
          </a:p>
        </p:txBody>
      </p:sp>
      <p:sp>
        <p:nvSpPr>
          <p:cNvPr id="58" name="Text 34"/>
          <p:cNvSpPr/>
          <p:nvPr/>
        </p:nvSpPr>
        <p:spPr>
          <a:xfrm>
            <a:off x="10145762" y="6362700"/>
            <a:ext cx="176968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Professional standards</a:t>
            </a:r>
            <a:endParaRPr lang="en-US" sz="1050" dirty="0"/>
          </a:p>
        </p:txBody>
      </p:sp>
      <p:sp>
        <p:nvSpPr>
          <p:cNvPr id="59" name="Text 35"/>
          <p:cNvSpPr/>
          <p:nvPr/>
        </p:nvSpPr>
        <p:spPr>
          <a:xfrm>
            <a:off x="7321153" y="6629400"/>
            <a:ext cx="1334274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 Sponsorships</a:t>
            </a:r>
            <a:endParaRPr lang="en-US" sz="1050" dirty="0"/>
          </a:p>
        </p:txBody>
      </p:sp>
      <p:sp>
        <p:nvSpPr>
          <p:cNvPr id="60" name="Text 36"/>
          <p:cNvSpPr/>
          <p:nvPr/>
        </p:nvSpPr>
        <p:spPr>
          <a:xfrm>
            <a:off x="10452050" y="6629400"/>
            <a:ext cx="14021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Title sponsor level</a:t>
            </a:r>
            <a:endParaRPr lang="en-US" sz="1050" dirty="0"/>
          </a:p>
        </p:txBody>
      </p:sp>
      <p:sp>
        <p:nvSpPr>
          <p:cNvPr id="61" name="Text 37"/>
          <p:cNvSpPr/>
          <p:nvPr/>
        </p:nvSpPr>
        <p:spPr>
          <a:xfrm>
            <a:off x="381000" y="7124700"/>
            <a:ext cx="177897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Soundwave Express</a:t>
            </a:r>
            <a:endParaRPr lang="en-US" sz="1050" dirty="0"/>
          </a:p>
        </p:txBody>
      </p:sp>
      <p:sp>
        <p:nvSpPr>
          <p:cNvPr id="62" name="Text 38"/>
          <p:cNvSpPr/>
          <p:nvPr/>
        </p:nvSpPr>
        <p:spPr>
          <a:xfrm>
            <a:off x="10980539" y="7124700"/>
            <a:ext cx="99655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Page 12 of 13</a:t>
            </a:r>
            <a:endParaRPr lang="en-US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858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800100"/>
            <a:ext cx="5698480" cy="5524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990600"/>
            <a:ext cx="238125" cy="190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333500"/>
            <a:ext cx="539368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371600"/>
            <a:ext cx="171450" cy="1714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676400"/>
            <a:ext cx="2677716" cy="2286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3016" y="1676400"/>
            <a:ext cx="2677864" cy="2286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1943100"/>
            <a:ext cx="2677716" cy="228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3016" y="1943100"/>
            <a:ext cx="2677864" cy="2286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2209800"/>
            <a:ext cx="5393680" cy="381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705100"/>
            <a:ext cx="5393680" cy="304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" y="2743200"/>
            <a:ext cx="133350" cy="1714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" y="3048000"/>
            <a:ext cx="2677716" cy="2286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73016" y="3048000"/>
            <a:ext cx="2677864" cy="2286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3314700"/>
            <a:ext cx="2677716" cy="2286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3016" y="3314700"/>
            <a:ext cx="2677864" cy="2286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3581400"/>
            <a:ext cx="5393680" cy="3810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076700"/>
            <a:ext cx="5393680" cy="3048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4114800"/>
            <a:ext cx="171450" cy="17145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200" y="4419600"/>
            <a:ext cx="2658666" cy="8382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92066" y="4419600"/>
            <a:ext cx="2658814" cy="8382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7200" y="5334000"/>
            <a:ext cx="2658666" cy="8382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92066" y="5334000"/>
            <a:ext cx="2658814" cy="8382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93780" y="800100"/>
            <a:ext cx="5693420" cy="26289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46180" y="1295400"/>
            <a:ext cx="5388620" cy="19812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455622" y="2476500"/>
            <a:ext cx="1279178" cy="8001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531822" y="2762250"/>
            <a:ext cx="114300" cy="1143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531822" y="2914650"/>
            <a:ext cx="114300" cy="1143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531822" y="3067050"/>
            <a:ext cx="114300" cy="1143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193780" y="3581400"/>
            <a:ext cx="5693420" cy="24003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346180" y="3781425"/>
            <a:ext cx="133350" cy="17145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346180" y="4114800"/>
            <a:ext cx="152400" cy="15240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346180" y="4572000"/>
            <a:ext cx="152400" cy="152400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346180" y="5029200"/>
            <a:ext cx="152400" cy="152400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346180" y="5486400"/>
            <a:ext cx="152400" cy="152400"/>
          </a:xfrm>
          <a:prstGeom prst="rect">
            <a:avLst/>
          </a:prstGeom>
        </p:spPr>
      </p:pic>
      <p:sp>
        <p:nvSpPr>
          <p:cNvPr id="38" name="Text 0"/>
          <p:cNvSpPr/>
          <p:nvPr/>
        </p:nvSpPr>
        <p:spPr>
          <a:xfrm>
            <a:off x="304800" y="304800"/>
            <a:ext cx="1389888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Break-Even Analysis: Immediate Profitability</a:t>
            </a:r>
            <a:endParaRPr lang="en-US" sz="2250" dirty="0"/>
          </a:p>
        </p:txBody>
      </p:sp>
      <p:sp>
        <p:nvSpPr>
          <p:cNvPr id="39" name="Text 1"/>
          <p:cNvSpPr/>
          <p:nvPr/>
        </p:nvSpPr>
        <p:spPr>
          <a:xfrm>
            <a:off x="809625" y="952500"/>
            <a:ext cx="53936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Break-Even Calculation</a:t>
            </a:r>
            <a:endParaRPr lang="en-US" sz="1500" dirty="0"/>
          </a:p>
        </p:txBody>
      </p:sp>
      <p:sp>
        <p:nvSpPr>
          <p:cNvPr id="40" name="Text 2"/>
          <p:cNvSpPr/>
          <p:nvPr/>
        </p:nvSpPr>
        <p:spPr>
          <a:xfrm>
            <a:off x="704850" y="1333500"/>
            <a:ext cx="6472416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Total Initial Setup Investment</a:t>
            </a:r>
            <a:endParaRPr lang="en-US" sz="1350" dirty="0"/>
          </a:p>
        </p:txBody>
      </p:sp>
      <p:sp>
        <p:nvSpPr>
          <p:cNvPr id="41" name="Text 3"/>
          <p:cNvSpPr/>
          <p:nvPr/>
        </p:nvSpPr>
        <p:spPr>
          <a:xfrm>
            <a:off x="571500" y="1676400"/>
            <a:ext cx="150465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Equipment &amp; Build</a:t>
            </a:r>
            <a:endParaRPr lang="en-US" sz="1200" dirty="0"/>
          </a:p>
        </p:txBody>
      </p:sp>
      <p:sp>
        <p:nvSpPr>
          <p:cNvPr id="42" name="Text 4"/>
          <p:cNvSpPr/>
          <p:nvPr/>
        </p:nvSpPr>
        <p:spPr>
          <a:xfrm>
            <a:off x="2583954" y="1676400"/>
            <a:ext cx="66115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$53,000</a:t>
            </a:r>
            <a:endParaRPr lang="en-US" sz="1200" dirty="0"/>
          </a:p>
        </p:txBody>
      </p:sp>
      <p:sp>
        <p:nvSpPr>
          <p:cNvPr id="43" name="Text 5"/>
          <p:cNvSpPr/>
          <p:nvPr/>
        </p:nvSpPr>
        <p:spPr>
          <a:xfrm>
            <a:off x="3287316" y="1676400"/>
            <a:ext cx="162663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Marketing &amp; Launch</a:t>
            </a:r>
            <a:endParaRPr lang="en-US" sz="1200" dirty="0"/>
          </a:p>
        </p:txBody>
      </p:sp>
      <p:sp>
        <p:nvSpPr>
          <p:cNvPr id="44" name="Text 6"/>
          <p:cNvSpPr/>
          <p:nvPr/>
        </p:nvSpPr>
        <p:spPr>
          <a:xfrm>
            <a:off x="5299918" y="1676400"/>
            <a:ext cx="66115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$22,000</a:t>
            </a:r>
            <a:endParaRPr lang="en-US" sz="1200" dirty="0"/>
          </a:p>
        </p:txBody>
      </p:sp>
      <p:sp>
        <p:nvSpPr>
          <p:cNvPr id="45" name="Text 7"/>
          <p:cNvSpPr/>
          <p:nvPr/>
        </p:nvSpPr>
        <p:spPr>
          <a:xfrm>
            <a:off x="571500" y="1943100"/>
            <a:ext cx="128748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Working Capital</a:t>
            </a:r>
            <a:endParaRPr lang="en-US" sz="1200" dirty="0"/>
          </a:p>
        </p:txBody>
      </p:sp>
      <p:sp>
        <p:nvSpPr>
          <p:cNvPr id="46" name="Text 8"/>
          <p:cNvSpPr/>
          <p:nvPr/>
        </p:nvSpPr>
        <p:spPr>
          <a:xfrm>
            <a:off x="2583954" y="1943100"/>
            <a:ext cx="66115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$12,500</a:t>
            </a:r>
            <a:endParaRPr lang="en-US" sz="1200" dirty="0"/>
          </a:p>
        </p:txBody>
      </p:sp>
      <p:sp>
        <p:nvSpPr>
          <p:cNvPr id="47" name="Text 9"/>
          <p:cNvSpPr/>
          <p:nvPr/>
        </p:nvSpPr>
        <p:spPr>
          <a:xfrm>
            <a:off x="3287316" y="1943100"/>
            <a:ext cx="181969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Legal &amp; Administration</a:t>
            </a:r>
            <a:endParaRPr lang="en-US" sz="1200" dirty="0"/>
          </a:p>
        </p:txBody>
      </p:sp>
      <p:sp>
        <p:nvSpPr>
          <p:cNvPr id="48" name="Text 10"/>
          <p:cNvSpPr/>
          <p:nvPr/>
        </p:nvSpPr>
        <p:spPr>
          <a:xfrm>
            <a:off x="5384750" y="1943100"/>
            <a:ext cx="559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$2,000</a:t>
            </a:r>
            <a:endParaRPr lang="en-US" sz="1200" dirty="0"/>
          </a:p>
        </p:txBody>
      </p:sp>
      <p:sp>
        <p:nvSpPr>
          <p:cNvPr id="49" name="Text 11"/>
          <p:cNvSpPr/>
          <p:nvPr/>
        </p:nvSpPr>
        <p:spPr>
          <a:xfrm>
            <a:off x="533400" y="2286000"/>
            <a:ext cx="196792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Initial Investment</a:t>
            </a:r>
            <a:endParaRPr lang="en-US" sz="1200" dirty="0"/>
          </a:p>
        </p:txBody>
      </p:sp>
      <p:sp>
        <p:nvSpPr>
          <p:cNvPr id="50" name="Text 12"/>
          <p:cNvSpPr/>
          <p:nvPr/>
        </p:nvSpPr>
        <p:spPr>
          <a:xfrm>
            <a:off x="5134719" y="2286000"/>
            <a:ext cx="76795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=$89,500</a:t>
            </a:r>
            <a:endParaRPr lang="en-US" sz="1200" dirty="0"/>
          </a:p>
        </p:txBody>
      </p:sp>
      <p:sp>
        <p:nvSpPr>
          <p:cNvPr id="51" name="Text 13"/>
          <p:cNvSpPr/>
          <p:nvPr/>
        </p:nvSpPr>
        <p:spPr>
          <a:xfrm>
            <a:off x="666750" y="2705100"/>
            <a:ext cx="53936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Monthly Operating Costs</a:t>
            </a:r>
            <a:endParaRPr lang="en-US" sz="1350" dirty="0"/>
          </a:p>
        </p:txBody>
      </p:sp>
      <p:sp>
        <p:nvSpPr>
          <p:cNvPr id="52" name="Text 14"/>
          <p:cNvSpPr/>
          <p:nvPr/>
        </p:nvSpPr>
        <p:spPr>
          <a:xfrm>
            <a:off x="571500" y="3048000"/>
            <a:ext cx="82349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Personnel</a:t>
            </a:r>
            <a:endParaRPr lang="en-US" sz="1200" dirty="0"/>
          </a:p>
        </p:txBody>
      </p:sp>
      <p:sp>
        <p:nvSpPr>
          <p:cNvPr id="53" name="Text 15"/>
          <p:cNvSpPr/>
          <p:nvPr/>
        </p:nvSpPr>
        <p:spPr>
          <a:xfrm>
            <a:off x="2668786" y="3048000"/>
            <a:ext cx="559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$3,850</a:t>
            </a:r>
            <a:endParaRPr lang="en-US" sz="1200" dirty="0"/>
          </a:p>
        </p:txBody>
      </p:sp>
      <p:sp>
        <p:nvSpPr>
          <p:cNvPr id="54" name="Text 16"/>
          <p:cNvSpPr/>
          <p:nvPr/>
        </p:nvSpPr>
        <p:spPr>
          <a:xfrm>
            <a:off x="3287316" y="3048000"/>
            <a:ext cx="168771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Vehicle Maintenance</a:t>
            </a:r>
            <a:endParaRPr lang="en-US" sz="1200" dirty="0"/>
          </a:p>
        </p:txBody>
      </p:sp>
      <p:sp>
        <p:nvSpPr>
          <p:cNvPr id="55" name="Text 17"/>
          <p:cNvSpPr/>
          <p:nvPr/>
        </p:nvSpPr>
        <p:spPr>
          <a:xfrm>
            <a:off x="5511850" y="3048000"/>
            <a:ext cx="40683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$450</a:t>
            </a:r>
            <a:endParaRPr lang="en-US" sz="1200" dirty="0"/>
          </a:p>
        </p:txBody>
      </p:sp>
      <p:sp>
        <p:nvSpPr>
          <p:cNvPr id="56" name="Text 18"/>
          <p:cNvSpPr/>
          <p:nvPr/>
        </p:nvSpPr>
        <p:spPr>
          <a:xfrm>
            <a:off x="571500" y="3314700"/>
            <a:ext cx="58935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Utilities</a:t>
            </a:r>
            <a:endParaRPr lang="en-US" sz="1200" dirty="0"/>
          </a:p>
        </p:txBody>
      </p:sp>
      <p:sp>
        <p:nvSpPr>
          <p:cNvPr id="57" name="Text 19"/>
          <p:cNvSpPr/>
          <p:nvPr/>
        </p:nvSpPr>
        <p:spPr>
          <a:xfrm>
            <a:off x="2795885" y="3314700"/>
            <a:ext cx="40683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$200</a:t>
            </a:r>
            <a:endParaRPr lang="en-US" sz="1200" dirty="0"/>
          </a:p>
        </p:txBody>
      </p:sp>
      <p:sp>
        <p:nvSpPr>
          <p:cNvPr id="58" name="Text 20"/>
          <p:cNvSpPr/>
          <p:nvPr/>
        </p:nvSpPr>
        <p:spPr>
          <a:xfrm>
            <a:off x="3287316" y="3314700"/>
            <a:ext cx="174843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Software &amp; Insurance</a:t>
            </a:r>
            <a:endParaRPr lang="en-US" sz="1200" dirty="0"/>
          </a:p>
        </p:txBody>
      </p:sp>
      <p:sp>
        <p:nvSpPr>
          <p:cNvPr id="59" name="Text 21"/>
          <p:cNvSpPr/>
          <p:nvPr/>
        </p:nvSpPr>
        <p:spPr>
          <a:xfrm>
            <a:off x="5511850" y="3314700"/>
            <a:ext cx="40683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$450</a:t>
            </a:r>
            <a:endParaRPr lang="en-US" sz="1200" dirty="0"/>
          </a:p>
        </p:txBody>
      </p:sp>
      <p:sp>
        <p:nvSpPr>
          <p:cNvPr id="60" name="Text 22"/>
          <p:cNvSpPr/>
          <p:nvPr/>
        </p:nvSpPr>
        <p:spPr>
          <a:xfrm>
            <a:off x="533400" y="3657600"/>
            <a:ext cx="252013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Monthly Operating Expenses</a:t>
            </a:r>
            <a:endParaRPr lang="en-US" sz="1200" dirty="0"/>
          </a:p>
        </p:txBody>
      </p:sp>
      <p:sp>
        <p:nvSpPr>
          <p:cNvPr id="61" name="Text 23"/>
          <p:cNvSpPr/>
          <p:nvPr/>
        </p:nvSpPr>
        <p:spPr>
          <a:xfrm>
            <a:off x="5308550" y="3657600"/>
            <a:ext cx="55935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$5,000</a:t>
            </a:r>
            <a:endParaRPr lang="en-US" sz="1200" dirty="0"/>
          </a:p>
        </p:txBody>
      </p:sp>
      <p:sp>
        <p:nvSpPr>
          <p:cNvPr id="62" name="Text 24"/>
          <p:cNvSpPr/>
          <p:nvPr/>
        </p:nvSpPr>
        <p:spPr>
          <a:xfrm>
            <a:off x="704850" y="4076700"/>
            <a:ext cx="53936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Financial Performance</a:t>
            </a:r>
            <a:endParaRPr lang="en-US" sz="1350" dirty="0"/>
          </a:p>
        </p:txBody>
      </p:sp>
      <p:sp>
        <p:nvSpPr>
          <p:cNvPr id="63" name="Text 25"/>
          <p:cNvSpPr/>
          <p:nvPr/>
        </p:nvSpPr>
        <p:spPr>
          <a:xfrm>
            <a:off x="282773" y="4495800"/>
            <a:ext cx="300751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Break-Even Point</a:t>
            </a:r>
            <a:endParaRPr lang="en-US" sz="1050" dirty="0"/>
          </a:p>
        </p:txBody>
      </p:sp>
      <p:sp>
        <p:nvSpPr>
          <p:cNvPr id="64" name="Text 26"/>
          <p:cNvSpPr/>
          <p:nvPr/>
        </p:nvSpPr>
        <p:spPr>
          <a:xfrm>
            <a:off x="533400" y="4686300"/>
            <a:ext cx="2506266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Month 1</a:t>
            </a:r>
            <a:endParaRPr lang="en-US" sz="1800" dirty="0"/>
          </a:p>
        </p:txBody>
      </p:sp>
      <p:sp>
        <p:nvSpPr>
          <p:cNvPr id="65" name="Text 27"/>
          <p:cNvSpPr/>
          <p:nvPr/>
        </p:nvSpPr>
        <p:spPr>
          <a:xfrm>
            <a:off x="533400" y="5029200"/>
            <a:ext cx="2506266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Minimal revenue</a:t>
            </a:r>
            <a:endParaRPr lang="en-US" sz="900" dirty="0"/>
          </a:p>
        </p:txBody>
      </p:sp>
      <p:sp>
        <p:nvSpPr>
          <p:cNvPr id="66" name="Text 28"/>
          <p:cNvSpPr/>
          <p:nvPr/>
        </p:nvSpPr>
        <p:spPr>
          <a:xfrm>
            <a:off x="3017624" y="4495800"/>
            <a:ext cx="300769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Avg. Monthly Revenue</a:t>
            </a:r>
            <a:endParaRPr lang="en-US" sz="1050" dirty="0"/>
          </a:p>
        </p:txBody>
      </p:sp>
      <p:sp>
        <p:nvSpPr>
          <p:cNvPr id="67" name="Text 29"/>
          <p:cNvSpPr/>
          <p:nvPr/>
        </p:nvSpPr>
        <p:spPr>
          <a:xfrm>
            <a:off x="3268266" y="4686300"/>
            <a:ext cx="2506414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D4E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$40K</a:t>
            </a:r>
            <a:endParaRPr lang="en-US" sz="1800" dirty="0"/>
          </a:p>
        </p:txBody>
      </p:sp>
      <p:sp>
        <p:nvSpPr>
          <p:cNvPr id="68" name="Text 30"/>
          <p:cNvSpPr/>
          <p:nvPr/>
        </p:nvSpPr>
        <p:spPr>
          <a:xfrm>
            <a:off x="3268266" y="5029200"/>
            <a:ext cx="2506414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Q1 Average</a:t>
            </a:r>
            <a:endParaRPr lang="en-US" sz="900" dirty="0"/>
          </a:p>
        </p:txBody>
      </p:sp>
      <p:sp>
        <p:nvSpPr>
          <p:cNvPr id="69" name="Text 31"/>
          <p:cNvSpPr/>
          <p:nvPr/>
        </p:nvSpPr>
        <p:spPr>
          <a:xfrm>
            <a:off x="282773" y="5410200"/>
            <a:ext cx="300751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Monthly Contribution</a:t>
            </a:r>
            <a:endParaRPr lang="en-US" sz="1050" dirty="0"/>
          </a:p>
        </p:txBody>
      </p:sp>
      <p:sp>
        <p:nvSpPr>
          <p:cNvPr id="70" name="Text 32"/>
          <p:cNvSpPr/>
          <p:nvPr/>
        </p:nvSpPr>
        <p:spPr>
          <a:xfrm>
            <a:off x="533400" y="5600700"/>
            <a:ext cx="2506266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7E22C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$35K</a:t>
            </a:r>
            <a:endParaRPr lang="en-US" sz="1800" dirty="0"/>
          </a:p>
        </p:txBody>
      </p:sp>
      <p:sp>
        <p:nvSpPr>
          <p:cNvPr id="71" name="Text 33"/>
          <p:cNvSpPr/>
          <p:nvPr/>
        </p:nvSpPr>
        <p:spPr>
          <a:xfrm>
            <a:off x="533400" y="5943600"/>
            <a:ext cx="2506266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After Costs</a:t>
            </a:r>
            <a:endParaRPr lang="en-US" sz="900" dirty="0"/>
          </a:p>
        </p:txBody>
      </p:sp>
      <p:sp>
        <p:nvSpPr>
          <p:cNvPr id="72" name="Text 34"/>
          <p:cNvSpPr/>
          <p:nvPr/>
        </p:nvSpPr>
        <p:spPr>
          <a:xfrm>
            <a:off x="3268266" y="5410200"/>
            <a:ext cx="2506414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ROI (Year 1)</a:t>
            </a:r>
            <a:endParaRPr lang="en-US" sz="1050" dirty="0"/>
          </a:p>
        </p:txBody>
      </p:sp>
      <p:sp>
        <p:nvSpPr>
          <p:cNvPr id="73" name="Text 35"/>
          <p:cNvSpPr/>
          <p:nvPr/>
        </p:nvSpPr>
        <p:spPr>
          <a:xfrm>
            <a:off x="3268266" y="5600700"/>
            <a:ext cx="2506414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232%</a:t>
            </a:r>
            <a:endParaRPr lang="en-US" sz="1800" dirty="0"/>
          </a:p>
        </p:txBody>
      </p:sp>
      <p:sp>
        <p:nvSpPr>
          <p:cNvPr id="74" name="Text 36"/>
          <p:cNvSpPr/>
          <p:nvPr/>
        </p:nvSpPr>
        <p:spPr>
          <a:xfrm>
            <a:off x="3268266" y="5943600"/>
            <a:ext cx="2506414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Initial Investment</a:t>
            </a:r>
            <a:endParaRPr lang="en-US" sz="900" dirty="0"/>
          </a:p>
        </p:txBody>
      </p:sp>
      <p:sp>
        <p:nvSpPr>
          <p:cNvPr id="75" name="Text 37"/>
          <p:cNvSpPr/>
          <p:nvPr/>
        </p:nvSpPr>
        <p:spPr>
          <a:xfrm>
            <a:off x="6460480" y="952500"/>
            <a:ext cx="646634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Break-Even Point Visualization</a:t>
            </a:r>
            <a:endParaRPr lang="en-US" sz="1500" dirty="0"/>
          </a:p>
        </p:txBody>
      </p:sp>
      <p:sp>
        <p:nvSpPr>
          <p:cNvPr id="76" name="Text 38"/>
          <p:cNvSpPr/>
          <p:nvPr/>
        </p:nvSpPr>
        <p:spPr>
          <a:xfrm>
            <a:off x="10419144" y="2552700"/>
            <a:ext cx="1352133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Break-Even Analysis</a:t>
            </a:r>
            <a:endParaRPr lang="en-US" sz="900" dirty="0"/>
          </a:p>
        </p:txBody>
      </p:sp>
      <p:sp>
        <p:nvSpPr>
          <p:cNvPr id="77" name="Text 39"/>
          <p:cNvSpPr/>
          <p:nvPr/>
        </p:nvSpPr>
        <p:spPr>
          <a:xfrm>
            <a:off x="10684222" y="2743200"/>
            <a:ext cx="846534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Revenue Line</a:t>
            </a:r>
            <a:endParaRPr lang="en-US" sz="900" dirty="0"/>
          </a:p>
        </p:txBody>
      </p:sp>
      <p:sp>
        <p:nvSpPr>
          <p:cNvPr id="78" name="Text 40"/>
          <p:cNvSpPr/>
          <p:nvPr/>
        </p:nvSpPr>
        <p:spPr>
          <a:xfrm>
            <a:off x="10684222" y="2895600"/>
            <a:ext cx="579537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 Line</a:t>
            </a:r>
            <a:endParaRPr lang="en-US" sz="900" dirty="0"/>
          </a:p>
        </p:txBody>
      </p:sp>
      <p:sp>
        <p:nvSpPr>
          <p:cNvPr id="79" name="Text 41"/>
          <p:cNvSpPr/>
          <p:nvPr/>
        </p:nvSpPr>
        <p:spPr>
          <a:xfrm>
            <a:off x="10684222" y="3048000"/>
            <a:ext cx="640437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Profit Area</a:t>
            </a:r>
            <a:endParaRPr lang="en-US" sz="900" dirty="0"/>
          </a:p>
        </p:txBody>
      </p:sp>
      <p:sp>
        <p:nvSpPr>
          <p:cNvPr id="80" name="Text 42"/>
          <p:cNvSpPr/>
          <p:nvPr/>
        </p:nvSpPr>
        <p:spPr>
          <a:xfrm>
            <a:off x="6593830" y="3733800"/>
            <a:ext cx="53886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Break-Even Advantages</a:t>
            </a:r>
            <a:endParaRPr lang="en-US" sz="1350" dirty="0"/>
          </a:p>
        </p:txBody>
      </p:sp>
      <p:sp>
        <p:nvSpPr>
          <p:cNvPr id="81" name="Text 43"/>
          <p:cNvSpPr/>
          <p:nvPr/>
        </p:nvSpPr>
        <p:spPr>
          <a:xfrm>
            <a:off x="6574780" y="4076700"/>
            <a:ext cx="407533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Minimal Investment Required</a:t>
            </a:r>
            <a:endParaRPr lang="en-US" sz="1200" dirty="0"/>
          </a:p>
        </p:txBody>
      </p:sp>
      <p:sp>
        <p:nvSpPr>
          <p:cNvPr id="82" name="Text 44"/>
          <p:cNvSpPr/>
          <p:nvPr/>
        </p:nvSpPr>
        <p:spPr>
          <a:xfrm>
            <a:off x="6574780" y="4305300"/>
            <a:ext cx="4075331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0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Initial bus build costs of $53,000 vs. typical startup costs of $150K+</a:t>
            </a:r>
            <a:endParaRPr lang="en-US" sz="900" dirty="0"/>
          </a:p>
        </p:txBody>
      </p:sp>
      <p:sp>
        <p:nvSpPr>
          <p:cNvPr id="83" name="Text 45"/>
          <p:cNvSpPr/>
          <p:nvPr/>
        </p:nvSpPr>
        <p:spPr>
          <a:xfrm>
            <a:off x="6574780" y="4533900"/>
            <a:ext cx="484114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Multiple Revenue Streams</a:t>
            </a:r>
            <a:endParaRPr lang="en-US" sz="1200" dirty="0"/>
          </a:p>
        </p:txBody>
      </p:sp>
      <p:sp>
        <p:nvSpPr>
          <p:cNvPr id="84" name="Text 46"/>
          <p:cNvSpPr/>
          <p:nvPr/>
        </p:nvSpPr>
        <p:spPr>
          <a:xfrm>
            <a:off x="6574780" y="4762500"/>
            <a:ext cx="4841141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0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diverse revenue streams providing multiple income sources and risk reduction</a:t>
            </a:r>
            <a:endParaRPr lang="en-US" sz="900" dirty="0"/>
          </a:p>
        </p:txBody>
      </p:sp>
      <p:sp>
        <p:nvSpPr>
          <p:cNvPr id="85" name="Text 47"/>
          <p:cNvSpPr/>
          <p:nvPr/>
        </p:nvSpPr>
        <p:spPr>
          <a:xfrm>
            <a:off x="6574780" y="4991100"/>
            <a:ext cx="373957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 Average Transaction Value</a:t>
            </a:r>
            <a:endParaRPr lang="en-US" sz="1200" dirty="0"/>
          </a:p>
        </p:txBody>
      </p:sp>
      <p:sp>
        <p:nvSpPr>
          <p:cNvPr id="86" name="Text 48"/>
          <p:cNvSpPr/>
          <p:nvPr/>
        </p:nvSpPr>
        <p:spPr>
          <a:xfrm>
            <a:off x="6574780" y="5219700"/>
            <a:ext cx="3739575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0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Premium pricing of $75+ per event with customization options</a:t>
            </a:r>
            <a:endParaRPr lang="en-US" sz="900" dirty="0"/>
          </a:p>
        </p:txBody>
      </p:sp>
      <p:sp>
        <p:nvSpPr>
          <p:cNvPr id="87" name="Text 49"/>
          <p:cNvSpPr/>
          <p:nvPr/>
        </p:nvSpPr>
        <p:spPr>
          <a:xfrm>
            <a:off x="6574780" y="5448300"/>
            <a:ext cx="485221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Quick Month 1 Break-Even</a:t>
            </a:r>
            <a:endParaRPr lang="en-US" sz="1200" dirty="0"/>
          </a:p>
        </p:txBody>
      </p:sp>
      <p:sp>
        <p:nvSpPr>
          <p:cNvPr id="88" name="Text 50"/>
          <p:cNvSpPr/>
          <p:nvPr/>
        </p:nvSpPr>
        <p:spPr>
          <a:xfrm>
            <a:off x="6574780" y="5676900"/>
            <a:ext cx="4852214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0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Year 1 projected revenue of $485K ($40K/month) exceeds annual costs of $60K</a:t>
            </a:r>
            <a:endParaRPr lang="en-US" sz="900" dirty="0"/>
          </a:p>
        </p:txBody>
      </p:sp>
      <p:sp>
        <p:nvSpPr>
          <p:cNvPr id="89" name="Text 51"/>
          <p:cNvSpPr/>
          <p:nvPr/>
        </p:nvSpPr>
        <p:spPr>
          <a:xfrm>
            <a:off x="304800" y="6400800"/>
            <a:ext cx="177897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Soundwave Express</a:t>
            </a:r>
            <a:endParaRPr lang="en-US" sz="1050" dirty="0"/>
          </a:p>
        </p:txBody>
      </p:sp>
      <p:sp>
        <p:nvSpPr>
          <p:cNvPr id="90" name="Text 52"/>
          <p:cNvSpPr/>
          <p:nvPr/>
        </p:nvSpPr>
        <p:spPr>
          <a:xfrm>
            <a:off x="11056739" y="6400800"/>
            <a:ext cx="99655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Page 13 of 13</a:t>
            </a:r>
            <a:endParaRPr lang="en-US" sz="10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858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800100"/>
            <a:ext cx="6858000" cy="2171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" y="952500"/>
            <a:ext cx="219075" cy="190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" y="1257300"/>
            <a:ext cx="2209800" cy="1524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1300" y="1257300"/>
            <a:ext cx="4267200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1300" y="1524000"/>
            <a:ext cx="4267200" cy="266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0825" y="1619250"/>
            <a:ext cx="76200" cy="76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1300" y="1790700"/>
            <a:ext cx="4267200" cy="2667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0825" y="1885950"/>
            <a:ext cx="76200" cy="762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1300" y="2057400"/>
            <a:ext cx="4267200" cy="266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0825" y="2152650"/>
            <a:ext cx="76200" cy="762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0825" y="2419350"/>
            <a:ext cx="76200" cy="762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1300" y="2590800"/>
            <a:ext cx="4267200" cy="2667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" y="3086100"/>
            <a:ext cx="1628775" cy="6096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52575" y="3238500"/>
            <a:ext cx="304800" cy="3048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62113" y="3314700"/>
            <a:ext cx="85725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7875" y="3086100"/>
            <a:ext cx="1628775" cy="6096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5650" y="3238500"/>
            <a:ext cx="304800" cy="3048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90900" y="3314700"/>
            <a:ext cx="11430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90950" y="3086100"/>
            <a:ext cx="1628775" cy="6096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38725" y="3238500"/>
            <a:ext cx="304800" cy="3048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24450" y="3314700"/>
            <a:ext cx="133350" cy="1524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34025" y="3086100"/>
            <a:ext cx="1628775" cy="6096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81800" y="3238500"/>
            <a:ext cx="304800" cy="3048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91338" y="3314700"/>
            <a:ext cx="85725" cy="1524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15200" y="800100"/>
            <a:ext cx="4572000" cy="200025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29500" y="914400"/>
            <a:ext cx="4343400" cy="3048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429500" y="952500"/>
            <a:ext cx="133350" cy="17145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29500" y="1524000"/>
            <a:ext cx="4343400" cy="5715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29500" y="1524000"/>
            <a:ext cx="998934" cy="5715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29500" y="1885950"/>
            <a:ext cx="4343400" cy="5715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429500" y="1885950"/>
            <a:ext cx="1389757" cy="5715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29500" y="2247900"/>
            <a:ext cx="4343400" cy="57150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429500" y="2247900"/>
            <a:ext cx="1780729" cy="57150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429500" y="2381250"/>
            <a:ext cx="4343400" cy="304800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15200" y="2914650"/>
            <a:ext cx="4572000" cy="1981200"/>
          </a:xfrm>
          <a:prstGeom prst="rect">
            <a:avLst/>
          </a:prstGeom>
        </p:spPr>
      </p:pic>
      <p:pic>
        <p:nvPicPr>
          <p:cNvPr id="39" name="Image 37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29500" y="3028950"/>
            <a:ext cx="4343400" cy="304800"/>
          </a:xfrm>
          <a:prstGeom prst="rect">
            <a:avLst/>
          </a:prstGeom>
        </p:spPr>
      </p:pic>
      <p:pic>
        <p:nvPicPr>
          <p:cNvPr id="40" name="Image 38" descr="preencoded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429500" y="3067050"/>
            <a:ext cx="171450" cy="171450"/>
          </a:xfrm>
          <a:prstGeom prst="rect">
            <a:avLst/>
          </a:prstGeom>
        </p:spPr>
      </p:pic>
      <p:pic>
        <p:nvPicPr>
          <p:cNvPr id="41" name="Image 39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29500" y="3638550"/>
            <a:ext cx="4343400" cy="57150"/>
          </a:xfrm>
          <a:prstGeom prst="rect">
            <a:avLst/>
          </a:prstGeom>
        </p:spPr>
      </p:pic>
      <p:pic>
        <p:nvPicPr>
          <p:cNvPr id="42" name="Image 40" descr="preencoded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429500" y="3638550"/>
            <a:ext cx="2866579" cy="57150"/>
          </a:xfrm>
          <a:prstGeom prst="rect">
            <a:avLst/>
          </a:prstGeom>
        </p:spPr>
      </p:pic>
      <p:pic>
        <p:nvPicPr>
          <p:cNvPr id="43" name="Image 41" descr="preencoded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429500" y="4000500"/>
            <a:ext cx="4343400" cy="57150"/>
          </a:xfrm>
          <a:prstGeom prst="rect">
            <a:avLst/>
          </a:prstGeom>
        </p:spPr>
      </p:pic>
      <p:pic>
        <p:nvPicPr>
          <p:cNvPr id="44" name="Image 42" descr="preencoded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429500" y="4000500"/>
            <a:ext cx="2519065" cy="57150"/>
          </a:xfrm>
          <a:prstGeom prst="rect">
            <a:avLst/>
          </a:prstGeom>
        </p:spPr>
      </p:pic>
      <p:pic>
        <p:nvPicPr>
          <p:cNvPr id="45" name="Image 43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29500" y="4362450"/>
            <a:ext cx="4343400" cy="57150"/>
          </a:xfrm>
          <a:prstGeom prst="rect">
            <a:avLst/>
          </a:prstGeom>
        </p:spPr>
      </p:pic>
      <p:pic>
        <p:nvPicPr>
          <p:cNvPr id="46" name="Image 44" descr="preencoded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429500" y="4362450"/>
            <a:ext cx="3257550" cy="57150"/>
          </a:xfrm>
          <a:prstGeom prst="rect">
            <a:avLst/>
          </a:prstGeom>
        </p:spPr>
      </p:pic>
      <p:pic>
        <p:nvPicPr>
          <p:cNvPr id="47" name="Image 45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29500" y="4724400"/>
            <a:ext cx="4343400" cy="57150"/>
          </a:xfrm>
          <a:prstGeom prst="rect">
            <a:avLst/>
          </a:prstGeom>
        </p:spPr>
      </p:pic>
      <p:pic>
        <p:nvPicPr>
          <p:cNvPr id="48" name="Image 46" descr="preencoded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429500" y="4724400"/>
            <a:ext cx="2736205" cy="57150"/>
          </a:xfrm>
          <a:prstGeom prst="rect">
            <a:avLst/>
          </a:prstGeom>
        </p:spPr>
      </p:pic>
      <p:pic>
        <p:nvPicPr>
          <p:cNvPr id="49" name="Image 47" descr="preencoded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315200" y="5010150"/>
            <a:ext cx="4572000" cy="1752600"/>
          </a:xfrm>
          <a:prstGeom prst="rect">
            <a:avLst/>
          </a:prstGeom>
        </p:spPr>
      </p:pic>
      <p:pic>
        <p:nvPicPr>
          <p:cNvPr id="50" name="Image 48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29500" y="5124450"/>
            <a:ext cx="4343400" cy="304800"/>
          </a:xfrm>
          <a:prstGeom prst="rect">
            <a:avLst/>
          </a:prstGeom>
        </p:spPr>
      </p:pic>
      <p:pic>
        <p:nvPicPr>
          <p:cNvPr id="51" name="Image 49" descr="preencoded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429500" y="5162550"/>
            <a:ext cx="171450" cy="171450"/>
          </a:xfrm>
          <a:prstGeom prst="rect">
            <a:avLst/>
          </a:prstGeom>
        </p:spPr>
      </p:pic>
      <p:pic>
        <p:nvPicPr>
          <p:cNvPr id="52" name="Image 50" descr="preencoded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429500" y="5543550"/>
            <a:ext cx="76200" cy="76200"/>
          </a:xfrm>
          <a:prstGeom prst="rect">
            <a:avLst/>
          </a:prstGeom>
        </p:spPr>
      </p:pic>
      <p:pic>
        <p:nvPicPr>
          <p:cNvPr id="53" name="Image 51" descr="preencoded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9639300" y="5543550"/>
            <a:ext cx="76200" cy="76200"/>
          </a:xfrm>
          <a:prstGeom prst="rect">
            <a:avLst/>
          </a:prstGeom>
        </p:spPr>
      </p:pic>
      <p:pic>
        <p:nvPicPr>
          <p:cNvPr id="54" name="Image 52" descr="preencoded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429500" y="5772150"/>
            <a:ext cx="76200" cy="76200"/>
          </a:xfrm>
          <a:prstGeom prst="rect">
            <a:avLst/>
          </a:prstGeom>
        </p:spPr>
      </p:pic>
      <p:pic>
        <p:nvPicPr>
          <p:cNvPr id="55" name="Image 53" descr="preencoded.png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9639300" y="5772150"/>
            <a:ext cx="76200" cy="76200"/>
          </a:xfrm>
          <a:prstGeom prst="rect">
            <a:avLst/>
          </a:prstGeom>
        </p:spPr>
      </p:pic>
      <p:pic>
        <p:nvPicPr>
          <p:cNvPr id="56" name="Image 54" descr="preencoded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429500" y="5962650"/>
            <a:ext cx="4343400" cy="685800"/>
          </a:xfrm>
          <a:prstGeom prst="rect">
            <a:avLst/>
          </a:prstGeom>
        </p:spPr>
      </p:pic>
      <p:sp>
        <p:nvSpPr>
          <p:cNvPr id="57" name="Text 0"/>
          <p:cNvSpPr/>
          <p:nvPr/>
        </p:nvSpPr>
        <p:spPr>
          <a:xfrm>
            <a:off x="304800" y="304800"/>
            <a:ext cx="115824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Financial Metrics Dashboard</a:t>
            </a:r>
            <a:endParaRPr lang="en-US" sz="2250" dirty="0"/>
          </a:p>
        </p:txBody>
      </p:sp>
      <p:sp>
        <p:nvSpPr>
          <p:cNvPr id="58" name="Text 1"/>
          <p:cNvSpPr/>
          <p:nvPr/>
        </p:nvSpPr>
        <p:spPr>
          <a:xfrm>
            <a:off x="714375" y="914400"/>
            <a:ext cx="79552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Revenue Streams &amp; Profit Margins</a:t>
            </a:r>
            <a:endParaRPr lang="en-US" sz="1500" dirty="0"/>
          </a:p>
        </p:txBody>
      </p:sp>
      <p:sp>
        <p:nvSpPr>
          <p:cNvPr id="59" name="Text 2"/>
          <p:cNvSpPr/>
          <p:nvPr/>
        </p:nvSpPr>
        <p:spPr>
          <a:xfrm>
            <a:off x="2790825" y="1257300"/>
            <a:ext cx="235594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Stream</a:t>
            </a:r>
            <a:endParaRPr lang="en-US" sz="1050" dirty="0"/>
          </a:p>
        </p:txBody>
      </p:sp>
      <p:sp>
        <p:nvSpPr>
          <p:cNvPr id="60" name="Text 3"/>
          <p:cNvSpPr/>
          <p:nvPr/>
        </p:nvSpPr>
        <p:spPr>
          <a:xfrm>
            <a:off x="4977646" y="1257300"/>
            <a:ext cx="9576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Year 1</a:t>
            </a:r>
            <a:endParaRPr lang="en-US" sz="1050" dirty="0"/>
          </a:p>
        </p:txBody>
      </p:sp>
      <p:sp>
        <p:nvSpPr>
          <p:cNvPr id="61" name="Text 4"/>
          <p:cNvSpPr/>
          <p:nvPr/>
        </p:nvSpPr>
        <p:spPr>
          <a:xfrm>
            <a:off x="5712619" y="1257300"/>
            <a:ext cx="133588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Margin%</a:t>
            </a:r>
            <a:endParaRPr lang="en-US" sz="1050" dirty="0"/>
          </a:p>
        </p:txBody>
      </p:sp>
      <p:sp>
        <p:nvSpPr>
          <p:cNvPr id="62" name="Text 5"/>
          <p:cNvSpPr/>
          <p:nvPr/>
        </p:nvSpPr>
        <p:spPr>
          <a:xfrm>
            <a:off x="2943225" y="1562100"/>
            <a:ext cx="280427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Studio Sessions</a:t>
            </a:r>
            <a:endParaRPr lang="en-US" sz="1050" dirty="0"/>
          </a:p>
        </p:txBody>
      </p:sp>
      <p:sp>
        <p:nvSpPr>
          <p:cNvPr id="63" name="Text 6"/>
          <p:cNvSpPr/>
          <p:nvPr/>
        </p:nvSpPr>
        <p:spPr>
          <a:xfrm>
            <a:off x="4977646" y="1524000"/>
            <a:ext cx="9576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$185K</a:t>
            </a:r>
            <a:endParaRPr lang="en-US" sz="1050" dirty="0"/>
          </a:p>
        </p:txBody>
      </p:sp>
      <p:sp>
        <p:nvSpPr>
          <p:cNvPr id="64" name="Text 7"/>
          <p:cNvSpPr/>
          <p:nvPr/>
        </p:nvSpPr>
        <p:spPr>
          <a:xfrm>
            <a:off x="5935266" y="1524000"/>
            <a:ext cx="111323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39%</a:t>
            </a:r>
            <a:endParaRPr lang="en-US" sz="1050" dirty="0"/>
          </a:p>
        </p:txBody>
      </p:sp>
      <p:sp>
        <p:nvSpPr>
          <p:cNvPr id="65" name="Text 8"/>
          <p:cNvSpPr/>
          <p:nvPr/>
        </p:nvSpPr>
        <p:spPr>
          <a:xfrm>
            <a:off x="2943225" y="1828800"/>
            <a:ext cx="280427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Performance</a:t>
            </a:r>
            <a:endParaRPr lang="en-US" sz="1050" dirty="0"/>
          </a:p>
        </p:txBody>
      </p:sp>
      <p:sp>
        <p:nvSpPr>
          <p:cNvPr id="66" name="Text 9"/>
          <p:cNvSpPr/>
          <p:nvPr/>
        </p:nvSpPr>
        <p:spPr>
          <a:xfrm>
            <a:off x="4977646" y="1790700"/>
            <a:ext cx="9576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$91K</a:t>
            </a:r>
            <a:endParaRPr lang="en-US" sz="1050" dirty="0"/>
          </a:p>
        </p:txBody>
      </p:sp>
      <p:sp>
        <p:nvSpPr>
          <p:cNvPr id="67" name="Text 10"/>
          <p:cNvSpPr/>
          <p:nvPr/>
        </p:nvSpPr>
        <p:spPr>
          <a:xfrm>
            <a:off x="5935266" y="1790700"/>
            <a:ext cx="111323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28%</a:t>
            </a:r>
            <a:endParaRPr lang="en-US" sz="1050" dirty="0"/>
          </a:p>
        </p:txBody>
      </p:sp>
      <p:sp>
        <p:nvSpPr>
          <p:cNvPr id="68" name="Text 11"/>
          <p:cNvSpPr/>
          <p:nvPr/>
        </p:nvSpPr>
        <p:spPr>
          <a:xfrm>
            <a:off x="2943225" y="2095500"/>
            <a:ext cx="280427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Streaming Rights</a:t>
            </a:r>
            <a:endParaRPr lang="en-US" sz="1050" dirty="0"/>
          </a:p>
        </p:txBody>
      </p:sp>
      <p:sp>
        <p:nvSpPr>
          <p:cNvPr id="69" name="Text 12"/>
          <p:cNvSpPr/>
          <p:nvPr/>
        </p:nvSpPr>
        <p:spPr>
          <a:xfrm>
            <a:off x="4977646" y="2057400"/>
            <a:ext cx="9576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$46K</a:t>
            </a:r>
            <a:endParaRPr lang="en-US" sz="1050" dirty="0"/>
          </a:p>
        </p:txBody>
      </p:sp>
      <p:sp>
        <p:nvSpPr>
          <p:cNvPr id="70" name="Text 13"/>
          <p:cNvSpPr/>
          <p:nvPr/>
        </p:nvSpPr>
        <p:spPr>
          <a:xfrm>
            <a:off x="5935266" y="2057400"/>
            <a:ext cx="111323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42%</a:t>
            </a:r>
            <a:endParaRPr lang="en-US" sz="1050" dirty="0"/>
          </a:p>
        </p:txBody>
      </p:sp>
      <p:sp>
        <p:nvSpPr>
          <p:cNvPr id="71" name="Text 14"/>
          <p:cNvSpPr/>
          <p:nvPr/>
        </p:nvSpPr>
        <p:spPr>
          <a:xfrm>
            <a:off x="2943225" y="2362200"/>
            <a:ext cx="233689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Other Streams</a:t>
            </a:r>
            <a:endParaRPr lang="en-US" sz="1050" dirty="0"/>
          </a:p>
        </p:txBody>
      </p:sp>
      <p:sp>
        <p:nvSpPr>
          <p:cNvPr id="72" name="Text 15"/>
          <p:cNvSpPr/>
          <p:nvPr/>
        </p:nvSpPr>
        <p:spPr>
          <a:xfrm>
            <a:off x="4977646" y="2324100"/>
            <a:ext cx="9576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$163K</a:t>
            </a:r>
            <a:endParaRPr lang="en-US" sz="1050" dirty="0"/>
          </a:p>
        </p:txBody>
      </p:sp>
      <p:sp>
        <p:nvSpPr>
          <p:cNvPr id="73" name="Text 16"/>
          <p:cNvSpPr/>
          <p:nvPr/>
        </p:nvSpPr>
        <p:spPr>
          <a:xfrm>
            <a:off x="5935266" y="2324100"/>
            <a:ext cx="111323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23%</a:t>
            </a:r>
            <a:endParaRPr lang="en-US" sz="1050" dirty="0"/>
          </a:p>
        </p:txBody>
      </p:sp>
      <p:sp>
        <p:nvSpPr>
          <p:cNvPr id="74" name="Text 17"/>
          <p:cNvSpPr/>
          <p:nvPr/>
        </p:nvSpPr>
        <p:spPr>
          <a:xfrm>
            <a:off x="2790825" y="2590800"/>
            <a:ext cx="235594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</a:t>
            </a:r>
            <a:endParaRPr lang="en-US" sz="1050" dirty="0"/>
          </a:p>
        </p:txBody>
      </p:sp>
      <p:sp>
        <p:nvSpPr>
          <p:cNvPr id="75" name="Text 18"/>
          <p:cNvSpPr/>
          <p:nvPr/>
        </p:nvSpPr>
        <p:spPr>
          <a:xfrm>
            <a:off x="4977646" y="2590800"/>
            <a:ext cx="9576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$485K</a:t>
            </a:r>
            <a:endParaRPr lang="en-US" sz="1050" dirty="0"/>
          </a:p>
        </p:txBody>
      </p:sp>
      <p:sp>
        <p:nvSpPr>
          <p:cNvPr id="76" name="Text 19"/>
          <p:cNvSpPr/>
          <p:nvPr/>
        </p:nvSpPr>
        <p:spPr>
          <a:xfrm>
            <a:off x="5935266" y="2590800"/>
            <a:ext cx="111323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29%</a:t>
            </a:r>
            <a:endParaRPr lang="en-US" sz="1050" dirty="0"/>
          </a:p>
        </p:txBody>
      </p:sp>
      <p:sp>
        <p:nvSpPr>
          <p:cNvPr id="77" name="Text 20"/>
          <p:cNvSpPr/>
          <p:nvPr/>
        </p:nvSpPr>
        <p:spPr>
          <a:xfrm>
            <a:off x="381000" y="3162300"/>
            <a:ext cx="96047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Gross Margin</a:t>
            </a:r>
            <a:endParaRPr lang="en-US" sz="1050" dirty="0"/>
          </a:p>
        </p:txBody>
      </p:sp>
      <p:sp>
        <p:nvSpPr>
          <p:cNvPr id="78" name="Text 21"/>
          <p:cNvSpPr/>
          <p:nvPr/>
        </p:nvSpPr>
        <p:spPr>
          <a:xfrm>
            <a:off x="381000" y="3352800"/>
            <a:ext cx="96047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61%</a:t>
            </a:r>
            <a:endParaRPr lang="en-US" sz="1500" dirty="0"/>
          </a:p>
        </p:txBody>
      </p:sp>
      <p:sp>
        <p:nvSpPr>
          <p:cNvPr id="79" name="Text 22"/>
          <p:cNvSpPr/>
          <p:nvPr/>
        </p:nvSpPr>
        <p:spPr>
          <a:xfrm>
            <a:off x="2124075" y="3162300"/>
            <a:ext cx="1200686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 Profit Margin</a:t>
            </a:r>
            <a:endParaRPr lang="en-US" sz="1050" dirty="0"/>
          </a:p>
        </p:txBody>
      </p:sp>
      <p:sp>
        <p:nvSpPr>
          <p:cNvPr id="80" name="Text 23"/>
          <p:cNvSpPr/>
          <p:nvPr/>
        </p:nvSpPr>
        <p:spPr>
          <a:xfrm>
            <a:off x="2124075" y="3352800"/>
            <a:ext cx="100057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6A3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29%</a:t>
            </a:r>
            <a:endParaRPr lang="en-US" sz="1500" dirty="0"/>
          </a:p>
        </p:txBody>
      </p:sp>
      <p:sp>
        <p:nvSpPr>
          <p:cNvPr id="81" name="Text 24"/>
          <p:cNvSpPr/>
          <p:nvPr/>
        </p:nvSpPr>
        <p:spPr>
          <a:xfrm>
            <a:off x="3867150" y="3162300"/>
            <a:ext cx="89243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ROI (Year 1)</a:t>
            </a:r>
            <a:endParaRPr lang="en-US" sz="1050" dirty="0"/>
          </a:p>
        </p:txBody>
      </p:sp>
      <p:sp>
        <p:nvSpPr>
          <p:cNvPr id="82" name="Text 25"/>
          <p:cNvSpPr/>
          <p:nvPr/>
        </p:nvSpPr>
        <p:spPr>
          <a:xfrm>
            <a:off x="3867150" y="3352800"/>
            <a:ext cx="89243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563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232%</a:t>
            </a:r>
            <a:endParaRPr lang="en-US" sz="1500" dirty="0"/>
          </a:p>
        </p:txBody>
      </p:sp>
      <p:sp>
        <p:nvSpPr>
          <p:cNvPr id="83" name="Text 26"/>
          <p:cNvSpPr/>
          <p:nvPr/>
        </p:nvSpPr>
        <p:spPr>
          <a:xfrm>
            <a:off x="5610225" y="3162300"/>
            <a:ext cx="1120854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Payback Period</a:t>
            </a:r>
            <a:endParaRPr lang="en-US" sz="1050" dirty="0"/>
          </a:p>
        </p:txBody>
      </p:sp>
      <p:sp>
        <p:nvSpPr>
          <p:cNvPr id="84" name="Text 27"/>
          <p:cNvSpPr/>
          <p:nvPr/>
        </p:nvSpPr>
        <p:spPr>
          <a:xfrm>
            <a:off x="5610225" y="3352800"/>
            <a:ext cx="112085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9333E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3.6 mos</a:t>
            </a:r>
            <a:endParaRPr lang="en-US" sz="1500" dirty="0"/>
          </a:p>
        </p:txBody>
      </p:sp>
      <p:sp>
        <p:nvSpPr>
          <p:cNvPr id="85" name="Text 28"/>
          <p:cNvSpPr/>
          <p:nvPr/>
        </p:nvSpPr>
        <p:spPr>
          <a:xfrm>
            <a:off x="7639050" y="914400"/>
            <a:ext cx="52120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EBITDA &amp; Cash Flow Projections</a:t>
            </a:r>
            <a:endParaRPr lang="en-US" sz="1350" dirty="0"/>
          </a:p>
        </p:txBody>
      </p:sp>
      <p:sp>
        <p:nvSpPr>
          <p:cNvPr id="86" name="Text 29"/>
          <p:cNvSpPr/>
          <p:nvPr/>
        </p:nvSpPr>
        <p:spPr>
          <a:xfrm>
            <a:off x="7429500" y="1295400"/>
            <a:ext cx="107924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Year 1 EBITDA</a:t>
            </a:r>
            <a:endParaRPr lang="en-US" sz="1050" dirty="0"/>
          </a:p>
        </p:txBody>
      </p:sp>
      <p:sp>
        <p:nvSpPr>
          <p:cNvPr id="87" name="Text 30"/>
          <p:cNvSpPr/>
          <p:nvPr/>
        </p:nvSpPr>
        <p:spPr>
          <a:xfrm>
            <a:off x="11216580" y="1295400"/>
            <a:ext cx="66758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$139,000</a:t>
            </a:r>
            <a:endParaRPr lang="en-US" sz="1050" dirty="0"/>
          </a:p>
        </p:txBody>
      </p:sp>
      <p:sp>
        <p:nvSpPr>
          <p:cNvPr id="88" name="Text 31"/>
          <p:cNvSpPr/>
          <p:nvPr/>
        </p:nvSpPr>
        <p:spPr>
          <a:xfrm>
            <a:off x="7429500" y="1657350"/>
            <a:ext cx="107924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Year 2 EBITDA</a:t>
            </a:r>
            <a:endParaRPr lang="en-US" sz="1050" dirty="0"/>
          </a:p>
        </p:txBody>
      </p:sp>
      <p:sp>
        <p:nvSpPr>
          <p:cNvPr id="89" name="Text 32"/>
          <p:cNvSpPr/>
          <p:nvPr/>
        </p:nvSpPr>
        <p:spPr>
          <a:xfrm>
            <a:off x="11216580" y="1657350"/>
            <a:ext cx="66758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$190,000</a:t>
            </a:r>
            <a:endParaRPr lang="en-US" sz="1050" dirty="0"/>
          </a:p>
        </p:txBody>
      </p:sp>
      <p:sp>
        <p:nvSpPr>
          <p:cNvPr id="90" name="Text 33"/>
          <p:cNvSpPr/>
          <p:nvPr/>
        </p:nvSpPr>
        <p:spPr>
          <a:xfrm>
            <a:off x="7429500" y="2019300"/>
            <a:ext cx="107924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Year 3 EBITDA</a:t>
            </a:r>
            <a:endParaRPr lang="en-US" sz="1050" dirty="0"/>
          </a:p>
        </p:txBody>
      </p:sp>
      <p:sp>
        <p:nvSpPr>
          <p:cNvPr id="91" name="Text 34"/>
          <p:cNvSpPr/>
          <p:nvPr/>
        </p:nvSpPr>
        <p:spPr>
          <a:xfrm>
            <a:off x="11216580" y="2019300"/>
            <a:ext cx="66758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$246,000</a:t>
            </a:r>
            <a:endParaRPr lang="en-US" sz="1050" dirty="0"/>
          </a:p>
        </p:txBody>
      </p:sp>
      <p:sp>
        <p:nvSpPr>
          <p:cNvPr id="92" name="Text 35"/>
          <p:cNvSpPr/>
          <p:nvPr/>
        </p:nvSpPr>
        <p:spPr>
          <a:xfrm>
            <a:off x="7429500" y="2457450"/>
            <a:ext cx="15850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Annual Cash Flow</a:t>
            </a:r>
            <a:endParaRPr lang="en-US" sz="1200" dirty="0"/>
          </a:p>
        </p:txBody>
      </p:sp>
      <p:sp>
        <p:nvSpPr>
          <p:cNvPr id="93" name="Text 36"/>
          <p:cNvSpPr/>
          <p:nvPr/>
        </p:nvSpPr>
        <p:spPr>
          <a:xfrm>
            <a:off x="11137255" y="2457450"/>
            <a:ext cx="76277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$365,000</a:t>
            </a:r>
            <a:endParaRPr lang="en-US" sz="1200" dirty="0"/>
          </a:p>
        </p:txBody>
      </p:sp>
      <p:sp>
        <p:nvSpPr>
          <p:cNvPr id="94" name="Text 37"/>
          <p:cNvSpPr/>
          <p:nvPr/>
        </p:nvSpPr>
        <p:spPr>
          <a:xfrm>
            <a:off x="7677150" y="3028950"/>
            <a:ext cx="52120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Investment Return Metrics</a:t>
            </a:r>
            <a:endParaRPr lang="en-US" sz="1350" dirty="0"/>
          </a:p>
        </p:txBody>
      </p:sp>
      <p:sp>
        <p:nvSpPr>
          <p:cNvPr id="95" name="Text 38"/>
          <p:cNvSpPr/>
          <p:nvPr/>
        </p:nvSpPr>
        <p:spPr>
          <a:xfrm>
            <a:off x="7429500" y="3409950"/>
            <a:ext cx="97244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3-Year CAGR</a:t>
            </a:r>
            <a:endParaRPr lang="en-US" sz="1050" dirty="0"/>
          </a:p>
        </p:txBody>
      </p:sp>
      <p:sp>
        <p:nvSpPr>
          <p:cNvPr id="96" name="Text 39"/>
          <p:cNvSpPr/>
          <p:nvPr/>
        </p:nvSpPr>
        <p:spPr>
          <a:xfrm>
            <a:off x="11505902" y="3409950"/>
            <a:ext cx="32039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22%</a:t>
            </a:r>
            <a:endParaRPr lang="en-US" sz="1050" dirty="0"/>
          </a:p>
        </p:txBody>
      </p:sp>
      <p:sp>
        <p:nvSpPr>
          <p:cNvPr id="97" name="Text 40"/>
          <p:cNvSpPr/>
          <p:nvPr/>
        </p:nvSpPr>
        <p:spPr>
          <a:xfrm>
            <a:off x="7429500" y="3771900"/>
            <a:ext cx="98137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IRR (10-Year)</a:t>
            </a:r>
            <a:endParaRPr lang="en-US" sz="1050" dirty="0"/>
          </a:p>
        </p:txBody>
      </p:sp>
      <p:sp>
        <p:nvSpPr>
          <p:cNvPr id="98" name="Text 41"/>
          <p:cNvSpPr/>
          <p:nvPr/>
        </p:nvSpPr>
        <p:spPr>
          <a:xfrm>
            <a:off x="11505902" y="3771900"/>
            <a:ext cx="32039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38%</a:t>
            </a:r>
            <a:endParaRPr lang="en-US" sz="1050" dirty="0"/>
          </a:p>
        </p:txBody>
      </p:sp>
      <p:sp>
        <p:nvSpPr>
          <p:cNvPr id="99" name="Text 42"/>
          <p:cNvSpPr/>
          <p:nvPr/>
        </p:nvSpPr>
        <p:spPr>
          <a:xfrm>
            <a:off x="7429500" y="4133850"/>
            <a:ext cx="158341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Revenue Per Bus Day</a:t>
            </a:r>
            <a:endParaRPr lang="en-US" sz="1050" dirty="0"/>
          </a:p>
        </p:txBody>
      </p:sp>
      <p:sp>
        <p:nvSpPr>
          <p:cNvPr id="100" name="Text 43"/>
          <p:cNvSpPr/>
          <p:nvPr/>
        </p:nvSpPr>
        <p:spPr>
          <a:xfrm>
            <a:off x="11364962" y="4133850"/>
            <a:ext cx="48952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EA58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$3,850</a:t>
            </a:r>
            <a:endParaRPr lang="en-US" sz="1050" dirty="0"/>
          </a:p>
        </p:txBody>
      </p:sp>
      <p:sp>
        <p:nvSpPr>
          <p:cNvPr id="101" name="Text 44"/>
          <p:cNvSpPr/>
          <p:nvPr/>
        </p:nvSpPr>
        <p:spPr>
          <a:xfrm>
            <a:off x="7429500" y="4495800"/>
            <a:ext cx="142303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EV/EBITDA Multiple</a:t>
            </a:r>
            <a:endParaRPr lang="en-US" sz="1050" dirty="0"/>
          </a:p>
        </p:txBody>
      </p:sp>
      <p:sp>
        <p:nvSpPr>
          <p:cNvPr id="102" name="Text 45"/>
          <p:cNvSpPr/>
          <p:nvPr/>
        </p:nvSpPr>
        <p:spPr>
          <a:xfrm>
            <a:off x="11513344" y="4495800"/>
            <a:ext cx="311468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1580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6.3x</a:t>
            </a:r>
            <a:endParaRPr lang="en-US" sz="1050" dirty="0"/>
          </a:p>
        </p:txBody>
      </p:sp>
      <p:sp>
        <p:nvSpPr>
          <p:cNvPr id="103" name="Text 46"/>
          <p:cNvSpPr/>
          <p:nvPr/>
        </p:nvSpPr>
        <p:spPr>
          <a:xfrm>
            <a:off x="7677150" y="5124450"/>
            <a:ext cx="43434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Risk Analysis</a:t>
            </a:r>
            <a:endParaRPr lang="en-US" sz="1350" dirty="0"/>
          </a:p>
        </p:txBody>
      </p:sp>
      <p:sp>
        <p:nvSpPr>
          <p:cNvPr id="104" name="Text 47"/>
          <p:cNvSpPr/>
          <p:nvPr/>
        </p:nvSpPr>
        <p:spPr>
          <a:xfrm>
            <a:off x="7543800" y="5505450"/>
            <a:ext cx="1341775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Operational Risk: Low</a:t>
            </a:r>
            <a:endParaRPr lang="en-US" sz="900" dirty="0"/>
          </a:p>
        </p:txBody>
      </p:sp>
      <p:sp>
        <p:nvSpPr>
          <p:cNvPr id="105" name="Text 48"/>
          <p:cNvSpPr/>
          <p:nvPr/>
        </p:nvSpPr>
        <p:spPr>
          <a:xfrm>
            <a:off x="9753600" y="5505450"/>
            <a:ext cx="1418034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Revenue Risk: Medium</a:t>
            </a:r>
            <a:endParaRPr lang="en-US" sz="900" dirty="0"/>
          </a:p>
        </p:txBody>
      </p:sp>
      <p:sp>
        <p:nvSpPr>
          <p:cNvPr id="106" name="Text 49"/>
          <p:cNvSpPr/>
          <p:nvPr/>
        </p:nvSpPr>
        <p:spPr>
          <a:xfrm>
            <a:off x="7543800" y="5734050"/>
            <a:ext cx="1051917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 Risk: Low</a:t>
            </a:r>
            <a:endParaRPr lang="en-US" sz="900" dirty="0"/>
          </a:p>
        </p:txBody>
      </p:sp>
      <p:sp>
        <p:nvSpPr>
          <p:cNvPr id="107" name="Text 50"/>
          <p:cNvSpPr/>
          <p:nvPr/>
        </p:nvSpPr>
        <p:spPr>
          <a:xfrm>
            <a:off x="9753600" y="5734050"/>
            <a:ext cx="1135856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Liquidity Risk: Low</a:t>
            </a:r>
            <a:endParaRPr lang="en-US" sz="900" dirty="0"/>
          </a:p>
        </p:txBody>
      </p:sp>
      <p:sp>
        <p:nvSpPr>
          <p:cNvPr id="108" name="Text 51"/>
          <p:cNvSpPr/>
          <p:nvPr/>
        </p:nvSpPr>
        <p:spPr>
          <a:xfrm>
            <a:off x="7505700" y="6038850"/>
            <a:ext cx="41910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Recovery Sensitivity</a:t>
            </a:r>
            <a:endParaRPr lang="en-US" sz="1050" dirty="0"/>
          </a:p>
        </p:txBody>
      </p:sp>
      <p:sp>
        <p:nvSpPr>
          <p:cNvPr id="109" name="Text 52"/>
          <p:cNvSpPr/>
          <p:nvPr/>
        </p:nvSpPr>
        <p:spPr>
          <a:xfrm>
            <a:off x="7505700" y="6229350"/>
            <a:ext cx="41910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6B21A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97% break-even buffer</a:t>
            </a:r>
            <a:endParaRPr lang="en-US" sz="1050" dirty="0"/>
          </a:p>
        </p:txBody>
      </p:sp>
      <p:sp>
        <p:nvSpPr>
          <p:cNvPr id="110" name="Text 53"/>
          <p:cNvSpPr/>
          <p:nvPr/>
        </p:nvSpPr>
        <p:spPr>
          <a:xfrm>
            <a:off x="7086600" y="6419850"/>
            <a:ext cx="502920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Even with 3% revenue drop, profitability maintained</a:t>
            </a:r>
            <a:endParaRPr lang="en-US" sz="900" dirty="0"/>
          </a:p>
        </p:txBody>
      </p:sp>
      <p:sp>
        <p:nvSpPr>
          <p:cNvPr id="111" name="Text 54"/>
          <p:cNvSpPr/>
          <p:nvPr/>
        </p:nvSpPr>
        <p:spPr>
          <a:xfrm>
            <a:off x="304800" y="6838950"/>
            <a:ext cx="177897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Soundwave Express</a:t>
            </a:r>
            <a:endParaRPr lang="en-US" sz="1050" dirty="0"/>
          </a:p>
        </p:txBody>
      </p:sp>
      <p:sp>
        <p:nvSpPr>
          <p:cNvPr id="112" name="Text 55"/>
          <p:cNvSpPr/>
          <p:nvPr/>
        </p:nvSpPr>
        <p:spPr>
          <a:xfrm>
            <a:off x="11056739" y="6838950"/>
            <a:ext cx="99655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Page 14 of 13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906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750" y="2533650"/>
            <a:ext cx="76200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8163" y="2724150"/>
            <a:ext cx="257175" cy="381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2533650"/>
            <a:ext cx="762000" cy="762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550" y="2724150"/>
            <a:ext cx="342900" cy="381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4250" y="2533650"/>
            <a:ext cx="762000" cy="762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9987" y="2724150"/>
            <a:ext cx="390525" cy="381000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457200" y="457200"/>
            <a:ext cx="135331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Vision - Mobile Music Innovation</a:t>
            </a:r>
            <a:endParaRPr lang="en-US" sz="3600" dirty="0"/>
          </a:p>
        </p:txBody>
      </p:sp>
      <p:sp>
        <p:nvSpPr>
          <p:cNvPr id="11" name="Text 1"/>
          <p:cNvSpPr/>
          <p:nvPr/>
        </p:nvSpPr>
        <p:spPr>
          <a:xfrm>
            <a:off x="457200" y="1333500"/>
            <a:ext cx="11277600" cy="7429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925"/>
              </a:lnSpc>
              <a:buNone/>
            </a:pPr>
            <a:r>
              <a:rPr lang="en-US" sz="18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Soundwave Express is a </a:t>
            </a:r>
            <a:r>
              <a:rPr lang="en-US" sz="180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revolutionary project </a:t>
            </a:r>
            <a:r>
              <a:rPr lang="en-US" sz="18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merging live performance, production, and design into one cutting-edge mobile experience.</a:t>
            </a:r>
            <a:endParaRPr lang="en-US" sz="1800" dirty="0"/>
          </a:p>
        </p:txBody>
      </p:sp>
      <p:sp>
        <p:nvSpPr>
          <p:cNvPr id="12" name="Text 2"/>
          <p:cNvSpPr/>
          <p:nvPr/>
        </p:nvSpPr>
        <p:spPr>
          <a:xfrm>
            <a:off x="264170" y="3448050"/>
            <a:ext cx="414516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State-of-the-Art Studio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609600" y="3790950"/>
            <a:ext cx="3454301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 fully equipped mixing studio designed by world-renowned architect Chris Bosse, featuring premium audio equipment for professional production.</a:t>
            </a:r>
            <a:endParaRPr lang="en-US" sz="1200" dirty="0"/>
          </a:p>
        </p:txBody>
      </p:sp>
      <p:sp>
        <p:nvSpPr>
          <p:cNvPr id="14" name="Text 4"/>
          <p:cNvSpPr/>
          <p:nvPr/>
        </p:nvSpPr>
        <p:spPr>
          <a:xfrm>
            <a:off x="4023420" y="3448050"/>
            <a:ext cx="414516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9731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Open-Air DJ Stage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4368850" y="3790950"/>
            <a:ext cx="3454301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center passenger side transforms into an open-air DJ stage with a powerful sound system capable of delivering crystal-clear audio to crowds of 400+.</a:t>
            </a:r>
            <a:endParaRPr lang="en-US" sz="1200" dirty="0"/>
          </a:p>
        </p:txBody>
      </p:sp>
      <p:sp>
        <p:nvSpPr>
          <p:cNvPr id="16" name="Text 6"/>
          <p:cNvSpPr/>
          <p:nvPr/>
        </p:nvSpPr>
        <p:spPr>
          <a:xfrm>
            <a:off x="7782669" y="3448050"/>
            <a:ext cx="414516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Content Creation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8128099" y="3790950"/>
            <a:ext cx="3454301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Every performance and session will be filmed, live-streamed, and shared across social media as part of a continuous content series featuring artists and producers.</a:t>
            </a:r>
            <a:endParaRPr lang="en-US" sz="1200" dirty="0"/>
          </a:p>
        </p:txBody>
      </p:sp>
      <p:sp>
        <p:nvSpPr>
          <p:cNvPr id="18" name="Text 8"/>
          <p:cNvSpPr/>
          <p:nvPr/>
        </p:nvSpPr>
        <p:spPr>
          <a:xfrm>
            <a:off x="457200" y="6210300"/>
            <a:ext cx="1950244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Soundwave Express</a:t>
            </a:r>
            <a:endParaRPr lang="en-US" sz="1050" dirty="0"/>
          </a:p>
        </p:txBody>
      </p:sp>
      <p:sp>
        <p:nvSpPr>
          <p:cNvPr id="19" name="Text 9"/>
          <p:cNvSpPr/>
          <p:nvPr/>
        </p:nvSpPr>
        <p:spPr>
          <a:xfrm>
            <a:off x="10986492" y="6210300"/>
            <a:ext cx="89796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Page 2 of 9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906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257300"/>
            <a:ext cx="5486400" cy="4724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257300"/>
            <a:ext cx="5486400" cy="1828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3314700"/>
            <a:ext cx="381000" cy="381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050" y="3371850"/>
            <a:ext cx="190500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38481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43815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4686300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5219700"/>
            <a:ext cx="15240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257300"/>
            <a:ext cx="5486400" cy="4724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1257300"/>
            <a:ext cx="5486400" cy="1828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3314700"/>
            <a:ext cx="381000" cy="381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2250" y="3371850"/>
            <a:ext cx="190500" cy="2667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0" y="384810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0" y="4152900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0" y="4686300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0" y="5219700"/>
            <a:ext cx="152400" cy="1524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457200" y="457200"/>
            <a:ext cx="135331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Dual Platform Experience</a:t>
            </a:r>
            <a:endParaRPr lang="en-US" sz="3600" dirty="0"/>
          </a:p>
        </p:txBody>
      </p:sp>
      <p:sp>
        <p:nvSpPr>
          <p:cNvPr id="21" name="Text 1"/>
          <p:cNvSpPr/>
          <p:nvPr/>
        </p:nvSpPr>
        <p:spPr>
          <a:xfrm>
            <a:off x="1181100" y="3352800"/>
            <a:ext cx="2265998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Interior Studio</a:t>
            </a:r>
            <a:endParaRPr lang="en-US" sz="1800" dirty="0"/>
          </a:p>
        </p:txBody>
      </p:sp>
      <p:sp>
        <p:nvSpPr>
          <p:cNvPr id="22" name="Text 2"/>
          <p:cNvSpPr/>
          <p:nvPr/>
        </p:nvSpPr>
        <p:spPr>
          <a:xfrm>
            <a:off x="914400" y="3810000"/>
            <a:ext cx="48006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Acoustically optimized space designed by world-renowned architect Chris Bosse</a:t>
            </a:r>
            <a:endParaRPr lang="en-US" sz="1200" dirty="0"/>
          </a:p>
        </p:txBody>
      </p:sp>
      <p:sp>
        <p:nvSpPr>
          <p:cNvPr id="23" name="Text 3"/>
          <p:cNvSpPr/>
          <p:nvPr/>
        </p:nvSpPr>
        <p:spPr>
          <a:xfrm>
            <a:off x="914400" y="4343400"/>
            <a:ext cx="52247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State-of-the-art mixing studio for professional production</a:t>
            </a:r>
            <a:endParaRPr lang="en-US" sz="1200" dirty="0"/>
          </a:p>
        </p:txBody>
      </p:sp>
      <p:sp>
        <p:nvSpPr>
          <p:cNvPr id="24" name="Text 4"/>
          <p:cNvSpPr/>
          <p:nvPr/>
        </p:nvSpPr>
        <p:spPr>
          <a:xfrm>
            <a:off x="914400" y="4648200"/>
            <a:ext cx="48006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Hosts regular streamed mix sessions and production masterclasses</a:t>
            </a:r>
            <a:endParaRPr lang="en-US" sz="1200" dirty="0"/>
          </a:p>
        </p:txBody>
      </p:sp>
      <p:sp>
        <p:nvSpPr>
          <p:cNvPr id="25" name="Text 5"/>
          <p:cNvSpPr/>
          <p:nvPr/>
        </p:nvSpPr>
        <p:spPr>
          <a:xfrm>
            <a:off x="914400" y="5181600"/>
            <a:ext cx="454003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Features acclaimed engineers such as Rick O'Neil</a:t>
            </a:r>
            <a:endParaRPr lang="en-US" sz="1200" dirty="0"/>
          </a:p>
        </p:txBody>
      </p:sp>
      <p:sp>
        <p:nvSpPr>
          <p:cNvPr id="26" name="Text 6"/>
          <p:cNvSpPr/>
          <p:nvPr/>
        </p:nvSpPr>
        <p:spPr>
          <a:xfrm>
            <a:off x="6972300" y="3352800"/>
            <a:ext cx="222635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9731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Exterior Stage</a:t>
            </a:r>
            <a:endParaRPr lang="en-US" sz="1800" dirty="0"/>
          </a:p>
        </p:txBody>
      </p:sp>
      <p:sp>
        <p:nvSpPr>
          <p:cNvPr id="27" name="Text 7"/>
          <p:cNvSpPr/>
          <p:nvPr/>
        </p:nvSpPr>
        <p:spPr>
          <a:xfrm>
            <a:off x="6705600" y="3810000"/>
            <a:ext cx="543925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Center passenger side transforms into an open-air DJ stage</a:t>
            </a:r>
            <a:endParaRPr lang="en-US" sz="1200" dirty="0"/>
          </a:p>
        </p:txBody>
      </p:sp>
      <p:sp>
        <p:nvSpPr>
          <p:cNvPr id="28" name="Text 8"/>
          <p:cNvSpPr/>
          <p:nvPr/>
        </p:nvSpPr>
        <p:spPr>
          <a:xfrm>
            <a:off x="6705600" y="4114800"/>
            <a:ext cx="48006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Powerful integrated sound system designed for crowds of 400+</a:t>
            </a:r>
            <a:endParaRPr lang="en-US" sz="1200" dirty="0"/>
          </a:p>
        </p:txBody>
      </p:sp>
      <p:sp>
        <p:nvSpPr>
          <p:cNvPr id="29" name="Text 9"/>
          <p:cNvSpPr/>
          <p:nvPr/>
        </p:nvSpPr>
        <p:spPr>
          <a:xfrm>
            <a:off x="6705600" y="4648200"/>
            <a:ext cx="48006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Delivers crystal-clear audio in an immersive live performance experience</a:t>
            </a:r>
            <a:endParaRPr lang="en-US" sz="1200" dirty="0"/>
          </a:p>
        </p:txBody>
      </p:sp>
      <p:sp>
        <p:nvSpPr>
          <p:cNvPr id="30" name="Text 10"/>
          <p:cNvSpPr/>
          <p:nvPr/>
        </p:nvSpPr>
        <p:spPr>
          <a:xfrm>
            <a:off x="6705600" y="5181600"/>
            <a:ext cx="53365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Seamless transition between studio and stage capabilities</a:t>
            </a:r>
            <a:endParaRPr lang="en-US" sz="1200" dirty="0"/>
          </a:p>
        </p:txBody>
      </p:sp>
      <p:sp>
        <p:nvSpPr>
          <p:cNvPr id="31" name="Text 11"/>
          <p:cNvSpPr/>
          <p:nvPr/>
        </p:nvSpPr>
        <p:spPr>
          <a:xfrm>
            <a:off x="457200" y="6210300"/>
            <a:ext cx="1950244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Soundwave Express</a:t>
            </a:r>
            <a:endParaRPr lang="en-US" sz="1050" dirty="0"/>
          </a:p>
        </p:txBody>
      </p:sp>
      <p:sp>
        <p:nvSpPr>
          <p:cNvPr id="32" name="Text 12"/>
          <p:cNvSpPr/>
          <p:nvPr/>
        </p:nvSpPr>
        <p:spPr>
          <a:xfrm>
            <a:off x="10986492" y="6210300"/>
            <a:ext cx="89796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Page 3 of 9</a:t>
            </a: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906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871788"/>
            <a:ext cx="541020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090863"/>
            <a:ext cx="323850" cy="285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786188"/>
            <a:ext cx="5410200" cy="762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4005262"/>
            <a:ext cx="361950" cy="2857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4700588"/>
            <a:ext cx="5410200" cy="762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4919663"/>
            <a:ext cx="285750" cy="2857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2871788"/>
            <a:ext cx="4762500" cy="23812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4600" y="5443538"/>
            <a:ext cx="114300" cy="1143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8767" y="5443538"/>
            <a:ext cx="114300" cy="1143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2484" y="5443538"/>
            <a:ext cx="114300" cy="1143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457200" y="457200"/>
            <a:ext cx="135331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Digital Reach &amp; Content Strategy</a:t>
            </a:r>
            <a:endParaRPr lang="en-US" sz="3600" dirty="0"/>
          </a:p>
        </p:txBody>
      </p:sp>
      <p:sp>
        <p:nvSpPr>
          <p:cNvPr id="15" name="Text 1"/>
          <p:cNvSpPr/>
          <p:nvPr/>
        </p:nvSpPr>
        <p:spPr>
          <a:xfrm>
            <a:off x="457200" y="1257300"/>
            <a:ext cx="11277600" cy="92868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38"/>
              </a:lnSpc>
              <a:buNone/>
            </a:pPr>
            <a:r>
              <a:rPr lang="en-US" sz="15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Soundwave Express leverages a robust multi-channel live streaming strategy to extend its reach far beyond physical events. In partnership with </a:t>
            </a:r>
            <a:r>
              <a:rPr lang="en-US" sz="150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Turba Media </a:t>
            </a:r>
            <a:r>
              <a:rPr lang="en-US" sz="15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, all performances and studio sessions will be filmed, live-streamed, and shared across various social media platforms.</a:t>
            </a:r>
            <a:endParaRPr lang="en-US" sz="1500" dirty="0"/>
          </a:p>
        </p:txBody>
      </p:sp>
      <p:sp>
        <p:nvSpPr>
          <p:cNvPr id="16" name="Text 2"/>
          <p:cNvSpPr/>
          <p:nvPr/>
        </p:nvSpPr>
        <p:spPr>
          <a:xfrm>
            <a:off x="457200" y="2414588"/>
            <a:ext cx="54102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Content Channels</a:t>
            </a:r>
            <a:endParaRPr lang="en-US" sz="1800" dirty="0"/>
          </a:p>
        </p:txBody>
      </p:sp>
      <p:sp>
        <p:nvSpPr>
          <p:cNvPr id="17" name="Text 3"/>
          <p:cNvSpPr/>
          <p:nvPr/>
        </p:nvSpPr>
        <p:spPr>
          <a:xfrm>
            <a:off x="1085850" y="3024188"/>
            <a:ext cx="287625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Live Streaming</a:t>
            </a:r>
            <a:endParaRPr lang="en-US" sz="1200" dirty="0"/>
          </a:p>
        </p:txBody>
      </p:sp>
      <p:sp>
        <p:nvSpPr>
          <p:cNvPr id="18" name="Text 4"/>
          <p:cNvSpPr/>
          <p:nvPr/>
        </p:nvSpPr>
        <p:spPr>
          <a:xfrm>
            <a:off x="1085850" y="3252788"/>
            <a:ext cx="345150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Daily mix sessions and masterclasses</a:t>
            </a:r>
            <a:endParaRPr lang="en-US" sz="1200" dirty="0"/>
          </a:p>
        </p:txBody>
      </p:sp>
      <p:sp>
        <p:nvSpPr>
          <p:cNvPr id="19" name="Text 5"/>
          <p:cNvSpPr/>
          <p:nvPr/>
        </p:nvSpPr>
        <p:spPr>
          <a:xfrm>
            <a:off x="1123950" y="3938588"/>
            <a:ext cx="430428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Artist Collaborations</a:t>
            </a:r>
            <a:endParaRPr lang="en-US" sz="1200" dirty="0"/>
          </a:p>
        </p:txBody>
      </p:sp>
      <p:sp>
        <p:nvSpPr>
          <p:cNvPr id="20" name="Text 6"/>
          <p:cNvSpPr/>
          <p:nvPr/>
        </p:nvSpPr>
        <p:spPr>
          <a:xfrm>
            <a:off x="1123950" y="4167188"/>
            <a:ext cx="430428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Features with emerging and established artists</a:t>
            </a:r>
            <a:endParaRPr lang="en-US" sz="1200" dirty="0"/>
          </a:p>
        </p:txBody>
      </p:sp>
      <p:sp>
        <p:nvSpPr>
          <p:cNvPr id="21" name="Text 7"/>
          <p:cNvSpPr/>
          <p:nvPr/>
        </p:nvSpPr>
        <p:spPr>
          <a:xfrm>
            <a:off x="1047750" y="4852988"/>
            <a:ext cx="357023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Content Series</a:t>
            </a:r>
            <a:endParaRPr lang="en-US" sz="1200" dirty="0"/>
          </a:p>
        </p:txBody>
      </p:sp>
      <p:sp>
        <p:nvSpPr>
          <p:cNvPr id="22" name="Text 8"/>
          <p:cNvSpPr/>
          <p:nvPr/>
        </p:nvSpPr>
        <p:spPr>
          <a:xfrm>
            <a:off x="1047750" y="5081588"/>
            <a:ext cx="428428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Documentary-style episodes following the tour</a:t>
            </a:r>
            <a:endParaRPr lang="en-US" sz="1200" dirty="0"/>
          </a:p>
        </p:txBody>
      </p:sp>
      <p:sp>
        <p:nvSpPr>
          <p:cNvPr id="23" name="Text 9"/>
          <p:cNvSpPr/>
          <p:nvPr/>
        </p:nvSpPr>
        <p:spPr>
          <a:xfrm>
            <a:off x="6324600" y="2414588"/>
            <a:ext cx="54102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9731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Target Metrics</a:t>
            </a:r>
            <a:endParaRPr lang="en-US" sz="1800" dirty="0"/>
          </a:p>
        </p:txBody>
      </p:sp>
      <p:sp>
        <p:nvSpPr>
          <p:cNvPr id="24" name="Text 10"/>
          <p:cNvSpPr/>
          <p:nvPr/>
        </p:nvSpPr>
        <p:spPr>
          <a:xfrm>
            <a:off x="6515100" y="5405438"/>
            <a:ext cx="127498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Social Followers</a:t>
            </a:r>
            <a:endParaRPr lang="en-US" sz="1050" dirty="0"/>
          </a:p>
        </p:txBody>
      </p:sp>
      <p:sp>
        <p:nvSpPr>
          <p:cNvPr id="25" name="Text 11"/>
          <p:cNvSpPr/>
          <p:nvPr/>
        </p:nvSpPr>
        <p:spPr>
          <a:xfrm>
            <a:off x="8659267" y="5405438"/>
            <a:ext cx="96244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Video Views</a:t>
            </a:r>
            <a:endParaRPr lang="en-US" sz="1050" dirty="0"/>
          </a:p>
        </p:txBody>
      </p:sp>
      <p:sp>
        <p:nvSpPr>
          <p:cNvPr id="26" name="Text 12"/>
          <p:cNvSpPr/>
          <p:nvPr/>
        </p:nvSpPr>
        <p:spPr>
          <a:xfrm>
            <a:off x="10542984" y="5405438"/>
            <a:ext cx="143017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Email Subscribers</a:t>
            </a:r>
            <a:endParaRPr lang="en-US" sz="1050" dirty="0"/>
          </a:p>
        </p:txBody>
      </p:sp>
      <p:sp>
        <p:nvSpPr>
          <p:cNvPr id="27" name="Text 13"/>
          <p:cNvSpPr/>
          <p:nvPr/>
        </p:nvSpPr>
        <p:spPr>
          <a:xfrm>
            <a:off x="457200" y="6210300"/>
            <a:ext cx="1950244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Soundwave Express</a:t>
            </a:r>
            <a:endParaRPr lang="en-US" sz="1050" dirty="0"/>
          </a:p>
        </p:txBody>
      </p:sp>
      <p:sp>
        <p:nvSpPr>
          <p:cNvPr id="28" name="Text 14"/>
          <p:cNvSpPr/>
          <p:nvPr/>
        </p:nvSpPr>
        <p:spPr>
          <a:xfrm>
            <a:off x="10986492" y="6210300"/>
            <a:ext cx="89796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Page 4 of 9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906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333500"/>
            <a:ext cx="3606701" cy="457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562100"/>
            <a:ext cx="457200" cy="533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" y="1676400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2860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8575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34290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4000500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2501" y="1333500"/>
            <a:ext cx="3606850" cy="4572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1101" y="1562100"/>
            <a:ext cx="457200" cy="533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5401" y="1676400"/>
            <a:ext cx="228600" cy="304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1101" y="2286000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1101" y="2857500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1101" y="342900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1101" y="4000500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7950" y="1333500"/>
            <a:ext cx="3606701" cy="45720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56550" y="1600200"/>
            <a:ext cx="514350" cy="533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70850" y="1714500"/>
            <a:ext cx="285750" cy="3048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550" y="2362200"/>
            <a:ext cx="15240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550" y="2933700"/>
            <a:ext cx="152400" cy="152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550" y="3505200"/>
            <a:ext cx="152400" cy="1524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550" y="4076700"/>
            <a:ext cx="152400" cy="152400"/>
          </a:xfrm>
          <a:prstGeom prst="rect">
            <a:avLst/>
          </a:prstGeom>
        </p:spPr>
      </p:pic>
      <p:sp>
        <p:nvSpPr>
          <p:cNvPr id="25" name="Text 0"/>
          <p:cNvSpPr/>
          <p:nvPr/>
        </p:nvSpPr>
        <p:spPr>
          <a:xfrm>
            <a:off x="457200" y="457200"/>
            <a:ext cx="135331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Partnership Benefits &amp; Brand Exposure</a:t>
            </a:r>
            <a:endParaRPr lang="en-US" sz="3600" dirty="0"/>
          </a:p>
        </p:txBody>
      </p:sp>
      <p:sp>
        <p:nvSpPr>
          <p:cNvPr id="26" name="Text 1"/>
          <p:cNvSpPr/>
          <p:nvPr/>
        </p:nvSpPr>
        <p:spPr>
          <a:xfrm>
            <a:off x="1257300" y="1676400"/>
            <a:ext cx="244584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Brand Exposure</a:t>
            </a:r>
            <a:endParaRPr lang="en-US" sz="1800" dirty="0"/>
          </a:p>
        </p:txBody>
      </p:sp>
      <p:sp>
        <p:nvSpPr>
          <p:cNvPr id="27" name="Text 2"/>
          <p:cNvSpPr/>
          <p:nvPr/>
        </p:nvSpPr>
        <p:spPr>
          <a:xfrm>
            <a:off x="914400" y="2247900"/>
            <a:ext cx="29209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Prime logo placement on bus exterior (full-panel wraps, strategic decals)</a:t>
            </a:r>
            <a:endParaRPr lang="en-US" sz="1200" dirty="0"/>
          </a:p>
        </p:txBody>
      </p:sp>
      <p:sp>
        <p:nvSpPr>
          <p:cNvPr id="28" name="Text 3"/>
          <p:cNvSpPr/>
          <p:nvPr/>
        </p:nvSpPr>
        <p:spPr>
          <a:xfrm>
            <a:off x="914400" y="2819400"/>
            <a:ext cx="29209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Interior branding (studio walls, equipment housing)</a:t>
            </a:r>
            <a:endParaRPr lang="en-US" sz="1200" dirty="0"/>
          </a:p>
        </p:txBody>
      </p:sp>
      <p:sp>
        <p:nvSpPr>
          <p:cNvPr id="29" name="Text 4"/>
          <p:cNvSpPr/>
          <p:nvPr/>
        </p:nvSpPr>
        <p:spPr>
          <a:xfrm>
            <a:off x="914400" y="3390900"/>
            <a:ext cx="29209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Visible branding on the exterior open-air DJ stage</a:t>
            </a:r>
            <a:endParaRPr lang="en-US" sz="1200" dirty="0"/>
          </a:p>
        </p:txBody>
      </p:sp>
      <p:sp>
        <p:nvSpPr>
          <p:cNvPr id="30" name="Text 5"/>
          <p:cNvSpPr/>
          <p:nvPr/>
        </p:nvSpPr>
        <p:spPr>
          <a:xfrm>
            <a:off x="914400" y="3962400"/>
            <a:ext cx="29209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Exposure to live crowds of 400+ people</a:t>
            </a:r>
            <a:endParaRPr lang="en-US" sz="1200" dirty="0"/>
          </a:p>
        </p:txBody>
      </p:sp>
      <p:sp>
        <p:nvSpPr>
          <p:cNvPr id="31" name="Text 6"/>
          <p:cNvSpPr/>
          <p:nvPr/>
        </p:nvSpPr>
        <p:spPr>
          <a:xfrm>
            <a:off x="5092601" y="1676400"/>
            <a:ext cx="306449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Content Integration</a:t>
            </a:r>
            <a:endParaRPr lang="en-US" sz="1800" dirty="0"/>
          </a:p>
        </p:txBody>
      </p:sp>
      <p:sp>
        <p:nvSpPr>
          <p:cNvPr id="32" name="Text 7"/>
          <p:cNvSpPr/>
          <p:nvPr/>
        </p:nvSpPr>
        <p:spPr>
          <a:xfrm>
            <a:off x="4749701" y="2247900"/>
            <a:ext cx="29210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"Tech Deep-Dive" video series showcasing your products in action</a:t>
            </a:r>
            <a:endParaRPr lang="en-US" sz="1200" dirty="0"/>
          </a:p>
        </p:txBody>
      </p:sp>
      <p:sp>
        <p:nvSpPr>
          <p:cNvPr id="33" name="Text 8"/>
          <p:cNvSpPr/>
          <p:nvPr/>
        </p:nvSpPr>
        <p:spPr>
          <a:xfrm>
            <a:off x="4749701" y="2819400"/>
            <a:ext cx="29210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Masterclass product placement during streamed mix sessions</a:t>
            </a:r>
            <a:endParaRPr lang="en-US" sz="1200" dirty="0"/>
          </a:p>
        </p:txBody>
      </p:sp>
      <p:sp>
        <p:nvSpPr>
          <p:cNvPr id="34" name="Text 9"/>
          <p:cNvSpPr/>
          <p:nvPr/>
        </p:nvSpPr>
        <p:spPr>
          <a:xfrm>
            <a:off x="4749701" y="3390900"/>
            <a:ext cx="29210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Artist collaboration features highlighting your products</a:t>
            </a:r>
            <a:endParaRPr lang="en-US" sz="1200" dirty="0"/>
          </a:p>
        </p:txBody>
      </p:sp>
      <p:sp>
        <p:nvSpPr>
          <p:cNvPr id="35" name="Text 10"/>
          <p:cNvSpPr/>
          <p:nvPr/>
        </p:nvSpPr>
        <p:spPr>
          <a:xfrm>
            <a:off x="4749701" y="3962400"/>
            <a:ext cx="29210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Seamless logo integration across all live streams and social media</a:t>
            </a:r>
            <a:endParaRPr lang="en-US" sz="1200" dirty="0"/>
          </a:p>
        </p:txBody>
      </p:sp>
      <p:sp>
        <p:nvSpPr>
          <p:cNvPr id="36" name="Text 11"/>
          <p:cNvSpPr/>
          <p:nvPr/>
        </p:nvSpPr>
        <p:spPr>
          <a:xfrm>
            <a:off x="8985200" y="1562100"/>
            <a:ext cx="2520851" cy="609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Audience Engagement</a:t>
            </a:r>
            <a:endParaRPr lang="en-US" sz="1800" dirty="0"/>
          </a:p>
        </p:txBody>
      </p:sp>
      <p:sp>
        <p:nvSpPr>
          <p:cNvPr id="37" name="Text 12"/>
          <p:cNvSpPr/>
          <p:nvPr/>
        </p:nvSpPr>
        <p:spPr>
          <a:xfrm>
            <a:off x="8585150" y="2324100"/>
            <a:ext cx="29209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On-site activations and interactive brand experiences at events</a:t>
            </a:r>
            <a:endParaRPr lang="en-US" sz="1200" dirty="0"/>
          </a:p>
        </p:txBody>
      </p:sp>
      <p:sp>
        <p:nvSpPr>
          <p:cNvPr id="38" name="Text 13"/>
          <p:cNvSpPr/>
          <p:nvPr/>
        </p:nvSpPr>
        <p:spPr>
          <a:xfrm>
            <a:off x="8585150" y="2895600"/>
            <a:ext cx="29209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Co-branded merchandise increasing brand recall and fan loyalty</a:t>
            </a:r>
            <a:endParaRPr lang="en-US" sz="1200" dirty="0"/>
          </a:p>
        </p:txBody>
      </p:sp>
      <p:sp>
        <p:nvSpPr>
          <p:cNvPr id="39" name="Text 14"/>
          <p:cNvSpPr/>
          <p:nvPr/>
        </p:nvSpPr>
        <p:spPr>
          <a:xfrm>
            <a:off x="8585150" y="3467100"/>
            <a:ext cx="29209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Private VIP events and product demonstrations aboard the bus</a:t>
            </a:r>
            <a:endParaRPr lang="en-US" sz="1200" dirty="0"/>
          </a:p>
        </p:txBody>
      </p:sp>
      <p:sp>
        <p:nvSpPr>
          <p:cNvPr id="40" name="Text 15"/>
          <p:cNvSpPr/>
          <p:nvPr/>
        </p:nvSpPr>
        <p:spPr>
          <a:xfrm>
            <a:off x="8585150" y="4038600"/>
            <a:ext cx="292090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Exclusive access for clients to private events and showcases</a:t>
            </a:r>
            <a:endParaRPr lang="en-US" sz="1200" dirty="0"/>
          </a:p>
        </p:txBody>
      </p:sp>
      <p:sp>
        <p:nvSpPr>
          <p:cNvPr id="41" name="Text 16"/>
          <p:cNvSpPr/>
          <p:nvPr/>
        </p:nvSpPr>
        <p:spPr>
          <a:xfrm>
            <a:off x="457200" y="6210300"/>
            <a:ext cx="1950244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Soundwave Express</a:t>
            </a:r>
            <a:endParaRPr lang="en-US" sz="1050" dirty="0"/>
          </a:p>
        </p:txBody>
      </p:sp>
      <p:sp>
        <p:nvSpPr>
          <p:cNvPr id="42" name="Text 17"/>
          <p:cNvSpPr/>
          <p:nvPr/>
        </p:nvSpPr>
        <p:spPr>
          <a:xfrm>
            <a:off x="10986492" y="6210300"/>
            <a:ext cx="89796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Page 5 of 9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906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752600"/>
            <a:ext cx="2133600" cy="3962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981200"/>
            <a:ext cx="361652" cy="381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701" y="2095500"/>
            <a:ext cx="171450" cy="152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590800"/>
            <a:ext cx="133350" cy="1333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048000"/>
            <a:ext cx="133350" cy="1333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314700"/>
            <a:ext cx="133350" cy="1333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771900"/>
            <a:ext cx="133350" cy="1333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4229100"/>
            <a:ext cx="133350" cy="1333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4686300"/>
            <a:ext cx="133350" cy="1333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5143500"/>
            <a:ext cx="1828800" cy="4191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1752600"/>
            <a:ext cx="2133600" cy="396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600" y="1981200"/>
            <a:ext cx="374749" cy="381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6775" y="209550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5600" y="2590800"/>
            <a:ext cx="133350" cy="1333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5600" y="3048000"/>
            <a:ext cx="133350" cy="1333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5600" y="3314700"/>
            <a:ext cx="133350" cy="1333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5600" y="3771900"/>
            <a:ext cx="133350" cy="1333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5600" y="4229100"/>
            <a:ext cx="133350" cy="13335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5600" y="4686300"/>
            <a:ext cx="133350" cy="13335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5600" y="5143500"/>
            <a:ext cx="1828800" cy="4191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29200" y="1752600"/>
            <a:ext cx="2133600" cy="39624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1600" y="1981200"/>
            <a:ext cx="349448" cy="3810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80124" y="2095500"/>
            <a:ext cx="152400" cy="1524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81600" y="2590800"/>
            <a:ext cx="133350" cy="13335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81600" y="2857500"/>
            <a:ext cx="133350" cy="13335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81600" y="3314700"/>
            <a:ext cx="133350" cy="13335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81600" y="3771900"/>
            <a:ext cx="133350" cy="13335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81600" y="4229100"/>
            <a:ext cx="133350" cy="13335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600" y="5143500"/>
            <a:ext cx="1828800" cy="4191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15200" y="1752600"/>
            <a:ext cx="2133600" cy="396240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67600" y="1981200"/>
            <a:ext cx="326678" cy="38100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35614" y="2095500"/>
            <a:ext cx="190500" cy="152400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67600" y="2590800"/>
            <a:ext cx="133350" cy="133350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67600" y="2857500"/>
            <a:ext cx="133350" cy="133350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5143500"/>
            <a:ext cx="1828800" cy="419100"/>
          </a:xfrm>
          <a:prstGeom prst="rect">
            <a:avLst/>
          </a:prstGeom>
        </p:spPr>
      </p:pic>
      <p:pic>
        <p:nvPicPr>
          <p:cNvPr id="39" name="Image 37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01200" y="1752600"/>
            <a:ext cx="2133600" cy="3962400"/>
          </a:xfrm>
          <a:prstGeom prst="rect">
            <a:avLst/>
          </a:prstGeom>
        </p:spPr>
      </p:pic>
      <p:pic>
        <p:nvPicPr>
          <p:cNvPr id="40" name="Image 38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53600" y="1981200"/>
            <a:ext cx="262979" cy="381000"/>
          </a:xfrm>
          <a:prstGeom prst="rect">
            <a:avLst/>
          </a:prstGeom>
        </p:spPr>
      </p:pic>
      <p:pic>
        <p:nvPicPr>
          <p:cNvPr id="41" name="Image 39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08815" y="2095500"/>
            <a:ext cx="152400" cy="152400"/>
          </a:xfrm>
          <a:prstGeom prst="rect">
            <a:avLst/>
          </a:prstGeom>
        </p:spPr>
      </p:pic>
      <p:pic>
        <p:nvPicPr>
          <p:cNvPr id="42" name="Image 40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753600" y="2590800"/>
            <a:ext cx="133350" cy="133350"/>
          </a:xfrm>
          <a:prstGeom prst="rect">
            <a:avLst/>
          </a:prstGeom>
        </p:spPr>
      </p:pic>
      <p:pic>
        <p:nvPicPr>
          <p:cNvPr id="43" name="Image 41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753600" y="2857500"/>
            <a:ext cx="133350" cy="133350"/>
          </a:xfrm>
          <a:prstGeom prst="rect">
            <a:avLst/>
          </a:prstGeom>
        </p:spPr>
      </p:pic>
      <p:pic>
        <p:nvPicPr>
          <p:cNvPr id="44" name="Image 4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3600" y="5143500"/>
            <a:ext cx="1828800" cy="419100"/>
          </a:xfrm>
          <a:prstGeom prst="rect">
            <a:avLst/>
          </a:prstGeom>
        </p:spPr>
      </p:pic>
      <p:pic>
        <p:nvPicPr>
          <p:cNvPr id="45" name="Image 43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7200" y="5943600"/>
            <a:ext cx="11277600" cy="495300"/>
          </a:xfrm>
          <a:prstGeom prst="rect">
            <a:avLst/>
          </a:prstGeom>
        </p:spPr>
      </p:pic>
      <p:pic>
        <p:nvPicPr>
          <p:cNvPr id="46" name="Image 44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9600" y="6115050"/>
            <a:ext cx="152400" cy="152400"/>
          </a:xfrm>
          <a:prstGeom prst="rect">
            <a:avLst/>
          </a:prstGeom>
        </p:spPr>
      </p:pic>
      <p:sp>
        <p:nvSpPr>
          <p:cNvPr id="47" name="Text 0"/>
          <p:cNvSpPr/>
          <p:nvPr/>
        </p:nvSpPr>
        <p:spPr>
          <a:xfrm>
            <a:off x="457200" y="457200"/>
            <a:ext cx="135331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Sponsorship Packages &amp; Investment Tiers</a:t>
            </a:r>
            <a:endParaRPr lang="en-US" sz="3600" dirty="0"/>
          </a:p>
        </p:txBody>
      </p:sp>
      <p:sp>
        <p:nvSpPr>
          <p:cNvPr id="48" name="Text 1"/>
          <p:cNvSpPr/>
          <p:nvPr/>
        </p:nvSpPr>
        <p:spPr>
          <a:xfrm>
            <a:off x="457200" y="1257300"/>
            <a:ext cx="135331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Our sponsorship packages offer flexible 6-12 month terms with strategic mix of cash and in-kind contributions.</a:t>
            </a:r>
            <a:endParaRPr lang="en-US" sz="1350" dirty="0"/>
          </a:p>
        </p:txBody>
      </p:sp>
      <p:sp>
        <p:nvSpPr>
          <p:cNvPr id="49" name="Text 2"/>
          <p:cNvSpPr/>
          <p:nvPr/>
        </p:nvSpPr>
        <p:spPr>
          <a:xfrm>
            <a:off x="1085552" y="1905000"/>
            <a:ext cx="1352848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Title Sponsor</a:t>
            </a:r>
            <a:endParaRPr lang="en-US" sz="1500" dirty="0"/>
          </a:p>
        </p:txBody>
      </p:sp>
      <p:sp>
        <p:nvSpPr>
          <p:cNvPr id="50" name="Text 3"/>
          <p:cNvSpPr/>
          <p:nvPr/>
        </p:nvSpPr>
        <p:spPr>
          <a:xfrm>
            <a:off x="819150" y="2552700"/>
            <a:ext cx="16192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Primary bus wrap &amp; interior branding</a:t>
            </a:r>
            <a:endParaRPr lang="en-US" sz="1050" dirty="0"/>
          </a:p>
        </p:txBody>
      </p:sp>
      <p:sp>
        <p:nvSpPr>
          <p:cNvPr id="51" name="Text 4"/>
          <p:cNvSpPr/>
          <p:nvPr/>
        </p:nvSpPr>
        <p:spPr>
          <a:xfrm>
            <a:off x="819150" y="3009900"/>
            <a:ext cx="160216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12 long-form videos</a:t>
            </a:r>
            <a:endParaRPr lang="en-US" sz="1050" dirty="0"/>
          </a:p>
        </p:txBody>
      </p:sp>
      <p:sp>
        <p:nvSpPr>
          <p:cNvPr id="52" name="Text 5"/>
          <p:cNvSpPr/>
          <p:nvPr/>
        </p:nvSpPr>
        <p:spPr>
          <a:xfrm>
            <a:off x="819150" y="3276600"/>
            <a:ext cx="16192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Event branding &amp; headline recognition</a:t>
            </a:r>
            <a:endParaRPr lang="en-US" sz="1050" dirty="0"/>
          </a:p>
        </p:txBody>
      </p:sp>
      <p:sp>
        <p:nvSpPr>
          <p:cNvPr id="53" name="Text 6"/>
          <p:cNvSpPr/>
          <p:nvPr/>
        </p:nvSpPr>
        <p:spPr>
          <a:xfrm>
            <a:off x="819150" y="3733800"/>
            <a:ext cx="16192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Product reviews &amp; demonstrations</a:t>
            </a:r>
            <a:endParaRPr lang="en-US" sz="1050" dirty="0"/>
          </a:p>
        </p:txBody>
      </p:sp>
      <p:sp>
        <p:nvSpPr>
          <p:cNvPr id="54" name="Text 7"/>
          <p:cNvSpPr/>
          <p:nvPr/>
        </p:nvSpPr>
        <p:spPr>
          <a:xfrm>
            <a:off x="819150" y="4191000"/>
            <a:ext cx="16192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Additional branding opportunities</a:t>
            </a:r>
            <a:endParaRPr lang="en-US" sz="1050" dirty="0"/>
          </a:p>
        </p:txBody>
      </p:sp>
      <p:sp>
        <p:nvSpPr>
          <p:cNvPr id="55" name="Text 8"/>
          <p:cNvSpPr/>
          <p:nvPr/>
        </p:nvSpPr>
        <p:spPr>
          <a:xfrm>
            <a:off x="819150" y="4648200"/>
            <a:ext cx="16192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Vehicle available for multiple private events</a:t>
            </a:r>
            <a:endParaRPr lang="en-US" sz="1050" dirty="0"/>
          </a:p>
        </p:txBody>
      </p:sp>
      <p:sp>
        <p:nvSpPr>
          <p:cNvPr id="56" name="Text 9"/>
          <p:cNvSpPr/>
          <p:nvPr/>
        </p:nvSpPr>
        <p:spPr>
          <a:xfrm>
            <a:off x="609600" y="5219700"/>
            <a:ext cx="219456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ESTIMATED VALUE</a:t>
            </a:r>
            <a:endParaRPr lang="en-US" sz="900" dirty="0"/>
          </a:p>
        </p:txBody>
      </p:sp>
      <p:sp>
        <p:nvSpPr>
          <p:cNvPr id="57" name="Text 10"/>
          <p:cNvSpPr/>
          <p:nvPr/>
        </p:nvSpPr>
        <p:spPr>
          <a:xfrm>
            <a:off x="609600" y="5372100"/>
            <a:ext cx="21945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$150K-$350K/year</a:t>
            </a:r>
            <a:endParaRPr lang="en-US" sz="1050" dirty="0"/>
          </a:p>
        </p:txBody>
      </p:sp>
      <p:sp>
        <p:nvSpPr>
          <p:cNvPr id="58" name="Text 11"/>
          <p:cNvSpPr/>
          <p:nvPr/>
        </p:nvSpPr>
        <p:spPr>
          <a:xfrm>
            <a:off x="3384649" y="1905000"/>
            <a:ext cx="1339751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9731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Gold Partner</a:t>
            </a:r>
            <a:endParaRPr lang="en-US" sz="1500" dirty="0"/>
          </a:p>
        </p:txBody>
      </p:sp>
      <p:sp>
        <p:nvSpPr>
          <p:cNvPr id="59" name="Text 12"/>
          <p:cNvSpPr/>
          <p:nvPr/>
        </p:nvSpPr>
        <p:spPr>
          <a:xfrm>
            <a:off x="3105150" y="2552700"/>
            <a:ext cx="16192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Secondary exterior placement</a:t>
            </a:r>
            <a:endParaRPr lang="en-US" sz="1050" dirty="0"/>
          </a:p>
        </p:txBody>
      </p:sp>
      <p:sp>
        <p:nvSpPr>
          <p:cNvPr id="60" name="Text 13"/>
          <p:cNvSpPr/>
          <p:nvPr/>
        </p:nvSpPr>
        <p:spPr>
          <a:xfrm>
            <a:off x="3105150" y="3009900"/>
            <a:ext cx="1500188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6 long-form videos</a:t>
            </a:r>
            <a:endParaRPr lang="en-US" sz="1050" dirty="0"/>
          </a:p>
        </p:txBody>
      </p:sp>
      <p:sp>
        <p:nvSpPr>
          <p:cNvPr id="61" name="Text 14"/>
          <p:cNvSpPr/>
          <p:nvPr/>
        </p:nvSpPr>
        <p:spPr>
          <a:xfrm>
            <a:off x="3105150" y="3276600"/>
            <a:ext cx="16192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Event branding &amp; featured placement</a:t>
            </a:r>
            <a:endParaRPr lang="en-US" sz="1050" dirty="0"/>
          </a:p>
        </p:txBody>
      </p:sp>
      <p:sp>
        <p:nvSpPr>
          <p:cNvPr id="62" name="Text 15"/>
          <p:cNvSpPr/>
          <p:nvPr/>
        </p:nvSpPr>
        <p:spPr>
          <a:xfrm>
            <a:off x="3105150" y="3733800"/>
            <a:ext cx="16192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Product reviews &amp; highlights</a:t>
            </a:r>
            <a:endParaRPr lang="en-US" sz="1050" dirty="0"/>
          </a:p>
        </p:txBody>
      </p:sp>
      <p:sp>
        <p:nvSpPr>
          <p:cNvPr id="63" name="Text 16"/>
          <p:cNvSpPr/>
          <p:nvPr/>
        </p:nvSpPr>
        <p:spPr>
          <a:xfrm>
            <a:off x="3105150" y="4191000"/>
            <a:ext cx="16192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Additional branding opportunities</a:t>
            </a:r>
            <a:endParaRPr lang="en-US" sz="1050" dirty="0"/>
          </a:p>
        </p:txBody>
      </p:sp>
      <p:sp>
        <p:nvSpPr>
          <p:cNvPr id="64" name="Text 17"/>
          <p:cNvSpPr/>
          <p:nvPr/>
        </p:nvSpPr>
        <p:spPr>
          <a:xfrm>
            <a:off x="3105150" y="4648200"/>
            <a:ext cx="16192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Vehicle available for several private events</a:t>
            </a:r>
            <a:endParaRPr lang="en-US" sz="1050" dirty="0"/>
          </a:p>
        </p:txBody>
      </p:sp>
      <p:sp>
        <p:nvSpPr>
          <p:cNvPr id="65" name="Text 18"/>
          <p:cNvSpPr/>
          <p:nvPr/>
        </p:nvSpPr>
        <p:spPr>
          <a:xfrm>
            <a:off x="2895600" y="5219700"/>
            <a:ext cx="219456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ESTIMATED VALUE</a:t>
            </a:r>
            <a:endParaRPr lang="en-US" sz="900" dirty="0"/>
          </a:p>
        </p:txBody>
      </p:sp>
      <p:sp>
        <p:nvSpPr>
          <p:cNvPr id="66" name="Text 19"/>
          <p:cNvSpPr/>
          <p:nvPr/>
        </p:nvSpPr>
        <p:spPr>
          <a:xfrm>
            <a:off x="2895600" y="5372100"/>
            <a:ext cx="21945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F9731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$50K-$120K/year</a:t>
            </a:r>
            <a:endParaRPr lang="en-US" sz="1050" dirty="0"/>
          </a:p>
        </p:txBody>
      </p:sp>
      <p:sp>
        <p:nvSpPr>
          <p:cNvPr id="67" name="Text 20"/>
          <p:cNvSpPr/>
          <p:nvPr/>
        </p:nvSpPr>
        <p:spPr>
          <a:xfrm>
            <a:off x="5645348" y="1905000"/>
            <a:ext cx="1365052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Silver Partner</a:t>
            </a:r>
            <a:endParaRPr lang="en-US" sz="1500" dirty="0"/>
          </a:p>
        </p:txBody>
      </p:sp>
      <p:sp>
        <p:nvSpPr>
          <p:cNvPr id="68" name="Text 21"/>
          <p:cNvSpPr/>
          <p:nvPr/>
        </p:nvSpPr>
        <p:spPr>
          <a:xfrm>
            <a:off x="5391150" y="2552700"/>
            <a:ext cx="193256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Medium logo placement</a:t>
            </a:r>
            <a:endParaRPr lang="en-US" sz="1050" dirty="0"/>
          </a:p>
        </p:txBody>
      </p:sp>
      <p:sp>
        <p:nvSpPr>
          <p:cNvPr id="69" name="Text 22"/>
          <p:cNvSpPr/>
          <p:nvPr/>
        </p:nvSpPr>
        <p:spPr>
          <a:xfrm>
            <a:off x="5391150" y="2819400"/>
            <a:ext cx="16192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3 video features per 6 months</a:t>
            </a:r>
            <a:endParaRPr lang="en-US" sz="1050" dirty="0"/>
          </a:p>
        </p:txBody>
      </p:sp>
      <p:sp>
        <p:nvSpPr>
          <p:cNvPr id="70" name="Text 23"/>
          <p:cNvSpPr/>
          <p:nvPr/>
        </p:nvSpPr>
        <p:spPr>
          <a:xfrm>
            <a:off x="5391150" y="3276600"/>
            <a:ext cx="16192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Event branding at select events</a:t>
            </a:r>
            <a:endParaRPr lang="en-US" sz="1050" dirty="0"/>
          </a:p>
        </p:txBody>
      </p:sp>
      <p:sp>
        <p:nvSpPr>
          <p:cNvPr id="71" name="Text 24"/>
          <p:cNvSpPr/>
          <p:nvPr/>
        </p:nvSpPr>
        <p:spPr>
          <a:xfrm>
            <a:off x="5391150" y="3733800"/>
            <a:ext cx="16192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Product reviews in scheduled content</a:t>
            </a:r>
            <a:endParaRPr lang="en-US" sz="1050" dirty="0"/>
          </a:p>
        </p:txBody>
      </p:sp>
      <p:sp>
        <p:nvSpPr>
          <p:cNvPr id="72" name="Text 25"/>
          <p:cNvSpPr/>
          <p:nvPr/>
        </p:nvSpPr>
        <p:spPr>
          <a:xfrm>
            <a:off x="5391150" y="4191000"/>
            <a:ext cx="16192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Vehicle available for one private event</a:t>
            </a:r>
            <a:endParaRPr lang="en-US" sz="1050" dirty="0"/>
          </a:p>
        </p:txBody>
      </p:sp>
      <p:sp>
        <p:nvSpPr>
          <p:cNvPr id="73" name="Text 26"/>
          <p:cNvSpPr/>
          <p:nvPr/>
        </p:nvSpPr>
        <p:spPr>
          <a:xfrm>
            <a:off x="5181600" y="5219700"/>
            <a:ext cx="219456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ESTIMATED VALUE</a:t>
            </a:r>
            <a:endParaRPr lang="en-US" sz="900" dirty="0"/>
          </a:p>
        </p:txBody>
      </p:sp>
      <p:sp>
        <p:nvSpPr>
          <p:cNvPr id="74" name="Text 27"/>
          <p:cNvSpPr/>
          <p:nvPr/>
        </p:nvSpPr>
        <p:spPr>
          <a:xfrm>
            <a:off x="5181600" y="5372100"/>
            <a:ext cx="21945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$15K-$40K/6-12 months</a:t>
            </a:r>
            <a:endParaRPr lang="en-US" sz="1050" dirty="0"/>
          </a:p>
        </p:txBody>
      </p:sp>
      <p:sp>
        <p:nvSpPr>
          <p:cNvPr id="75" name="Text 28"/>
          <p:cNvSpPr/>
          <p:nvPr/>
        </p:nvSpPr>
        <p:spPr>
          <a:xfrm>
            <a:off x="7908578" y="1905000"/>
            <a:ext cx="1387822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A1620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Bronze Partner</a:t>
            </a:r>
            <a:endParaRPr lang="en-US" sz="1500" dirty="0"/>
          </a:p>
        </p:txBody>
      </p:sp>
      <p:sp>
        <p:nvSpPr>
          <p:cNvPr id="76" name="Text 29"/>
          <p:cNvSpPr/>
          <p:nvPr/>
        </p:nvSpPr>
        <p:spPr>
          <a:xfrm>
            <a:off x="7677150" y="2552700"/>
            <a:ext cx="173718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Small logo placement</a:t>
            </a:r>
            <a:endParaRPr lang="en-US" sz="1050" dirty="0"/>
          </a:p>
        </p:txBody>
      </p:sp>
      <p:sp>
        <p:nvSpPr>
          <p:cNvPr id="77" name="Text 30"/>
          <p:cNvSpPr/>
          <p:nvPr/>
        </p:nvSpPr>
        <p:spPr>
          <a:xfrm>
            <a:off x="7677150" y="2819400"/>
            <a:ext cx="170807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Social mentions (2-4)</a:t>
            </a:r>
            <a:endParaRPr lang="en-US" sz="1050" dirty="0"/>
          </a:p>
        </p:txBody>
      </p:sp>
      <p:sp>
        <p:nvSpPr>
          <p:cNvPr id="78" name="Text 31"/>
          <p:cNvSpPr/>
          <p:nvPr/>
        </p:nvSpPr>
        <p:spPr>
          <a:xfrm>
            <a:off x="7467600" y="5219700"/>
            <a:ext cx="219456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ESTIMATED VALUE</a:t>
            </a:r>
            <a:endParaRPr lang="en-US" sz="900" dirty="0"/>
          </a:p>
        </p:txBody>
      </p:sp>
      <p:sp>
        <p:nvSpPr>
          <p:cNvPr id="79" name="Text 32"/>
          <p:cNvSpPr/>
          <p:nvPr/>
        </p:nvSpPr>
        <p:spPr>
          <a:xfrm>
            <a:off x="7467600" y="5372100"/>
            <a:ext cx="21945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A1620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$3K-$12K/campaign</a:t>
            </a:r>
            <a:endParaRPr lang="en-US" sz="1050" dirty="0"/>
          </a:p>
        </p:txBody>
      </p:sp>
      <p:sp>
        <p:nvSpPr>
          <p:cNvPr id="80" name="Text 33"/>
          <p:cNvSpPr/>
          <p:nvPr/>
        </p:nvSpPr>
        <p:spPr>
          <a:xfrm>
            <a:off x="10130879" y="1905000"/>
            <a:ext cx="1451521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563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Equipment Sponsor</a:t>
            </a:r>
            <a:endParaRPr lang="en-US" sz="1500" dirty="0"/>
          </a:p>
        </p:txBody>
      </p:sp>
      <p:sp>
        <p:nvSpPr>
          <p:cNvPr id="81" name="Text 34"/>
          <p:cNvSpPr/>
          <p:nvPr/>
        </p:nvSpPr>
        <p:spPr>
          <a:xfrm>
            <a:off x="9963150" y="2552700"/>
            <a:ext cx="186523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Core equipment supply</a:t>
            </a:r>
            <a:endParaRPr lang="en-US" sz="1050" dirty="0"/>
          </a:p>
        </p:txBody>
      </p:sp>
      <p:sp>
        <p:nvSpPr>
          <p:cNvPr id="82" name="Text 35"/>
          <p:cNvSpPr/>
          <p:nvPr/>
        </p:nvSpPr>
        <p:spPr>
          <a:xfrm>
            <a:off x="9963150" y="2819400"/>
            <a:ext cx="16192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"Tech Deep-Dive" videos</a:t>
            </a:r>
            <a:endParaRPr lang="en-US" sz="1050" dirty="0"/>
          </a:p>
        </p:txBody>
      </p:sp>
      <p:sp>
        <p:nvSpPr>
          <p:cNvPr id="83" name="Text 36"/>
          <p:cNvSpPr/>
          <p:nvPr/>
        </p:nvSpPr>
        <p:spPr>
          <a:xfrm>
            <a:off x="9753600" y="5219700"/>
            <a:ext cx="219456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ESTIMATED VALUE</a:t>
            </a:r>
            <a:endParaRPr lang="en-US" sz="900" dirty="0"/>
          </a:p>
        </p:txBody>
      </p:sp>
      <p:sp>
        <p:nvSpPr>
          <p:cNvPr id="84" name="Text 37"/>
          <p:cNvSpPr/>
          <p:nvPr/>
        </p:nvSpPr>
        <p:spPr>
          <a:xfrm>
            <a:off x="9753600" y="5372100"/>
            <a:ext cx="21945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2563E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Equipment + exposure</a:t>
            </a:r>
            <a:endParaRPr lang="en-US" sz="1050" dirty="0"/>
          </a:p>
        </p:txBody>
      </p:sp>
      <p:sp>
        <p:nvSpPr>
          <p:cNvPr id="85" name="Text 38"/>
          <p:cNvSpPr/>
          <p:nvPr/>
        </p:nvSpPr>
        <p:spPr>
          <a:xfrm>
            <a:off x="876300" y="6096000"/>
            <a:ext cx="7508438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Flexible contribution: </a:t>
            </a:r>
            <a:r>
              <a:rPr lang="en-US" sz="10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Cash, equipment, or hybrid models. Packages typically 6-12 months.</a:t>
            </a:r>
            <a:endParaRPr lang="en-US" sz="1050" dirty="0"/>
          </a:p>
        </p:txBody>
      </p:sp>
      <p:sp>
        <p:nvSpPr>
          <p:cNvPr id="86" name="Text 39"/>
          <p:cNvSpPr/>
          <p:nvPr/>
        </p:nvSpPr>
        <p:spPr>
          <a:xfrm>
            <a:off x="457200" y="6591300"/>
            <a:ext cx="1950244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Soundwave Express</a:t>
            </a:r>
            <a:endParaRPr lang="en-US" sz="1050" dirty="0"/>
          </a:p>
        </p:txBody>
      </p:sp>
      <p:sp>
        <p:nvSpPr>
          <p:cNvPr id="87" name="Text 40"/>
          <p:cNvSpPr/>
          <p:nvPr/>
        </p:nvSpPr>
        <p:spPr>
          <a:xfrm>
            <a:off x="10986492" y="6591300"/>
            <a:ext cx="89796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Page 6 of 9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3723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906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019300"/>
            <a:ext cx="5524500" cy="44767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247900"/>
            <a:ext cx="476250" cy="476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333625"/>
            <a:ext cx="17145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876550"/>
            <a:ext cx="5067300" cy="762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3752850"/>
            <a:ext cx="5067300" cy="762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00" y="4057650"/>
            <a:ext cx="1143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4629150"/>
            <a:ext cx="5067300" cy="762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100" y="4933950"/>
            <a:ext cx="19050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5505450"/>
            <a:ext cx="5067300" cy="571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100" y="5715000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2019300"/>
            <a:ext cx="5524500" cy="44767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38900" y="2247900"/>
            <a:ext cx="476250" cy="4762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2725" y="2333625"/>
            <a:ext cx="228600" cy="3048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38900" y="2876550"/>
            <a:ext cx="5067300" cy="762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38900" y="3752850"/>
            <a:ext cx="5067300" cy="7620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38900" y="4629150"/>
            <a:ext cx="5067300" cy="7620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38900" y="5505450"/>
            <a:ext cx="5067300" cy="7620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53200" y="5810250"/>
            <a:ext cx="152400" cy="15240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457200" y="457200"/>
            <a:ext cx="135331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Target Partners - Phase 1 Anchors</a:t>
            </a:r>
            <a:endParaRPr lang="en-US" sz="3600" dirty="0"/>
          </a:p>
        </p:txBody>
      </p:sp>
      <p:sp>
        <p:nvSpPr>
          <p:cNvPr id="23" name="Text 1"/>
          <p:cNvSpPr/>
          <p:nvPr/>
        </p:nvSpPr>
        <p:spPr>
          <a:xfrm>
            <a:off x="457200" y="1257300"/>
            <a:ext cx="112776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 establish the foundational technical capabilities and credibility of The Soundwave Express, our initial outreach will focus on high-priority partners capable of providing core equipment and immediate in-kind support.</a:t>
            </a:r>
            <a:endParaRPr lang="en-US" sz="1500" dirty="0"/>
          </a:p>
        </p:txBody>
      </p:sp>
      <p:sp>
        <p:nvSpPr>
          <p:cNvPr id="24" name="Text 2"/>
          <p:cNvSpPr/>
          <p:nvPr/>
        </p:nvSpPr>
        <p:spPr>
          <a:xfrm>
            <a:off x="1276350" y="2333625"/>
            <a:ext cx="2835354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Australian Targets</a:t>
            </a:r>
            <a:endParaRPr lang="en-US" sz="1800" dirty="0"/>
          </a:p>
        </p:txBody>
      </p:sp>
      <p:sp>
        <p:nvSpPr>
          <p:cNvPr id="25" name="Text 3"/>
          <p:cNvSpPr/>
          <p:nvPr/>
        </p:nvSpPr>
        <p:spPr>
          <a:xfrm>
            <a:off x="914400" y="2952750"/>
            <a:ext cx="48387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Jands</a:t>
            </a:r>
            <a:endParaRPr lang="en-US" sz="1200" dirty="0"/>
          </a:p>
        </p:txBody>
      </p:sp>
      <p:sp>
        <p:nvSpPr>
          <p:cNvPr id="26" name="Text 4"/>
          <p:cNvSpPr/>
          <p:nvPr/>
        </p:nvSpPr>
        <p:spPr>
          <a:xfrm>
            <a:off x="914400" y="3181350"/>
            <a:ext cx="48387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Key distributor for live event equipment, staging, lighting, and DJ/production gear</a:t>
            </a:r>
            <a:endParaRPr lang="en-US" sz="1050" dirty="0"/>
          </a:p>
        </p:txBody>
      </p:sp>
      <p:sp>
        <p:nvSpPr>
          <p:cNvPr id="27" name="Text 5"/>
          <p:cNvSpPr/>
          <p:nvPr/>
        </p:nvSpPr>
        <p:spPr>
          <a:xfrm>
            <a:off x="1028700" y="3829050"/>
            <a:ext cx="47244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RØDE Microphones</a:t>
            </a:r>
            <a:endParaRPr lang="en-US" sz="1200" dirty="0"/>
          </a:p>
        </p:txBody>
      </p:sp>
      <p:sp>
        <p:nvSpPr>
          <p:cNvPr id="28" name="Text 6"/>
          <p:cNvSpPr/>
          <p:nvPr/>
        </p:nvSpPr>
        <p:spPr>
          <a:xfrm>
            <a:off x="1028700" y="4057650"/>
            <a:ext cx="47244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Sydney-based manufacturer of studio and field microphones with strong Australian brand identity</a:t>
            </a:r>
            <a:endParaRPr lang="en-US" sz="1050" dirty="0"/>
          </a:p>
        </p:txBody>
      </p:sp>
      <p:sp>
        <p:nvSpPr>
          <p:cNvPr id="29" name="Text 7"/>
          <p:cNvSpPr/>
          <p:nvPr/>
        </p:nvSpPr>
        <p:spPr>
          <a:xfrm>
            <a:off x="1104900" y="4705350"/>
            <a:ext cx="46482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Yamaha Music Australia</a:t>
            </a:r>
            <a:endParaRPr lang="en-US" sz="1200" dirty="0"/>
          </a:p>
        </p:txBody>
      </p:sp>
      <p:sp>
        <p:nvSpPr>
          <p:cNvPr id="30" name="Text 8"/>
          <p:cNvSpPr/>
          <p:nvPr/>
        </p:nvSpPr>
        <p:spPr>
          <a:xfrm>
            <a:off x="1104900" y="4933950"/>
            <a:ext cx="46482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Suppliers of essential consoles, powered speakers, and monitors for studio and live performance</a:t>
            </a:r>
            <a:endParaRPr lang="en-US" sz="1050" dirty="0"/>
          </a:p>
        </p:txBody>
      </p:sp>
      <p:sp>
        <p:nvSpPr>
          <p:cNvPr id="31" name="Text 9"/>
          <p:cNvSpPr/>
          <p:nvPr/>
        </p:nvSpPr>
        <p:spPr>
          <a:xfrm>
            <a:off x="1066800" y="5581650"/>
            <a:ext cx="446692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Audio-Technica Australia</a:t>
            </a:r>
            <a:endParaRPr lang="en-US" sz="1200" dirty="0"/>
          </a:p>
        </p:txBody>
      </p:sp>
      <p:sp>
        <p:nvSpPr>
          <p:cNvPr id="32" name="Text 10"/>
          <p:cNvSpPr/>
          <p:nvPr/>
        </p:nvSpPr>
        <p:spPr>
          <a:xfrm>
            <a:off x="1066800" y="5810250"/>
            <a:ext cx="5360313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Providers of microphones, monitoring equipment, and headphones</a:t>
            </a:r>
            <a:endParaRPr lang="en-US" sz="1050" dirty="0"/>
          </a:p>
        </p:txBody>
      </p:sp>
      <p:sp>
        <p:nvSpPr>
          <p:cNvPr id="33" name="Text 11"/>
          <p:cNvSpPr/>
          <p:nvPr/>
        </p:nvSpPr>
        <p:spPr>
          <a:xfrm>
            <a:off x="7029450" y="2333625"/>
            <a:ext cx="2227778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9731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Global Targets</a:t>
            </a:r>
            <a:endParaRPr lang="en-US" sz="1800" dirty="0"/>
          </a:p>
        </p:txBody>
      </p:sp>
      <p:sp>
        <p:nvSpPr>
          <p:cNvPr id="34" name="Text 12"/>
          <p:cNvSpPr/>
          <p:nvPr/>
        </p:nvSpPr>
        <p:spPr>
          <a:xfrm>
            <a:off x="6667500" y="2952750"/>
            <a:ext cx="48387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Meyer Sound</a:t>
            </a:r>
            <a:endParaRPr lang="en-US" sz="1200" dirty="0"/>
          </a:p>
        </p:txBody>
      </p:sp>
      <p:sp>
        <p:nvSpPr>
          <p:cNvPr id="35" name="Text 13"/>
          <p:cNvSpPr/>
          <p:nvPr/>
        </p:nvSpPr>
        <p:spPr>
          <a:xfrm>
            <a:off x="6667500" y="3181350"/>
            <a:ext cx="48387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Premium brand for touring and installed PA systems, ideal for anchoring the front-of-house sound</a:t>
            </a:r>
            <a:endParaRPr lang="en-US" sz="1050" dirty="0"/>
          </a:p>
        </p:txBody>
      </p:sp>
      <p:sp>
        <p:nvSpPr>
          <p:cNvPr id="36" name="Text 14"/>
          <p:cNvSpPr/>
          <p:nvPr/>
        </p:nvSpPr>
        <p:spPr>
          <a:xfrm>
            <a:off x="6667500" y="3829050"/>
            <a:ext cx="48387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d&amp;b audiotechnik</a:t>
            </a:r>
            <a:endParaRPr lang="en-US" sz="1200" dirty="0"/>
          </a:p>
        </p:txBody>
      </p:sp>
      <p:sp>
        <p:nvSpPr>
          <p:cNvPr id="37" name="Text 15"/>
          <p:cNvSpPr/>
          <p:nvPr/>
        </p:nvSpPr>
        <p:spPr>
          <a:xfrm>
            <a:off x="6667500" y="4057650"/>
            <a:ext cx="48387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Renowned for premium touring PA systems, offering prestige and high-quality sound reinforcement</a:t>
            </a:r>
            <a:endParaRPr lang="en-US" sz="1050" dirty="0"/>
          </a:p>
        </p:txBody>
      </p:sp>
      <p:sp>
        <p:nvSpPr>
          <p:cNvPr id="38" name="Text 16"/>
          <p:cNvSpPr/>
          <p:nvPr/>
        </p:nvSpPr>
        <p:spPr>
          <a:xfrm>
            <a:off x="6667500" y="4705350"/>
            <a:ext cx="48387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Genelec</a:t>
            </a:r>
            <a:endParaRPr lang="en-US" sz="1200" dirty="0"/>
          </a:p>
        </p:txBody>
      </p:sp>
      <p:sp>
        <p:nvSpPr>
          <p:cNvPr id="39" name="Text 17"/>
          <p:cNvSpPr/>
          <p:nvPr/>
        </p:nvSpPr>
        <p:spPr>
          <a:xfrm>
            <a:off x="6667500" y="4933950"/>
            <a:ext cx="48387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High-end studio monitors, essential for establishing the mixing room's credibility</a:t>
            </a:r>
            <a:endParaRPr lang="en-US" sz="1050" dirty="0"/>
          </a:p>
        </p:txBody>
      </p:sp>
      <p:sp>
        <p:nvSpPr>
          <p:cNvPr id="40" name="Text 18"/>
          <p:cNvSpPr/>
          <p:nvPr/>
        </p:nvSpPr>
        <p:spPr>
          <a:xfrm>
            <a:off x="6819900" y="5581650"/>
            <a:ext cx="46863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Solid State Logic (SSL)</a:t>
            </a:r>
            <a:endParaRPr lang="en-US" sz="1200" dirty="0"/>
          </a:p>
        </p:txBody>
      </p:sp>
      <p:sp>
        <p:nvSpPr>
          <p:cNvPr id="41" name="Text 19"/>
          <p:cNvSpPr/>
          <p:nvPr/>
        </p:nvSpPr>
        <p:spPr>
          <a:xfrm>
            <a:off x="6819900" y="5810250"/>
            <a:ext cx="46863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Prestigious name in studio and live consoles, providing high-quality mixing and broadcast integration</a:t>
            </a:r>
            <a:endParaRPr lang="en-US" sz="1050" dirty="0"/>
          </a:p>
        </p:txBody>
      </p:sp>
      <p:sp>
        <p:nvSpPr>
          <p:cNvPr id="42" name="Text 20"/>
          <p:cNvSpPr/>
          <p:nvPr/>
        </p:nvSpPr>
        <p:spPr>
          <a:xfrm>
            <a:off x="457200" y="6724650"/>
            <a:ext cx="10042148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These strategic partners provide immediate in-kind support and establish the technical credibility of The Soundwave Express</a:t>
            </a:r>
            <a:endParaRPr lang="en-US" sz="1050" dirty="0"/>
          </a:p>
        </p:txBody>
      </p:sp>
      <p:sp>
        <p:nvSpPr>
          <p:cNvPr id="43" name="Text 21"/>
          <p:cNvSpPr/>
          <p:nvPr/>
        </p:nvSpPr>
        <p:spPr>
          <a:xfrm>
            <a:off x="10986492" y="6724650"/>
            <a:ext cx="89796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Page 7 of 9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906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257300"/>
            <a:ext cx="7319516" cy="4724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524000"/>
            <a:ext cx="228600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943100"/>
            <a:ext cx="6858000" cy="2286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440055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3084" y="440055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1516" y="1257300"/>
            <a:ext cx="3653284" cy="3048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0116" y="1524000"/>
            <a:ext cx="200025" cy="228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10116" y="2762250"/>
            <a:ext cx="17145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10116" y="3524250"/>
            <a:ext cx="15240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81516" y="4457700"/>
            <a:ext cx="3653284" cy="1524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10116" y="5086350"/>
            <a:ext cx="76200" cy="762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10116" y="5353050"/>
            <a:ext cx="76200" cy="762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10116" y="5619750"/>
            <a:ext cx="76200" cy="76200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457200" y="457200"/>
            <a:ext cx="135331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Measurable ROI &amp; Performance Metrics</a:t>
            </a:r>
            <a:endParaRPr lang="en-US" sz="3600" dirty="0"/>
          </a:p>
        </p:txBody>
      </p:sp>
      <p:sp>
        <p:nvSpPr>
          <p:cNvPr id="18" name="Text 1"/>
          <p:cNvSpPr/>
          <p:nvPr/>
        </p:nvSpPr>
        <p:spPr>
          <a:xfrm>
            <a:off x="1028700" y="1485900"/>
            <a:ext cx="8234779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Year 1 Performance Targets</a:t>
            </a:r>
            <a:endParaRPr lang="en-US" sz="1800" dirty="0"/>
          </a:p>
        </p:txBody>
      </p:sp>
      <p:sp>
        <p:nvSpPr>
          <p:cNvPr id="19" name="Text 2"/>
          <p:cNvSpPr/>
          <p:nvPr/>
        </p:nvSpPr>
        <p:spPr>
          <a:xfrm>
            <a:off x="914400" y="4381500"/>
            <a:ext cx="95190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Lower Range</a:t>
            </a:r>
            <a:endParaRPr lang="en-US" sz="1050" dirty="0"/>
          </a:p>
        </p:txBody>
      </p:sp>
      <p:sp>
        <p:nvSpPr>
          <p:cNvPr id="20" name="Text 3"/>
          <p:cNvSpPr/>
          <p:nvPr/>
        </p:nvSpPr>
        <p:spPr>
          <a:xfrm>
            <a:off x="4421684" y="4381500"/>
            <a:ext cx="95190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Upper Range</a:t>
            </a:r>
            <a:endParaRPr lang="en-US" sz="1050" dirty="0"/>
          </a:p>
        </p:txBody>
      </p:sp>
      <p:sp>
        <p:nvSpPr>
          <p:cNvPr id="21" name="Text 4"/>
          <p:cNvSpPr/>
          <p:nvPr/>
        </p:nvSpPr>
        <p:spPr>
          <a:xfrm>
            <a:off x="8624441" y="1485900"/>
            <a:ext cx="383530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Reporting Cadence</a:t>
            </a:r>
            <a:endParaRPr lang="en-US" sz="1800" dirty="0"/>
          </a:p>
        </p:txBody>
      </p:sp>
      <p:sp>
        <p:nvSpPr>
          <p:cNvPr id="22" name="Text 5"/>
          <p:cNvSpPr/>
          <p:nvPr/>
        </p:nvSpPr>
        <p:spPr>
          <a:xfrm>
            <a:off x="8424416" y="1943100"/>
            <a:ext cx="308178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Monthly</a:t>
            </a:r>
            <a:endParaRPr lang="en-US" sz="1200" dirty="0"/>
          </a:p>
        </p:txBody>
      </p:sp>
      <p:sp>
        <p:nvSpPr>
          <p:cNvPr id="23" name="Text 6"/>
          <p:cNvSpPr/>
          <p:nvPr/>
        </p:nvSpPr>
        <p:spPr>
          <a:xfrm>
            <a:off x="8424416" y="2171700"/>
            <a:ext cx="3081784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Reach &amp; engagement metrics, top-performing content, upcoming schedule</a:t>
            </a:r>
            <a:endParaRPr lang="en-US" sz="1050" dirty="0"/>
          </a:p>
        </p:txBody>
      </p:sp>
      <p:sp>
        <p:nvSpPr>
          <p:cNvPr id="24" name="Text 7"/>
          <p:cNvSpPr/>
          <p:nvPr/>
        </p:nvSpPr>
        <p:spPr>
          <a:xfrm>
            <a:off x="8595866" y="2705100"/>
            <a:ext cx="291033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Quarterly</a:t>
            </a:r>
            <a:endParaRPr lang="en-US" sz="1200" dirty="0"/>
          </a:p>
        </p:txBody>
      </p:sp>
      <p:sp>
        <p:nvSpPr>
          <p:cNvPr id="25" name="Text 8"/>
          <p:cNvSpPr/>
          <p:nvPr/>
        </p:nvSpPr>
        <p:spPr>
          <a:xfrm>
            <a:off x="8595866" y="2933700"/>
            <a:ext cx="2910334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 ROI analysis, content performance, brand impressions</a:t>
            </a:r>
            <a:endParaRPr lang="en-US" sz="1050" dirty="0"/>
          </a:p>
        </p:txBody>
      </p:sp>
      <p:sp>
        <p:nvSpPr>
          <p:cNvPr id="26" name="Text 9"/>
          <p:cNvSpPr/>
          <p:nvPr/>
        </p:nvSpPr>
        <p:spPr>
          <a:xfrm>
            <a:off x="8576816" y="3467100"/>
            <a:ext cx="292938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Post-Event</a:t>
            </a:r>
            <a:endParaRPr lang="en-US" sz="1200" dirty="0"/>
          </a:p>
        </p:txBody>
      </p:sp>
      <p:sp>
        <p:nvSpPr>
          <p:cNvPr id="27" name="Text 10"/>
          <p:cNvSpPr/>
          <p:nvPr/>
        </p:nvSpPr>
        <p:spPr>
          <a:xfrm>
            <a:off x="8576816" y="3695700"/>
            <a:ext cx="2929384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Event metrics &amp; photo/video documentation within 72 hours</a:t>
            </a:r>
            <a:endParaRPr lang="en-US" sz="1050" dirty="0"/>
          </a:p>
        </p:txBody>
      </p:sp>
      <p:sp>
        <p:nvSpPr>
          <p:cNvPr id="28" name="Text 11"/>
          <p:cNvSpPr/>
          <p:nvPr/>
        </p:nvSpPr>
        <p:spPr>
          <a:xfrm>
            <a:off x="8386316" y="4686300"/>
            <a:ext cx="383530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581C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Measurement Methods</a:t>
            </a:r>
            <a:endParaRPr lang="en-US" sz="1350" dirty="0"/>
          </a:p>
        </p:txBody>
      </p:sp>
      <p:sp>
        <p:nvSpPr>
          <p:cNvPr id="29" name="Text 12"/>
          <p:cNvSpPr/>
          <p:nvPr/>
        </p:nvSpPr>
        <p:spPr>
          <a:xfrm>
            <a:off x="8272016" y="5029200"/>
            <a:ext cx="406390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Platform analytics (TikTok, IG, YouTube)</a:t>
            </a:r>
            <a:endParaRPr lang="en-US" sz="1050" dirty="0"/>
          </a:p>
        </p:txBody>
      </p:sp>
      <p:sp>
        <p:nvSpPr>
          <p:cNvPr id="30" name="Text 13"/>
          <p:cNvSpPr/>
          <p:nvPr/>
        </p:nvSpPr>
        <p:spPr>
          <a:xfrm>
            <a:off x="8272016" y="5295900"/>
            <a:ext cx="406390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UTM-tracked links for ticketing</a:t>
            </a:r>
            <a:endParaRPr lang="en-US" sz="1050" dirty="0"/>
          </a:p>
        </p:txBody>
      </p:sp>
      <p:sp>
        <p:nvSpPr>
          <p:cNvPr id="31" name="Text 14"/>
          <p:cNvSpPr/>
          <p:nvPr/>
        </p:nvSpPr>
        <p:spPr>
          <a:xfrm>
            <a:off x="8272016" y="5562600"/>
            <a:ext cx="406390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10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Fan surveys at events</a:t>
            </a:r>
            <a:endParaRPr lang="en-US" sz="1050" dirty="0"/>
          </a:p>
        </p:txBody>
      </p:sp>
      <p:sp>
        <p:nvSpPr>
          <p:cNvPr id="32" name="Text 15"/>
          <p:cNvSpPr/>
          <p:nvPr/>
        </p:nvSpPr>
        <p:spPr>
          <a:xfrm>
            <a:off x="457200" y="6210300"/>
            <a:ext cx="1778972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Soundwave Express</a:t>
            </a:r>
            <a:endParaRPr lang="en-US" sz="1050" dirty="0"/>
          </a:p>
        </p:txBody>
      </p:sp>
      <p:sp>
        <p:nvSpPr>
          <p:cNvPr id="33" name="Text 16"/>
          <p:cNvSpPr/>
          <p:nvPr/>
        </p:nvSpPr>
        <p:spPr>
          <a:xfrm>
            <a:off x="11052572" y="6210300"/>
            <a:ext cx="818674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Page 8 of 9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90600"/>
            <a:ext cx="12192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866900"/>
            <a:ext cx="571500" cy="571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5" y="2000250"/>
            <a:ext cx="285750" cy="304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857500"/>
            <a:ext cx="571500" cy="571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3" y="2990850"/>
            <a:ext cx="257175" cy="304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4076700"/>
            <a:ext cx="571500" cy="571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0" y="4210050"/>
            <a:ext cx="22860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00" y="1333500"/>
            <a:ext cx="5334000" cy="4572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9400" y="2114550"/>
            <a:ext cx="457200" cy="4572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2275" y="2209800"/>
            <a:ext cx="171450" cy="266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9400" y="2800350"/>
            <a:ext cx="457200" cy="4572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62750" y="2895600"/>
            <a:ext cx="190500" cy="2667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29400" y="3486150"/>
            <a:ext cx="457200" cy="4572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2750" y="3581400"/>
            <a:ext cx="190500" cy="266700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457200" y="457200"/>
            <a:ext cx="135331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Next Steps &amp; Contact Information</a:t>
            </a:r>
            <a:endParaRPr lang="en-US" sz="3600" dirty="0"/>
          </a:p>
        </p:txBody>
      </p:sp>
      <p:sp>
        <p:nvSpPr>
          <p:cNvPr id="18" name="Text 1"/>
          <p:cNvSpPr/>
          <p:nvPr/>
        </p:nvSpPr>
        <p:spPr>
          <a:xfrm>
            <a:off x="457200" y="1333500"/>
            <a:ext cx="53340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Join the Movement</a:t>
            </a:r>
            <a:endParaRPr lang="en-US" sz="1800" dirty="0"/>
          </a:p>
        </p:txBody>
      </p:sp>
      <p:sp>
        <p:nvSpPr>
          <p:cNvPr id="19" name="Text 2"/>
          <p:cNvSpPr/>
          <p:nvPr/>
        </p:nvSpPr>
        <p:spPr>
          <a:xfrm>
            <a:off x="1181100" y="1866900"/>
            <a:ext cx="46101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Partnership Inquiry</a:t>
            </a:r>
            <a:endParaRPr lang="en-US" sz="1500" dirty="0"/>
          </a:p>
        </p:txBody>
      </p:sp>
      <p:sp>
        <p:nvSpPr>
          <p:cNvPr id="20" name="Text 3"/>
          <p:cNvSpPr/>
          <p:nvPr/>
        </p:nvSpPr>
        <p:spPr>
          <a:xfrm>
            <a:off x="1181100" y="2171700"/>
            <a:ext cx="46101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Contact us to discuss customized partnership options aligned with your brand's objectives and marketing goals.</a:t>
            </a:r>
            <a:endParaRPr lang="en-US" sz="1200" dirty="0"/>
          </a:p>
        </p:txBody>
      </p:sp>
      <p:sp>
        <p:nvSpPr>
          <p:cNvPr id="21" name="Text 4"/>
          <p:cNvSpPr/>
          <p:nvPr/>
        </p:nvSpPr>
        <p:spPr>
          <a:xfrm>
            <a:off x="1181100" y="2857500"/>
            <a:ext cx="55321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Project Demonstration</a:t>
            </a:r>
            <a:endParaRPr lang="en-US" sz="1500" dirty="0"/>
          </a:p>
        </p:txBody>
      </p:sp>
      <p:sp>
        <p:nvSpPr>
          <p:cNvPr id="22" name="Text 5"/>
          <p:cNvSpPr/>
          <p:nvPr/>
        </p:nvSpPr>
        <p:spPr>
          <a:xfrm>
            <a:off x="1181100" y="3162300"/>
            <a:ext cx="461010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Schedule a demo to experience The Soundwave Express firsthand and see how your brand can integrate with our content.</a:t>
            </a:r>
            <a:endParaRPr lang="en-US" sz="1200" dirty="0"/>
          </a:p>
        </p:txBody>
      </p:sp>
      <p:sp>
        <p:nvSpPr>
          <p:cNvPr id="23" name="Text 6"/>
          <p:cNvSpPr/>
          <p:nvPr/>
        </p:nvSpPr>
        <p:spPr>
          <a:xfrm>
            <a:off x="1181100" y="4076700"/>
            <a:ext cx="55321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Customized Partnership</a:t>
            </a:r>
            <a:endParaRPr lang="en-US" sz="1500" dirty="0"/>
          </a:p>
        </p:txBody>
      </p:sp>
      <p:sp>
        <p:nvSpPr>
          <p:cNvPr id="24" name="Text 7"/>
          <p:cNvSpPr/>
          <p:nvPr/>
        </p:nvSpPr>
        <p:spPr>
          <a:xfrm>
            <a:off x="1181100" y="4381500"/>
            <a:ext cx="461010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Create a tailored sponsorship package that maximizes brand impact while supporting our mission to revolutionize mobile music experiences.</a:t>
            </a:r>
            <a:endParaRPr lang="en-US" sz="1200" dirty="0"/>
          </a:p>
        </p:txBody>
      </p:sp>
      <p:sp>
        <p:nvSpPr>
          <p:cNvPr id="25" name="Text 8"/>
          <p:cNvSpPr/>
          <p:nvPr/>
        </p:nvSpPr>
        <p:spPr>
          <a:xfrm>
            <a:off x="6629400" y="1562100"/>
            <a:ext cx="585216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581C8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Contact Information</a:t>
            </a:r>
            <a:endParaRPr lang="en-US" sz="1800" dirty="0"/>
          </a:p>
        </p:txBody>
      </p:sp>
      <p:sp>
        <p:nvSpPr>
          <p:cNvPr id="26" name="Text 9"/>
          <p:cNvSpPr/>
          <p:nvPr/>
        </p:nvSpPr>
        <p:spPr>
          <a:xfrm>
            <a:off x="7239000" y="2095500"/>
            <a:ext cx="264122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[Project Lead Name]</a:t>
            </a:r>
            <a:endParaRPr lang="en-US" sz="1500" dirty="0"/>
          </a:p>
        </p:txBody>
      </p:sp>
      <p:sp>
        <p:nvSpPr>
          <p:cNvPr id="27" name="Text 10"/>
          <p:cNvSpPr/>
          <p:nvPr/>
        </p:nvSpPr>
        <p:spPr>
          <a:xfrm>
            <a:off x="7239000" y="2362200"/>
            <a:ext cx="220101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[Title]</a:t>
            </a:r>
            <a:endParaRPr lang="en-US" sz="1200" dirty="0"/>
          </a:p>
        </p:txBody>
      </p:sp>
      <p:sp>
        <p:nvSpPr>
          <p:cNvPr id="28" name="Text 11"/>
          <p:cNvSpPr/>
          <p:nvPr/>
        </p:nvSpPr>
        <p:spPr>
          <a:xfrm>
            <a:off x="7239000" y="2781300"/>
            <a:ext cx="352901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[Email Address]</a:t>
            </a:r>
            <a:endParaRPr lang="en-US" sz="1500" dirty="0"/>
          </a:p>
        </p:txBody>
      </p:sp>
      <p:sp>
        <p:nvSpPr>
          <p:cNvPr id="29" name="Text 12"/>
          <p:cNvSpPr/>
          <p:nvPr/>
        </p:nvSpPr>
        <p:spPr>
          <a:xfrm>
            <a:off x="7239000" y="3048000"/>
            <a:ext cx="352901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partnerships@soundwaveexpress.com</a:t>
            </a:r>
            <a:endParaRPr lang="en-US" sz="1200" dirty="0"/>
          </a:p>
        </p:txBody>
      </p:sp>
      <p:sp>
        <p:nvSpPr>
          <p:cNvPr id="30" name="Text 13"/>
          <p:cNvSpPr/>
          <p:nvPr/>
        </p:nvSpPr>
        <p:spPr>
          <a:xfrm>
            <a:off x="7239000" y="3467100"/>
            <a:ext cx="211740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[Phone Number]</a:t>
            </a:r>
            <a:endParaRPr lang="en-US" sz="1500" dirty="0"/>
          </a:p>
        </p:txBody>
      </p:sp>
      <p:sp>
        <p:nvSpPr>
          <p:cNvPr id="31" name="Text 14"/>
          <p:cNvSpPr/>
          <p:nvPr/>
        </p:nvSpPr>
        <p:spPr>
          <a:xfrm>
            <a:off x="7239000" y="3733800"/>
            <a:ext cx="211740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+61 2 9999 8888</a:t>
            </a:r>
            <a:endParaRPr lang="en-US" sz="1200" dirty="0"/>
          </a:p>
        </p:txBody>
      </p:sp>
      <p:sp>
        <p:nvSpPr>
          <p:cNvPr id="32" name="Text 15"/>
          <p:cNvSpPr/>
          <p:nvPr/>
        </p:nvSpPr>
        <p:spPr>
          <a:xfrm>
            <a:off x="6629400" y="5219700"/>
            <a:ext cx="48768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"Let's discuss how your brand can be part of this revolutionary mobile music experience"</a:t>
            </a:r>
            <a:endParaRPr lang="en-US" sz="1200" dirty="0"/>
          </a:p>
        </p:txBody>
      </p:sp>
      <p:sp>
        <p:nvSpPr>
          <p:cNvPr id="33" name="Text 16"/>
          <p:cNvSpPr/>
          <p:nvPr/>
        </p:nvSpPr>
        <p:spPr>
          <a:xfrm>
            <a:off x="457200" y="6210300"/>
            <a:ext cx="1950244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Soundwave Express</a:t>
            </a:r>
            <a:endParaRPr lang="en-US" sz="1050" dirty="0"/>
          </a:p>
        </p:txBody>
      </p:sp>
      <p:sp>
        <p:nvSpPr>
          <p:cNvPr id="34" name="Text 17"/>
          <p:cNvSpPr/>
          <p:nvPr/>
        </p:nvSpPr>
        <p:spPr>
          <a:xfrm>
            <a:off x="10986492" y="6210300"/>
            <a:ext cx="89796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Page 9 of 9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1936</Words>
  <Application>Microsoft Macintosh PowerPoint</Application>
  <PresentationFormat>Widescreen</PresentationFormat>
  <Paragraphs>486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Rajdhani</vt:lpstr>
      <vt:lpstr>Space Grotesk</vt:lpstr>
      <vt:lpstr>ui-sans-serif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Office User</cp:lastModifiedBy>
  <cp:revision>1</cp:revision>
  <dcterms:created xsi:type="dcterms:W3CDTF">2025-12-16T01:45:42Z</dcterms:created>
  <dcterms:modified xsi:type="dcterms:W3CDTF">2026-02-06T06:33:29Z</dcterms:modified>
</cp:coreProperties>
</file>