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Inter" panose="020B0604020202020204" charset="0"/>
      <p:regular r:id="rId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317B6-523A-4CE1-BD3F-36AE77C299F3}" v="2" dt="2025-11-07T08:23:22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Ballerio - Testori S.p.A." userId="fd27bcfc-0c30-40e1-add4-e3000a8563b0" providerId="ADAL" clId="{73ABD072-3F57-4589-A84C-A27D0D17B721}"/>
    <pc:docChg chg="modSld">
      <pc:chgData name="Marco Ballerio - Testori S.p.A." userId="fd27bcfc-0c30-40e1-add4-e3000a8563b0" providerId="ADAL" clId="{73ABD072-3F57-4589-A84C-A27D0D17B721}" dt="2025-11-07T08:23:22.533" v="4"/>
      <pc:docMkLst>
        <pc:docMk/>
      </pc:docMkLst>
      <pc:sldChg chg="addSp modSp mod">
        <pc:chgData name="Marco Ballerio - Testori S.p.A." userId="fd27bcfc-0c30-40e1-add4-e3000a8563b0" providerId="ADAL" clId="{73ABD072-3F57-4589-A84C-A27D0D17B721}" dt="2025-11-07T08:23:15.939" v="2" actId="208"/>
        <pc:sldMkLst>
          <pc:docMk/>
          <pc:sldMk cId="0" sldId="257"/>
        </pc:sldMkLst>
        <pc:spChg chg="add mod">
          <ac:chgData name="Marco Ballerio - Testori S.p.A." userId="fd27bcfc-0c30-40e1-add4-e3000a8563b0" providerId="ADAL" clId="{73ABD072-3F57-4589-A84C-A27D0D17B721}" dt="2025-11-07T08:23:15.939" v="2" actId="208"/>
          <ac:spMkLst>
            <pc:docMk/>
            <pc:sldMk cId="0" sldId="257"/>
            <ac:spMk id="19" creationId="{114194B5-DBAB-86EF-B79A-243A6BB9E433}"/>
          </ac:spMkLst>
        </pc:spChg>
      </pc:sldChg>
      <pc:sldChg chg="addSp modSp">
        <pc:chgData name="Marco Ballerio - Testori S.p.A." userId="fd27bcfc-0c30-40e1-add4-e3000a8563b0" providerId="ADAL" clId="{73ABD072-3F57-4589-A84C-A27D0D17B721}" dt="2025-11-07T08:23:19.245" v="3"/>
        <pc:sldMkLst>
          <pc:docMk/>
          <pc:sldMk cId="0" sldId="258"/>
        </pc:sldMkLst>
        <pc:spChg chg="add mod">
          <ac:chgData name="Marco Ballerio - Testori S.p.A." userId="fd27bcfc-0c30-40e1-add4-e3000a8563b0" providerId="ADAL" clId="{73ABD072-3F57-4589-A84C-A27D0D17B721}" dt="2025-11-07T08:23:19.245" v="3"/>
          <ac:spMkLst>
            <pc:docMk/>
            <pc:sldMk cId="0" sldId="258"/>
            <ac:spMk id="22" creationId="{56D4AEA0-E48F-457D-C687-4819F60E0855}"/>
          </ac:spMkLst>
        </pc:spChg>
      </pc:sldChg>
      <pc:sldChg chg="addSp modSp">
        <pc:chgData name="Marco Ballerio - Testori S.p.A." userId="fd27bcfc-0c30-40e1-add4-e3000a8563b0" providerId="ADAL" clId="{73ABD072-3F57-4589-A84C-A27D0D17B721}" dt="2025-11-07T08:23:22.533" v="4"/>
        <pc:sldMkLst>
          <pc:docMk/>
          <pc:sldMk cId="0" sldId="260"/>
        </pc:sldMkLst>
        <pc:spChg chg="add mod">
          <ac:chgData name="Marco Ballerio - Testori S.p.A." userId="fd27bcfc-0c30-40e1-add4-e3000a8563b0" providerId="ADAL" clId="{73ABD072-3F57-4589-A84C-A27D0D17B721}" dt="2025-11-07T08:23:22.533" v="4"/>
          <ac:spMkLst>
            <pc:docMk/>
            <pc:sldMk cId="0" sldId="260"/>
            <ac:spMk id="17" creationId="{D2747F27-7A27-5B93-4568-890E62FD36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www.lampkraftadvisory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959168"/>
            <a:ext cx="2627233" cy="129075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982045" y="930831"/>
            <a:ext cx="43756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L.A.M.P.KRAFT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3982045" y="1730335"/>
            <a:ext cx="43756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Advisory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793790" y="3006090"/>
            <a:ext cx="7556421" cy="2835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Illumina la Tua Azienda</a:t>
            </a:r>
            <a:endParaRPr lang="en-US" sz="8900" dirty="0"/>
          </a:p>
        </p:txBody>
      </p:sp>
      <p:sp>
        <p:nvSpPr>
          <p:cNvPr id="7" name="Text 3"/>
          <p:cNvSpPr/>
          <p:nvPr/>
        </p:nvSpPr>
        <p:spPr>
          <a:xfrm>
            <a:off x="793790" y="618160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793790" y="679965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Trasformiamo le sfide aziendali in opportunità di crescita sostenibile attraverso consulenza strategica innovativa e personalizzata.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190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326" y="3118604"/>
            <a:ext cx="13219748" cy="1259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Chi Siamo: Esperti in Consulenza Strategica e Innovazione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5326" y="4680466"/>
            <a:ext cx="4272201" cy="2949535"/>
          </a:xfrm>
          <a:prstGeom prst="roundRect">
            <a:avLst>
              <a:gd name="adj" fmla="val 2870"/>
            </a:avLst>
          </a:prstGeom>
          <a:solidFill>
            <a:srgbClr val="040747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Shape 2"/>
          <p:cNvSpPr/>
          <p:nvPr/>
        </p:nvSpPr>
        <p:spPr>
          <a:xfrm>
            <a:off x="914400" y="4889540"/>
            <a:ext cx="604480" cy="604480"/>
          </a:xfrm>
          <a:prstGeom prst="roundRect">
            <a:avLst>
              <a:gd name="adj" fmla="val 151255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611" y="5055632"/>
            <a:ext cx="272058" cy="2720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14400" y="5695474"/>
            <a:ext cx="2789396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Team Multidisciplinare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14400" y="6131242"/>
            <a:ext cx="3854053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Esperienza internazionale in consulenza strategica, innovazione tecnologica e sviluppo business con professionisti provenienti da contesti diversificati.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5178981" y="4680466"/>
            <a:ext cx="4272320" cy="2949535"/>
          </a:xfrm>
          <a:prstGeom prst="roundRect">
            <a:avLst>
              <a:gd name="adj" fmla="val 2870"/>
            </a:avLst>
          </a:prstGeom>
          <a:solidFill>
            <a:srgbClr val="040747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0" name="Shape 6"/>
          <p:cNvSpPr/>
          <p:nvPr/>
        </p:nvSpPr>
        <p:spPr>
          <a:xfrm>
            <a:off x="5388054" y="4889540"/>
            <a:ext cx="604480" cy="604480"/>
          </a:xfrm>
          <a:prstGeom prst="roundRect">
            <a:avLst>
              <a:gd name="adj" fmla="val 151255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4266" y="5055632"/>
            <a:ext cx="272058" cy="2720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388054" y="5695474"/>
            <a:ext cx="3162419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Approccio Personalizzato</a:t>
            </a:r>
            <a:endParaRPr lang="en-US" sz="1950" dirty="0"/>
          </a:p>
        </p:txBody>
      </p:sp>
      <p:sp>
        <p:nvSpPr>
          <p:cNvPr id="13" name="Text 8"/>
          <p:cNvSpPr/>
          <p:nvPr/>
        </p:nvSpPr>
        <p:spPr>
          <a:xfrm>
            <a:off x="5388054" y="6131242"/>
            <a:ext cx="3854172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Ogni cliente è unico: progettiamo soluzioni su misura orientate ai risultati concreti e alla crescita sostenibile del vostro business.</a:t>
            </a:r>
            <a:endParaRPr lang="en-US" sz="1550" dirty="0"/>
          </a:p>
        </p:txBody>
      </p:sp>
      <p:sp>
        <p:nvSpPr>
          <p:cNvPr id="14" name="Shape 9"/>
          <p:cNvSpPr/>
          <p:nvPr/>
        </p:nvSpPr>
        <p:spPr>
          <a:xfrm>
            <a:off x="9652754" y="4680466"/>
            <a:ext cx="4272201" cy="2949535"/>
          </a:xfrm>
          <a:prstGeom prst="roundRect">
            <a:avLst>
              <a:gd name="adj" fmla="val 2870"/>
            </a:avLst>
          </a:prstGeom>
          <a:solidFill>
            <a:srgbClr val="040747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5" name="Shape 10"/>
          <p:cNvSpPr/>
          <p:nvPr/>
        </p:nvSpPr>
        <p:spPr>
          <a:xfrm>
            <a:off x="9861828" y="4889540"/>
            <a:ext cx="604480" cy="604480"/>
          </a:xfrm>
          <a:prstGeom prst="roundRect">
            <a:avLst>
              <a:gd name="adj" fmla="val 151255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8039" y="5055632"/>
            <a:ext cx="272058" cy="27205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861828" y="5695474"/>
            <a:ext cx="2519005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 Nostri Valori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9861828" y="6131242"/>
            <a:ext cx="3854053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Trasparenza nelle relazioni, innovazione continua nei metodi e sostenibilità come guida per tutte le nostre decisioni strategiche.</a:t>
            </a:r>
            <a:endParaRPr lang="en-US" sz="155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14194B5-DBAB-86EF-B79A-243A6BB9E433}"/>
              </a:ext>
            </a:extLst>
          </p:cNvPr>
          <p:cNvSpPr/>
          <p:nvPr/>
        </p:nvSpPr>
        <p:spPr>
          <a:xfrm>
            <a:off x="12669864" y="7718156"/>
            <a:ext cx="1890794" cy="44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2689" y="442555"/>
            <a:ext cx="9851827" cy="502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 Nostri Servizi: Soluzioni su Misura per la Crescita</a:t>
            </a:r>
            <a:endParaRPr lang="en-US" sz="3150" dirty="0"/>
          </a:p>
        </p:txBody>
      </p:sp>
      <p:sp>
        <p:nvSpPr>
          <p:cNvPr id="3" name="Shape 1"/>
          <p:cNvSpPr/>
          <p:nvPr/>
        </p:nvSpPr>
        <p:spPr>
          <a:xfrm>
            <a:off x="562689" y="1608058"/>
            <a:ext cx="6973253" cy="1511856"/>
          </a:xfrm>
          <a:prstGeom prst="roundRect">
            <a:avLst>
              <a:gd name="adj" fmla="val 72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" name="Shape 2"/>
          <p:cNvSpPr/>
          <p:nvPr/>
        </p:nvSpPr>
        <p:spPr>
          <a:xfrm>
            <a:off x="562689" y="1585198"/>
            <a:ext cx="6973253" cy="91440"/>
          </a:xfrm>
          <a:prstGeom prst="roundRect">
            <a:avLst>
              <a:gd name="adj" fmla="val 73851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Shape 3"/>
          <p:cNvSpPr/>
          <p:nvPr/>
        </p:nvSpPr>
        <p:spPr>
          <a:xfrm>
            <a:off x="3808155" y="1366957"/>
            <a:ext cx="482322" cy="482322"/>
          </a:xfrm>
          <a:prstGeom prst="roundRect">
            <a:avLst>
              <a:gd name="adj" fmla="val 189583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4"/>
          <p:cNvSpPr/>
          <p:nvPr/>
        </p:nvSpPr>
        <p:spPr>
          <a:xfrm>
            <a:off x="3952815" y="1487567"/>
            <a:ext cx="192881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46284" y="2010013"/>
            <a:ext cx="2222897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Consulenza Strategica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46284" y="2421969"/>
            <a:ext cx="66060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Supportiamo PMI e grandi aziende nella definizione di strategie di crescita, ottimizzazione dei processi e sviluppo di vantaggi competitivi sostenibili.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62689" y="3521750"/>
            <a:ext cx="6973253" cy="1511856"/>
          </a:xfrm>
          <a:prstGeom prst="roundRect">
            <a:avLst>
              <a:gd name="adj" fmla="val 72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0" name="Shape 8"/>
          <p:cNvSpPr/>
          <p:nvPr/>
        </p:nvSpPr>
        <p:spPr>
          <a:xfrm>
            <a:off x="562689" y="3498890"/>
            <a:ext cx="6973253" cy="91440"/>
          </a:xfrm>
          <a:prstGeom prst="roundRect">
            <a:avLst>
              <a:gd name="adj" fmla="val 73851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Shape 9"/>
          <p:cNvSpPr/>
          <p:nvPr/>
        </p:nvSpPr>
        <p:spPr>
          <a:xfrm>
            <a:off x="3808155" y="3280648"/>
            <a:ext cx="482322" cy="482322"/>
          </a:xfrm>
          <a:prstGeom prst="roundRect">
            <a:avLst>
              <a:gd name="adj" fmla="val 189583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2" name="Text 10"/>
          <p:cNvSpPr/>
          <p:nvPr/>
        </p:nvSpPr>
        <p:spPr>
          <a:xfrm>
            <a:off x="3952815" y="3401258"/>
            <a:ext cx="192881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46284" y="3923705"/>
            <a:ext cx="2343864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Trasformazione Digitale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46284" y="4335661"/>
            <a:ext cx="66060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Accompagniamo le imprese nel percorso di digitalizzazione e nella gestione del cambiamento organizzativo con metodologie agili e innovative.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562689" y="5435441"/>
            <a:ext cx="6973253" cy="1511856"/>
          </a:xfrm>
          <a:prstGeom prst="roundRect">
            <a:avLst>
              <a:gd name="adj" fmla="val 72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Shape 14"/>
          <p:cNvSpPr/>
          <p:nvPr/>
        </p:nvSpPr>
        <p:spPr>
          <a:xfrm>
            <a:off x="562689" y="5412581"/>
            <a:ext cx="6973253" cy="91440"/>
          </a:xfrm>
          <a:prstGeom prst="roundRect">
            <a:avLst>
              <a:gd name="adj" fmla="val 73851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7" name="Shape 15"/>
          <p:cNvSpPr/>
          <p:nvPr/>
        </p:nvSpPr>
        <p:spPr>
          <a:xfrm>
            <a:off x="3808155" y="5194340"/>
            <a:ext cx="482322" cy="482322"/>
          </a:xfrm>
          <a:prstGeom prst="roundRect">
            <a:avLst>
              <a:gd name="adj" fmla="val 189583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8" name="Text 16"/>
          <p:cNvSpPr/>
          <p:nvPr/>
        </p:nvSpPr>
        <p:spPr>
          <a:xfrm>
            <a:off x="3952815" y="5314950"/>
            <a:ext cx="192881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46284" y="5837396"/>
            <a:ext cx="2245519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Business Development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746284" y="6249353"/>
            <a:ext cx="66060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Analisi di mercato approfondite, identificazione di nuove opportunità e sviluppo di modelli di business innovativi per espandere il vostro mercato.</a:t>
            </a:r>
            <a:endParaRPr lang="en-US" sz="12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54" y="1366957"/>
            <a:ext cx="4135636" cy="6239113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56D4AEA0-E48F-457D-C687-4819F60E0855}"/>
              </a:ext>
            </a:extLst>
          </p:cNvPr>
          <p:cNvSpPr/>
          <p:nvPr/>
        </p:nvSpPr>
        <p:spPr>
          <a:xfrm>
            <a:off x="12669864" y="7718156"/>
            <a:ext cx="1890794" cy="44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27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Chi siamo davvero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51648"/>
            <a:ext cx="7556421" cy="2955608"/>
          </a:xfrm>
          <a:prstGeom prst="roundRect">
            <a:avLst>
              <a:gd name="adj" fmla="val 3223"/>
            </a:avLst>
          </a:prstGeom>
          <a:solidFill>
            <a:srgbClr val="FFFFFF"/>
          </a:solidFill>
          <a:ln w="30480">
            <a:solidFill>
              <a:srgbClr val="04074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1051084" y="20089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 Professionisti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51084" y="2499360"/>
            <a:ext cx="704183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 oltre vent’anni di esperienza in ambito aziendale e consulenziale, con competenze complementari in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operations, organizzazione, commerciale e digitalizzazione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51084" y="3724156"/>
            <a:ext cx="70418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Crediamo nel valore della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relazione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nel lavorare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fianco a fianco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per migliorare processi, risultati e persone. 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4934069"/>
            <a:ext cx="7556421" cy="2592705"/>
          </a:xfrm>
          <a:prstGeom prst="roundRect">
            <a:avLst>
              <a:gd name="adj" fmla="val 3674"/>
            </a:avLst>
          </a:prstGeom>
          <a:solidFill>
            <a:srgbClr val="FFFFFF"/>
          </a:solidFill>
          <a:ln w="30480">
            <a:solidFill>
              <a:srgbClr val="040747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6"/>
          <p:cNvSpPr/>
          <p:nvPr/>
        </p:nvSpPr>
        <p:spPr>
          <a:xfrm>
            <a:off x="1051084" y="51913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Il Nostro Approccio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51084" y="5681782"/>
            <a:ext cx="70418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Non ci consideriamo semplici consulenti, ma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collaboratori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 condividono gli obiettivi dei nostri clienti e ne sposano la cultura. 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51084" y="6543675"/>
            <a:ext cx="70418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Il nostro approccio è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pragmatico e orientato al fare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fondato sull’idea che la crescita sia un percorso da costruire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insieme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2369820"/>
            <a:ext cx="4587240" cy="34899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155174" y="551617"/>
            <a:ext cx="7806452" cy="1194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Contattaci e Accendi il Potenziale della Tua Impresa</a:t>
            </a:r>
            <a:endParaRPr lang="en-US" sz="37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174" y="2032635"/>
            <a:ext cx="573286" cy="57328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967299" y="2193846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Sito Web</a:t>
            </a:r>
            <a:endParaRPr lang="en-US" sz="1850" dirty="0"/>
          </a:p>
        </p:txBody>
      </p:sp>
      <p:sp>
        <p:nvSpPr>
          <p:cNvPr id="7" name="Text 2"/>
          <p:cNvSpPr/>
          <p:nvPr/>
        </p:nvSpPr>
        <p:spPr>
          <a:xfrm>
            <a:off x="6967299" y="2606993"/>
            <a:ext cx="6994327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u="sng" dirty="0">
                <a:solidFill>
                  <a:srgbClr val="05094D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www.lampkraftadvisory.com</a:t>
            </a:r>
            <a:endParaRPr lang="en-US" sz="15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5174" y="3294936"/>
            <a:ext cx="573286" cy="57328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967299" y="3456146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Email</a:t>
            </a:r>
            <a:endParaRPr lang="en-US" sz="1850" dirty="0"/>
          </a:p>
        </p:txBody>
      </p:sp>
      <p:sp>
        <p:nvSpPr>
          <p:cNvPr id="10" name="Text 4"/>
          <p:cNvSpPr/>
          <p:nvPr/>
        </p:nvSpPr>
        <p:spPr>
          <a:xfrm>
            <a:off x="6967299" y="3869293"/>
            <a:ext cx="6994327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info@lampkraftadvisory.com</a:t>
            </a:r>
            <a:endParaRPr lang="en-US" sz="15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5174" y="4557236"/>
            <a:ext cx="573286" cy="57328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967299" y="4718447"/>
            <a:ext cx="2388751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Telefono</a:t>
            </a:r>
            <a:endParaRPr lang="en-US" sz="1850" dirty="0"/>
          </a:p>
        </p:txBody>
      </p:sp>
      <p:sp>
        <p:nvSpPr>
          <p:cNvPr id="13" name="Text 6"/>
          <p:cNvSpPr/>
          <p:nvPr/>
        </p:nvSpPr>
        <p:spPr>
          <a:xfrm>
            <a:off x="6967299" y="5131594"/>
            <a:ext cx="6994327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+41 76 452 49 19</a:t>
            </a:r>
            <a:endParaRPr lang="en-US" sz="1500" dirty="0"/>
          </a:p>
        </p:txBody>
      </p:sp>
      <p:sp>
        <p:nvSpPr>
          <p:cNvPr id="14" name="Shape 7"/>
          <p:cNvSpPr/>
          <p:nvPr/>
        </p:nvSpPr>
        <p:spPr>
          <a:xfrm>
            <a:off x="6155174" y="5652254"/>
            <a:ext cx="7806452" cy="2025610"/>
          </a:xfrm>
          <a:prstGeom prst="roundRect">
            <a:avLst>
              <a:gd name="adj" fmla="val 3963"/>
            </a:avLst>
          </a:prstGeom>
          <a:solidFill>
            <a:srgbClr val="0407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5" name="Text 8"/>
          <p:cNvSpPr/>
          <p:nvPr/>
        </p:nvSpPr>
        <p:spPr>
          <a:xfrm>
            <a:off x="6346269" y="5891093"/>
            <a:ext cx="7424261" cy="716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Scopri come possiamo trasformare insieme il tuo business</a:t>
            </a:r>
            <a:endParaRPr lang="en-US" sz="2250" dirty="0"/>
          </a:p>
        </p:txBody>
      </p:sp>
      <p:sp>
        <p:nvSpPr>
          <p:cNvPr id="16" name="Text 9"/>
          <p:cNvSpPr/>
          <p:nvPr/>
        </p:nvSpPr>
        <p:spPr>
          <a:xfrm>
            <a:off x="6346269" y="6798945"/>
            <a:ext cx="7424261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Prenota oggi una consulenza gratuita per analizzare le opportunità di crescita della tua impresa. Il primo passo verso il successo inizia con una conversazione.</a:t>
            </a:r>
            <a:endParaRPr lang="en-US" sz="150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2747F27-7A27-5B93-4568-890E62FD36B2}"/>
              </a:ext>
            </a:extLst>
          </p:cNvPr>
          <p:cNvSpPr/>
          <p:nvPr/>
        </p:nvSpPr>
        <p:spPr>
          <a:xfrm>
            <a:off x="12669864" y="7718156"/>
            <a:ext cx="1890794" cy="44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Personalizzato</PresentationFormat>
  <Paragraphs>42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Inter</vt:lpstr>
      <vt:lpstr>Inter 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Marco Ballerio - Testori S.p.A.</cp:lastModifiedBy>
  <cp:revision>1</cp:revision>
  <dcterms:created xsi:type="dcterms:W3CDTF">2025-11-07T08:22:54Z</dcterms:created>
  <dcterms:modified xsi:type="dcterms:W3CDTF">2025-11-07T08:23:29Z</dcterms:modified>
</cp:coreProperties>
</file>