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1B3E"/>
        </a:solidFill>
      </p:bgPr>
    </p:bg>
    <p:spTree>
      <p:nvGrpSpPr>
        <p:cNvPr id="1" name=""/>
        <p:cNvGrpSpPr/>
        <p:nvPr/>
      </p:nvGrpSpPr>
      <p:grpSpPr>
        <a:xfrm>
          <a:off x="0" y="0"/>
          <a:ext cx="0" cy="0"/>
          <a:chOff x="0" y="0"/>
          <a:chExt cx="0" cy="0"/>
        </a:xfrm>
      </p:grpSpPr>
      <p:sp>
        <p:nvSpPr>
          <p:cNvPr id="2" name="Shape 0"/>
          <p:cNvSpPr/>
          <p:nvPr/>
        </p:nvSpPr>
        <p:spPr>
          <a:xfrm>
            <a:off x="5029200" y="-1371600"/>
            <a:ext cx="5943600" cy="5943600"/>
          </a:xfrm>
          <a:prstGeom prst="ellipse">
            <a:avLst/>
          </a:prstGeom>
          <a:solidFill>
            <a:srgbClr val="1A3C8F">
              <a:alpha val="18000"/>
            </a:srgbClr>
          </a:solidFill>
          <a:ln w="12700">
            <a:solidFill>
              <a:srgbClr val="1A3C8F">
                <a:alpha val="15000"/>
              </a:srgbClr>
            </a:solidFill>
            <a:prstDash val="solid"/>
          </a:ln>
        </p:spPr>
      </p:sp>
      <p:sp>
        <p:nvSpPr>
          <p:cNvPr id="3" name="Shape 1"/>
          <p:cNvSpPr/>
          <p:nvPr/>
        </p:nvSpPr>
        <p:spPr>
          <a:xfrm>
            <a:off x="6583680" y="-457200"/>
            <a:ext cx="4114800" cy="4114800"/>
          </a:xfrm>
          <a:prstGeom prst="ellipse">
            <a:avLst/>
          </a:prstGeom>
          <a:solidFill>
            <a:srgbClr val="2E6DB4">
              <a:alpha val="12000"/>
            </a:srgbClr>
          </a:solidFill>
          <a:ln w="12700">
            <a:solidFill>
              <a:srgbClr val="2E6DB4">
                <a:alpha val="10000"/>
              </a:srgbClr>
            </a:solidFill>
            <a:prstDash val="solid"/>
          </a:ln>
        </p:spPr>
      </p:sp>
      <p:sp>
        <p:nvSpPr>
          <p:cNvPr id="4" name="Shape 2"/>
          <p:cNvSpPr/>
          <p:nvPr/>
        </p:nvSpPr>
        <p:spPr>
          <a:xfrm>
            <a:off x="0" y="0"/>
            <a:ext cx="73152" cy="5143500"/>
          </a:xfrm>
          <a:prstGeom prst="rect">
            <a:avLst/>
          </a:prstGeom>
          <a:solidFill>
            <a:srgbClr val="C49A1A"/>
          </a:solidFill>
          <a:ln w="12700">
            <a:solidFill>
              <a:srgbClr val="C49A1A"/>
            </a:solidFill>
            <a:prstDash val="solid"/>
          </a:ln>
        </p:spPr>
      </p:sp>
      <p:sp>
        <p:nvSpPr>
          <p:cNvPr id="5" name="Shape 3"/>
          <p:cNvSpPr/>
          <p:nvPr/>
        </p:nvSpPr>
        <p:spPr>
          <a:xfrm>
            <a:off x="0" y="4457700"/>
            <a:ext cx="9144000" cy="685800"/>
          </a:xfrm>
          <a:prstGeom prst="rect">
            <a:avLst/>
          </a:prstGeom>
          <a:solidFill>
            <a:srgbClr val="060E1F"/>
          </a:solidFill>
          <a:ln w="12700">
            <a:solidFill>
              <a:srgbClr val="060E1F"/>
            </a:solidFill>
            <a:prstDash val="solid"/>
          </a:ln>
        </p:spPr>
      </p:sp>
      <p:pic>
        <p:nvPicPr>
          <p:cNvPr id="6" name="Image 0" descr="preencoded.png">    </p:cNvPr>
          <p:cNvPicPr>
            <a:picLocks noChangeAspect="1"/>
          </p:cNvPicPr>
          <p:nvPr/>
        </p:nvPicPr>
        <p:blipFill>
          <a:blip r:embed="rId1"/>
          <a:stretch>
            <a:fillRect/>
          </a:stretch>
        </p:blipFill>
        <p:spPr>
          <a:xfrm>
            <a:off x="347472" y="256032"/>
            <a:ext cx="914400" cy="914400"/>
          </a:xfrm>
          <a:prstGeom prst="rect">
            <a:avLst/>
          </a:prstGeom>
        </p:spPr>
      </p:pic>
      <p:sp>
        <p:nvSpPr>
          <p:cNvPr id="7" name="Text 4"/>
          <p:cNvSpPr/>
          <p:nvPr/>
        </p:nvSpPr>
        <p:spPr>
          <a:xfrm>
            <a:off x="347472" y="1325880"/>
            <a:ext cx="5943600" cy="274320"/>
          </a:xfrm>
          <a:prstGeom prst="rect">
            <a:avLst/>
          </a:prstGeom>
          <a:noFill/>
          <a:ln/>
        </p:spPr>
        <p:txBody>
          <a:bodyPr wrap="square" lIns="0" tIns="0" rIns="0" bIns="0" rtlCol="0" anchor="ctr"/>
          <a:lstStyle/>
          <a:p>
            <a:pPr indent="0" marL="0">
              <a:buNone/>
            </a:pPr>
            <a:r>
              <a:rPr lang="en-US" sz="1000" b="1" spc="300" kern="0" dirty="0">
                <a:solidFill>
                  <a:srgbClr val="C49A1A"/>
                </a:solidFill>
                <a:latin typeface="Calibri" pitchFamily="34" charset="0"/>
                <a:ea typeface="Calibri" pitchFamily="34" charset="-122"/>
                <a:cs typeface="Calibri" pitchFamily="34" charset="-120"/>
              </a:rPr>
              <a:t>ADYH POLICY BRIEF  •  MAY 2026</a:t>
            </a:r>
            <a:endParaRPr lang="en-US" sz="1000" dirty="0"/>
          </a:p>
        </p:txBody>
      </p:sp>
      <p:sp>
        <p:nvSpPr>
          <p:cNvPr id="8" name="Text 5"/>
          <p:cNvSpPr/>
          <p:nvPr/>
        </p:nvSpPr>
        <p:spPr>
          <a:xfrm>
            <a:off x="347472" y="1691640"/>
            <a:ext cx="6400800" cy="1143000"/>
          </a:xfrm>
          <a:prstGeom prst="rect">
            <a:avLst/>
          </a:prstGeom>
          <a:noFill/>
          <a:ln/>
        </p:spPr>
        <p:txBody>
          <a:bodyPr wrap="square" lIns="0" tIns="0" rIns="0" bIns="0" rtlCol="0" anchor="ctr"/>
          <a:lstStyle/>
          <a:p>
            <a:pPr indent="0" marL="0">
              <a:buNone/>
            </a:pPr>
            <a:r>
              <a:rPr lang="en-US" sz="4800" b="1" dirty="0">
                <a:solidFill>
                  <a:srgbClr val="FFFFFF"/>
                </a:solidFill>
                <a:latin typeface="Calibri" pitchFamily="34" charset="0"/>
                <a:ea typeface="Calibri" pitchFamily="34" charset="-122"/>
                <a:cs typeface="Calibri" pitchFamily="34" charset="-120"/>
              </a:rPr>
              <a:t>Rethinking AGOA</a:t>
            </a:r>
            <a:endParaRPr lang="en-US" sz="4800" dirty="0"/>
          </a:p>
        </p:txBody>
      </p:sp>
      <p:sp>
        <p:nvSpPr>
          <p:cNvPr id="9" name="Text 6"/>
          <p:cNvSpPr/>
          <p:nvPr/>
        </p:nvSpPr>
        <p:spPr>
          <a:xfrm>
            <a:off x="347472" y="2926080"/>
            <a:ext cx="6400800" cy="822960"/>
          </a:xfrm>
          <a:prstGeom prst="rect">
            <a:avLst/>
          </a:prstGeom>
          <a:noFill/>
          <a:ln/>
        </p:spPr>
        <p:txBody>
          <a:bodyPr wrap="square" lIns="0" tIns="0" rIns="0" bIns="0" rtlCol="0" anchor="ctr"/>
          <a:lstStyle/>
          <a:p>
            <a:pPr indent="0" marL="0">
              <a:buNone/>
            </a:pPr>
            <a:r>
              <a:rPr lang="en-US" sz="1600" i="1" dirty="0">
                <a:solidFill>
                  <a:srgbClr val="A8C4E8"/>
                </a:solidFill>
                <a:latin typeface="Calibri" pitchFamily="34" charset="0"/>
                <a:ea typeface="Calibri" pitchFamily="34" charset="-122"/>
                <a:cs typeface="Calibri" pitchFamily="34" charset="-120"/>
              </a:rPr>
              <a:t>Trade, Industrialization, Supply Chains, and the Future of U.S.–Africa Economic Relations</a:t>
            </a:r>
            <a:endParaRPr lang="en-US" sz="1600" dirty="0"/>
          </a:p>
        </p:txBody>
      </p:sp>
      <p:sp>
        <p:nvSpPr>
          <p:cNvPr id="10" name="Shape 7"/>
          <p:cNvSpPr/>
          <p:nvPr/>
        </p:nvSpPr>
        <p:spPr>
          <a:xfrm>
            <a:off x="347472" y="3840480"/>
            <a:ext cx="3200400" cy="45720"/>
          </a:xfrm>
          <a:prstGeom prst="rect">
            <a:avLst/>
          </a:prstGeom>
          <a:solidFill>
            <a:srgbClr val="C49A1A"/>
          </a:solidFill>
          <a:ln w="12700">
            <a:solidFill>
              <a:srgbClr val="C49A1A"/>
            </a:solidFill>
            <a:prstDash val="solid"/>
          </a:ln>
        </p:spPr>
      </p:sp>
      <p:sp>
        <p:nvSpPr>
          <p:cNvPr id="11" name="Text 8"/>
          <p:cNvSpPr/>
          <p:nvPr/>
        </p:nvSpPr>
        <p:spPr>
          <a:xfrm>
            <a:off x="347472" y="3977640"/>
            <a:ext cx="7315200" cy="274320"/>
          </a:xfrm>
          <a:prstGeom prst="rect">
            <a:avLst/>
          </a:prstGeom>
          <a:noFill/>
          <a:ln/>
        </p:spPr>
        <p:txBody>
          <a:bodyPr wrap="square" lIns="0" tIns="0" rIns="0" bIns="0" rtlCol="0" anchor="ctr"/>
          <a:lstStyle/>
          <a:p>
            <a:pPr indent="0" marL="0">
              <a:buNone/>
            </a:pPr>
            <a:r>
              <a:rPr lang="en-US" sz="1150" dirty="0">
                <a:solidFill>
                  <a:srgbClr val="7BA8D4"/>
                </a:solidFill>
                <a:latin typeface="Calibri" pitchFamily="34" charset="0"/>
                <a:ea typeface="Calibri" pitchFamily="34" charset="-122"/>
                <a:cs typeface="Calibri" pitchFamily="34" charset="-120"/>
              </a:rPr>
              <a:t>By Eugenia Boateng  |  Published via African Diaspora Youth Hub (ADYH)</a:t>
            </a:r>
            <a:endParaRPr lang="en-US" sz="1150" dirty="0"/>
          </a:p>
        </p:txBody>
      </p:sp>
      <p:sp>
        <p:nvSpPr>
          <p:cNvPr id="12" name="Text 9"/>
          <p:cNvSpPr/>
          <p:nvPr/>
        </p:nvSpPr>
        <p:spPr>
          <a:xfrm>
            <a:off x="347472" y="4549140"/>
            <a:ext cx="2743200" cy="274320"/>
          </a:xfrm>
          <a:prstGeom prst="rect">
            <a:avLst/>
          </a:prstGeom>
          <a:noFill/>
          <a:ln/>
        </p:spPr>
        <p:txBody>
          <a:bodyPr wrap="square" lIns="0" tIns="0" rIns="0" bIns="0" rtlCol="0" anchor="ctr"/>
          <a:lstStyle/>
          <a:p>
            <a:pPr indent="0" marL="0">
              <a:buNone/>
            </a:pPr>
            <a:r>
              <a:rPr lang="en-US" sz="1100" dirty="0">
                <a:solidFill>
                  <a:srgbClr val="C49A1A"/>
                </a:solidFill>
                <a:latin typeface="Calibri" pitchFamily="34" charset="0"/>
                <a:ea typeface="Calibri" pitchFamily="34" charset="-122"/>
                <a:cs typeface="Calibri" pitchFamily="34" charset="-120"/>
              </a:rPr>
              <a:t>adyhub.org</a:t>
            </a:r>
            <a:endParaRPr lang="en-US" sz="1100" dirty="0"/>
          </a:p>
        </p:txBody>
      </p:sp>
      <p:sp>
        <p:nvSpPr>
          <p:cNvPr id="13" name="Text 10"/>
          <p:cNvSpPr/>
          <p:nvPr/>
        </p:nvSpPr>
        <p:spPr>
          <a:xfrm>
            <a:off x="7772400" y="4549140"/>
            <a:ext cx="1188720" cy="274320"/>
          </a:xfrm>
          <a:prstGeom prst="rect">
            <a:avLst/>
          </a:prstGeom>
          <a:noFill/>
          <a:ln/>
        </p:spPr>
        <p:txBody>
          <a:bodyPr wrap="square" lIns="0" tIns="0" rIns="0" bIns="0" rtlCol="0" anchor="ctr"/>
          <a:lstStyle/>
          <a:p>
            <a:pPr algn="r" indent="0" marL="0">
              <a:buNone/>
            </a:pPr>
            <a:r>
              <a:rPr lang="en-US" sz="1100" dirty="0">
                <a:solidFill>
                  <a:srgbClr val="7BA8D4"/>
                </a:solidFill>
                <a:latin typeface="Calibri" pitchFamily="34" charset="0"/>
                <a:ea typeface="Calibri" pitchFamily="34" charset="-122"/>
                <a:cs typeface="Calibri" pitchFamily="34" charset="-120"/>
              </a:rPr>
              <a:t>@ADYHUB</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9144000" cy="804672"/>
          </a:xfrm>
          <a:prstGeom prst="rect">
            <a:avLst/>
          </a:prstGeom>
          <a:solidFill>
            <a:srgbClr val="0D1B3E"/>
          </a:solidFill>
          <a:ln w="12700">
            <a:solidFill>
              <a:srgbClr val="0D1B3E"/>
            </a:solidFill>
            <a:prstDash val="solid"/>
          </a:ln>
        </p:spPr>
      </p:sp>
      <p:sp>
        <p:nvSpPr>
          <p:cNvPr id="3" name="Shape 1"/>
          <p:cNvSpPr/>
          <p:nvPr/>
        </p:nvSpPr>
        <p:spPr>
          <a:xfrm>
            <a:off x="0" y="0"/>
            <a:ext cx="347472" cy="804672"/>
          </a:xfrm>
          <a:prstGeom prst="rect">
            <a:avLst/>
          </a:prstGeom>
          <a:solidFill>
            <a:srgbClr val="C49A1A"/>
          </a:solidFill>
          <a:ln w="12700">
            <a:solidFill>
              <a:srgbClr val="C49A1A"/>
            </a:solidFill>
            <a:prstDash val="solid"/>
          </a:ln>
        </p:spPr>
      </p:sp>
      <p:sp>
        <p:nvSpPr>
          <p:cNvPr id="4" name="Shape 2"/>
          <p:cNvSpPr/>
          <p:nvPr/>
        </p:nvSpPr>
        <p:spPr>
          <a:xfrm>
            <a:off x="502920" y="91440"/>
            <a:ext cx="621792" cy="621792"/>
          </a:xfrm>
          <a:prstGeom prst="ellipse">
            <a:avLst/>
          </a:prstGeom>
          <a:solidFill>
            <a:srgbClr val="C49A1A"/>
          </a:solidFill>
          <a:ln w="12700">
            <a:solidFill>
              <a:srgbClr val="C49A1A"/>
            </a:solidFill>
            <a:prstDash val="solid"/>
          </a:ln>
        </p:spPr>
      </p:sp>
      <p:sp>
        <p:nvSpPr>
          <p:cNvPr id="5" name="Text 3"/>
          <p:cNvSpPr/>
          <p:nvPr/>
        </p:nvSpPr>
        <p:spPr>
          <a:xfrm>
            <a:off x="502920" y="91440"/>
            <a:ext cx="621792" cy="621792"/>
          </a:xfrm>
          <a:prstGeom prst="rect">
            <a:avLst/>
          </a:prstGeom>
          <a:noFill/>
          <a:ln/>
        </p:spPr>
        <p:txBody>
          <a:bodyPr wrap="square" lIns="0" tIns="0" rIns="0" bIns="0" rtlCol="0" anchor="ctr"/>
          <a:lstStyle/>
          <a:p>
            <a:pPr algn="ctr" indent="0" marL="0">
              <a:buNone/>
            </a:pPr>
            <a:r>
              <a:rPr lang="en-US" sz="1400" b="1" dirty="0">
                <a:solidFill>
                  <a:srgbClr val="0D1B3E"/>
                </a:solidFill>
                <a:latin typeface="Calibri" pitchFamily="34" charset="0"/>
                <a:ea typeface="Calibri" pitchFamily="34" charset="-122"/>
                <a:cs typeface="Calibri" pitchFamily="34" charset="-120"/>
              </a:rPr>
              <a:t>05</a:t>
            </a:r>
            <a:endParaRPr lang="en-US" sz="1400" dirty="0"/>
          </a:p>
        </p:txBody>
      </p:sp>
      <p:sp>
        <p:nvSpPr>
          <p:cNvPr id="6" name="Text 4"/>
          <p:cNvSpPr/>
          <p:nvPr/>
        </p:nvSpPr>
        <p:spPr>
          <a:xfrm>
            <a:off x="1261872" y="137160"/>
            <a:ext cx="6903720" cy="256032"/>
          </a:xfrm>
          <a:prstGeom prst="rect">
            <a:avLst/>
          </a:prstGeom>
          <a:noFill/>
          <a:ln/>
        </p:spPr>
        <p:txBody>
          <a:bodyPr wrap="square" lIns="0" tIns="0" rIns="0" bIns="0" rtlCol="0" anchor="ctr"/>
          <a:lstStyle/>
          <a:p>
            <a:pPr indent="0" marL="0">
              <a:buNone/>
            </a:pPr>
            <a:r>
              <a:rPr lang="en-US" sz="950" b="1" spc="100" kern="0" dirty="0">
                <a:solidFill>
                  <a:srgbClr val="C49A1A"/>
                </a:solidFill>
                <a:latin typeface="Calibri" pitchFamily="34" charset="0"/>
                <a:ea typeface="Calibri" pitchFamily="34" charset="-122"/>
                <a:cs typeface="Calibri" pitchFamily="34" charset="-120"/>
              </a:rPr>
              <a:t>RECOMMENDATION 05  ·  Treat the African Diaspora As Economic Infrastructure</a:t>
            </a:r>
            <a:endParaRPr lang="en-US" sz="950" dirty="0"/>
          </a:p>
        </p:txBody>
      </p:sp>
      <p:sp>
        <p:nvSpPr>
          <p:cNvPr id="7" name="Text 5"/>
          <p:cNvSpPr/>
          <p:nvPr/>
        </p:nvSpPr>
        <p:spPr>
          <a:xfrm>
            <a:off x="1261872" y="402336"/>
            <a:ext cx="6903720" cy="329184"/>
          </a:xfrm>
          <a:prstGeom prst="rect">
            <a:avLst/>
          </a:prstGeom>
          <a:noFill/>
          <a:ln/>
        </p:spPr>
        <p:txBody>
          <a:bodyPr wrap="square" lIns="0" tIns="0" rIns="0" bIns="0" rtlCol="0" anchor="ctr"/>
          <a:lstStyle/>
          <a:p>
            <a:pPr indent="0" marL="0">
              <a:buNone/>
            </a:pPr>
            <a:r>
              <a:rPr lang="en-US" sz="1700" b="1" dirty="0">
                <a:solidFill>
                  <a:srgbClr val="FFFFFF"/>
                </a:solidFill>
                <a:latin typeface="Calibri" pitchFamily="34" charset="0"/>
                <a:ea typeface="Calibri" pitchFamily="34" charset="-122"/>
                <a:cs typeface="Calibri" pitchFamily="34" charset="-120"/>
              </a:rPr>
              <a:t>Treat the African Diaspora As Economic Infrastructure</a:t>
            </a:r>
            <a:endParaRPr lang="en-US" sz="1700" dirty="0"/>
          </a:p>
        </p:txBody>
      </p:sp>
      <p:sp>
        <p:nvSpPr>
          <p:cNvPr id="8" name="Shape 6"/>
          <p:cNvSpPr/>
          <p:nvPr/>
        </p:nvSpPr>
        <p:spPr>
          <a:xfrm>
            <a:off x="8321040" y="91440"/>
            <a:ext cx="621792" cy="621792"/>
          </a:xfrm>
          <a:prstGeom prst="ellipse">
            <a:avLst/>
          </a:prstGeom>
          <a:solidFill>
            <a:srgbClr val="2E6DB4"/>
          </a:solidFill>
          <a:ln w="12700">
            <a:solidFill>
              <a:srgbClr val="2E6DB4"/>
            </a:solidFill>
            <a:prstDash val="solid"/>
          </a:ln>
        </p:spPr>
      </p:sp>
      <p:pic>
        <p:nvPicPr>
          <p:cNvPr id="9" name="Image 0" descr="preencoded.png">    </p:cNvPr>
          <p:cNvPicPr>
            <a:picLocks noChangeAspect="1"/>
          </p:cNvPicPr>
          <p:nvPr/>
        </p:nvPicPr>
        <p:blipFill>
          <a:blip r:embed="rId1"/>
          <a:stretch>
            <a:fillRect/>
          </a:stretch>
        </p:blipFill>
        <p:spPr>
          <a:xfrm>
            <a:off x="8385048" y="155448"/>
            <a:ext cx="493776" cy="493776"/>
          </a:xfrm>
          <a:prstGeom prst="rect">
            <a:avLst/>
          </a:prstGeom>
        </p:spPr>
      </p:pic>
      <p:sp>
        <p:nvSpPr>
          <p:cNvPr id="10" name="Shape 7"/>
          <p:cNvSpPr/>
          <p:nvPr/>
        </p:nvSpPr>
        <p:spPr>
          <a:xfrm>
            <a:off x="201168" y="914400"/>
            <a:ext cx="2834640" cy="384048"/>
          </a:xfrm>
          <a:prstGeom prst="rect">
            <a:avLst/>
          </a:prstGeom>
          <a:solidFill>
            <a:srgbClr val="1A3C8F"/>
          </a:solidFill>
          <a:ln w="12700">
            <a:solidFill>
              <a:srgbClr val="1A3C8F"/>
            </a:solidFill>
            <a:prstDash val="solid"/>
          </a:ln>
        </p:spPr>
      </p:sp>
      <p:sp>
        <p:nvSpPr>
          <p:cNvPr id="11" name="Text 8"/>
          <p:cNvSpPr/>
          <p:nvPr/>
        </p:nvSpPr>
        <p:spPr>
          <a:xfrm>
            <a:off x="292608" y="914400"/>
            <a:ext cx="2651760" cy="384048"/>
          </a:xfrm>
          <a:prstGeom prst="rect">
            <a:avLst/>
          </a:prstGeom>
          <a:noFill/>
          <a:ln/>
        </p:spPr>
        <p:txBody>
          <a:bodyPr wrap="square" lIns="0" tIns="0" rIns="0" bIns="0" rtlCol="0" anchor="ctr"/>
          <a:lstStyle/>
          <a:p>
            <a:pPr indent="0" marL="0">
              <a:buNone/>
            </a:pPr>
            <a:r>
              <a:rPr lang="en-US" sz="1000" b="1" spc="100" kern="0" dirty="0">
                <a:solidFill>
                  <a:srgbClr val="FFFFFF"/>
                </a:solidFill>
                <a:latin typeface="Calibri" pitchFamily="34" charset="0"/>
                <a:ea typeface="Calibri" pitchFamily="34" charset="-122"/>
                <a:cs typeface="Calibri" pitchFamily="34" charset="-120"/>
              </a:rPr>
              <a:t>CHALLENGE</a:t>
            </a:r>
            <a:endParaRPr lang="en-US" sz="1000" dirty="0"/>
          </a:p>
        </p:txBody>
      </p:sp>
      <p:sp>
        <p:nvSpPr>
          <p:cNvPr id="12" name="Shape 9"/>
          <p:cNvSpPr/>
          <p:nvPr/>
        </p:nvSpPr>
        <p:spPr>
          <a:xfrm>
            <a:off x="201168" y="1298448"/>
            <a:ext cx="2834640" cy="2999232"/>
          </a:xfrm>
          <a:prstGeom prst="rect">
            <a:avLst/>
          </a:prstGeom>
          <a:solidFill>
            <a:srgbClr val="EBF2FB"/>
          </a:solidFill>
          <a:ln w="12700">
            <a:solidFill>
              <a:srgbClr val="CBD8EB"/>
            </a:solidFill>
            <a:prstDash val="solid"/>
          </a:ln>
        </p:spPr>
      </p:sp>
      <p:sp>
        <p:nvSpPr>
          <p:cNvPr id="13" name="Text 10"/>
          <p:cNvSpPr/>
          <p:nvPr/>
        </p:nvSpPr>
        <p:spPr>
          <a:xfrm>
            <a:off x="329184"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Diaspora engagement is framed primarily around remittances — underutilizing a community contributing skills, investment, technology transfer, and global institutional networks.</a:t>
            </a:r>
            <a:endParaRPr lang="en-US" sz="1200" dirty="0"/>
          </a:p>
        </p:txBody>
      </p:sp>
      <p:sp>
        <p:nvSpPr>
          <p:cNvPr id="14" name="Shape 11"/>
          <p:cNvSpPr/>
          <p:nvPr/>
        </p:nvSpPr>
        <p:spPr>
          <a:xfrm>
            <a:off x="3182112" y="914400"/>
            <a:ext cx="2834640" cy="384048"/>
          </a:xfrm>
          <a:prstGeom prst="rect">
            <a:avLst/>
          </a:prstGeom>
          <a:solidFill>
            <a:srgbClr val="C49A1A"/>
          </a:solidFill>
          <a:ln w="12700">
            <a:solidFill>
              <a:srgbClr val="C49A1A"/>
            </a:solidFill>
            <a:prstDash val="solid"/>
          </a:ln>
        </p:spPr>
      </p:sp>
      <p:sp>
        <p:nvSpPr>
          <p:cNvPr id="15" name="Text 12"/>
          <p:cNvSpPr/>
          <p:nvPr/>
        </p:nvSpPr>
        <p:spPr>
          <a:xfrm>
            <a:off x="3273552" y="914400"/>
            <a:ext cx="2651760" cy="384048"/>
          </a:xfrm>
          <a:prstGeom prst="rect">
            <a:avLst/>
          </a:prstGeom>
          <a:noFill/>
          <a:ln/>
        </p:spPr>
        <p:txBody>
          <a:bodyPr wrap="square" lIns="0" tIns="0" rIns="0" bIns="0" rtlCol="0" anchor="ctr"/>
          <a:lstStyle/>
          <a:p>
            <a:pPr indent="0" marL="0">
              <a:buNone/>
            </a:pPr>
            <a:r>
              <a:rPr lang="en-US" sz="1000" b="1" spc="100" kern="0" dirty="0">
                <a:solidFill>
                  <a:srgbClr val="0D1B3E"/>
                </a:solidFill>
                <a:latin typeface="Calibri" pitchFamily="34" charset="0"/>
                <a:ea typeface="Calibri" pitchFamily="34" charset="-122"/>
                <a:cs typeface="Calibri" pitchFamily="34" charset="-120"/>
              </a:rPr>
              <a:t>RECOMMENDATION</a:t>
            </a:r>
            <a:endParaRPr lang="en-US" sz="1000" dirty="0"/>
          </a:p>
        </p:txBody>
      </p:sp>
      <p:sp>
        <p:nvSpPr>
          <p:cNvPr id="16" name="Shape 13"/>
          <p:cNvSpPr/>
          <p:nvPr/>
        </p:nvSpPr>
        <p:spPr>
          <a:xfrm>
            <a:off x="3182112" y="1298448"/>
            <a:ext cx="2834640" cy="2999232"/>
          </a:xfrm>
          <a:prstGeom prst="rect">
            <a:avLst/>
          </a:prstGeom>
          <a:solidFill>
            <a:srgbClr val="FDF6E3"/>
          </a:solidFill>
          <a:ln w="12700">
            <a:solidFill>
              <a:srgbClr val="CBD8EB"/>
            </a:solidFill>
            <a:prstDash val="solid"/>
          </a:ln>
        </p:spPr>
      </p:sp>
      <p:sp>
        <p:nvSpPr>
          <p:cNvPr id="17" name="Text 14"/>
          <p:cNvSpPr/>
          <p:nvPr/>
        </p:nvSpPr>
        <p:spPr>
          <a:xfrm>
            <a:off x="3310128"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AGOA modernization should integrate diaspora engagement: investment mechanisms, skills transfer programs, and institutional partnerships connecting diaspora capacity to continental development.</a:t>
            </a:r>
            <a:endParaRPr lang="en-US" sz="1200" dirty="0"/>
          </a:p>
        </p:txBody>
      </p:sp>
      <p:sp>
        <p:nvSpPr>
          <p:cNvPr id="18" name="Shape 15"/>
          <p:cNvSpPr/>
          <p:nvPr/>
        </p:nvSpPr>
        <p:spPr>
          <a:xfrm>
            <a:off x="6163056" y="914400"/>
            <a:ext cx="2834640" cy="384048"/>
          </a:xfrm>
          <a:prstGeom prst="rect">
            <a:avLst/>
          </a:prstGeom>
          <a:solidFill>
            <a:srgbClr val="2E6DB4"/>
          </a:solidFill>
          <a:ln w="12700">
            <a:solidFill>
              <a:srgbClr val="2E6DB4"/>
            </a:solidFill>
            <a:prstDash val="solid"/>
          </a:ln>
        </p:spPr>
      </p:sp>
      <p:sp>
        <p:nvSpPr>
          <p:cNvPr id="19" name="Text 16"/>
          <p:cNvSpPr/>
          <p:nvPr/>
        </p:nvSpPr>
        <p:spPr>
          <a:xfrm>
            <a:off x="6254496" y="914400"/>
            <a:ext cx="2651760" cy="384048"/>
          </a:xfrm>
          <a:prstGeom prst="rect">
            <a:avLst/>
          </a:prstGeom>
          <a:noFill/>
          <a:ln/>
        </p:spPr>
        <p:txBody>
          <a:bodyPr wrap="square" lIns="0" tIns="0" rIns="0" bIns="0" rtlCol="0" anchor="ctr"/>
          <a:lstStyle/>
          <a:p>
            <a:pPr indent="0" marL="0">
              <a:buNone/>
            </a:pPr>
            <a:r>
              <a:rPr lang="en-US" sz="1000" b="1" spc="100" kern="0" dirty="0">
                <a:solidFill>
                  <a:srgbClr val="FFFFFF"/>
                </a:solidFill>
                <a:latin typeface="Calibri" pitchFamily="34" charset="0"/>
                <a:ea typeface="Calibri" pitchFamily="34" charset="-122"/>
                <a:cs typeface="Calibri" pitchFamily="34" charset="-120"/>
              </a:rPr>
              <a:t>STRATEGIC RATIONALE</a:t>
            </a:r>
            <a:endParaRPr lang="en-US" sz="1000" dirty="0"/>
          </a:p>
        </p:txBody>
      </p:sp>
      <p:sp>
        <p:nvSpPr>
          <p:cNvPr id="20" name="Shape 17"/>
          <p:cNvSpPr/>
          <p:nvPr/>
        </p:nvSpPr>
        <p:spPr>
          <a:xfrm>
            <a:off x="6163056" y="1298448"/>
            <a:ext cx="2834640" cy="2999232"/>
          </a:xfrm>
          <a:prstGeom prst="rect">
            <a:avLst/>
          </a:prstGeom>
          <a:solidFill>
            <a:srgbClr val="EBF2FB"/>
          </a:solidFill>
          <a:ln w="12700">
            <a:solidFill>
              <a:srgbClr val="CBD8EB"/>
            </a:solidFill>
            <a:prstDash val="solid"/>
          </a:ln>
        </p:spPr>
      </p:sp>
      <p:sp>
        <p:nvSpPr>
          <p:cNvPr id="21" name="Text 18"/>
          <p:cNvSpPr/>
          <p:nvPr/>
        </p:nvSpPr>
        <p:spPr>
          <a:xfrm>
            <a:off x="6291072"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200 million African diaspora members represent a strategic development resource — their collective networks, capital, and institutional access remain largely unstructured and underdeployed.</a:t>
            </a:r>
            <a:endParaRPr lang="en-US" sz="1200" dirty="0"/>
          </a:p>
        </p:txBody>
      </p:sp>
      <p:sp>
        <p:nvSpPr>
          <p:cNvPr id="22" name="Shape 19"/>
          <p:cNvSpPr/>
          <p:nvPr/>
        </p:nvSpPr>
        <p:spPr>
          <a:xfrm>
            <a:off x="201168" y="4462272"/>
            <a:ext cx="8741664" cy="530352"/>
          </a:xfrm>
          <a:prstGeom prst="rect">
            <a:avLst/>
          </a:prstGeom>
          <a:solidFill>
            <a:srgbClr val="0D1B3E"/>
          </a:solidFill>
          <a:ln w="12700">
            <a:solidFill>
              <a:srgbClr val="0D1B3E"/>
            </a:solidFill>
            <a:prstDash val="solid"/>
          </a:ln>
        </p:spPr>
      </p:sp>
      <p:sp>
        <p:nvSpPr>
          <p:cNvPr id="23" name="Shape 20"/>
          <p:cNvSpPr/>
          <p:nvPr/>
        </p:nvSpPr>
        <p:spPr>
          <a:xfrm>
            <a:off x="201168" y="4462272"/>
            <a:ext cx="54864" cy="530352"/>
          </a:xfrm>
          <a:prstGeom prst="rect">
            <a:avLst/>
          </a:prstGeom>
          <a:solidFill>
            <a:srgbClr val="C49A1A"/>
          </a:solidFill>
          <a:ln w="12700">
            <a:solidFill>
              <a:srgbClr val="C49A1A"/>
            </a:solidFill>
            <a:prstDash val="solid"/>
          </a:ln>
        </p:spPr>
      </p:sp>
      <p:sp>
        <p:nvSpPr>
          <p:cNvPr id="24" name="Text 21"/>
          <p:cNvSpPr/>
          <p:nvPr/>
        </p:nvSpPr>
        <p:spPr>
          <a:xfrm>
            <a:off x="365760" y="4480560"/>
            <a:ext cx="8412480" cy="493776"/>
          </a:xfrm>
          <a:prstGeom prst="rect">
            <a:avLst/>
          </a:prstGeom>
          <a:noFill/>
          <a:ln/>
        </p:spPr>
        <p:txBody>
          <a:bodyPr wrap="square" lIns="0" tIns="0" rIns="0" bIns="0" rtlCol="0" anchor="ctr"/>
          <a:lstStyle/>
          <a:p>
            <a:pPr indent="0" marL="0">
              <a:buNone/>
            </a:pPr>
            <a:r>
              <a:rPr lang="en-US" sz="1250" b="1" i="1" dirty="0">
                <a:solidFill>
                  <a:srgbClr val="FFFFFF"/>
                </a:solidFill>
                <a:latin typeface="Calibri" pitchFamily="34" charset="0"/>
                <a:ea typeface="Calibri" pitchFamily="34" charset="-122"/>
                <a:cs typeface="Calibri" pitchFamily="34" charset="-120"/>
              </a:rPr>
              <a:t>"The diaspora is not a fundraising tool. It is economic infrastructure."</a:t>
            </a:r>
            <a:endParaRPr lang="en-US" sz="1250" dirty="0"/>
          </a:p>
        </p:txBody>
      </p:sp>
      <p:sp>
        <p:nvSpPr>
          <p:cNvPr id="25" name="Shape 22"/>
          <p:cNvSpPr/>
          <p:nvPr/>
        </p:nvSpPr>
        <p:spPr>
          <a:xfrm>
            <a:off x="0" y="4759452"/>
            <a:ext cx="9144000" cy="384048"/>
          </a:xfrm>
          <a:prstGeom prst="rect">
            <a:avLst/>
          </a:prstGeom>
          <a:solidFill>
            <a:srgbClr val="0D1B3E"/>
          </a:solidFill>
          <a:ln w="12700">
            <a:solidFill>
              <a:srgbClr val="0D1B3E"/>
            </a:solidFill>
            <a:prstDash val="solid"/>
          </a:ln>
        </p:spPr>
      </p:sp>
      <p:sp>
        <p:nvSpPr>
          <p:cNvPr id="26" name="Shape 23"/>
          <p:cNvSpPr/>
          <p:nvPr/>
        </p:nvSpPr>
        <p:spPr>
          <a:xfrm>
            <a:off x="0" y="4759452"/>
            <a:ext cx="1097280" cy="384048"/>
          </a:xfrm>
          <a:prstGeom prst="rect">
            <a:avLst/>
          </a:prstGeom>
          <a:solidFill>
            <a:srgbClr val="1A3C8F"/>
          </a:solidFill>
          <a:ln w="12700">
            <a:solidFill>
              <a:srgbClr val="1A3C8F"/>
            </a:solidFill>
            <a:prstDash val="solid"/>
          </a:ln>
        </p:spPr>
      </p:sp>
      <p:pic>
        <p:nvPicPr>
          <p:cNvPr id="27" name="Image 1" descr="preencoded.png">    </p:cNvPr>
          <p:cNvPicPr>
            <a:picLocks noChangeAspect="1"/>
          </p:cNvPicPr>
          <p:nvPr/>
        </p:nvPicPr>
        <p:blipFill>
          <a:blip r:embed="rId2"/>
          <a:stretch>
            <a:fillRect/>
          </a:stretch>
        </p:blipFill>
        <p:spPr>
          <a:xfrm>
            <a:off x="109728" y="4777740"/>
            <a:ext cx="329184" cy="329184"/>
          </a:xfrm>
          <a:prstGeom prst="rect">
            <a:avLst/>
          </a:prstGeom>
        </p:spPr>
      </p:pic>
      <p:sp>
        <p:nvSpPr>
          <p:cNvPr id="28" name="Text 24"/>
          <p:cNvSpPr/>
          <p:nvPr/>
        </p:nvSpPr>
        <p:spPr>
          <a:xfrm>
            <a:off x="1234440" y="4786884"/>
            <a:ext cx="5943600" cy="320040"/>
          </a:xfrm>
          <a:prstGeom prst="rect">
            <a:avLst/>
          </a:prstGeom>
          <a:noFill/>
          <a:ln/>
        </p:spPr>
        <p:txBody>
          <a:bodyPr wrap="square" lIns="0" tIns="0" rIns="0" bIns="0" rtlCol="0" anchor="ctr"/>
          <a:lstStyle/>
          <a:p>
            <a:pPr indent="0" marL="0">
              <a:buNone/>
            </a:pPr>
            <a:r>
              <a:rPr lang="en-US" sz="850" dirty="0">
                <a:solidFill>
                  <a:srgbClr val="7A9CC8"/>
                </a:solidFill>
                <a:latin typeface="Calibri" pitchFamily="34" charset="0"/>
                <a:ea typeface="Calibri" pitchFamily="34" charset="-122"/>
                <a:cs typeface="Calibri" pitchFamily="34" charset="-120"/>
              </a:rPr>
              <a:t>Rethinking AGOA  |  ADYH Policy Brief  |  May 2026  |  adyhub.org</a:t>
            </a:r>
            <a:endParaRPr lang="en-US" sz="850" dirty="0"/>
          </a:p>
        </p:txBody>
      </p:sp>
      <p:sp>
        <p:nvSpPr>
          <p:cNvPr id="29" name="Text 25"/>
          <p:cNvSpPr/>
          <p:nvPr/>
        </p:nvSpPr>
        <p:spPr>
          <a:xfrm>
            <a:off x="7406640" y="4786884"/>
            <a:ext cx="1600200" cy="320040"/>
          </a:xfrm>
          <a:prstGeom prst="rect">
            <a:avLst/>
          </a:prstGeom>
          <a:noFill/>
          <a:ln/>
        </p:spPr>
        <p:txBody>
          <a:bodyPr wrap="square" lIns="0" tIns="0" rIns="0" bIns="0" rtlCol="0" anchor="ctr"/>
          <a:lstStyle/>
          <a:p>
            <a:pPr algn="r" indent="0" marL="0">
              <a:buNone/>
            </a:pPr>
            <a:r>
              <a:rPr lang="en-US" sz="900" b="1" dirty="0">
                <a:solidFill>
                  <a:srgbClr val="C49A1A"/>
                </a:solidFill>
                <a:latin typeface="Calibri" pitchFamily="34" charset="0"/>
                <a:ea typeface="Calibri" pitchFamily="34" charset="-122"/>
                <a:cs typeface="Calibri" pitchFamily="34" charset="-120"/>
              </a:rPr>
              <a:t>Rec. 05</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9144000" cy="804672"/>
          </a:xfrm>
          <a:prstGeom prst="rect">
            <a:avLst/>
          </a:prstGeom>
          <a:solidFill>
            <a:srgbClr val="0D1B3E"/>
          </a:solidFill>
          <a:ln w="12700">
            <a:solidFill>
              <a:srgbClr val="0D1B3E"/>
            </a:solidFill>
            <a:prstDash val="solid"/>
          </a:ln>
        </p:spPr>
      </p:sp>
      <p:sp>
        <p:nvSpPr>
          <p:cNvPr id="3" name="Shape 1"/>
          <p:cNvSpPr/>
          <p:nvPr/>
        </p:nvSpPr>
        <p:spPr>
          <a:xfrm>
            <a:off x="0" y="0"/>
            <a:ext cx="347472" cy="804672"/>
          </a:xfrm>
          <a:prstGeom prst="rect">
            <a:avLst/>
          </a:prstGeom>
          <a:solidFill>
            <a:srgbClr val="C49A1A"/>
          </a:solidFill>
          <a:ln w="12700">
            <a:solidFill>
              <a:srgbClr val="C49A1A"/>
            </a:solidFill>
            <a:prstDash val="solid"/>
          </a:ln>
        </p:spPr>
      </p:sp>
      <p:sp>
        <p:nvSpPr>
          <p:cNvPr id="4" name="Shape 2"/>
          <p:cNvSpPr/>
          <p:nvPr/>
        </p:nvSpPr>
        <p:spPr>
          <a:xfrm>
            <a:off x="502920" y="91440"/>
            <a:ext cx="621792" cy="621792"/>
          </a:xfrm>
          <a:prstGeom prst="ellipse">
            <a:avLst/>
          </a:prstGeom>
          <a:solidFill>
            <a:srgbClr val="C49A1A"/>
          </a:solidFill>
          <a:ln w="12700">
            <a:solidFill>
              <a:srgbClr val="C49A1A"/>
            </a:solidFill>
            <a:prstDash val="solid"/>
          </a:ln>
        </p:spPr>
      </p:sp>
      <p:sp>
        <p:nvSpPr>
          <p:cNvPr id="5" name="Text 3"/>
          <p:cNvSpPr/>
          <p:nvPr/>
        </p:nvSpPr>
        <p:spPr>
          <a:xfrm>
            <a:off x="502920" y="91440"/>
            <a:ext cx="621792" cy="621792"/>
          </a:xfrm>
          <a:prstGeom prst="rect">
            <a:avLst/>
          </a:prstGeom>
          <a:noFill/>
          <a:ln/>
        </p:spPr>
        <p:txBody>
          <a:bodyPr wrap="square" lIns="0" tIns="0" rIns="0" bIns="0" rtlCol="0" anchor="ctr"/>
          <a:lstStyle/>
          <a:p>
            <a:pPr algn="ctr" indent="0" marL="0">
              <a:buNone/>
            </a:pPr>
            <a:r>
              <a:rPr lang="en-US" sz="1400" b="1" dirty="0">
                <a:solidFill>
                  <a:srgbClr val="0D1B3E"/>
                </a:solidFill>
                <a:latin typeface="Calibri" pitchFamily="34" charset="0"/>
                <a:ea typeface="Calibri" pitchFamily="34" charset="-122"/>
                <a:cs typeface="Calibri" pitchFamily="34" charset="-120"/>
              </a:rPr>
              <a:t>06</a:t>
            </a:r>
            <a:endParaRPr lang="en-US" sz="1400" dirty="0"/>
          </a:p>
        </p:txBody>
      </p:sp>
      <p:sp>
        <p:nvSpPr>
          <p:cNvPr id="6" name="Text 4"/>
          <p:cNvSpPr/>
          <p:nvPr/>
        </p:nvSpPr>
        <p:spPr>
          <a:xfrm>
            <a:off x="1261872" y="137160"/>
            <a:ext cx="6903720" cy="256032"/>
          </a:xfrm>
          <a:prstGeom prst="rect">
            <a:avLst/>
          </a:prstGeom>
          <a:noFill/>
          <a:ln/>
        </p:spPr>
        <p:txBody>
          <a:bodyPr wrap="square" lIns="0" tIns="0" rIns="0" bIns="0" rtlCol="0" anchor="ctr"/>
          <a:lstStyle/>
          <a:p>
            <a:pPr indent="0" marL="0">
              <a:buNone/>
            </a:pPr>
            <a:r>
              <a:rPr lang="en-US" sz="950" b="1" spc="100" kern="0" dirty="0">
                <a:solidFill>
                  <a:srgbClr val="C49A1A"/>
                </a:solidFill>
                <a:latin typeface="Calibri" pitchFamily="34" charset="0"/>
                <a:ea typeface="Calibri" pitchFamily="34" charset="-122"/>
                <a:cs typeface="Calibri" pitchFamily="34" charset="-120"/>
              </a:rPr>
              <a:t>RECOMMENDATION 06  ·  Pair Trade Policy With Technology &amp; Financing</a:t>
            </a:r>
            <a:endParaRPr lang="en-US" sz="950" dirty="0"/>
          </a:p>
        </p:txBody>
      </p:sp>
      <p:sp>
        <p:nvSpPr>
          <p:cNvPr id="7" name="Text 5"/>
          <p:cNvSpPr/>
          <p:nvPr/>
        </p:nvSpPr>
        <p:spPr>
          <a:xfrm>
            <a:off x="1261872" y="402336"/>
            <a:ext cx="6903720" cy="329184"/>
          </a:xfrm>
          <a:prstGeom prst="rect">
            <a:avLst/>
          </a:prstGeom>
          <a:noFill/>
          <a:ln/>
        </p:spPr>
        <p:txBody>
          <a:bodyPr wrap="square" lIns="0" tIns="0" rIns="0" bIns="0" rtlCol="0" anchor="ctr"/>
          <a:lstStyle/>
          <a:p>
            <a:pPr indent="0" marL="0">
              <a:buNone/>
            </a:pPr>
            <a:r>
              <a:rPr lang="en-US" sz="1700" b="1" dirty="0">
                <a:solidFill>
                  <a:srgbClr val="FFFFFF"/>
                </a:solidFill>
                <a:latin typeface="Calibri" pitchFamily="34" charset="0"/>
                <a:ea typeface="Calibri" pitchFamily="34" charset="-122"/>
                <a:cs typeface="Calibri" pitchFamily="34" charset="-120"/>
              </a:rPr>
              <a:t>Pair Trade Policy With Technology &amp; Financing</a:t>
            </a:r>
            <a:endParaRPr lang="en-US" sz="1700" dirty="0"/>
          </a:p>
        </p:txBody>
      </p:sp>
      <p:sp>
        <p:nvSpPr>
          <p:cNvPr id="8" name="Shape 6"/>
          <p:cNvSpPr/>
          <p:nvPr/>
        </p:nvSpPr>
        <p:spPr>
          <a:xfrm>
            <a:off x="8321040" y="91440"/>
            <a:ext cx="621792" cy="621792"/>
          </a:xfrm>
          <a:prstGeom prst="ellipse">
            <a:avLst/>
          </a:prstGeom>
          <a:solidFill>
            <a:srgbClr val="2E6DB4"/>
          </a:solidFill>
          <a:ln w="12700">
            <a:solidFill>
              <a:srgbClr val="2E6DB4"/>
            </a:solidFill>
            <a:prstDash val="solid"/>
          </a:ln>
        </p:spPr>
      </p:sp>
      <p:pic>
        <p:nvPicPr>
          <p:cNvPr id="9" name="Image 0" descr="preencoded.png">    </p:cNvPr>
          <p:cNvPicPr>
            <a:picLocks noChangeAspect="1"/>
          </p:cNvPicPr>
          <p:nvPr/>
        </p:nvPicPr>
        <p:blipFill>
          <a:blip r:embed="rId1"/>
          <a:stretch>
            <a:fillRect/>
          </a:stretch>
        </p:blipFill>
        <p:spPr>
          <a:xfrm>
            <a:off x="8385048" y="155448"/>
            <a:ext cx="493776" cy="493776"/>
          </a:xfrm>
          <a:prstGeom prst="rect">
            <a:avLst/>
          </a:prstGeom>
        </p:spPr>
      </p:pic>
      <p:sp>
        <p:nvSpPr>
          <p:cNvPr id="10" name="Shape 7"/>
          <p:cNvSpPr/>
          <p:nvPr/>
        </p:nvSpPr>
        <p:spPr>
          <a:xfrm>
            <a:off x="201168" y="914400"/>
            <a:ext cx="2834640" cy="384048"/>
          </a:xfrm>
          <a:prstGeom prst="rect">
            <a:avLst/>
          </a:prstGeom>
          <a:solidFill>
            <a:srgbClr val="1A3C8F"/>
          </a:solidFill>
          <a:ln w="12700">
            <a:solidFill>
              <a:srgbClr val="1A3C8F"/>
            </a:solidFill>
            <a:prstDash val="solid"/>
          </a:ln>
        </p:spPr>
      </p:sp>
      <p:sp>
        <p:nvSpPr>
          <p:cNvPr id="11" name="Text 8"/>
          <p:cNvSpPr/>
          <p:nvPr/>
        </p:nvSpPr>
        <p:spPr>
          <a:xfrm>
            <a:off x="292608" y="914400"/>
            <a:ext cx="2651760" cy="384048"/>
          </a:xfrm>
          <a:prstGeom prst="rect">
            <a:avLst/>
          </a:prstGeom>
          <a:noFill/>
          <a:ln/>
        </p:spPr>
        <p:txBody>
          <a:bodyPr wrap="square" lIns="0" tIns="0" rIns="0" bIns="0" rtlCol="0" anchor="ctr"/>
          <a:lstStyle/>
          <a:p>
            <a:pPr indent="0" marL="0">
              <a:buNone/>
            </a:pPr>
            <a:r>
              <a:rPr lang="en-US" sz="1000" b="1" spc="100" kern="0" dirty="0">
                <a:solidFill>
                  <a:srgbClr val="FFFFFF"/>
                </a:solidFill>
                <a:latin typeface="Calibri" pitchFamily="34" charset="0"/>
                <a:ea typeface="Calibri" pitchFamily="34" charset="-122"/>
                <a:cs typeface="Calibri" pitchFamily="34" charset="-120"/>
              </a:rPr>
              <a:t>CHALLENGE</a:t>
            </a:r>
            <a:endParaRPr lang="en-US" sz="1000" dirty="0"/>
          </a:p>
        </p:txBody>
      </p:sp>
      <p:sp>
        <p:nvSpPr>
          <p:cNvPr id="12" name="Shape 9"/>
          <p:cNvSpPr/>
          <p:nvPr/>
        </p:nvSpPr>
        <p:spPr>
          <a:xfrm>
            <a:off x="201168" y="1298448"/>
            <a:ext cx="2834640" cy="2999232"/>
          </a:xfrm>
          <a:prstGeom prst="rect">
            <a:avLst/>
          </a:prstGeom>
          <a:solidFill>
            <a:srgbClr val="EBF2FB"/>
          </a:solidFill>
          <a:ln w="12700">
            <a:solidFill>
              <a:srgbClr val="CBD8EB"/>
            </a:solidFill>
            <a:prstDash val="solid"/>
          </a:ln>
        </p:spPr>
      </p:sp>
      <p:sp>
        <p:nvSpPr>
          <p:cNvPr id="13" name="Text 10"/>
          <p:cNvSpPr/>
          <p:nvPr/>
        </p:nvSpPr>
        <p:spPr>
          <a:xfrm>
            <a:off x="329184"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Trade access without capital, technology, and infrastructure produces limited transformation. Preferential tariffs alone do not industrialize economies.</a:t>
            </a:r>
            <a:endParaRPr lang="en-US" sz="1200" dirty="0"/>
          </a:p>
        </p:txBody>
      </p:sp>
      <p:sp>
        <p:nvSpPr>
          <p:cNvPr id="14" name="Shape 11"/>
          <p:cNvSpPr/>
          <p:nvPr/>
        </p:nvSpPr>
        <p:spPr>
          <a:xfrm>
            <a:off x="3182112" y="914400"/>
            <a:ext cx="2834640" cy="384048"/>
          </a:xfrm>
          <a:prstGeom prst="rect">
            <a:avLst/>
          </a:prstGeom>
          <a:solidFill>
            <a:srgbClr val="C49A1A"/>
          </a:solidFill>
          <a:ln w="12700">
            <a:solidFill>
              <a:srgbClr val="C49A1A"/>
            </a:solidFill>
            <a:prstDash val="solid"/>
          </a:ln>
        </p:spPr>
      </p:sp>
      <p:sp>
        <p:nvSpPr>
          <p:cNvPr id="15" name="Text 12"/>
          <p:cNvSpPr/>
          <p:nvPr/>
        </p:nvSpPr>
        <p:spPr>
          <a:xfrm>
            <a:off x="3273552" y="914400"/>
            <a:ext cx="2651760" cy="384048"/>
          </a:xfrm>
          <a:prstGeom prst="rect">
            <a:avLst/>
          </a:prstGeom>
          <a:noFill/>
          <a:ln/>
        </p:spPr>
        <p:txBody>
          <a:bodyPr wrap="square" lIns="0" tIns="0" rIns="0" bIns="0" rtlCol="0" anchor="ctr"/>
          <a:lstStyle/>
          <a:p>
            <a:pPr indent="0" marL="0">
              <a:buNone/>
            </a:pPr>
            <a:r>
              <a:rPr lang="en-US" sz="1000" b="1" spc="100" kern="0" dirty="0">
                <a:solidFill>
                  <a:srgbClr val="0D1B3E"/>
                </a:solidFill>
                <a:latin typeface="Calibri" pitchFamily="34" charset="0"/>
                <a:ea typeface="Calibri" pitchFamily="34" charset="-122"/>
                <a:cs typeface="Calibri" pitchFamily="34" charset="-120"/>
              </a:rPr>
              <a:t>RECOMMENDATION</a:t>
            </a:r>
            <a:endParaRPr lang="en-US" sz="1000" dirty="0"/>
          </a:p>
        </p:txBody>
      </p:sp>
      <p:sp>
        <p:nvSpPr>
          <p:cNvPr id="16" name="Shape 13"/>
          <p:cNvSpPr/>
          <p:nvPr/>
        </p:nvSpPr>
        <p:spPr>
          <a:xfrm>
            <a:off x="3182112" y="1298448"/>
            <a:ext cx="2834640" cy="2999232"/>
          </a:xfrm>
          <a:prstGeom prst="rect">
            <a:avLst/>
          </a:prstGeom>
          <a:solidFill>
            <a:srgbClr val="FDF6E3"/>
          </a:solidFill>
          <a:ln w="12700">
            <a:solidFill>
              <a:srgbClr val="CBD8EB"/>
            </a:solidFill>
            <a:prstDash val="solid"/>
          </a:ln>
        </p:spPr>
      </p:sp>
      <p:sp>
        <p:nvSpPr>
          <p:cNvPr id="17" name="Text 14"/>
          <p:cNvSpPr/>
          <p:nvPr/>
        </p:nvSpPr>
        <p:spPr>
          <a:xfrm>
            <a:off x="3310128"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Future AGOA frameworks should integrate industrial financing, export infrastructure support, AI and digital trade system adoption, and manufacturing technology transfer programs.</a:t>
            </a:r>
            <a:endParaRPr lang="en-US" sz="1200" dirty="0"/>
          </a:p>
        </p:txBody>
      </p:sp>
      <p:sp>
        <p:nvSpPr>
          <p:cNvPr id="18" name="Shape 15"/>
          <p:cNvSpPr/>
          <p:nvPr/>
        </p:nvSpPr>
        <p:spPr>
          <a:xfrm>
            <a:off x="6163056" y="914400"/>
            <a:ext cx="2834640" cy="384048"/>
          </a:xfrm>
          <a:prstGeom prst="rect">
            <a:avLst/>
          </a:prstGeom>
          <a:solidFill>
            <a:srgbClr val="2E6DB4"/>
          </a:solidFill>
          <a:ln w="12700">
            <a:solidFill>
              <a:srgbClr val="2E6DB4"/>
            </a:solidFill>
            <a:prstDash val="solid"/>
          </a:ln>
        </p:spPr>
      </p:sp>
      <p:sp>
        <p:nvSpPr>
          <p:cNvPr id="19" name="Text 16"/>
          <p:cNvSpPr/>
          <p:nvPr/>
        </p:nvSpPr>
        <p:spPr>
          <a:xfrm>
            <a:off x="6254496" y="914400"/>
            <a:ext cx="2651760" cy="384048"/>
          </a:xfrm>
          <a:prstGeom prst="rect">
            <a:avLst/>
          </a:prstGeom>
          <a:noFill/>
          <a:ln/>
        </p:spPr>
        <p:txBody>
          <a:bodyPr wrap="square" lIns="0" tIns="0" rIns="0" bIns="0" rtlCol="0" anchor="ctr"/>
          <a:lstStyle/>
          <a:p>
            <a:pPr indent="0" marL="0">
              <a:buNone/>
            </a:pPr>
            <a:r>
              <a:rPr lang="en-US" sz="1000" b="1" spc="100" kern="0" dirty="0">
                <a:solidFill>
                  <a:srgbClr val="FFFFFF"/>
                </a:solidFill>
                <a:latin typeface="Calibri" pitchFamily="34" charset="0"/>
                <a:ea typeface="Calibri" pitchFamily="34" charset="-122"/>
                <a:cs typeface="Calibri" pitchFamily="34" charset="-120"/>
              </a:rPr>
              <a:t>STRATEGIC RATIONALE</a:t>
            </a:r>
            <a:endParaRPr lang="en-US" sz="1000" dirty="0"/>
          </a:p>
        </p:txBody>
      </p:sp>
      <p:sp>
        <p:nvSpPr>
          <p:cNvPr id="20" name="Shape 17"/>
          <p:cNvSpPr/>
          <p:nvPr/>
        </p:nvSpPr>
        <p:spPr>
          <a:xfrm>
            <a:off x="6163056" y="1298448"/>
            <a:ext cx="2834640" cy="2999232"/>
          </a:xfrm>
          <a:prstGeom prst="rect">
            <a:avLst/>
          </a:prstGeom>
          <a:solidFill>
            <a:srgbClr val="EBF2FB"/>
          </a:solidFill>
          <a:ln w="12700">
            <a:solidFill>
              <a:srgbClr val="CBD8EB"/>
            </a:solidFill>
            <a:prstDash val="solid"/>
          </a:ln>
        </p:spPr>
      </p:sp>
      <p:sp>
        <p:nvSpPr>
          <p:cNvPr id="21" name="Text 18"/>
          <p:cNvSpPr/>
          <p:nvPr/>
        </p:nvSpPr>
        <p:spPr>
          <a:xfrm>
            <a:off x="6291072"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Countries that access markets without technological capacity to compete within them continue supplying raw inputs — not finished goods — to the global economy.</a:t>
            </a:r>
            <a:endParaRPr lang="en-US" sz="1200" dirty="0"/>
          </a:p>
        </p:txBody>
      </p:sp>
      <p:sp>
        <p:nvSpPr>
          <p:cNvPr id="22" name="Shape 19"/>
          <p:cNvSpPr/>
          <p:nvPr/>
        </p:nvSpPr>
        <p:spPr>
          <a:xfrm>
            <a:off x="201168" y="4462272"/>
            <a:ext cx="8741664" cy="530352"/>
          </a:xfrm>
          <a:prstGeom prst="rect">
            <a:avLst/>
          </a:prstGeom>
          <a:solidFill>
            <a:srgbClr val="0D1B3E"/>
          </a:solidFill>
          <a:ln w="12700">
            <a:solidFill>
              <a:srgbClr val="0D1B3E"/>
            </a:solidFill>
            <a:prstDash val="solid"/>
          </a:ln>
        </p:spPr>
      </p:sp>
      <p:sp>
        <p:nvSpPr>
          <p:cNvPr id="23" name="Shape 20"/>
          <p:cNvSpPr/>
          <p:nvPr/>
        </p:nvSpPr>
        <p:spPr>
          <a:xfrm>
            <a:off x="201168" y="4462272"/>
            <a:ext cx="54864" cy="530352"/>
          </a:xfrm>
          <a:prstGeom prst="rect">
            <a:avLst/>
          </a:prstGeom>
          <a:solidFill>
            <a:srgbClr val="C49A1A"/>
          </a:solidFill>
          <a:ln w="12700">
            <a:solidFill>
              <a:srgbClr val="C49A1A"/>
            </a:solidFill>
            <a:prstDash val="solid"/>
          </a:ln>
        </p:spPr>
      </p:sp>
      <p:sp>
        <p:nvSpPr>
          <p:cNvPr id="24" name="Text 21"/>
          <p:cNvSpPr/>
          <p:nvPr/>
        </p:nvSpPr>
        <p:spPr>
          <a:xfrm>
            <a:off x="365760" y="4480560"/>
            <a:ext cx="8412480" cy="493776"/>
          </a:xfrm>
          <a:prstGeom prst="rect">
            <a:avLst/>
          </a:prstGeom>
          <a:noFill/>
          <a:ln/>
        </p:spPr>
        <p:txBody>
          <a:bodyPr wrap="square" lIns="0" tIns="0" rIns="0" bIns="0" rtlCol="0" anchor="ctr"/>
          <a:lstStyle/>
          <a:p>
            <a:pPr indent="0" marL="0">
              <a:buNone/>
            </a:pPr>
            <a:r>
              <a:rPr lang="en-US" sz="1250" b="1" i="1" dirty="0">
                <a:solidFill>
                  <a:srgbClr val="FFFFFF"/>
                </a:solidFill>
                <a:latin typeface="Calibri" pitchFamily="34" charset="0"/>
                <a:ea typeface="Calibri" pitchFamily="34" charset="-122"/>
                <a:cs typeface="Calibri" pitchFamily="34" charset="-120"/>
              </a:rPr>
              <a:t>"Trade access without technology and capital is opportunity without the means to seize it."</a:t>
            </a:r>
            <a:endParaRPr lang="en-US" sz="1250" dirty="0"/>
          </a:p>
        </p:txBody>
      </p:sp>
      <p:sp>
        <p:nvSpPr>
          <p:cNvPr id="25" name="Shape 22"/>
          <p:cNvSpPr/>
          <p:nvPr/>
        </p:nvSpPr>
        <p:spPr>
          <a:xfrm>
            <a:off x="0" y="4759452"/>
            <a:ext cx="9144000" cy="384048"/>
          </a:xfrm>
          <a:prstGeom prst="rect">
            <a:avLst/>
          </a:prstGeom>
          <a:solidFill>
            <a:srgbClr val="0D1B3E"/>
          </a:solidFill>
          <a:ln w="12700">
            <a:solidFill>
              <a:srgbClr val="0D1B3E"/>
            </a:solidFill>
            <a:prstDash val="solid"/>
          </a:ln>
        </p:spPr>
      </p:sp>
      <p:sp>
        <p:nvSpPr>
          <p:cNvPr id="26" name="Shape 23"/>
          <p:cNvSpPr/>
          <p:nvPr/>
        </p:nvSpPr>
        <p:spPr>
          <a:xfrm>
            <a:off x="0" y="4759452"/>
            <a:ext cx="1097280" cy="384048"/>
          </a:xfrm>
          <a:prstGeom prst="rect">
            <a:avLst/>
          </a:prstGeom>
          <a:solidFill>
            <a:srgbClr val="1A3C8F"/>
          </a:solidFill>
          <a:ln w="12700">
            <a:solidFill>
              <a:srgbClr val="1A3C8F"/>
            </a:solidFill>
            <a:prstDash val="solid"/>
          </a:ln>
        </p:spPr>
      </p:sp>
      <p:pic>
        <p:nvPicPr>
          <p:cNvPr id="27" name="Image 1" descr="preencoded.png">    </p:cNvPr>
          <p:cNvPicPr>
            <a:picLocks noChangeAspect="1"/>
          </p:cNvPicPr>
          <p:nvPr/>
        </p:nvPicPr>
        <p:blipFill>
          <a:blip r:embed="rId2"/>
          <a:stretch>
            <a:fillRect/>
          </a:stretch>
        </p:blipFill>
        <p:spPr>
          <a:xfrm>
            <a:off x="109728" y="4777740"/>
            <a:ext cx="329184" cy="329184"/>
          </a:xfrm>
          <a:prstGeom prst="rect">
            <a:avLst/>
          </a:prstGeom>
        </p:spPr>
      </p:pic>
      <p:sp>
        <p:nvSpPr>
          <p:cNvPr id="28" name="Text 24"/>
          <p:cNvSpPr/>
          <p:nvPr/>
        </p:nvSpPr>
        <p:spPr>
          <a:xfrm>
            <a:off x="1234440" y="4786884"/>
            <a:ext cx="5943600" cy="320040"/>
          </a:xfrm>
          <a:prstGeom prst="rect">
            <a:avLst/>
          </a:prstGeom>
          <a:noFill/>
          <a:ln/>
        </p:spPr>
        <p:txBody>
          <a:bodyPr wrap="square" lIns="0" tIns="0" rIns="0" bIns="0" rtlCol="0" anchor="ctr"/>
          <a:lstStyle/>
          <a:p>
            <a:pPr indent="0" marL="0">
              <a:buNone/>
            </a:pPr>
            <a:r>
              <a:rPr lang="en-US" sz="850" dirty="0">
                <a:solidFill>
                  <a:srgbClr val="7A9CC8"/>
                </a:solidFill>
                <a:latin typeface="Calibri" pitchFamily="34" charset="0"/>
                <a:ea typeface="Calibri" pitchFamily="34" charset="-122"/>
                <a:cs typeface="Calibri" pitchFamily="34" charset="-120"/>
              </a:rPr>
              <a:t>Rethinking AGOA  |  ADYH Policy Brief  |  May 2026  |  adyhub.org</a:t>
            </a:r>
            <a:endParaRPr lang="en-US" sz="850" dirty="0"/>
          </a:p>
        </p:txBody>
      </p:sp>
      <p:sp>
        <p:nvSpPr>
          <p:cNvPr id="29" name="Text 25"/>
          <p:cNvSpPr/>
          <p:nvPr/>
        </p:nvSpPr>
        <p:spPr>
          <a:xfrm>
            <a:off x="7406640" y="4786884"/>
            <a:ext cx="1600200" cy="320040"/>
          </a:xfrm>
          <a:prstGeom prst="rect">
            <a:avLst/>
          </a:prstGeom>
          <a:noFill/>
          <a:ln/>
        </p:spPr>
        <p:txBody>
          <a:bodyPr wrap="square" lIns="0" tIns="0" rIns="0" bIns="0" rtlCol="0" anchor="ctr"/>
          <a:lstStyle/>
          <a:p>
            <a:pPr algn="r" indent="0" marL="0">
              <a:buNone/>
            </a:pPr>
            <a:r>
              <a:rPr lang="en-US" sz="900" b="1" dirty="0">
                <a:solidFill>
                  <a:srgbClr val="C49A1A"/>
                </a:solidFill>
                <a:latin typeface="Calibri" pitchFamily="34" charset="0"/>
                <a:ea typeface="Calibri" pitchFamily="34" charset="-122"/>
                <a:cs typeface="Calibri" pitchFamily="34" charset="-120"/>
              </a:rPr>
              <a:t>Rec. 06</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D1B3E"/>
        </a:solidFill>
      </p:bgPr>
    </p:bg>
    <p:spTree>
      <p:nvGrpSpPr>
        <p:cNvPr id="1" name=""/>
        <p:cNvGrpSpPr/>
        <p:nvPr/>
      </p:nvGrpSpPr>
      <p:grpSpPr>
        <a:xfrm>
          <a:off x="0" y="0"/>
          <a:ext cx="0" cy="0"/>
          <a:chOff x="0" y="0"/>
          <a:chExt cx="0" cy="0"/>
        </a:xfrm>
      </p:grpSpPr>
      <p:sp>
        <p:nvSpPr>
          <p:cNvPr id="2" name="Shape 0"/>
          <p:cNvSpPr/>
          <p:nvPr/>
        </p:nvSpPr>
        <p:spPr>
          <a:xfrm>
            <a:off x="5486400" y="-1371600"/>
            <a:ext cx="5486400" cy="5486400"/>
          </a:xfrm>
          <a:prstGeom prst="ellipse">
            <a:avLst/>
          </a:prstGeom>
          <a:solidFill>
            <a:srgbClr val="1A3C8F">
              <a:alpha val="18000"/>
            </a:srgbClr>
          </a:solidFill>
          <a:ln w="12700">
            <a:solidFill>
              <a:srgbClr val="1A3C8F">
                <a:alpha val="15000"/>
              </a:srgbClr>
            </a:solidFill>
            <a:prstDash val="solid"/>
          </a:ln>
        </p:spPr>
      </p:sp>
      <p:sp>
        <p:nvSpPr>
          <p:cNvPr id="3" name="Shape 1"/>
          <p:cNvSpPr/>
          <p:nvPr/>
        </p:nvSpPr>
        <p:spPr>
          <a:xfrm>
            <a:off x="0" y="0"/>
            <a:ext cx="73152" cy="5143500"/>
          </a:xfrm>
          <a:prstGeom prst="rect">
            <a:avLst/>
          </a:prstGeom>
          <a:solidFill>
            <a:srgbClr val="C49A1A"/>
          </a:solidFill>
          <a:ln w="12700">
            <a:solidFill>
              <a:srgbClr val="C49A1A"/>
            </a:solidFill>
            <a:prstDash val="solid"/>
          </a:ln>
        </p:spPr>
      </p:sp>
      <p:pic>
        <p:nvPicPr>
          <p:cNvPr id="4" name="Image 0" descr="preencoded.png">    </p:cNvPr>
          <p:cNvPicPr>
            <a:picLocks noChangeAspect="1"/>
          </p:cNvPicPr>
          <p:nvPr/>
        </p:nvPicPr>
        <p:blipFill>
          <a:blip r:embed="rId1"/>
          <a:stretch>
            <a:fillRect/>
          </a:stretch>
        </p:blipFill>
        <p:spPr>
          <a:xfrm>
            <a:off x="320040" y="182880"/>
            <a:ext cx="914400" cy="914400"/>
          </a:xfrm>
          <a:prstGeom prst="rect">
            <a:avLst/>
          </a:prstGeom>
        </p:spPr>
      </p:pic>
      <p:sp>
        <p:nvSpPr>
          <p:cNvPr id="5" name="Text 2"/>
          <p:cNvSpPr/>
          <p:nvPr/>
        </p:nvSpPr>
        <p:spPr>
          <a:xfrm>
            <a:off x="320040" y="1261872"/>
            <a:ext cx="6400800" cy="274320"/>
          </a:xfrm>
          <a:prstGeom prst="rect">
            <a:avLst/>
          </a:prstGeom>
          <a:noFill/>
          <a:ln/>
        </p:spPr>
        <p:txBody>
          <a:bodyPr wrap="square" lIns="0" tIns="0" rIns="0" bIns="0" rtlCol="0" anchor="ctr"/>
          <a:lstStyle/>
          <a:p>
            <a:pPr indent="0" marL="0">
              <a:buNone/>
            </a:pPr>
            <a:r>
              <a:rPr lang="en-US" sz="1000" b="1" spc="300" kern="0" dirty="0">
                <a:solidFill>
                  <a:srgbClr val="C49A1A"/>
                </a:solidFill>
                <a:latin typeface="Calibri" pitchFamily="34" charset="0"/>
                <a:ea typeface="Calibri" pitchFamily="34" charset="-122"/>
                <a:cs typeface="Calibri" pitchFamily="34" charset="-120"/>
              </a:rPr>
              <a:t>FINAL REFLECTION</a:t>
            </a:r>
            <a:endParaRPr lang="en-US" sz="1000" dirty="0"/>
          </a:p>
        </p:txBody>
      </p:sp>
      <p:sp>
        <p:nvSpPr>
          <p:cNvPr id="6" name="Text 3"/>
          <p:cNvSpPr/>
          <p:nvPr/>
        </p:nvSpPr>
        <p:spPr>
          <a:xfrm>
            <a:off x="320040" y="1600200"/>
            <a:ext cx="5669280" cy="914400"/>
          </a:xfrm>
          <a:prstGeom prst="rect">
            <a:avLst/>
          </a:prstGeom>
          <a:noFill/>
          <a:ln/>
        </p:spPr>
        <p:txBody>
          <a:bodyPr wrap="square" lIns="0" tIns="0" rIns="0" bIns="0" rtlCol="0" anchor="ctr"/>
          <a:lstStyle/>
          <a:p>
            <a:pPr indent="0" marL="0">
              <a:buNone/>
            </a:pPr>
            <a:r>
              <a:rPr lang="en-US" sz="2200" b="1" dirty="0">
                <a:solidFill>
                  <a:srgbClr val="FFFFFF"/>
                </a:solidFill>
                <a:latin typeface="Calibri" pitchFamily="34" charset="0"/>
                <a:ea typeface="Calibri" pitchFamily="34" charset="-122"/>
                <a:cs typeface="Calibri" pitchFamily="34" charset="-120"/>
              </a:rPr>
              <a:t>The question is no longer whether Africa participates in the global economy.</a:t>
            </a:r>
            <a:endParaRPr lang="en-US" sz="2200" dirty="0"/>
          </a:p>
        </p:txBody>
      </p:sp>
      <p:sp>
        <p:nvSpPr>
          <p:cNvPr id="7" name="Text 4"/>
          <p:cNvSpPr/>
          <p:nvPr/>
        </p:nvSpPr>
        <p:spPr>
          <a:xfrm>
            <a:off x="320040" y="2606040"/>
            <a:ext cx="5669280" cy="685800"/>
          </a:xfrm>
          <a:prstGeom prst="rect">
            <a:avLst/>
          </a:prstGeom>
          <a:noFill/>
          <a:ln/>
        </p:spPr>
        <p:txBody>
          <a:bodyPr wrap="square" lIns="0" tIns="0" rIns="0" bIns="0" rtlCol="0" anchor="ctr"/>
          <a:lstStyle/>
          <a:p>
            <a:pPr indent="0" marL="0">
              <a:buNone/>
            </a:pPr>
            <a:r>
              <a:rPr lang="en-US" sz="3000" b="1" dirty="0">
                <a:solidFill>
                  <a:srgbClr val="C49A1A"/>
                </a:solidFill>
                <a:latin typeface="Calibri" pitchFamily="34" charset="0"/>
                <a:ea typeface="Calibri" pitchFamily="34" charset="-122"/>
                <a:cs typeface="Calibri" pitchFamily="34" charset="-120"/>
              </a:rPr>
              <a:t>The question is: On what terms?</a:t>
            </a:r>
            <a:endParaRPr lang="en-US" sz="3000" dirty="0"/>
          </a:p>
        </p:txBody>
      </p:sp>
      <p:sp>
        <p:nvSpPr>
          <p:cNvPr id="8" name="Shape 5"/>
          <p:cNvSpPr/>
          <p:nvPr/>
        </p:nvSpPr>
        <p:spPr>
          <a:xfrm>
            <a:off x="320040" y="3401568"/>
            <a:ext cx="5669280" cy="45720"/>
          </a:xfrm>
          <a:prstGeom prst="rect">
            <a:avLst/>
          </a:prstGeom>
          <a:solidFill>
            <a:srgbClr val="2E6DB4">
              <a:alpha val="50000"/>
            </a:srgbClr>
          </a:solidFill>
          <a:ln w="12700">
            <a:solidFill>
              <a:srgbClr val="2E6DB4">
                <a:alpha val="50000"/>
              </a:srgbClr>
            </a:solidFill>
            <a:prstDash val="solid"/>
          </a:ln>
        </p:spPr>
      </p:sp>
      <p:sp>
        <p:nvSpPr>
          <p:cNvPr id="9" name="Text 6"/>
          <p:cNvSpPr/>
          <p:nvPr/>
        </p:nvSpPr>
        <p:spPr>
          <a:xfrm>
            <a:off x="320040" y="3520440"/>
            <a:ext cx="5669280" cy="1234440"/>
          </a:xfrm>
          <a:prstGeom prst="rect">
            <a:avLst/>
          </a:prstGeom>
          <a:noFill/>
          <a:ln/>
        </p:spPr>
        <p:txBody>
          <a:bodyPr wrap="square" lIns="0" tIns="0" rIns="0" bIns="0" rtlCol="0" anchor="ctr"/>
          <a:lstStyle/>
          <a:p>
            <a:pPr indent="0" marL="0">
              <a:buNone/>
            </a:pPr>
            <a:r>
              <a:rPr lang="en-US" sz="1250" dirty="0">
                <a:solidFill>
                  <a:srgbClr val="A8C4E8"/>
                </a:solidFill>
                <a:latin typeface="Calibri" pitchFamily="34" charset="0"/>
                <a:ea typeface="Calibri" pitchFamily="34" charset="-122"/>
                <a:cs typeface="Calibri" pitchFamily="34" charset="-120"/>
              </a:rPr>
              <a:t>The future of AGOA should focus on industrialization, resilient supply chains, technological capability, regional integration, and long-term economic competitiveness. Africa's role in the global economy must move beyond extraction toward production, value creation, and strategic partnership.</a:t>
            </a:r>
            <a:endParaRPr lang="en-US" sz="1250" dirty="0"/>
          </a:p>
        </p:txBody>
      </p:sp>
      <p:sp>
        <p:nvSpPr>
          <p:cNvPr id="10" name="Shape 7"/>
          <p:cNvSpPr/>
          <p:nvPr/>
        </p:nvSpPr>
        <p:spPr>
          <a:xfrm>
            <a:off x="6217920" y="777240"/>
            <a:ext cx="2651760" cy="3794760"/>
          </a:xfrm>
          <a:prstGeom prst="rect">
            <a:avLst/>
          </a:prstGeom>
          <a:solidFill>
            <a:srgbClr val="C49A1A"/>
          </a:solidFill>
          <a:ln w="12700">
            <a:solidFill>
              <a:srgbClr val="C49A1A"/>
            </a:solidFill>
            <a:prstDash val="solid"/>
          </a:ln>
        </p:spPr>
      </p:sp>
      <p:sp>
        <p:nvSpPr>
          <p:cNvPr id="11" name="Text 8"/>
          <p:cNvSpPr/>
          <p:nvPr/>
        </p:nvSpPr>
        <p:spPr>
          <a:xfrm>
            <a:off x="6355080" y="914400"/>
            <a:ext cx="2377440" cy="292608"/>
          </a:xfrm>
          <a:prstGeom prst="rect">
            <a:avLst/>
          </a:prstGeom>
          <a:noFill/>
          <a:ln/>
        </p:spPr>
        <p:txBody>
          <a:bodyPr wrap="square" lIns="0" tIns="0" rIns="0" bIns="0" rtlCol="0" anchor="ctr"/>
          <a:lstStyle/>
          <a:p>
            <a:pPr algn="ctr" indent="0" marL="0">
              <a:buNone/>
            </a:pPr>
            <a:r>
              <a:rPr lang="en-US" sz="1000" b="1" spc="200" kern="0" dirty="0">
                <a:solidFill>
                  <a:srgbClr val="0D1B3E"/>
                </a:solidFill>
                <a:latin typeface="Calibri" pitchFamily="34" charset="0"/>
                <a:ea typeface="Calibri" pitchFamily="34" charset="-122"/>
                <a:cs typeface="Calibri" pitchFamily="34" charset="-120"/>
              </a:rPr>
              <a:t>TAKE ACTION</a:t>
            </a:r>
            <a:endParaRPr lang="en-US" sz="1000" dirty="0"/>
          </a:p>
        </p:txBody>
      </p:sp>
      <p:sp>
        <p:nvSpPr>
          <p:cNvPr id="12" name="Shape 9"/>
          <p:cNvSpPr/>
          <p:nvPr/>
        </p:nvSpPr>
        <p:spPr>
          <a:xfrm>
            <a:off x="6492240" y="1261872"/>
            <a:ext cx="2103120" cy="45720"/>
          </a:xfrm>
          <a:prstGeom prst="rect">
            <a:avLst/>
          </a:prstGeom>
          <a:solidFill>
            <a:srgbClr val="0D1B3E">
              <a:alpha val="60000"/>
            </a:srgbClr>
          </a:solidFill>
          <a:ln w="12700">
            <a:solidFill>
              <a:srgbClr val="0D1B3E">
                <a:alpha val="60000"/>
              </a:srgbClr>
            </a:solidFill>
            <a:prstDash val="solid"/>
          </a:ln>
        </p:spPr>
      </p:sp>
      <p:sp>
        <p:nvSpPr>
          <p:cNvPr id="13" name="Text 10"/>
          <p:cNvSpPr/>
          <p:nvPr/>
        </p:nvSpPr>
        <p:spPr>
          <a:xfrm>
            <a:off x="6355080" y="1389888"/>
            <a:ext cx="2377440" cy="822960"/>
          </a:xfrm>
          <a:prstGeom prst="rect">
            <a:avLst/>
          </a:prstGeom>
          <a:noFill/>
          <a:ln/>
        </p:spPr>
        <p:txBody>
          <a:bodyPr wrap="square" lIns="0" tIns="0" rIns="0" bIns="0" rtlCol="0" anchor="ctr"/>
          <a:lstStyle/>
          <a:p>
            <a:pPr indent="0" marL="0">
              <a:buNone/>
            </a:pPr>
            <a:r>
              <a:rPr lang="en-US" sz="1200" b="1" dirty="0">
                <a:solidFill>
                  <a:srgbClr val="0D1B3E"/>
                </a:solidFill>
                <a:latin typeface="Calibri" pitchFamily="34" charset="0"/>
                <a:ea typeface="Calibri" pitchFamily="34" charset="-122"/>
                <a:cs typeface="Calibri" pitchFamily="34" charset="-120"/>
              </a:rPr>
              <a:t>USTR is accepting public comments on AGOA modernization.</a:t>
            </a:r>
            <a:endParaRPr lang="en-US" sz="1200" dirty="0"/>
          </a:p>
        </p:txBody>
      </p:sp>
      <p:sp>
        <p:nvSpPr>
          <p:cNvPr id="14" name="Text 11"/>
          <p:cNvSpPr/>
          <p:nvPr/>
        </p:nvSpPr>
        <p:spPr>
          <a:xfrm>
            <a:off x="6355080" y="2331720"/>
            <a:ext cx="2377440" cy="256032"/>
          </a:xfrm>
          <a:prstGeom prst="rect">
            <a:avLst/>
          </a:prstGeom>
          <a:noFill/>
          <a:ln/>
        </p:spPr>
        <p:txBody>
          <a:bodyPr wrap="square" lIns="0" tIns="0" rIns="0" bIns="0" rtlCol="0" anchor="ctr"/>
          <a:lstStyle/>
          <a:p>
            <a:pPr indent="0" marL="0">
              <a:buNone/>
            </a:pPr>
            <a:r>
              <a:rPr lang="en-US" sz="1050" b="1" dirty="0">
                <a:solidFill>
                  <a:srgbClr val="0D1B3E"/>
                </a:solidFill>
                <a:latin typeface="Calibri" pitchFamily="34" charset="0"/>
                <a:ea typeface="Calibri" pitchFamily="34" charset="-122"/>
                <a:cs typeface="Calibri" pitchFamily="34" charset="-120"/>
              </a:rPr>
              <a:t>Deadline:</a:t>
            </a:r>
            <a:endParaRPr lang="en-US" sz="1050" dirty="0"/>
          </a:p>
        </p:txBody>
      </p:sp>
      <p:sp>
        <p:nvSpPr>
          <p:cNvPr id="15" name="Text 12"/>
          <p:cNvSpPr/>
          <p:nvPr/>
        </p:nvSpPr>
        <p:spPr>
          <a:xfrm>
            <a:off x="6355080" y="2633472"/>
            <a:ext cx="2377440" cy="384048"/>
          </a:xfrm>
          <a:prstGeom prst="rect">
            <a:avLst/>
          </a:prstGeom>
          <a:noFill/>
          <a:ln/>
        </p:spPr>
        <p:txBody>
          <a:bodyPr wrap="square" lIns="0" tIns="0" rIns="0" bIns="0" rtlCol="0" anchor="ctr"/>
          <a:lstStyle/>
          <a:p>
            <a:pPr indent="0" marL="0">
              <a:buNone/>
            </a:pPr>
            <a:r>
              <a:rPr lang="en-US" sz="2000" b="1" dirty="0">
                <a:solidFill>
                  <a:srgbClr val="0D1B3E"/>
                </a:solidFill>
                <a:latin typeface="Calibri" pitchFamily="34" charset="0"/>
                <a:ea typeface="Calibri" pitchFamily="34" charset="-122"/>
                <a:cs typeface="Calibri" pitchFamily="34" charset="-120"/>
              </a:rPr>
              <a:t>May 15, 2026</a:t>
            </a:r>
            <a:endParaRPr lang="en-US" sz="2000" dirty="0"/>
          </a:p>
        </p:txBody>
      </p:sp>
      <p:sp>
        <p:nvSpPr>
          <p:cNvPr id="16" name="Text 13"/>
          <p:cNvSpPr/>
          <p:nvPr/>
        </p:nvSpPr>
        <p:spPr>
          <a:xfrm>
            <a:off x="6355080" y="3108960"/>
            <a:ext cx="2377440" cy="256032"/>
          </a:xfrm>
          <a:prstGeom prst="rect">
            <a:avLst/>
          </a:prstGeom>
          <a:noFill/>
          <a:ln/>
        </p:spPr>
        <p:txBody>
          <a:bodyPr wrap="square" lIns="0" tIns="0" rIns="0" bIns="0" rtlCol="0" anchor="ctr"/>
          <a:lstStyle/>
          <a:p>
            <a:pPr indent="0" marL="0">
              <a:buNone/>
            </a:pPr>
            <a:r>
              <a:rPr lang="en-US" sz="1050" b="1" dirty="0">
                <a:solidFill>
                  <a:srgbClr val="0D1B3E"/>
                </a:solidFill>
                <a:latin typeface="Calibri" pitchFamily="34" charset="0"/>
                <a:ea typeface="Calibri" pitchFamily="34" charset="-122"/>
                <a:cs typeface="Calibri" pitchFamily="34" charset="-120"/>
              </a:rPr>
              <a:t>Docket:</a:t>
            </a:r>
            <a:endParaRPr lang="en-US" sz="1050" dirty="0"/>
          </a:p>
        </p:txBody>
      </p:sp>
      <p:sp>
        <p:nvSpPr>
          <p:cNvPr id="17" name="Text 14"/>
          <p:cNvSpPr/>
          <p:nvPr/>
        </p:nvSpPr>
        <p:spPr>
          <a:xfrm>
            <a:off x="6355080" y="3401568"/>
            <a:ext cx="2377440" cy="320040"/>
          </a:xfrm>
          <a:prstGeom prst="rect">
            <a:avLst/>
          </a:prstGeom>
          <a:noFill/>
          <a:ln/>
        </p:spPr>
        <p:txBody>
          <a:bodyPr wrap="square" lIns="0" tIns="0" rIns="0" bIns="0" rtlCol="0" anchor="ctr"/>
          <a:lstStyle/>
          <a:p>
            <a:pPr indent="0" marL="0">
              <a:buNone/>
            </a:pPr>
            <a:r>
              <a:rPr lang="en-US" sz="1500" b="1" dirty="0">
                <a:solidFill>
                  <a:srgbClr val="0D1B3E"/>
                </a:solidFill>
                <a:latin typeface="Calibri" pitchFamily="34" charset="0"/>
                <a:ea typeface="Calibri" pitchFamily="34" charset="-122"/>
                <a:cs typeface="Calibri" pitchFamily="34" charset="-120"/>
              </a:rPr>
              <a:t>USTR-2026-0166</a:t>
            </a:r>
            <a:endParaRPr lang="en-US" sz="1500" dirty="0"/>
          </a:p>
        </p:txBody>
      </p:sp>
      <p:sp>
        <p:nvSpPr>
          <p:cNvPr id="18" name="Text 15"/>
          <p:cNvSpPr/>
          <p:nvPr/>
        </p:nvSpPr>
        <p:spPr>
          <a:xfrm>
            <a:off x="6355080" y="3822192"/>
            <a:ext cx="2377440" cy="502920"/>
          </a:xfrm>
          <a:prstGeom prst="rect">
            <a:avLst/>
          </a:prstGeom>
          <a:noFill/>
          <a:ln/>
        </p:spPr>
        <p:txBody>
          <a:bodyPr wrap="square" lIns="0" tIns="0" rIns="0" bIns="0" rtlCol="0" anchor="ctr"/>
          <a:lstStyle/>
          <a:p>
            <a:pPr algn="ctr" indent="0" marL="0">
              <a:buNone/>
            </a:pPr>
            <a:r>
              <a:rPr lang="en-US" sz="1200" b="1" dirty="0">
                <a:solidFill>
                  <a:srgbClr val="0D1B3E"/>
                </a:solidFill>
                <a:latin typeface="Calibri" pitchFamily="34" charset="0"/>
                <a:ea typeface="Calibri" pitchFamily="34" charset="-122"/>
                <a:cs typeface="Calibri" pitchFamily="34" charset="-120"/>
              </a:rPr>
              <a:t>Full brief at adyhub.org</a:t>
            </a:r>
            <a:endParaRPr lang="en-US" sz="1200" dirty="0"/>
          </a:p>
        </p:txBody>
      </p:sp>
      <p:sp>
        <p:nvSpPr>
          <p:cNvPr id="19" name="Shape 16"/>
          <p:cNvSpPr/>
          <p:nvPr/>
        </p:nvSpPr>
        <p:spPr>
          <a:xfrm>
            <a:off x="0" y="4759452"/>
            <a:ext cx="9144000" cy="384048"/>
          </a:xfrm>
          <a:prstGeom prst="rect">
            <a:avLst/>
          </a:prstGeom>
          <a:solidFill>
            <a:srgbClr val="0D1B3E"/>
          </a:solidFill>
          <a:ln w="12700">
            <a:solidFill>
              <a:srgbClr val="0D1B3E"/>
            </a:solidFill>
            <a:prstDash val="solid"/>
          </a:ln>
        </p:spPr>
      </p:sp>
      <p:sp>
        <p:nvSpPr>
          <p:cNvPr id="20" name="Shape 17"/>
          <p:cNvSpPr/>
          <p:nvPr/>
        </p:nvSpPr>
        <p:spPr>
          <a:xfrm>
            <a:off x="0" y="4759452"/>
            <a:ext cx="1097280" cy="384048"/>
          </a:xfrm>
          <a:prstGeom prst="rect">
            <a:avLst/>
          </a:prstGeom>
          <a:solidFill>
            <a:srgbClr val="1A3C8F"/>
          </a:solidFill>
          <a:ln w="12700">
            <a:solidFill>
              <a:srgbClr val="1A3C8F"/>
            </a:solidFill>
            <a:prstDash val="solid"/>
          </a:ln>
        </p:spPr>
      </p:sp>
      <p:pic>
        <p:nvPicPr>
          <p:cNvPr id="21" name="Image 1" descr="preencoded.png">    </p:cNvPr>
          <p:cNvPicPr>
            <a:picLocks noChangeAspect="1"/>
          </p:cNvPicPr>
          <p:nvPr/>
        </p:nvPicPr>
        <p:blipFill>
          <a:blip r:embed="rId2"/>
          <a:stretch>
            <a:fillRect/>
          </a:stretch>
        </p:blipFill>
        <p:spPr>
          <a:xfrm>
            <a:off x="109728" y="4777740"/>
            <a:ext cx="329184" cy="329184"/>
          </a:xfrm>
          <a:prstGeom prst="rect">
            <a:avLst/>
          </a:prstGeom>
        </p:spPr>
      </p:pic>
      <p:sp>
        <p:nvSpPr>
          <p:cNvPr id="22" name="Text 18"/>
          <p:cNvSpPr/>
          <p:nvPr/>
        </p:nvSpPr>
        <p:spPr>
          <a:xfrm>
            <a:off x="1234440" y="4786884"/>
            <a:ext cx="5943600" cy="320040"/>
          </a:xfrm>
          <a:prstGeom prst="rect">
            <a:avLst/>
          </a:prstGeom>
          <a:noFill/>
          <a:ln/>
        </p:spPr>
        <p:txBody>
          <a:bodyPr wrap="square" lIns="0" tIns="0" rIns="0" bIns="0" rtlCol="0" anchor="ctr"/>
          <a:lstStyle/>
          <a:p>
            <a:pPr indent="0" marL="0">
              <a:buNone/>
            </a:pPr>
            <a:r>
              <a:rPr lang="en-US" sz="850" dirty="0">
                <a:solidFill>
                  <a:srgbClr val="7A9CC8"/>
                </a:solidFill>
                <a:latin typeface="Calibri" pitchFamily="34" charset="0"/>
                <a:ea typeface="Calibri" pitchFamily="34" charset="-122"/>
                <a:cs typeface="Calibri" pitchFamily="34" charset="-120"/>
              </a:rPr>
              <a:t>Rethinking AGOA  |  ADYH Policy Brief  |  May 2026  |  adyhub.org</a:t>
            </a:r>
            <a:endParaRPr lang="en-US" sz="850" dirty="0"/>
          </a:p>
        </p:txBody>
      </p:sp>
      <p:sp>
        <p:nvSpPr>
          <p:cNvPr id="23" name="Text 19"/>
          <p:cNvSpPr/>
          <p:nvPr/>
        </p:nvSpPr>
        <p:spPr>
          <a:xfrm>
            <a:off x="7406640" y="4786884"/>
            <a:ext cx="1600200" cy="320040"/>
          </a:xfrm>
          <a:prstGeom prst="rect">
            <a:avLst/>
          </a:prstGeom>
          <a:noFill/>
          <a:ln/>
        </p:spPr>
        <p:txBody>
          <a:bodyPr wrap="square" lIns="0" tIns="0" rIns="0" bIns="0" rtlCol="0" anchor="ctr"/>
          <a:lstStyle/>
          <a:p>
            <a:pPr algn="r" indent="0" marL="0">
              <a:buNone/>
            </a:pPr>
            <a:r>
              <a:rPr lang="en-US" sz="900" b="1" dirty="0">
                <a:solidFill>
                  <a:srgbClr val="C49A1A"/>
                </a:solidFill>
                <a:latin typeface="Calibri" pitchFamily="34" charset="0"/>
                <a:ea typeface="Calibri" pitchFamily="34" charset="-122"/>
                <a:cs typeface="Calibri" pitchFamily="34" charset="-120"/>
              </a:rPr>
              <a:t>Conclusion</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2743200" cy="5143500"/>
          </a:xfrm>
          <a:prstGeom prst="rect">
            <a:avLst/>
          </a:prstGeom>
          <a:solidFill>
            <a:srgbClr val="0D1B3E"/>
          </a:solidFill>
          <a:ln w="12700">
            <a:solidFill>
              <a:srgbClr val="0D1B3E"/>
            </a:solidFill>
            <a:prstDash val="solid"/>
          </a:ln>
        </p:spPr>
      </p:sp>
      <p:sp>
        <p:nvSpPr>
          <p:cNvPr id="3" name="Shape 1"/>
          <p:cNvSpPr/>
          <p:nvPr/>
        </p:nvSpPr>
        <p:spPr>
          <a:xfrm>
            <a:off x="0" y="0"/>
            <a:ext cx="2743200" cy="54864"/>
          </a:xfrm>
          <a:prstGeom prst="rect">
            <a:avLst/>
          </a:prstGeom>
          <a:solidFill>
            <a:srgbClr val="C49A1A"/>
          </a:solidFill>
          <a:ln w="12700">
            <a:solidFill>
              <a:srgbClr val="C49A1A"/>
            </a:solidFill>
            <a:prstDash val="solid"/>
          </a:ln>
        </p:spPr>
      </p:sp>
      <p:pic>
        <p:nvPicPr>
          <p:cNvPr id="4" name="Image 0" descr="preencoded.png">    </p:cNvPr>
          <p:cNvPicPr>
            <a:picLocks noChangeAspect="1"/>
          </p:cNvPicPr>
          <p:nvPr/>
        </p:nvPicPr>
        <p:blipFill>
          <a:blip r:embed="rId1"/>
          <a:stretch>
            <a:fillRect/>
          </a:stretch>
        </p:blipFill>
        <p:spPr>
          <a:xfrm>
            <a:off x="502920" y="256032"/>
            <a:ext cx="1737360" cy="1737360"/>
          </a:xfrm>
          <a:prstGeom prst="rect">
            <a:avLst/>
          </a:prstGeom>
        </p:spPr>
      </p:pic>
      <p:sp>
        <p:nvSpPr>
          <p:cNvPr id="5" name="Text 2"/>
          <p:cNvSpPr/>
          <p:nvPr/>
        </p:nvSpPr>
        <p:spPr>
          <a:xfrm>
            <a:off x="228600" y="2176272"/>
            <a:ext cx="2286000" cy="822960"/>
          </a:xfrm>
          <a:prstGeom prst="rect">
            <a:avLst/>
          </a:prstGeom>
          <a:noFill/>
          <a:ln/>
        </p:spPr>
        <p:txBody>
          <a:bodyPr wrap="square" lIns="0" tIns="0" rIns="0" bIns="0" rtlCol="0" anchor="ctr"/>
          <a:lstStyle/>
          <a:p>
            <a:pPr algn="ctr" indent="0" marL="0">
              <a:buNone/>
            </a:pPr>
            <a:r>
              <a:rPr lang="en-US" sz="1800" b="1" dirty="0">
                <a:solidFill>
                  <a:srgbClr val="FFFFFF"/>
                </a:solidFill>
                <a:latin typeface="Calibri" pitchFamily="34" charset="0"/>
                <a:ea typeface="Calibri" pitchFamily="34" charset="-122"/>
                <a:cs typeface="Calibri" pitchFamily="34" charset="-120"/>
              </a:rPr>
              <a:t>EXECUTIVE</a:t>
            </a:r>
            <a:endParaRPr lang="en-US" sz="1800" dirty="0"/>
          </a:p>
          <a:p>
            <a:pPr algn="ctr" indent="0" marL="0">
              <a:buNone/>
            </a:pPr>
            <a:r>
              <a:rPr lang="en-US" sz="1800" b="1" dirty="0">
                <a:solidFill>
                  <a:srgbClr val="FFFFFF"/>
                </a:solidFill>
                <a:latin typeface="Calibri" pitchFamily="34" charset="0"/>
                <a:ea typeface="Calibri" pitchFamily="34" charset="-122"/>
                <a:cs typeface="Calibri" pitchFamily="34" charset="-120"/>
              </a:rPr>
              <a:t>SUMMARY</a:t>
            </a:r>
            <a:endParaRPr lang="en-US" sz="1800" dirty="0"/>
          </a:p>
        </p:txBody>
      </p:sp>
      <p:sp>
        <p:nvSpPr>
          <p:cNvPr id="6" name="Shape 3"/>
          <p:cNvSpPr/>
          <p:nvPr/>
        </p:nvSpPr>
        <p:spPr>
          <a:xfrm>
            <a:off x="457200" y="3090672"/>
            <a:ext cx="1828800" cy="45720"/>
          </a:xfrm>
          <a:prstGeom prst="rect">
            <a:avLst/>
          </a:prstGeom>
          <a:solidFill>
            <a:srgbClr val="C49A1A"/>
          </a:solidFill>
          <a:ln w="12700">
            <a:solidFill>
              <a:srgbClr val="C49A1A"/>
            </a:solidFill>
            <a:prstDash val="solid"/>
          </a:ln>
        </p:spPr>
      </p:sp>
      <p:sp>
        <p:nvSpPr>
          <p:cNvPr id="7" name="Text 4"/>
          <p:cNvSpPr/>
          <p:nvPr/>
        </p:nvSpPr>
        <p:spPr>
          <a:xfrm>
            <a:off x="228600" y="3246120"/>
            <a:ext cx="2286000" cy="640080"/>
          </a:xfrm>
          <a:prstGeom prst="rect">
            <a:avLst/>
          </a:prstGeom>
          <a:noFill/>
          <a:ln/>
        </p:spPr>
        <p:txBody>
          <a:bodyPr wrap="square" lIns="0" tIns="0" rIns="0" bIns="0" rtlCol="0" anchor="ctr"/>
          <a:lstStyle/>
          <a:p>
            <a:pPr algn="ctr" indent="0" marL="0">
              <a:buNone/>
            </a:pPr>
            <a:r>
              <a:rPr lang="en-US" sz="1300" b="1" dirty="0">
                <a:solidFill>
                  <a:srgbClr val="C49A1A"/>
                </a:solidFill>
                <a:latin typeface="Calibri" pitchFamily="34" charset="0"/>
                <a:ea typeface="Calibri" pitchFamily="34" charset="-122"/>
                <a:cs typeface="Calibri" pitchFamily="34" charset="-120"/>
              </a:rPr>
              <a:t>African Diaspora</a:t>
            </a:r>
            <a:endParaRPr lang="en-US" sz="1300" dirty="0"/>
          </a:p>
          <a:p>
            <a:pPr algn="ctr" indent="0" marL="0">
              <a:buNone/>
            </a:pPr>
            <a:r>
              <a:rPr lang="en-US" sz="1300" b="1" dirty="0">
                <a:solidFill>
                  <a:srgbClr val="C49A1A"/>
                </a:solidFill>
                <a:latin typeface="Calibri" pitchFamily="34" charset="0"/>
                <a:ea typeface="Calibri" pitchFamily="34" charset="-122"/>
                <a:cs typeface="Calibri" pitchFamily="34" charset="-120"/>
              </a:rPr>
              <a:t>Youth Hub</a:t>
            </a:r>
            <a:endParaRPr lang="en-US" sz="1300" dirty="0"/>
          </a:p>
        </p:txBody>
      </p:sp>
      <p:sp>
        <p:nvSpPr>
          <p:cNvPr id="8" name="Text 5"/>
          <p:cNvSpPr/>
          <p:nvPr/>
        </p:nvSpPr>
        <p:spPr>
          <a:xfrm>
            <a:off x="228600" y="4023360"/>
            <a:ext cx="2286000" cy="274320"/>
          </a:xfrm>
          <a:prstGeom prst="rect">
            <a:avLst/>
          </a:prstGeom>
          <a:noFill/>
          <a:ln/>
        </p:spPr>
        <p:txBody>
          <a:bodyPr wrap="square" lIns="0" tIns="0" rIns="0" bIns="0" rtlCol="0" anchor="ctr"/>
          <a:lstStyle/>
          <a:p>
            <a:pPr algn="ctr" indent="0" marL="0">
              <a:buNone/>
            </a:pPr>
            <a:r>
              <a:rPr lang="en-US" sz="1100" dirty="0">
                <a:solidFill>
                  <a:srgbClr val="7BA8D4"/>
                </a:solidFill>
                <a:latin typeface="Calibri" pitchFamily="34" charset="0"/>
                <a:ea typeface="Calibri" pitchFamily="34" charset="-122"/>
                <a:cs typeface="Calibri" pitchFamily="34" charset="-120"/>
              </a:rPr>
              <a:t>adyhub.org</a:t>
            </a:r>
            <a:endParaRPr lang="en-US" sz="1100" dirty="0"/>
          </a:p>
        </p:txBody>
      </p:sp>
      <p:sp>
        <p:nvSpPr>
          <p:cNvPr id="9" name="Text 6"/>
          <p:cNvSpPr/>
          <p:nvPr/>
        </p:nvSpPr>
        <p:spPr>
          <a:xfrm>
            <a:off x="2971800" y="274320"/>
            <a:ext cx="5852160" cy="502920"/>
          </a:xfrm>
          <a:prstGeom prst="rect">
            <a:avLst/>
          </a:prstGeom>
          <a:noFill/>
          <a:ln/>
        </p:spPr>
        <p:txBody>
          <a:bodyPr wrap="square" lIns="0" tIns="0" rIns="0" bIns="0" rtlCol="0" anchor="ctr"/>
          <a:lstStyle/>
          <a:p>
            <a:pPr indent="0" marL="0">
              <a:buNone/>
            </a:pPr>
            <a:r>
              <a:rPr lang="en-US" sz="2200" b="1" dirty="0">
                <a:solidFill>
                  <a:srgbClr val="0D1B3E"/>
                </a:solidFill>
                <a:latin typeface="Calibri" pitchFamily="34" charset="0"/>
                <a:ea typeface="Calibri" pitchFamily="34" charset="-122"/>
                <a:cs typeface="Calibri" pitchFamily="34" charset="-120"/>
              </a:rPr>
              <a:t>Executive Summary</a:t>
            </a:r>
            <a:endParaRPr lang="en-US" sz="2200" dirty="0"/>
          </a:p>
        </p:txBody>
      </p:sp>
      <p:sp>
        <p:nvSpPr>
          <p:cNvPr id="10" name="Shape 7"/>
          <p:cNvSpPr/>
          <p:nvPr/>
        </p:nvSpPr>
        <p:spPr>
          <a:xfrm>
            <a:off x="2971800" y="804672"/>
            <a:ext cx="5852160" cy="45720"/>
          </a:xfrm>
          <a:prstGeom prst="rect">
            <a:avLst/>
          </a:prstGeom>
          <a:solidFill>
            <a:srgbClr val="C49A1A"/>
          </a:solidFill>
          <a:ln w="12700">
            <a:solidFill>
              <a:srgbClr val="C49A1A"/>
            </a:solidFill>
            <a:prstDash val="solid"/>
          </a:ln>
        </p:spPr>
      </p:sp>
      <p:sp>
        <p:nvSpPr>
          <p:cNvPr id="11" name="Shape 8"/>
          <p:cNvSpPr/>
          <p:nvPr/>
        </p:nvSpPr>
        <p:spPr>
          <a:xfrm>
            <a:off x="2971800" y="960120"/>
            <a:ext cx="5852160" cy="1188720"/>
          </a:xfrm>
          <a:prstGeom prst="rect">
            <a:avLst/>
          </a:prstGeom>
          <a:solidFill>
            <a:srgbClr val="FDF6E3"/>
          </a:solidFill>
          <a:ln w="12700">
            <a:solidFill>
              <a:srgbClr val="C49A1A"/>
            </a:solidFill>
            <a:prstDash val="solid"/>
          </a:ln>
        </p:spPr>
      </p:sp>
      <p:sp>
        <p:nvSpPr>
          <p:cNvPr id="12" name="Shape 9"/>
          <p:cNvSpPr/>
          <p:nvPr/>
        </p:nvSpPr>
        <p:spPr>
          <a:xfrm>
            <a:off x="2971800" y="960120"/>
            <a:ext cx="54864" cy="1188720"/>
          </a:xfrm>
          <a:prstGeom prst="rect">
            <a:avLst/>
          </a:prstGeom>
          <a:solidFill>
            <a:srgbClr val="C49A1A"/>
          </a:solidFill>
          <a:ln w="12700">
            <a:solidFill>
              <a:srgbClr val="C49A1A"/>
            </a:solidFill>
            <a:prstDash val="solid"/>
          </a:ln>
        </p:spPr>
      </p:sp>
      <p:sp>
        <p:nvSpPr>
          <p:cNvPr id="13" name="Text 10"/>
          <p:cNvSpPr/>
          <p:nvPr/>
        </p:nvSpPr>
        <p:spPr>
          <a:xfrm>
            <a:off x="3127248" y="1005840"/>
            <a:ext cx="5532120" cy="1097280"/>
          </a:xfrm>
          <a:prstGeom prst="rect">
            <a:avLst/>
          </a:prstGeom>
          <a:noFill/>
          <a:ln/>
        </p:spPr>
        <p:txBody>
          <a:bodyPr wrap="square" lIns="0" tIns="0" rIns="0" bIns="0" rtlCol="0" anchor="ctr"/>
          <a:lstStyle/>
          <a:p>
            <a:pPr indent="0" marL="0">
              <a:buNone/>
            </a:pPr>
            <a:r>
              <a:rPr lang="en-US" sz="1250" i="1" dirty="0">
                <a:solidFill>
                  <a:srgbClr val="1C1C1C"/>
                </a:solidFill>
                <a:latin typeface="Calibri" pitchFamily="34" charset="0"/>
                <a:ea typeface="Calibri" pitchFamily="34" charset="-122"/>
                <a:cs typeface="Calibri" pitchFamily="34" charset="-120"/>
              </a:rPr>
              <a:t>The modernization of AGOA represents one of the most consequential moments in recent U.S.–Africa economic policy. This brief argues that the future of AGOA must move beyond preferential tariffs — toward industrialization, supply chain integration, and long-term economic resilience.</a:t>
            </a:r>
            <a:endParaRPr lang="en-US" sz="1250" dirty="0"/>
          </a:p>
        </p:txBody>
      </p:sp>
      <p:sp>
        <p:nvSpPr>
          <p:cNvPr id="14" name="Text 11"/>
          <p:cNvSpPr/>
          <p:nvPr/>
        </p:nvSpPr>
        <p:spPr>
          <a:xfrm>
            <a:off x="2971800" y="2304288"/>
            <a:ext cx="5852160" cy="320040"/>
          </a:xfrm>
          <a:prstGeom prst="rect">
            <a:avLst/>
          </a:prstGeom>
          <a:noFill/>
          <a:ln/>
        </p:spPr>
        <p:txBody>
          <a:bodyPr wrap="square" lIns="0" tIns="0" rIns="0" bIns="0" rtlCol="0" anchor="ctr"/>
          <a:lstStyle/>
          <a:p>
            <a:pPr indent="0" marL="0">
              <a:buNone/>
            </a:pPr>
            <a:r>
              <a:rPr lang="en-US" sz="1200" b="1" dirty="0">
                <a:solidFill>
                  <a:srgbClr val="0D1B3E"/>
                </a:solidFill>
                <a:latin typeface="Calibri" pitchFamily="34" charset="0"/>
                <a:ea typeface="Calibri" pitchFamily="34" charset="-122"/>
                <a:cs typeface="Calibri" pitchFamily="34" charset="-120"/>
              </a:rPr>
              <a:t>Six Recommendations:</a:t>
            </a:r>
            <a:endParaRPr lang="en-US" sz="1200" dirty="0"/>
          </a:p>
        </p:txBody>
      </p:sp>
      <p:sp>
        <p:nvSpPr>
          <p:cNvPr id="15" name="Shape 12"/>
          <p:cNvSpPr/>
          <p:nvPr/>
        </p:nvSpPr>
        <p:spPr>
          <a:xfrm>
            <a:off x="2971800" y="2752344"/>
            <a:ext cx="347472" cy="347472"/>
          </a:xfrm>
          <a:prstGeom prst="ellipse">
            <a:avLst/>
          </a:prstGeom>
          <a:solidFill>
            <a:srgbClr val="C49A1A"/>
          </a:solidFill>
          <a:ln w="12700">
            <a:solidFill>
              <a:srgbClr val="C49A1A"/>
            </a:solidFill>
            <a:prstDash val="solid"/>
          </a:ln>
        </p:spPr>
      </p:sp>
      <p:sp>
        <p:nvSpPr>
          <p:cNvPr id="16" name="Text 13"/>
          <p:cNvSpPr/>
          <p:nvPr/>
        </p:nvSpPr>
        <p:spPr>
          <a:xfrm>
            <a:off x="2971800" y="2752344"/>
            <a:ext cx="347472" cy="347472"/>
          </a:xfrm>
          <a:prstGeom prst="rect">
            <a:avLst/>
          </a:prstGeom>
          <a:noFill/>
          <a:ln/>
        </p:spPr>
        <p:txBody>
          <a:bodyPr wrap="square" lIns="0" tIns="0" rIns="0" bIns="0" rtlCol="0" anchor="ctr"/>
          <a:lstStyle/>
          <a:p>
            <a:pPr algn="ctr" indent="0" marL="0">
              <a:buNone/>
            </a:pPr>
            <a:r>
              <a:rPr lang="en-US" sz="900" b="1" dirty="0">
                <a:solidFill>
                  <a:srgbClr val="0D1B3E"/>
                </a:solidFill>
                <a:latin typeface="Calibri" pitchFamily="34" charset="0"/>
                <a:ea typeface="Calibri" pitchFamily="34" charset="-122"/>
                <a:cs typeface="Calibri" pitchFamily="34" charset="-120"/>
              </a:rPr>
              <a:t>01</a:t>
            </a:r>
            <a:endParaRPr lang="en-US" sz="900" dirty="0"/>
          </a:p>
        </p:txBody>
      </p:sp>
      <p:sp>
        <p:nvSpPr>
          <p:cNvPr id="17" name="Text 14"/>
          <p:cNvSpPr/>
          <p:nvPr/>
        </p:nvSpPr>
        <p:spPr>
          <a:xfrm>
            <a:off x="3410712" y="2697480"/>
            <a:ext cx="2450592" cy="502920"/>
          </a:xfrm>
          <a:prstGeom prst="rect">
            <a:avLst/>
          </a:prstGeom>
          <a:noFill/>
          <a:ln/>
        </p:spPr>
        <p:txBody>
          <a:bodyPr wrap="square" lIns="0" tIns="0" rIns="0" bIns="0" rtlCol="0" anchor="ctr"/>
          <a:lstStyle/>
          <a:p>
            <a:pPr indent="0" marL="0">
              <a:buNone/>
            </a:pPr>
            <a:r>
              <a:rPr lang="en-US" sz="1150" dirty="0">
                <a:solidFill>
                  <a:srgbClr val="1C1C1C"/>
                </a:solidFill>
                <a:latin typeface="Calibri" pitchFamily="34" charset="0"/>
                <a:ea typeface="Calibri" pitchFamily="34" charset="-122"/>
                <a:cs typeface="Calibri" pitchFamily="34" charset="-120"/>
              </a:rPr>
              <a:t>Move Beyond Raw Material Exports</a:t>
            </a:r>
            <a:endParaRPr lang="en-US" sz="1150" dirty="0"/>
          </a:p>
        </p:txBody>
      </p:sp>
      <p:sp>
        <p:nvSpPr>
          <p:cNvPr id="18" name="Shape 15"/>
          <p:cNvSpPr/>
          <p:nvPr/>
        </p:nvSpPr>
        <p:spPr>
          <a:xfrm>
            <a:off x="5897880" y="2752344"/>
            <a:ext cx="347472" cy="347472"/>
          </a:xfrm>
          <a:prstGeom prst="ellipse">
            <a:avLst/>
          </a:prstGeom>
          <a:solidFill>
            <a:srgbClr val="C49A1A"/>
          </a:solidFill>
          <a:ln w="12700">
            <a:solidFill>
              <a:srgbClr val="C49A1A"/>
            </a:solidFill>
            <a:prstDash val="solid"/>
          </a:ln>
        </p:spPr>
      </p:sp>
      <p:sp>
        <p:nvSpPr>
          <p:cNvPr id="19" name="Text 16"/>
          <p:cNvSpPr/>
          <p:nvPr/>
        </p:nvSpPr>
        <p:spPr>
          <a:xfrm>
            <a:off x="5897880" y="2752344"/>
            <a:ext cx="347472" cy="347472"/>
          </a:xfrm>
          <a:prstGeom prst="rect">
            <a:avLst/>
          </a:prstGeom>
          <a:noFill/>
          <a:ln/>
        </p:spPr>
        <p:txBody>
          <a:bodyPr wrap="square" lIns="0" tIns="0" rIns="0" bIns="0" rtlCol="0" anchor="ctr"/>
          <a:lstStyle/>
          <a:p>
            <a:pPr algn="ctr" indent="0" marL="0">
              <a:buNone/>
            </a:pPr>
            <a:r>
              <a:rPr lang="en-US" sz="900" b="1" dirty="0">
                <a:solidFill>
                  <a:srgbClr val="0D1B3E"/>
                </a:solidFill>
                <a:latin typeface="Calibri" pitchFamily="34" charset="0"/>
                <a:ea typeface="Calibri" pitchFamily="34" charset="-122"/>
                <a:cs typeface="Calibri" pitchFamily="34" charset="-120"/>
              </a:rPr>
              <a:t>02</a:t>
            </a:r>
            <a:endParaRPr lang="en-US" sz="900" dirty="0"/>
          </a:p>
        </p:txBody>
      </p:sp>
      <p:sp>
        <p:nvSpPr>
          <p:cNvPr id="20" name="Text 17"/>
          <p:cNvSpPr/>
          <p:nvPr/>
        </p:nvSpPr>
        <p:spPr>
          <a:xfrm>
            <a:off x="6336792" y="2697480"/>
            <a:ext cx="2450592" cy="502920"/>
          </a:xfrm>
          <a:prstGeom prst="rect">
            <a:avLst/>
          </a:prstGeom>
          <a:noFill/>
          <a:ln/>
        </p:spPr>
        <p:txBody>
          <a:bodyPr wrap="square" lIns="0" tIns="0" rIns="0" bIns="0" rtlCol="0" anchor="ctr"/>
          <a:lstStyle/>
          <a:p>
            <a:pPr indent="0" marL="0">
              <a:buNone/>
            </a:pPr>
            <a:r>
              <a:rPr lang="en-US" sz="1150" dirty="0">
                <a:solidFill>
                  <a:srgbClr val="1C1C1C"/>
                </a:solidFill>
                <a:latin typeface="Calibri" pitchFamily="34" charset="0"/>
                <a:ea typeface="Calibri" pitchFamily="34" charset="-122"/>
                <a:cs typeface="Calibri" pitchFamily="34" charset="-120"/>
              </a:rPr>
              <a:t>Build African Supply Chain Infrastructure</a:t>
            </a:r>
            <a:endParaRPr lang="en-US" sz="1150" dirty="0"/>
          </a:p>
        </p:txBody>
      </p:sp>
      <p:sp>
        <p:nvSpPr>
          <p:cNvPr id="21" name="Shape 18"/>
          <p:cNvSpPr/>
          <p:nvPr/>
        </p:nvSpPr>
        <p:spPr>
          <a:xfrm>
            <a:off x="2971800" y="3300984"/>
            <a:ext cx="347472" cy="347472"/>
          </a:xfrm>
          <a:prstGeom prst="ellipse">
            <a:avLst/>
          </a:prstGeom>
          <a:solidFill>
            <a:srgbClr val="C49A1A"/>
          </a:solidFill>
          <a:ln w="12700">
            <a:solidFill>
              <a:srgbClr val="C49A1A"/>
            </a:solidFill>
            <a:prstDash val="solid"/>
          </a:ln>
        </p:spPr>
      </p:sp>
      <p:sp>
        <p:nvSpPr>
          <p:cNvPr id="22" name="Text 19"/>
          <p:cNvSpPr/>
          <p:nvPr/>
        </p:nvSpPr>
        <p:spPr>
          <a:xfrm>
            <a:off x="2971800" y="3300984"/>
            <a:ext cx="347472" cy="347472"/>
          </a:xfrm>
          <a:prstGeom prst="rect">
            <a:avLst/>
          </a:prstGeom>
          <a:noFill/>
          <a:ln/>
        </p:spPr>
        <p:txBody>
          <a:bodyPr wrap="square" lIns="0" tIns="0" rIns="0" bIns="0" rtlCol="0" anchor="ctr"/>
          <a:lstStyle/>
          <a:p>
            <a:pPr algn="ctr" indent="0" marL="0">
              <a:buNone/>
            </a:pPr>
            <a:r>
              <a:rPr lang="en-US" sz="900" b="1" dirty="0">
                <a:solidFill>
                  <a:srgbClr val="0D1B3E"/>
                </a:solidFill>
                <a:latin typeface="Calibri" pitchFamily="34" charset="0"/>
                <a:ea typeface="Calibri" pitchFamily="34" charset="-122"/>
                <a:cs typeface="Calibri" pitchFamily="34" charset="-120"/>
              </a:rPr>
              <a:t>03</a:t>
            </a:r>
            <a:endParaRPr lang="en-US" sz="900" dirty="0"/>
          </a:p>
        </p:txBody>
      </p:sp>
      <p:sp>
        <p:nvSpPr>
          <p:cNvPr id="23" name="Text 20"/>
          <p:cNvSpPr/>
          <p:nvPr/>
        </p:nvSpPr>
        <p:spPr>
          <a:xfrm>
            <a:off x="3410712" y="3246120"/>
            <a:ext cx="2450592" cy="502920"/>
          </a:xfrm>
          <a:prstGeom prst="rect">
            <a:avLst/>
          </a:prstGeom>
          <a:noFill/>
          <a:ln/>
        </p:spPr>
        <p:txBody>
          <a:bodyPr wrap="square" lIns="0" tIns="0" rIns="0" bIns="0" rtlCol="0" anchor="ctr"/>
          <a:lstStyle/>
          <a:p>
            <a:pPr indent="0" marL="0">
              <a:buNone/>
            </a:pPr>
            <a:r>
              <a:rPr lang="en-US" sz="1150" dirty="0">
                <a:solidFill>
                  <a:srgbClr val="1C1C1C"/>
                </a:solidFill>
                <a:latin typeface="Calibri" pitchFamily="34" charset="0"/>
                <a:ea typeface="Calibri" pitchFamily="34" charset="-122"/>
                <a:cs typeface="Calibri" pitchFamily="34" charset="-120"/>
              </a:rPr>
              <a:t>Support SME Visibility &amp; Formalization</a:t>
            </a:r>
            <a:endParaRPr lang="en-US" sz="1150" dirty="0"/>
          </a:p>
        </p:txBody>
      </p:sp>
      <p:sp>
        <p:nvSpPr>
          <p:cNvPr id="24" name="Shape 21"/>
          <p:cNvSpPr/>
          <p:nvPr/>
        </p:nvSpPr>
        <p:spPr>
          <a:xfrm>
            <a:off x="5897880" y="3300984"/>
            <a:ext cx="347472" cy="347472"/>
          </a:xfrm>
          <a:prstGeom prst="ellipse">
            <a:avLst/>
          </a:prstGeom>
          <a:solidFill>
            <a:srgbClr val="C49A1A"/>
          </a:solidFill>
          <a:ln w="12700">
            <a:solidFill>
              <a:srgbClr val="C49A1A"/>
            </a:solidFill>
            <a:prstDash val="solid"/>
          </a:ln>
        </p:spPr>
      </p:sp>
      <p:sp>
        <p:nvSpPr>
          <p:cNvPr id="25" name="Text 22"/>
          <p:cNvSpPr/>
          <p:nvPr/>
        </p:nvSpPr>
        <p:spPr>
          <a:xfrm>
            <a:off x="5897880" y="3300984"/>
            <a:ext cx="347472" cy="347472"/>
          </a:xfrm>
          <a:prstGeom prst="rect">
            <a:avLst/>
          </a:prstGeom>
          <a:noFill/>
          <a:ln/>
        </p:spPr>
        <p:txBody>
          <a:bodyPr wrap="square" lIns="0" tIns="0" rIns="0" bIns="0" rtlCol="0" anchor="ctr"/>
          <a:lstStyle/>
          <a:p>
            <a:pPr algn="ctr" indent="0" marL="0">
              <a:buNone/>
            </a:pPr>
            <a:r>
              <a:rPr lang="en-US" sz="900" b="1" dirty="0">
                <a:solidFill>
                  <a:srgbClr val="0D1B3E"/>
                </a:solidFill>
                <a:latin typeface="Calibri" pitchFamily="34" charset="0"/>
                <a:ea typeface="Calibri" pitchFamily="34" charset="-122"/>
                <a:cs typeface="Calibri" pitchFamily="34" charset="-120"/>
              </a:rPr>
              <a:t>04</a:t>
            </a:r>
            <a:endParaRPr lang="en-US" sz="900" dirty="0"/>
          </a:p>
        </p:txBody>
      </p:sp>
      <p:sp>
        <p:nvSpPr>
          <p:cNvPr id="26" name="Text 23"/>
          <p:cNvSpPr/>
          <p:nvPr/>
        </p:nvSpPr>
        <p:spPr>
          <a:xfrm>
            <a:off x="6336792" y="3246120"/>
            <a:ext cx="2450592" cy="502920"/>
          </a:xfrm>
          <a:prstGeom prst="rect">
            <a:avLst/>
          </a:prstGeom>
          <a:noFill/>
          <a:ln/>
        </p:spPr>
        <p:txBody>
          <a:bodyPr wrap="square" lIns="0" tIns="0" rIns="0" bIns="0" rtlCol="0" anchor="ctr"/>
          <a:lstStyle/>
          <a:p>
            <a:pPr indent="0" marL="0">
              <a:buNone/>
            </a:pPr>
            <a:r>
              <a:rPr lang="en-US" sz="1150" dirty="0">
                <a:solidFill>
                  <a:srgbClr val="1C1C1C"/>
                </a:solidFill>
                <a:latin typeface="Calibri" pitchFamily="34" charset="0"/>
                <a:ea typeface="Calibri" pitchFamily="34" charset="-122"/>
                <a:cs typeface="Calibri" pitchFamily="34" charset="-120"/>
              </a:rPr>
              <a:t>Align AGOA With AfCFTA</a:t>
            </a:r>
            <a:endParaRPr lang="en-US" sz="1150" dirty="0"/>
          </a:p>
        </p:txBody>
      </p:sp>
      <p:sp>
        <p:nvSpPr>
          <p:cNvPr id="27" name="Shape 24"/>
          <p:cNvSpPr/>
          <p:nvPr/>
        </p:nvSpPr>
        <p:spPr>
          <a:xfrm>
            <a:off x="2971800" y="3849624"/>
            <a:ext cx="347472" cy="347472"/>
          </a:xfrm>
          <a:prstGeom prst="ellipse">
            <a:avLst/>
          </a:prstGeom>
          <a:solidFill>
            <a:srgbClr val="C49A1A"/>
          </a:solidFill>
          <a:ln w="12700">
            <a:solidFill>
              <a:srgbClr val="C49A1A"/>
            </a:solidFill>
            <a:prstDash val="solid"/>
          </a:ln>
        </p:spPr>
      </p:sp>
      <p:sp>
        <p:nvSpPr>
          <p:cNvPr id="28" name="Text 25"/>
          <p:cNvSpPr/>
          <p:nvPr/>
        </p:nvSpPr>
        <p:spPr>
          <a:xfrm>
            <a:off x="2971800" y="3849624"/>
            <a:ext cx="347472" cy="347472"/>
          </a:xfrm>
          <a:prstGeom prst="rect">
            <a:avLst/>
          </a:prstGeom>
          <a:noFill/>
          <a:ln/>
        </p:spPr>
        <p:txBody>
          <a:bodyPr wrap="square" lIns="0" tIns="0" rIns="0" bIns="0" rtlCol="0" anchor="ctr"/>
          <a:lstStyle/>
          <a:p>
            <a:pPr algn="ctr" indent="0" marL="0">
              <a:buNone/>
            </a:pPr>
            <a:r>
              <a:rPr lang="en-US" sz="900" b="1" dirty="0">
                <a:solidFill>
                  <a:srgbClr val="0D1B3E"/>
                </a:solidFill>
                <a:latin typeface="Calibri" pitchFamily="34" charset="0"/>
                <a:ea typeface="Calibri" pitchFamily="34" charset="-122"/>
                <a:cs typeface="Calibri" pitchFamily="34" charset="-120"/>
              </a:rPr>
              <a:t>05</a:t>
            </a:r>
            <a:endParaRPr lang="en-US" sz="900" dirty="0"/>
          </a:p>
        </p:txBody>
      </p:sp>
      <p:sp>
        <p:nvSpPr>
          <p:cNvPr id="29" name="Text 26"/>
          <p:cNvSpPr/>
          <p:nvPr/>
        </p:nvSpPr>
        <p:spPr>
          <a:xfrm>
            <a:off x="3410712" y="3794760"/>
            <a:ext cx="2450592" cy="502920"/>
          </a:xfrm>
          <a:prstGeom prst="rect">
            <a:avLst/>
          </a:prstGeom>
          <a:noFill/>
          <a:ln/>
        </p:spPr>
        <p:txBody>
          <a:bodyPr wrap="square" lIns="0" tIns="0" rIns="0" bIns="0" rtlCol="0" anchor="ctr"/>
          <a:lstStyle/>
          <a:p>
            <a:pPr indent="0" marL="0">
              <a:buNone/>
            </a:pPr>
            <a:r>
              <a:rPr lang="en-US" sz="1150" dirty="0">
                <a:solidFill>
                  <a:srgbClr val="1C1C1C"/>
                </a:solidFill>
                <a:latin typeface="Calibri" pitchFamily="34" charset="0"/>
                <a:ea typeface="Calibri" pitchFamily="34" charset="-122"/>
                <a:cs typeface="Calibri" pitchFamily="34" charset="-120"/>
              </a:rPr>
              <a:t>Treat the African Diaspora As Economic Infrastructure</a:t>
            </a:r>
            <a:endParaRPr lang="en-US" sz="1150" dirty="0"/>
          </a:p>
        </p:txBody>
      </p:sp>
      <p:sp>
        <p:nvSpPr>
          <p:cNvPr id="30" name="Shape 27"/>
          <p:cNvSpPr/>
          <p:nvPr/>
        </p:nvSpPr>
        <p:spPr>
          <a:xfrm>
            <a:off x="5897880" y="3849624"/>
            <a:ext cx="347472" cy="347472"/>
          </a:xfrm>
          <a:prstGeom prst="ellipse">
            <a:avLst/>
          </a:prstGeom>
          <a:solidFill>
            <a:srgbClr val="C49A1A"/>
          </a:solidFill>
          <a:ln w="12700">
            <a:solidFill>
              <a:srgbClr val="C49A1A"/>
            </a:solidFill>
            <a:prstDash val="solid"/>
          </a:ln>
        </p:spPr>
      </p:sp>
      <p:sp>
        <p:nvSpPr>
          <p:cNvPr id="31" name="Text 28"/>
          <p:cNvSpPr/>
          <p:nvPr/>
        </p:nvSpPr>
        <p:spPr>
          <a:xfrm>
            <a:off x="5897880" y="3849624"/>
            <a:ext cx="347472" cy="347472"/>
          </a:xfrm>
          <a:prstGeom prst="rect">
            <a:avLst/>
          </a:prstGeom>
          <a:noFill/>
          <a:ln/>
        </p:spPr>
        <p:txBody>
          <a:bodyPr wrap="square" lIns="0" tIns="0" rIns="0" bIns="0" rtlCol="0" anchor="ctr"/>
          <a:lstStyle/>
          <a:p>
            <a:pPr algn="ctr" indent="0" marL="0">
              <a:buNone/>
            </a:pPr>
            <a:r>
              <a:rPr lang="en-US" sz="900" b="1" dirty="0">
                <a:solidFill>
                  <a:srgbClr val="0D1B3E"/>
                </a:solidFill>
                <a:latin typeface="Calibri" pitchFamily="34" charset="0"/>
                <a:ea typeface="Calibri" pitchFamily="34" charset="-122"/>
                <a:cs typeface="Calibri" pitchFamily="34" charset="-120"/>
              </a:rPr>
              <a:t>06</a:t>
            </a:r>
            <a:endParaRPr lang="en-US" sz="900" dirty="0"/>
          </a:p>
        </p:txBody>
      </p:sp>
      <p:sp>
        <p:nvSpPr>
          <p:cNvPr id="32" name="Text 29"/>
          <p:cNvSpPr/>
          <p:nvPr/>
        </p:nvSpPr>
        <p:spPr>
          <a:xfrm>
            <a:off x="6336792" y="3794760"/>
            <a:ext cx="2450592" cy="502920"/>
          </a:xfrm>
          <a:prstGeom prst="rect">
            <a:avLst/>
          </a:prstGeom>
          <a:noFill/>
          <a:ln/>
        </p:spPr>
        <p:txBody>
          <a:bodyPr wrap="square" lIns="0" tIns="0" rIns="0" bIns="0" rtlCol="0" anchor="ctr"/>
          <a:lstStyle/>
          <a:p>
            <a:pPr indent="0" marL="0">
              <a:buNone/>
            </a:pPr>
            <a:r>
              <a:rPr lang="en-US" sz="1150" dirty="0">
                <a:solidFill>
                  <a:srgbClr val="1C1C1C"/>
                </a:solidFill>
                <a:latin typeface="Calibri" pitchFamily="34" charset="0"/>
                <a:ea typeface="Calibri" pitchFamily="34" charset="-122"/>
                <a:cs typeface="Calibri" pitchFamily="34" charset="-120"/>
              </a:rPr>
              <a:t>Pair Trade Policy With Technology &amp; Financing</a:t>
            </a:r>
            <a:endParaRPr lang="en-US" sz="1150" dirty="0"/>
          </a:p>
        </p:txBody>
      </p:sp>
      <p:sp>
        <p:nvSpPr>
          <p:cNvPr id="33" name="Shape 30"/>
          <p:cNvSpPr/>
          <p:nvPr/>
        </p:nvSpPr>
        <p:spPr>
          <a:xfrm>
            <a:off x="0" y="4759452"/>
            <a:ext cx="9144000" cy="384048"/>
          </a:xfrm>
          <a:prstGeom prst="rect">
            <a:avLst/>
          </a:prstGeom>
          <a:solidFill>
            <a:srgbClr val="0D1B3E"/>
          </a:solidFill>
          <a:ln w="12700">
            <a:solidFill>
              <a:srgbClr val="0D1B3E"/>
            </a:solidFill>
            <a:prstDash val="solid"/>
          </a:ln>
        </p:spPr>
      </p:sp>
      <p:sp>
        <p:nvSpPr>
          <p:cNvPr id="34" name="Shape 31"/>
          <p:cNvSpPr/>
          <p:nvPr/>
        </p:nvSpPr>
        <p:spPr>
          <a:xfrm>
            <a:off x="0" y="4759452"/>
            <a:ext cx="1097280" cy="384048"/>
          </a:xfrm>
          <a:prstGeom prst="rect">
            <a:avLst/>
          </a:prstGeom>
          <a:solidFill>
            <a:srgbClr val="1A3C8F"/>
          </a:solidFill>
          <a:ln w="12700">
            <a:solidFill>
              <a:srgbClr val="1A3C8F"/>
            </a:solidFill>
            <a:prstDash val="solid"/>
          </a:ln>
        </p:spPr>
      </p:sp>
      <p:pic>
        <p:nvPicPr>
          <p:cNvPr id="35" name="Image 1" descr="preencoded.png">    </p:cNvPr>
          <p:cNvPicPr>
            <a:picLocks noChangeAspect="1"/>
          </p:cNvPicPr>
          <p:nvPr/>
        </p:nvPicPr>
        <p:blipFill>
          <a:blip r:embed="rId2"/>
          <a:stretch>
            <a:fillRect/>
          </a:stretch>
        </p:blipFill>
        <p:spPr>
          <a:xfrm>
            <a:off x="109728" y="4777740"/>
            <a:ext cx="329184" cy="329184"/>
          </a:xfrm>
          <a:prstGeom prst="rect">
            <a:avLst/>
          </a:prstGeom>
        </p:spPr>
      </p:pic>
      <p:sp>
        <p:nvSpPr>
          <p:cNvPr id="36" name="Text 32"/>
          <p:cNvSpPr/>
          <p:nvPr/>
        </p:nvSpPr>
        <p:spPr>
          <a:xfrm>
            <a:off x="1234440" y="4786884"/>
            <a:ext cx="5943600" cy="320040"/>
          </a:xfrm>
          <a:prstGeom prst="rect">
            <a:avLst/>
          </a:prstGeom>
          <a:noFill/>
          <a:ln/>
        </p:spPr>
        <p:txBody>
          <a:bodyPr wrap="square" lIns="0" tIns="0" rIns="0" bIns="0" rtlCol="0" anchor="ctr"/>
          <a:lstStyle/>
          <a:p>
            <a:pPr indent="0" marL="0">
              <a:buNone/>
            </a:pPr>
            <a:r>
              <a:rPr lang="en-US" sz="850" dirty="0">
                <a:solidFill>
                  <a:srgbClr val="7A9CC8"/>
                </a:solidFill>
                <a:latin typeface="Calibri" pitchFamily="34" charset="0"/>
                <a:ea typeface="Calibri" pitchFamily="34" charset="-122"/>
                <a:cs typeface="Calibri" pitchFamily="34" charset="-120"/>
              </a:rPr>
              <a:t>Rethinking AGOA  |  ADYH Policy Brief  |  May 2026  |  adyhub.org</a:t>
            </a:r>
            <a:endParaRPr lang="en-US" sz="850" dirty="0"/>
          </a:p>
        </p:txBody>
      </p:sp>
      <p:sp>
        <p:nvSpPr>
          <p:cNvPr id="37" name="Text 33"/>
          <p:cNvSpPr/>
          <p:nvPr/>
        </p:nvSpPr>
        <p:spPr>
          <a:xfrm>
            <a:off x="7406640" y="4786884"/>
            <a:ext cx="1600200" cy="320040"/>
          </a:xfrm>
          <a:prstGeom prst="rect">
            <a:avLst/>
          </a:prstGeom>
          <a:noFill/>
          <a:ln/>
        </p:spPr>
        <p:txBody>
          <a:bodyPr wrap="square" lIns="0" tIns="0" rIns="0" bIns="0" rtlCol="0" anchor="ctr"/>
          <a:lstStyle/>
          <a:p>
            <a:pPr algn="r" indent="0" marL="0">
              <a:buNone/>
            </a:pPr>
            <a:r>
              <a:rPr lang="en-US" sz="900" b="1" dirty="0">
                <a:solidFill>
                  <a:srgbClr val="C49A1A"/>
                </a:solidFill>
                <a:latin typeface="Calibri" pitchFamily="34" charset="0"/>
                <a:ea typeface="Calibri" pitchFamily="34" charset="-122"/>
                <a:cs typeface="Calibri" pitchFamily="34" charset="-120"/>
              </a:rPr>
              <a:t>Executive Summary</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0F4F9"/>
        </a:solidFill>
      </p:bgPr>
    </p:bg>
    <p:spTree>
      <p:nvGrpSpPr>
        <p:cNvPr id="1" name=""/>
        <p:cNvGrpSpPr/>
        <p:nvPr/>
      </p:nvGrpSpPr>
      <p:grpSpPr>
        <a:xfrm>
          <a:off x="0" y="0"/>
          <a:ext cx="0" cy="0"/>
          <a:chOff x="0" y="0"/>
          <a:chExt cx="0" cy="0"/>
        </a:xfrm>
      </p:grpSpPr>
      <p:sp>
        <p:nvSpPr>
          <p:cNvPr id="2" name="Shape 0"/>
          <p:cNvSpPr/>
          <p:nvPr/>
        </p:nvSpPr>
        <p:spPr>
          <a:xfrm>
            <a:off x="0" y="0"/>
            <a:ext cx="9144000" cy="804672"/>
          </a:xfrm>
          <a:prstGeom prst="rect">
            <a:avLst/>
          </a:prstGeom>
          <a:solidFill>
            <a:srgbClr val="1A3C8F"/>
          </a:solidFill>
          <a:ln w="12700">
            <a:solidFill>
              <a:srgbClr val="1A3C8F"/>
            </a:solidFill>
            <a:prstDash val="solid"/>
          </a:ln>
        </p:spPr>
      </p:sp>
      <p:sp>
        <p:nvSpPr>
          <p:cNvPr id="3" name="Shape 1"/>
          <p:cNvSpPr/>
          <p:nvPr/>
        </p:nvSpPr>
        <p:spPr>
          <a:xfrm>
            <a:off x="0" y="0"/>
            <a:ext cx="347472" cy="804672"/>
          </a:xfrm>
          <a:prstGeom prst="rect">
            <a:avLst/>
          </a:prstGeom>
          <a:solidFill>
            <a:srgbClr val="C49A1A"/>
          </a:solidFill>
          <a:ln w="12700">
            <a:solidFill>
              <a:srgbClr val="C49A1A"/>
            </a:solidFill>
            <a:prstDash val="solid"/>
          </a:ln>
        </p:spPr>
      </p:sp>
      <p:sp>
        <p:nvSpPr>
          <p:cNvPr id="4" name="Text 2"/>
          <p:cNvSpPr/>
          <p:nvPr/>
        </p:nvSpPr>
        <p:spPr>
          <a:xfrm>
            <a:off x="502920" y="137160"/>
            <a:ext cx="7772400" cy="530352"/>
          </a:xfrm>
          <a:prstGeom prst="rect">
            <a:avLst/>
          </a:prstGeom>
          <a:noFill/>
          <a:ln/>
        </p:spPr>
        <p:txBody>
          <a:bodyPr wrap="square" lIns="0" tIns="0" rIns="0" bIns="0" rtlCol="0" anchor="ctr"/>
          <a:lstStyle/>
          <a:p>
            <a:pPr indent="0" marL="0">
              <a:buNone/>
            </a:pPr>
            <a:r>
              <a:rPr lang="en-US" sz="2200" b="1" dirty="0">
                <a:solidFill>
                  <a:srgbClr val="FFFFFF"/>
                </a:solidFill>
                <a:latin typeface="Calibri" pitchFamily="34" charset="0"/>
                <a:ea typeface="Calibri" pitchFamily="34" charset="-122"/>
                <a:cs typeface="Calibri" pitchFamily="34" charset="-120"/>
              </a:rPr>
              <a:t>Background</a:t>
            </a:r>
            <a:endParaRPr lang="en-US" sz="2200" dirty="0"/>
          </a:p>
        </p:txBody>
      </p:sp>
      <p:pic>
        <p:nvPicPr>
          <p:cNvPr id="5" name="Image 0" descr="preencoded.png">    </p:cNvPr>
          <p:cNvPicPr>
            <a:picLocks noChangeAspect="1"/>
          </p:cNvPicPr>
          <p:nvPr/>
        </p:nvPicPr>
        <p:blipFill>
          <a:blip r:embed="rId1"/>
          <a:stretch>
            <a:fillRect/>
          </a:stretch>
        </p:blipFill>
        <p:spPr>
          <a:xfrm>
            <a:off x="8430768" y="82296"/>
            <a:ext cx="640080" cy="640080"/>
          </a:xfrm>
          <a:prstGeom prst="rect">
            <a:avLst/>
          </a:prstGeom>
        </p:spPr>
      </p:pic>
      <p:sp>
        <p:nvSpPr>
          <p:cNvPr id="6" name="Shape 3"/>
          <p:cNvSpPr/>
          <p:nvPr/>
        </p:nvSpPr>
        <p:spPr>
          <a:xfrm>
            <a:off x="320040" y="960120"/>
            <a:ext cx="4206240" cy="365760"/>
          </a:xfrm>
          <a:prstGeom prst="rect">
            <a:avLst/>
          </a:prstGeom>
          <a:solidFill>
            <a:srgbClr val="1A3C8F"/>
          </a:solidFill>
          <a:ln w="12700">
            <a:solidFill>
              <a:srgbClr val="1A3C8F"/>
            </a:solidFill>
            <a:prstDash val="solid"/>
          </a:ln>
        </p:spPr>
      </p:sp>
      <p:sp>
        <p:nvSpPr>
          <p:cNvPr id="7" name="Text 4"/>
          <p:cNvSpPr/>
          <p:nvPr/>
        </p:nvSpPr>
        <p:spPr>
          <a:xfrm>
            <a:off x="429768" y="960120"/>
            <a:ext cx="3986784" cy="365760"/>
          </a:xfrm>
          <a:prstGeom prst="rect">
            <a:avLst/>
          </a:prstGeom>
          <a:noFill/>
          <a:ln/>
        </p:spPr>
        <p:txBody>
          <a:bodyPr wrap="square" lIns="0" tIns="0" rIns="0" bIns="0" rtlCol="0" anchor="ctr"/>
          <a:lstStyle/>
          <a:p>
            <a:pPr indent="0" marL="0">
              <a:buNone/>
            </a:pPr>
            <a:r>
              <a:rPr lang="en-US" sz="1300" b="1" dirty="0">
                <a:solidFill>
                  <a:srgbClr val="FFFFFF"/>
                </a:solidFill>
                <a:latin typeface="Calibri" pitchFamily="34" charset="0"/>
                <a:ea typeface="Calibri" pitchFamily="34" charset="-122"/>
                <a:cs typeface="Calibri" pitchFamily="34" charset="-120"/>
              </a:rPr>
              <a:t>What Is AGOA?</a:t>
            </a:r>
            <a:endParaRPr lang="en-US" sz="1300" dirty="0"/>
          </a:p>
        </p:txBody>
      </p:sp>
      <p:sp>
        <p:nvSpPr>
          <p:cNvPr id="8" name="Shape 5"/>
          <p:cNvSpPr/>
          <p:nvPr/>
        </p:nvSpPr>
        <p:spPr>
          <a:xfrm>
            <a:off x="320040" y="1325880"/>
            <a:ext cx="4206240" cy="3337560"/>
          </a:xfrm>
          <a:prstGeom prst="rect">
            <a:avLst/>
          </a:prstGeom>
          <a:solidFill>
            <a:srgbClr val="FFFFFF"/>
          </a:solidFill>
          <a:ln w="12700">
            <a:solidFill>
              <a:srgbClr val="CBD8EB"/>
            </a:solidFill>
            <a:prstDash val="solid"/>
          </a:ln>
        </p:spPr>
      </p:sp>
      <p:sp>
        <p:nvSpPr>
          <p:cNvPr id="9" name="Text 6"/>
          <p:cNvSpPr/>
          <p:nvPr/>
        </p:nvSpPr>
        <p:spPr>
          <a:xfrm>
            <a:off x="484632" y="1444752"/>
            <a:ext cx="3877056" cy="3090672"/>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Enacted in 2000, the African Growth and Opportunity Act provides eligible sub-Saharan African countries with duty-free access to U.S. markets. Intended to promote economic growth, market reforms, and expanded trade.</a:t>
            </a:r>
            <a:endParaRPr lang="en-US" sz="1200" dirty="0"/>
          </a:p>
          <a:p>
            <a:pPr indent="0" marL="0">
              <a:buNone/>
            </a:pPr>
            <a:endParaRPr lang="en-US" sz="1200" dirty="0"/>
          </a:p>
          <a:p>
            <a:pPr indent="0" marL="0">
              <a:buNone/>
            </a:pPr>
            <a:r>
              <a:rPr lang="en-US" sz="1200" dirty="0">
                <a:solidFill>
                  <a:srgbClr val="1C1C1C"/>
                </a:solidFill>
                <a:latin typeface="Calibri" pitchFamily="34" charset="0"/>
                <a:ea typeface="Calibri" pitchFamily="34" charset="-122"/>
                <a:cs typeface="Calibri" pitchFamily="34" charset="-120"/>
              </a:rPr>
              <a:t>Key beneficiary sectors: apparel, textiles, agriculture, transportation, and manufacturing.</a:t>
            </a:r>
            <a:endParaRPr lang="en-US" sz="1200" dirty="0"/>
          </a:p>
          <a:p>
            <a:pPr indent="0" marL="0">
              <a:buNone/>
            </a:pPr>
            <a:endParaRPr lang="en-US" sz="1200" dirty="0"/>
          </a:p>
          <a:p>
            <a:pPr indent="0" marL="0">
              <a:buNone/>
            </a:pPr>
            <a:r>
              <a:rPr lang="en-US" sz="1200" dirty="0">
                <a:solidFill>
                  <a:srgbClr val="1C1C1C"/>
                </a:solidFill>
                <a:latin typeface="Calibri" pitchFamily="34" charset="0"/>
                <a:ea typeface="Calibri" pitchFamily="34" charset="-122"/>
                <a:cs typeface="Calibri" pitchFamily="34" charset="-120"/>
              </a:rPr>
              <a:t>AGOA has also functioned as a diplomatic engagement tool between the United States and Africa.</a:t>
            </a:r>
            <a:endParaRPr lang="en-US" sz="1200" dirty="0"/>
          </a:p>
        </p:txBody>
      </p:sp>
      <p:sp>
        <p:nvSpPr>
          <p:cNvPr id="10" name="Shape 7"/>
          <p:cNvSpPr/>
          <p:nvPr/>
        </p:nvSpPr>
        <p:spPr>
          <a:xfrm>
            <a:off x="4754880" y="960120"/>
            <a:ext cx="4206240" cy="365760"/>
          </a:xfrm>
          <a:prstGeom prst="rect">
            <a:avLst/>
          </a:prstGeom>
          <a:solidFill>
            <a:srgbClr val="C49A1A"/>
          </a:solidFill>
          <a:ln w="12700">
            <a:solidFill>
              <a:srgbClr val="C49A1A"/>
            </a:solidFill>
            <a:prstDash val="solid"/>
          </a:ln>
        </p:spPr>
      </p:sp>
      <p:sp>
        <p:nvSpPr>
          <p:cNvPr id="11" name="Text 8"/>
          <p:cNvSpPr/>
          <p:nvPr/>
        </p:nvSpPr>
        <p:spPr>
          <a:xfrm>
            <a:off x="4864608" y="960120"/>
            <a:ext cx="3986784" cy="365760"/>
          </a:xfrm>
          <a:prstGeom prst="rect">
            <a:avLst/>
          </a:prstGeom>
          <a:noFill/>
          <a:ln/>
        </p:spPr>
        <p:txBody>
          <a:bodyPr wrap="square" lIns="0" tIns="0" rIns="0" bIns="0" rtlCol="0" anchor="ctr"/>
          <a:lstStyle/>
          <a:p>
            <a:pPr indent="0" marL="0">
              <a:buNone/>
            </a:pPr>
            <a:r>
              <a:rPr lang="en-US" sz="1300" b="1" dirty="0">
                <a:solidFill>
                  <a:srgbClr val="0D1B3E"/>
                </a:solidFill>
                <a:latin typeface="Calibri" pitchFamily="34" charset="0"/>
                <a:ea typeface="Calibri" pitchFamily="34" charset="-122"/>
                <a:cs typeface="Calibri" pitchFamily="34" charset="-120"/>
              </a:rPr>
              <a:t>Why Is It Being Reconsidered?</a:t>
            </a:r>
            <a:endParaRPr lang="en-US" sz="1300" dirty="0"/>
          </a:p>
        </p:txBody>
      </p:sp>
      <p:sp>
        <p:nvSpPr>
          <p:cNvPr id="12" name="Shape 9"/>
          <p:cNvSpPr/>
          <p:nvPr/>
        </p:nvSpPr>
        <p:spPr>
          <a:xfrm>
            <a:off x="4754880" y="1325880"/>
            <a:ext cx="4206240" cy="3337560"/>
          </a:xfrm>
          <a:prstGeom prst="rect">
            <a:avLst/>
          </a:prstGeom>
          <a:solidFill>
            <a:srgbClr val="FFFFFF"/>
          </a:solidFill>
          <a:ln w="12700">
            <a:solidFill>
              <a:srgbClr val="CBD8EB"/>
            </a:solidFill>
            <a:prstDash val="solid"/>
          </a:ln>
        </p:spPr>
      </p:sp>
      <p:sp>
        <p:nvSpPr>
          <p:cNvPr id="13" name="Text 10"/>
          <p:cNvSpPr/>
          <p:nvPr/>
        </p:nvSpPr>
        <p:spPr>
          <a:xfrm>
            <a:off x="4919472" y="1444752"/>
            <a:ext cx="3877056" cy="3090672"/>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The USTR argues AGOA has not fully achieved its objectives. Africa's share of U.S. imports remains small, U.S. exports to Africa have lost market share to China and the EU, and trade diversification has been uneven.</a:t>
            </a:r>
            <a:endParaRPr lang="en-US" sz="1200" dirty="0"/>
          </a:p>
          <a:p>
            <a:pPr indent="0" marL="0">
              <a:buNone/>
            </a:pPr>
            <a:endParaRPr lang="en-US" sz="1200" dirty="0"/>
          </a:p>
          <a:p>
            <a:pPr indent="0" marL="0">
              <a:buNone/>
            </a:pPr>
            <a:r>
              <a:rPr lang="en-US" sz="1200" dirty="0">
                <a:solidFill>
                  <a:srgbClr val="1C1C1C"/>
                </a:solidFill>
                <a:latin typeface="Calibri" pitchFamily="34" charset="0"/>
                <a:ea typeface="Calibri" pitchFamily="34" charset="-122"/>
                <a:cs typeface="Calibri" pitchFamily="34" charset="-120"/>
              </a:rPr>
              <a:t>The U.S. now views trade policy through the lens of national security and supply chain resilience.</a:t>
            </a:r>
            <a:endParaRPr lang="en-US" sz="1200" dirty="0"/>
          </a:p>
          <a:p>
            <a:pPr indent="0" marL="0">
              <a:buNone/>
            </a:pPr>
            <a:endParaRPr lang="en-US" sz="1200" dirty="0"/>
          </a:p>
          <a:p>
            <a:pPr indent="0" marL="0">
              <a:buNone/>
            </a:pPr>
            <a:r>
              <a:rPr lang="en-US" sz="1200" dirty="0">
                <a:solidFill>
                  <a:srgbClr val="1C1C1C"/>
                </a:solidFill>
                <a:latin typeface="Calibri" pitchFamily="34" charset="0"/>
                <a:ea typeface="Calibri" pitchFamily="34" charset="-122"/>
                <a:cs typeface="Calibri" pitchFamily="34" charset="-120"/>
              </a:rPr>
              <a:t>Africa's critical minerals, demographic growth, and industrial potential make it more strategically significant than ever.</a:t>
            </a:r>
            <a:endParaRPr lang="en-US" sz="1200" dirty="0"/>
          </a:p>
        </p:txBody>
      </p:sp>
      <p:sp>
        <p:nvSpPr>
          <p:cNvPr id="14" name="Shape 11"/>
          <p:cNvSpPr/>
          <p:nvPr/>
        </p:nvSpPr>
        <p:spPr>
          <a:xfrm>
            <a:off x="0" y="4759452"/>
            <a:ext cx="9144000" cy="384048"/>
          </a:xfrm>
          <a:prstGeom prst="rect">
            <a:avLst/>
          </a:prstGeom>
          <a:solidFill>
            <a:srgbClr val="0D1B3E"/>
          </a:solidFill>
          <a:ln w="12700">
            <a:solidFill>
              <a:srgbClr val="0D1B3E"/>
            </a:solidFill>
            <a:prstDash val="solid"/>
          </a:ln>
        </p:spPr>
      </p:sp>
      <p:sp>
        <p:nvSpPr>
          <p:cNvPr id="15" name="Shape 12"/>
          <p:cNvSpPr/>
          <p:nvPr/>
        </p:nvSpPr>
        <p:spPr>
          <a:xfrm>
            <a:off x="0" y="4759452"/>
            <a:ext cx="1097280" cy="384048"/>
          </a:xfrm>
          <a:prstGeom prst="rect">
            <a:avLst/>
          </a:prstGeom>
          <a:solidFill>
            <a:srgbClr val="1A3C8F"/>
          </a:solidFill>
          <a:ln w="12700">
            <a:solidFill>
              <a:srgbClr val="1A3C8F"/>
            </a:solidFill>
            <a:prstDash val="solid"/>
          </a:ln>
        </p:spPr>
      </p:sp>
      <p:pic>
        <p:nvPicPr>
          <p:cNvPr id="16" name="Image 1" descr="preencoded.png">    </p:cNvPr>
          <p:cNvPicPr>
            <a:picLocks noChangeAspect="1"/>
          </p:cNvPicPr>
          <p:nvPr/>
        </p:nvPicPr>
        <p:blipFill>
          <a:blip r:embed="rId2"/>
          <a:stretch>
            <a:fillRect/>
          </a:stretch>
        </p:blipFill>
        <p:spPr>
          <a:xfrm>
            <a:off x="109728" y="4777740"/>
            <a:ext cx="329184" cy="329184"/>
          </a:xfrm>
          <a:prstGeom prst="rect">
            <a:avLst/>
          </a:prstGeom>
        </p:spPr>
      </p:pic>
      <p:sp>
        <p:nvSpPr>
          <p:cNvPr id="17" name="Text 13"/>
          <p:cNvSpPr/>
          <p:nvPr/>
        </p:nvSpPr>
        <p:spPr>
          <a:xfrm>
            <a:off x="1234440" y="4786884"/>
            <a:ext cx="5943600" cy="320040"/>
          </a:xfrm>
          <a:prstGeom prst="rect">
            <a:avLst/>
          </a:prstGeom>
          <a:noFill/>
          <a:ln/>
        </p:spPr>
        <p:txBody>
          <a:bodyPr wrap="square" lIns="0" tIns="0" rIns="0" bIns="0" rtlCol="0" anchor="ctr"/>
          <a:lstStyle/>
          <a:p>
            <a:pPr indent="0" marL="0">
              <a:buNone/>
            </a:pPr>
            <a:r>
              <a:rPr lang="en-US" sz="850" dirty="0">
                <a:solidFill>
                  <a:srgbClr val="7A9CC8"/>
                </a:solidFill>
                <a:latin typeface="Calibri" pitchFamily="34" charset="0"/>
                <a:ea typeface="Calibri" pitchFamily="34" charset="-122"/>
                <a:cs typeface="Calibri" pitchFamily="34" charset="-120"/>
              </a:rPr>
              <a:t>Rethinking AGOA  |  ADYH Policy Brief  |  May 2026  |  adyhub.org</a:t>
            </a:r>
            <a:endParaRPr lang="en-US" sz="850" dirty="0"/>
          </a:p>
        </p:txBody>
      </p:sp>
      <p:sp>
        <p:nvSpPr>
          <p:cNvPr id="18" name="Text 14"/>
          <p:cNvSpPr/>
          <p:nvPr/>
        </p:nvSpPr>
        <p:spPr>
          <a:xfrm>
            <a:off x="7406640" y="4786884"/>
            <a:ext cx="1600200" cy="320040"/>
          </a:xfrm>
          <a:prstGeom prst="rect">
            <a:avLst/>
          </a:prstGeom>
          <a:noFill/>
          <a:ln/>
        </p:spPr>
        <p:txBody>
          <a:bodyPr wrap="square" lIns="0" tIns="0" rIns="0" bIns="0" rtlCol="0" anchor="ctr"/>
          <a:lstStyle/>
          <a:p>
            <a:pPr algn="r" indent="0" marL="0">
              <a:buNone/>
            </a:pPr>
            <a:r>
              <a:rPr lang="en-US" sz="900" b="1" dirty="0">
                <a:solidFill>
                  <a:srgbClr val="C49A1A"/>
                </a:solidFill>
                <a:latin typeface="Calibri" pitchFamily="34" charset="0"/>
                <a:ea typeface="Calibri" pitchFamily="34" charset="-122"/>
                <a:cs typeface="Calibri" pitchFamily="34" charset="-120"/>
              </a:rPr>
              <a:t>Background</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9144000" cy="804672"/>
          </a:xfrm>
          <a:prstGeom prst="rect">
            <a:avLst/>
          </a:prstGeom>
          <a:solidFill>
            <a:srgbClr val="0D1B3E"/>
          </a:solidFill>
          <a:ln w="12700">
            <a:solidFill>
              <a:srgbClr val="0D1B3E"/>
            </a:solidFill>
            <a:prstDash val="solid"/>
          </a:ln>
        </p:spPr>
      </p:sp>
      <p:sp>
        <p:nvSpPr>
          <p:cNvPr id="3" name="Shape 1"/>
          <p:cNvSpPr/>
          <p:nvPr/>
        </p:nvSpPr>
        <p:spPr>
          <a:xfrm>
            <a:off x="0" y="0"/>
            <a:ext cx="347472" cy="804672"/>
          </a:xfrm>
          <a:prstGeom prst="rect">
            <a:avLst/>
          </a:prstGeom>
          <a:solidFill>
            <a:srgbClr val="C49A1A"/>
          </a:solidFill>
          <a:ln w="12700">
            <a:solidFill>
              <a:srgbClr val="C49A1A"/>
            </a:solidFill>
            <a:prstDash val="solid"/>
          </a:ln>
        </p:spPr>
      </p:sp>
      <p:sp>
        <p:nvSpPr>
          <p:cNvPr id="4" name="Text 2"/>
          <p:cNvSpPr/>
          <p:nvPr/>
        </p:nvSpPr>
        <p:spPr>
          <a:xfrm>
            <a:off x="502920" y="137160"/>
            <a:ext cx="7772400" cy="530352"/>
          </a:xfrm>
          <a:prstGeom prst="rect">
            <a:avLst/>
          </a:prstGeom>
          <a:noFill/>
          <a:ln/>
        </p:spPr>
        <p:txBody>
          <a:bodyPr wrap="square" lIns="0" tIns="0" rIns="0" bIns="0" rtlCol="0" anchor="ctr"/>
          <a:lstStyle/>
          <a:p>
            <a:pPr indent="0" marL="0">
              <a:buNone/>
            </a:pPr>
            <a:r>
              <a:rPr lang="en-US" sz="2200" b="1" dirty="0">
                <a:solidFill>
                  <a:srgbClr val="FFFFFF"/>
                </a:solidFill>
                <a:latin typeface="Calibri" pitchFamily="34" charset="0"/>
                <a:ea typeface="Calibri" pitchFamily="34" charset="-122"/>
                <a:cs typeface="Calibri" pitchFamily="34" charset="-120"/>
              </a:rPr>
              <a:t>The Strategic Importance of Africa</a:t>
            </a:r>
            <a:endParaRPr lang="en-US" sz="2200" dirty="0"/>
          </a:p>
        </p:txBody>
      </p:sp>
      <p:pic>
        <p:nvPicPr>
          <p:cNvPr id="5" name="Image 0" descr="preencoded.png">    </p:cNvPr>
          <p:cNvPicPr>
            <a:picLocks noChangeAspect="1"/>
          </p:cNvPicPr>
          <p:nvPr/>
        </p:nvPicPr>
        <p:blipFill>
          <a:blip r:embed="rId1"/>
          <a:stretch>
            <a:fillRect/>
          </a:stretch>
        </p:blipFill>
        <p:spPr>
          <a:xfrm>
            <a:off x="8430768" y="82296"/>
            <a:ext cx="640080" cy="640080"/>
          </a:xfrm>
          <a:prstGeom prst="rect">
            <a:avLst/>
          </a:prstGeom>
        </p:spPr>
      </p:pic>
      <p:sp>
        <p:nvSpPr>
          <p:cNvPr id="6" name="Text 3"/>
          <p:cNvSpPr/>
          <p:nvPr/>
        </p:nvSpPr>
        <p:spPr>
          <a:xfrm>
            <a:off x="365760" y="932688"/>
            <a:ext cx="8412480" cy="411480"/>
          </a:xfrm>
          <a:prstGeom prst="rect">
            <a:avLst/>
          </a:prstGeom>
          <a:noFill/>
          <a:ln/>
        </p:spPr>
        <p:txBody>
          <a:bodyPr wrap="square" lIns="0" tIns="0" rIns="0" bIns="0" rtlCol="0" anchor="ctr"/>
          <a:lstStyle/>
          <a:p>
            <a:pPr indent="0" marL="0">
              <a:buNone/>
            </a:pPr>
            <a:r>
              <a:rPr lang="en-US" sz="1600" b="1" dirty="0">
                <a:solidFill>
                  <a:srgbClr val="0D1B3E"/>
                </a:solidFill>
                <a:latin typeface="Calibri" pitchFamily="34" charset="0"/>
                <a:ea typeface="Calibri" pitchFamily="34" charset="-122"/>
                <a:cs typeface="Calibri" pitchFamily="34" charset="-120"/>
              </a:rPr>
              <a:t>Africa is increasingly central to the future global economy.</a:t>
            </a:r>
            <a:endParaRPr lang="en-US" sz="1600" dirty="0"/>
          </a:p>
        </p:txBody>
      </p:sp>
      <p:sp>
        <p:nvSpPr>
          <p:cNvPr id="7" name="Shape 4"/>
          <p:cNvSpPr/>
          <p:nvPr/>
        </p:nvSpPr>
        <p:spPr>
          <a:xfrm>
            <a:off x="320040" y="1444752"/>
            <a:ext cx="4206240" cy="1389888"/>
          </a:xfrm>
          <a:prstGeom prst="rect">
            <a:avLst/>
          </a:prstGeom>
          <a:solidFill>
            <a:srgbClr val="FFFFFF"/>
          </a:solidFill>
          <a:ln w="12700">
            <a:solidFill>
              <a:srgbClr val="CBD8EB"/>
            </a:solidFill>
            <a:prstDash val="solid"/>
          </a:ln>
          <a:effectLst>
            <a:outerShdw sx="100000" sy="100000" kx="0" ky="0" algn="bl" rotWithShape="0" blurRad="101600" dist="25400" dir="8100000">
              <a:srgbClr val="000000">
                <a:alpha val="7000"/>
              </a:srgbClr>
            </a:outerShdw>
          </a:effectLst>
        </p:spPr>
      </p:sp>
      <p:sp>
        <p:nvSpPr>
          <p:cNvPr id="8" name="Shape 5"/>
          <p:cNvSpPr/>
          <p:nvPr/>
        </p:nvSpPr>
        <p:spPr>
          <a:xfrm>
            <a:off x="320040" y="1444752"/>
            <a:ext cx="64008" cy="1389888"/>
          </a:xfrm>
          <a:prstGeom prst="rect">
            <a:avLst/>
          </a:prstGeom>
          <a:solidFill>
            <a:srgbClr val="C49A1A"/>
          </a:solidFill>
          <a:ln w="12700">
            <a:solidFill>
              <a:srgbClr val="C49A1A"/>
            </a:solidFill>
            <a:prstDash val="solid"/>
          </a:ln>
        </p:spPr>
      </p:sp>
      <p:sp>
        <p:nvSpPr>
          <p:cNvPr id="9" name="Text 6"/>
          <p:cNvSpPr/>
          <p:nvPr/>
        </p:nvSpPr>
        <p:spPr>
          <a:xfrm>
            <a:off x="521208" y="1581912"/>
            <a:ext cx="3840480" cy="347472"/>
          </a:xfrm>
          <a:prstGeom prst="rect">
            <a:avLst/>
          </a:prstGeom>
          <a:noFill/>
          <a:ln/>
        </p:spPr>
        <p:txBody>
          <a:bodyPr wrap="square" lIns="0" tIns="0" rIns="0" bIns="0" rtlCol="0" anchor="ctr"/>
          <a:lstStyle/>
          <a:p>
            <a:pPr indent="0" marL="0">
              <a:buNone/>
            </a:pPr>
            <a:r>
              <a:rPr lang="en-US" sz="1350" b="1" dirty="0">
                <a:solidFill>
                  <a:srgbClr val="0D1B3E"/>
                </a:solidFill>
                <a:latin typeface="Calibri" pitchFamily="34" charset="0"/>
                <a:ea typeface="Calibri" pitchFamily="34" charset="-122"/>
                <a:cs typeface="Calibri" pitchFamily="34" charset="-120"/>
              </a:rPr>
              <a:t>Critical Minerals</a:t>
            </a:r>
            <a:endParaRPr lang="en-US" sz="1350" dirty="0"/>
          </a:p>
        </p:txBody>
      </p:sp>
      <p:sp>
        <p:nvSpPr>
          <p:cNvPr id="10" name="Text 7"/>
          <p:cNvSpPr/>
          <p:nvPr/>
        </p:nvSpPr>
        <p:spPr>
          <a:xfrm>
            <a:off x="521208" y="1975104"/>
            <a:ext cx="3840480" cy="749808"/>
          </a:xfrm>
          <a:prstGeom prst="rect">
            <a:avLst/>
          </a:prstGeom>
          <a:noFill/>
          <a:ln/>
        </p:spPr>
        <p:txBody>
          <a:bodyPr wrap="square" lIns="0" tIns="0" rIns="0" bIns="0" rtlCol="0" anchor="ctr"/>
          <a:lstStyle/>
          <a:p>
            <a:pPr indent="0" marL="0">
              <a:buNone/>
            </a:pPr>
            <a:r>
              <a:rPr lang="en-US" sz="1150" dirty="0">
                <a:solidFill>
                  <a:srgbClr val="4A5568"/>
                </a:solidFill>
                <a:latin typeface="Calibri" pitchFamily="34" charset="0"/>
                <a:ea typeface="Calibri" pitchFamily="34" charset="-122"/>
                <a:cs typeface="Calibri" pitchFamily="34" charset="-120"/>
              </a:rPr>
              <a:t>Africa holds major reserves essential to clean energy, EVs, semiconductors, and next-generation technology manufacturing.</a:t>
            </a:r>
            <a:endParaRPr lang="en-US" sz="1150" dirty="0"/>
          </a:p>
        </p:txBody>
      </p:sp>
      <p:sp>
        <p:nvSpPr>
          <p:cNvPr id="11" name="Shape 8"/>
          <p:cNvSpPr/>
          <p:nvPr/>
        </p:nvSpPr>
        <p:spPr>
          <a:xfrm>
            <a:off x="4754880" y="1444752"/>
            <a:ext cx="4206240" cy="1389888"/>
          </a:xfrm>
          <a:prstGeom prst="rect">
            <a:avLst/>
          </a:prstGeom>
          <a:solidFill>
            <a:srgbClr val="FFFFFF"/>
          </a:solidFill>
          <a:ln w="12700">
            <a:solidFill>
              <a:srgbClr val="CBD8EB"/>
            </a:solidFill>
            <a:prstDash val="solid"/>
          </a:ln>
          <a:effectLst>
            <a:outerShdw sx="100000" sy="100000" kx="0" ky="0" algn="bl" rotWithShape="0" blurRad="101600" dist="25400" dir="8100000">
              <a:srgbClr val="000000">
                <a:alpha val="7000"/>
              </a:srgbClr>
            </a:outerShdw>
          </a:effectLst>
        </p:spPr>
      </p:sp>
      <p:sp>
        <p:nvSpPr>
          <p:cNvPr id="12" name="Shape 9"/>
          <p:cNvSpPr/>
          <p:nvPr/>
        </p:nvSpPr>
        <p:spPr>
          <a:xfrm>
            <a:off x="4754880" y="1444752"/>
            <a:ext cx="64008" cy="1389888"/>
          </a:xfrm>
          <a:prstGeom prst="rect">
            <a:avLst/>
          </a:prstGeom>
          <a:solidFill>
            <a:srgbClr val="1A3C8F"/>
          </a:solidFill>
          <a:ln w="12700">
            <a:solidFill>
              <a:srgbClr val="1A3C8F"/>
            </a:solidFill>
            <a:prstDash val="solid"/>
          </a:ln>
        </p:spPr>
      </p:sp>
      <p:sp>
        <p:nvSpPr>
          <p:cNvPr id="13" name="Text 10"/>
          <p:cNvSpPr/>
          <p:nvPr/>
        </p:nvSpPr>
        <p:spPr>
          <a:xfrm>
            <a:off x="4956048" y="1581912"/>
            <a:ext cx="3840480" cy="347472"/>
          </a:xfrm>
          <a:prstGeom prst="rect">
            <a:avLst/>
          </a:prstGeom>
          <a:noFill/>
          <a:ln/>
        </p:spPr>
        <p:txBody>
          <a:bodyPr wrap="square" lIns="0" tIns="0" rIns="0" bIns="0" rtlCol="0" anchor="ctr"/>
          <a:lstStyle/>
          <a:p>
            <a:pPr indent="0" marL="0">
              <a:buNone/>
            </a:pPr>
            <a:r>
              <a:rPr lang="en-US" sz="1350" b="1" dirty="0">
                <a:solidFill>
                  <a:srgbClr val="0D1B3E"/>
                </a:solidFill>
                <a:latin typeface="Calibri" pitchFamily="34" charset="0"/>
                <a:ea typeface="Calibri" pitchFamily="34" charset="-122"/>
                <a:cs typeface="Calibri" pitchFamily="34" charset="-120"/>
              </a:rPr>
              <a:t>Demographic Growth</a:t>
            </a:r>
            <a:endParaRPr lang="en-US" sz="1350" dirty="0"/>
          </a:p>
        </p:txBody>
      </p:sp>
      <p:sp>
        <p:nvSpPr>
          <p:cNvPr id="14" name="Text 11"/>
          <p:cNvSpPr/>
          <p:nvPr/>
        </p:nvSpPr>
        <p:spPr>
          <a:xfrm>
            <a:off x="4956048" y="1975104"/>
            <a:ext cx="3840480" cy="749808"/>
          </a:xfrm>
          <a:prstGeom prst="rect">
            <a:avLst/>
          </a:prstGeom>
          <a:noFill/>
          <a:ln/>
        </p:spPr>
        <p:txBody>
          <a:bodyPr wrap="square" lIns="0" tIns="0" rIns="0" bIns="0" rtlCol="0" anchor="ctr"/>
          <a:lstStyle/>
          <a:p>
            <a:pPr indent="0" marL="0">
              <a:buNone/>
            </a:pPr>
            <a:r>
              <a:rPr lang="en-US" sz="1150" dirty="0">
                <a:solidFill>
                  <a:srgbClr val="4A5568"/>
                </a:solidFill>
                <a:latin typeface="Calibri" pitchFamily="34" charset="0"/>
                <a:ea typeface="Calibri" pitchFamily="34" charset="-122"/>
                <a:cs typeface="Calibri" pitchFamily="34" charset="-120"/>
              </a:rPr>
              <a:t>The fastest-growing youth population globally — the future labor force, consumer market, and innovation engine.</a:t>
            </a:r>
            <a:endParaRPr lang="en-US" sz="1150" dirty="0"/>
          </a:p>
        </p:txBody>
      </p:sp>
      <p:sp>
        <p:nvSpPr>
          <p:cNvPr id="15" name="Shape 12"/>
          <p:cNvSpPr/>
          <p:nvPr/>
        </p:nvSpPr>
        <p:spPr>
          <a:xfrm>
            <a:off x="320040" y="2953512"/>
            <a:ext cx="4206240" cy="1389888"/>
          </a:xfrm>
          <a:prstGeom prst="rect">
            <a:avLst/>
          </a:prstGeom>
          <a:solidFill>
            <a:srgbClr val="FFFFFF"/>
          </a:solidFill>
          <a:ln w="12700">
            <a:solidFill>
              <a:srgbClr val="CBD8EB"/>
            </a:solidFill>
            <a:prstDash val="solid"/>
          </a:ln>
          <a:effectLst>
            <a:outerShdw sx="100000" sy="100000" kx="0" ky="0" algn="bl" rotWithShape="0" blurRad="101600" dist="25400" dir="8100000">
              <a:srgbClr val="000000">
                <a:alpha val="7000"/>
              </a:srgbClr>
            </a:outerShdw>
          </a:effectLst>
        </p:spPr>
      </p:sp>
      <p:sp>
        <p:nvSpPr>
          <p:cNvPr id="16" name="Shape 13"/>
          <p:cNvSpPr/>
          <p:nvPr/>
        </p:nvSpPr>
        <p:spPr>
          <a:xfrm>
            <a:off x="320040" y="2953512"/>
            <a:ext cx="64008" cy="1389888"/>
          </a:xfrm>
          <a:prstGeom prst="rect">
            <a:avLst/>
          </a:prstGeom>
          <a:solidFill>
            <a:srgbClr val="C49A1A"/>
          </a:solidFill>
          <a:ln w="12700">
            <a:solidFill>
              <a:srgbClr val="C49A1A"/>
            </a:solidFill>
            <a:prstDash val="solid"/>
          </a:ln>
        </p:spPr>
      </p:sp>
      <p:sp>
        <p:nvSpPr>
          <p:cNvPr id="17" name="Text 14"/>
          <p:cNvSpPr/>
          <p:nvPr/>
        </p:nvSpPr>
        <p:spPr>
          <a:xfrm>
            <a:off x="521208" y="3090672"/>
            <a:ext cx="3840480" cy="347472"/>
          </a:xfrm>
          <a:prstGeom prst="rect">
            <a:avLst/>
          </a:prstGeom>
          <a:noFill/>
          <a:ln/>
        </p:spPr>
        <p:txBody>
          <a:bodyPr wrap="square" lIns="0" tIns="0" rIns="0" bIns="0" rtlCol="0" anchor="ctr"/>
          <a:lstStyle/>
          <a:p>
            <a:pPr indent="0" marL="0">
              <a:buNone/>
            </a:pPr>
            <a:r>
              <a:rPr lang="en-US" sz="1350" b="1" dirty="0">
                <a:solidFill>
                  <a:srgbClr val="0D1B3E"/>
                </a:solidFill>
                <a:latin typeface="Calibri" pitchFamily="34" charset="0"/>
                <a:ea typeface="Calibri" pitchFamily="34" charset="-122"/>
                <a:cs typeface="Calibri" pitchFamily="34" charset="-120"/>
              </a:rPr>
              <a:t>Industrial Potential</a:t>
            </a:r>
            <a:endParaRPr lang="en-US" sz="1350" dirty="0"/>
          </a:p>
        </p:txBody>
      </p:sp>
      <p:sp>
        <p:nvSpPr>
          <p:cNvPr id="18" name="Text 15"/>
          <p:cNvSpPr/>
          <p:nvPr/>
        </p:nvSpPr>
        <p:spPr>
          <a:xfrm>
            <a:off x="521208" y="3483864"/>
            <a:ext cx="3840480" cy="749808"/>
          </a:xfrm>
          <a:prstGeom prst="rect">
            <a:avLst/>
          </a:prstGeom>
          <a:noFill/>
          <a:ln/>
        </p:spPr>
        <p:txBody>
          <a:bodyPr wrap="square" lIns="0" tIns="0" rIns="0" bIns="0" rtlCol="0" anchor="ctr"/>
          <a:lstStyle/>
          <a:p>
            <a:pPr indent="0" marL="0">
              <a:buNone/>
            </a:pPr>
            <a:r>
              <a:rPr lang="en-US" sz="1150" dirty="0">
                <a:solidFill>
                  <a:srgbClr val="4A5568"/>
                </a:solidFill>
                <a:latin typeface="Calibri" pitchFamily="34" charset="0"/>
                <a:ea typeface="Calibri" pitchFamily="34" charset="-122"/>
                <a:cs typeface="Calibri" pitchFamily="34" charset="-120"/>
              </a:rPr>
              <a:t>Untapped manufacturing capacity aligned with global supply chain diversification strategies.</a:t>
            </a:r>
            <a:endParaRPr lang="en-US" sz="1150" dirty="0"/>
          </a:p>
        </p:txBody>
      </p:sp>
      <p:sp>
        <p:nvSpPr>
          <p:cNvPr id="19" name="Shape 16"/>
          <p:cNvSpPr/>
          <p:nvPr/>
        </p:nvSpPr>
        <p:spPr>
          <a:xfrm>
            <a:off x="4754880" y="2953512"/>
            <a:ext cx="4206240" cy="1389888"/>
          </a:xfrm>
          <a:prstGeom prst="rect">
            <a:avLst/>
          </a:prstGeom>
          <a:solidFill>
            <a:srgbClr val="FFFFFF"/>
          </a:solidFill>
          <a:ln w="12700">
            <a:solidFill>
              <a:srgbClr val="CBD8EB"/>
            </a:solidFill>
            <a:prstDash val="solid"/>
          </a:ln>
          <a:effectLst>
            <a:outerShdw sx="100000" sy="100000" kx="0" ky="0" algn="bl" rotWithShape="0" blurRad="101600" dist="25400" dir="8100000">
              <a:srgbClr val="000000">
                <a:alpha val="7000"/>
              </a:srgbClr>
            </a:outerShdw>
          </a:effectLst>
        </p:spPr>
      </p:sp>
      <p:sp>
        <p:nvSpPr>
          <p:cNvPr id="20" name="Shape 17"/>
          <p:cNvSpPr/>
          <p:nvPr/>
        </p:nvSpPr>
        <p:spPr>
          <a:xfrm>
            <a:off x="4754880" y="2953512"/>
            <a:ext cx="64008" cy="1389888"/>
          </a:xfrm>
          <a:prstGeom prst="rect">
            <a:avLst/>
          </a:prstGeom>
          <a:solidFill>
            <a:srgbClr val="1A3C8F"/>
          </a:solidFill>
          <a:ln w="12700">
            <a:solidFill>
              <a:srgbClr val="1A3C8F"/>
            </a:solidFill>
            <a:prstDash val="solid"/>
          </a:ln>
        </p:spPr>
      </p:sp>
      <p:sp>
        <p:nvSpPr>
          <p:cNvPr id="21" name="Text 18"/>
          <p:cNvSpPr/>
          <p:nvPr/>
        </p:nvSpPr>
        <p:spPr>
          <a:xfrm>
            <a:off x="4956048" y="3090672"/>
            <a:ext cx="3840480" cy="347472"/>
          </a:xfrm>
          <a:prstGeom prst="rect">
            <a:avLst/>
          </a:prstGeom>
          <a:noFill/>
          <a:ln/>
        </p:spPr>
        <p:txBody>
          <a:bodyPr wrap="square" lIns="0" tIns="0" rIns="0" bIns="0" rtlCol="0" anchor="ctr"/>
          <a:lstStyle/>
          <a:p>
            <a:pPr indent="0" marL="0">
              <a:buNone/>
            </a:pPr>
            <a:r>
              <a:rPr lang="en-US" sz="1350" b="1" dirty="0">
                <a:solidFill>
                  <a:srgbClr val="0D1B3E"/>
                </a:solidFill>
                <a:latin typeface="Calibri" pitchFamily="34" charset="0"/>
                <a:ea typeface="Calibri" pitchFamily="34" charset="-122"/>
                <a:cs typeface="Calibri" pitchFamily="34" charset="-120"/>
              </a:rPr>
              <a:t>Geopolitical Arena</a:t>
            </a:r>
            <a:endParaRPr lang="en-US" sz="1350" dirty="0"/>
          </a:p>
        </p:txBody>
      </p:sp>
      <p:sp>
        <p:nvSpPr>
          <p:cNvPr id="22" name="Text 19"/>
          <p:cNvSpPr/>
          <p:nvPr/>
        </p:nvSpPr>
        <p:spPr>
          <a:xfrm>
            <a:off x="4956048" y="3483864"/>
            <a:ext cx="3840480" cy="749808"/>
          </a:xfrm>
          <a:prstGeom prst="rect">
            <a:avLst/>
          </a:prstGeom>
          <a:noFill/>
          <a:ln/>
        </p:spPr>
        <p:txBody>
          <a:bodyPr wrap="square" lIns="0" tIns="0" rIns="0" bIns="0" rtlCol="0" anchor="ctr"/>
          <a:lstStyle/>
          <a:p>
            <a:pPr indent="0" marL="0">
              <a:buNone/>
            </a:pPr>
            <a:r>
              <a:rPr lang="en-US" sz="1150" dirty="0">
                <a:solidFill>
                  <a:srgbClr val="4A5568"/>
                </a:solidFill>
                <a:latin typeface="Calibri" pitchFamily="34" charset="0"/>
                <a:ea typeface="Calibri" pitchFamily="34" charset="-122"/>
                <a:cs typeface="Calibri" pitchFamily="34" charset="-120"/>
              </a:rPr>
              <a:t>China, EU, India, Gulf states, and the U.S. all actively competing for trade partnerships, infrastructure, and strategic influence.</a:t>
            </a:r>
            <a:endParaRPr lang="en-US" sz="1150" dirty="0"/>
          </a:p>
        </p:txBody>
      </p:sp>
      <p:sp>
        <p:nvSpPr>
          <p:cNvPr id="23" name="Text 20"/>
          <p:cNvSpPr/>
          <p:nvPr/>
        </p:nvSpPr>
        <p:spPr>
          <a:xfrm>
            <a:off x="320040" y="4553712"/>
            <a:ext cx="8503920" cy="393192"/>
          </a:xfrm>
          <a:prstGeom prst="rect">
            <a:avLst/>
          </a:prstGeom>
          <a:noFill/>
          <a:ln/>
        </p:spPr>
        <p:txBody>
          <a:bodyPr wrap="square" lIns="0" tIns="0" rIns="0" bIns="0" rtlCol="0" anchor="ctr"/>
          <a:lstStyle/>
          <a:p>
            <a:pPr indent="0" marL="0">
              <a:buNone/>
            </a:pPr>
            <a:r>
              <a:rPr lang="en-US" sz="1200" b="1" i="1" dirty="0">
                <a:solidFill>
                  <a:srgbClr val="1A3C8F"/>
                </a:solidFill>
                <a:latin typeface="Calibri" pitchFamily="34" charset="0"/>
                <a:ea typeface="Calibri" pitchFamily="34" charset="-122"/>
                <a:cs typeface="Calibri" pitchFamily="34" charset="-120"/>
              </a:rPr>
              <a:t>The future of U.S.–Africa relations will be shaped not by aid — but by industrial strategy, technology, and supply chain alignment.</a:t>
            </a:r>
            <a:endParaRPr lang="en-US" sz="1200" dirty="0"/>
          </a:p>
        </p:txBody>
      </p:sp>
      <p:sp>
        <p:nvSpPr>
          <p:cNvPr id="24" name="Shape 21"/>
          <p:cNvSpPr/>
          <p:nvPr/>
        </p:nvSpPr>
        <p:spPr>
          <a:xfrm>
            <a:off x="0" y="4759452"/>
            <a:ext cx="9144000" cy="384048"/>
          </a:xfrm>
          <a:prstGeom prst="rect">
            <a:avLst/>
          </a:prstGeom>
          <a:solidFill>
            <a:srgbClr val="0D1B3E"/>
          </a:solidFill>
          <a:ln w="12700">
            <a:solidFill>
              <a:srgbClr val="0D1B3E"/>
            </a:solidFill>
            <a:prstDash val="solid"/>
          </a:ln>
        </p:spPr>
      </p:sp>
      <p:sp>
        <p:nvSpPr>
          <p:cNvPr id="25" name="Shape 22"/>
          <p:cNvSpPr/>
          <p:nvPr/>
        </p:nvSpPr>
        <p:spPr>
          <a:xfrm>
            <a:off x="0" y="4759452"/>
            <a:ext cx="1097280" cy="384048"/>
          </a:xfrm>
          <a:prstGeom prst="rect">
            <a:avLst/>
          </a:prstGeom>
          <a:solidFill>
            <a:srgbClr val="1A3C8F"/>
          </a:solidFill>
          <a:ln w="12700">
            <a:solidFill>
              <a:srgbClr val="1A3C8F"/>
            </a:solidFill>
            <a:prstDash val="solid"/>
          </a:ln>
        </p:spPr>
      </p:sp>
      <p:pic>
        <p:nvPicPr>
          <p:cNvPr id="26" name="Image 1" descr="preencoded.png">    </p:cNvPr>
          <p:cNvPicPr>
            <a:picLocks noChangeAspect="1"/>
          </p:cNvPicPr>
          <p:nvPr/>
        </p:nvPicPr>
        <p:blipFill>
          <a:blip r:embed="rId2"/>
          <a:stretch>
            <a:fillRect/>
          </a:stretch>
        </p:blipFill>
        <p:spPr>
          <a:xfrm>
            <a:off x="109728" y="4777740"/>
            <a:ext cx="329184" cy="329184"/>
          </a:xfrm>
          <a:prstGeom prst="rect">
            <a:avLst/>
          </a:prstGeom>
        </p:spPr>
      </p:pic>
      <p:sp>
        <p:nvSpPr>
          <p:cNvPr id="27" name="Text 23"/>
          <p:cNvSpPr/>
          <p:nvPr/>
        </p:nvSpPr>
        <p:spPr>
          <a:xfrm>
            <a:off x="1234440" y="4786884"/>
            <a:ext cx="5943600" cy="320040"/>
          </a:xfrm>
          <a:prstGeom prst="rect">
            <a:avLst/>
          </a:prstGeom>
          <a:noFill/>
          <a:ln/>
        </p:spPr>
        <p:txBody>
          <a:bodyPr wrap="square" lIns="0" tIns="0" rIns="0" bIns="0" rtlCol="0" anchor="ctr"/>
          <a:lstStyle/>
          <a:p>
            <a:pPr indent="0" marL="0">
              <a:buNone/>
            </a:pPr>
            <a:r>
              <a:rPr lang="en-US" sz="850" dirty="0">
                <a:solidFill>
                  <a:srgbClr val="7A9CC8"/>
                </a:solidFill>
                <a:latin typeface="Calibri" pitchFamily="34" charset="0"/>
                <a:ea typeface="Calibri" pitchFamily="34" charset="-122"/>
                <a:cs typeface="Calibri" pitchFamily="34" charset="-120"/>
              </a:rPr>
              <a:t>Rethinking AGOA  |  ADYH Policy Brief  |  May 2026  |  adyhub.org</a:t>
            </a:r>
            <a:endParaRPr lang="en-US" sz="850" dirty="0"/>
          </a:p>
        </p:txBody>
      </p:sp>
      <p:sp>
        <p:nvSpPr>
          <p:cNvPr id="28" name="Text 24"/>
          <p:cNvSpPr/>
          <p:nvPr/>
        </p:nvSpPr>
        <p:spPr>
          <a:xfrm>
            <a:off x="7406640" y="4786884"/>
            <a:ext cx="1600200" cy="320040"/>
          </a:xfrm>
          <a:prstGeom prst="rect">
            <a:avLst/>
          </a:prstGeom>
          <a:noFill/>
          <a:ln/>
        </p:spPr>
        <p:txBody>
          <a:bodyPr wrap="square" lIns="0" tIns="0" rIns="0" bIns="0" rtlCol="0" anchor="ctr"/>
          <a:lstStyle/>
          <a:p>
            <a:pPr algn="r" indent="0" marL="0">
              <a:buNone/>
            </a:pPr>
            <a:r>
              <a:rPr lang="en-US" sz="900" b="1" dirty="0">
                <a:solidFill>
                  <a:srgbClr val="C49A1A"/>
                </a:solidFill>
                <a:latin typeface="Calibri" pitchFamily="34" charset="0"/>
                <a:ea typeface="Calibri" pitchFamily="34" charset="-122"/>
                <a:cs typeface="Calibri" pitchFamily="34" charset="-120"/>
              </a:rPr>
              <a:t>Context</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0F4F9"/>
        </a:solidFill>
      </p:bgPr>
    </p:bg>
    <p:spTree>
      <p:nvGrpSpPr>
        <p:cNvPr id="1" name=""/>
        <p:cNvGrpSpPr/>
        <p:nvPr/>
      </p:nvGrpSpPr>
      <p:grpSpPr>
        <a:xfrm>
          <a:off x="0" y="0"/>
          <a:ext cx="0" cy="0"/>
          <a:chOff x="0" y="0"/>
          <a:chExt cx="0" cy="0"/>
        </a:xfrm>
      </p:grpSpPr>
      <p:sp>
        <p:nvSpPr>
          <p:cNvPr id="2" name="Shape 0"/>
          <p:cNvSpPr/>
          <p:nvPr/>
        </p:nvSpPr>
        <p:spPr>
          <a:xfrm>
            <a:off x="0" y="0"/>
            <a:ext cx="9144000" cy="804672"/>
          </a:xfrm>
          <a:prstGeom prst="rect">
            <a:avLst/>
          </a:prstGeom>
          <a:solidFill>
            <a:srgbClr val="1A3C8F"/>
          </a:solidFill>
          <a:ln w="12700">
            <a:solidFill>
              <a:srgbClr val="1A3C8F"/>
            </a:solidFill>
            <a:prstDash val="solid"/>
          </a:ln>
        </p:spPr>
      </p:sp>
      <p:sp>
        <p:nvSpPr>
          <p:cNvPr id="3" name="Shape 1"/>
          <p:cNvSpPr/>
          <p:nvPr/>
        </p:nvSpPr>
        <p:spPr>
          <a:xfrm>
            <a:off x="0" y="0"/>
            <a:ext cx="347472" cy="804672"/>
          </a:xfrm>
          <a:prstGeom prst="rect">
            <a:avLst/>
          </a:prstGeom>
          <a:solidFill>
            <a:srgbClr val="C49A1A"/>
          </a:solidFill>
          <a:ln w="12700">
            <a:solidFill>
              <a:srgbClr val="C49A1A"/>
            </a:solidFill>
            <a:prstDash val="solid"/>
          </a:ln>
        </p:spPr>
      </p:sp>
      <p:sp>
        <p:nvSpPr>
          <p:cNvPr id="4" name="Text 2"/>
          <p:cNvSpPr/>
          <p:nvPr/>
        </p:nvSpPr>
        <p:spPr>
          <a:xfrm>
            <a:off x="502920" y="137160"/>
            <a:ext cx="7772400" cy="530352"/>
          </a:xfrm>
          <a:prstGeom prst="rect">
            <a:avLst/>
          </a:prstGeom>
          <a:noFill/>
          <a:ln/>
        </p:spPr>
        <p:txBody>
          <a:bodyPr wrap="square" lIns="0" tIns="0" rIns="0" bIns="0" rtlCol="0" anchor="ctr"/>
          <a:lstStyle/>
          <a:p>
            <a:pPr indent="0" marL="0">
              <a:buNone/>
            </a:pPr>
            <a:r>
              <a:rPr lang="en-US" sz="2200" b="1" dirty="0">
                <a:solidFill>
                  <a:srgbClr val="FFFFFF"/>
                </a:solidFill>
                <a:latin typeface="Calibri" pitchFamily="34" charset="0"/>
                <a:ea typeface="Calibri" pitchFamily="34" charset="-122"/>
                <a:cs typeface="Calibri" pitchFamily="34" charset="-120"/>
              </a:rPr>
              <a:t>Policy Recommendations at a Glance</a:t>
            </a:r>
            <a:endParaRPr lang="en-US" sz="2200" dirty="0"/>
          </a:p>
        </p:txBody>
      </p:sp>
      <p:pic>
        <p:nvPicPr>
          <p:cNvPr id="5" name="Image 0" descr="preencoded.png">    </p:cNvPr>
          <p:cNvPicPr>
            <a:picLocks noChangeAspect="1"/>
          </p:cNvPicPr>
          <p:nvPr/>
        </p:nvPicPr>
        <p:blipFill>
          <a:blip r:embed="rId1"/>
          <a:stretch>
            <a:fillRect/>
          </a:stretch>
        </p:blipFill>
        <p:spPr>
          <a:xfrm>
            <a:off x="8430768" y="82296"/>
            <a:ext cx="640080" cy="640080"/>
          </a:xfrm>
          <a:prstGeom prst="rect">
            <a:avLst/>
          </a:prstGeom>
        </p:spPr>
      </p:pic>
      <p:sp>
        <p:nvSpPr>
          <p:cNvPr id="6" name="Shape 3"/>
          <p:cNvSpPr/>
          <p:nvPr/>
        </p:nvSpPr>
        <p:spPr>
          <a:xfrm>
            <a:off x="274320" y="950976"/>
            <a:ext cx="2788920" cy="1783080"/>
          </a:xfrm>
          <a:prstGeom prst="rect">
            <a:avLst/>
          </a:prstGeom>
          <a:solidFill>
            <a:srgbClr val="FFFFFF"/>
          </a:solidFill>
          <a:ln w="12700">
            <a:solidFill>
              <a:srgbClr val="CBD8EB"/>
            </a:solidFill>
            <a:prstDash val="solid"/>
          </a:ln>
          <a:effectLst>
            <a:outerShdw sx="100000" sy="100000" kx="0" ky="0" algn="bl" rotWithShape="0" blurRad="101600" dist="25400" dir="8100000">
              <a:srgbClr val="000000">
                <a:alpha val="7000"/>
              </a:srgbClr>
            </a:outerShdw>
          </a:effectLst>
        </p:spPr>
      </p:sp>
      <p:sp>
        <p:nvSpPr>
          <p:cNvPr id="7" name="Shape 4"/>
          <p:cNvSpPr/>
          <p:nvPr/>
        </p:nvSpPr>
        <p:spPr>
          <a:xfrm>
            <a:off x="411480" y="1088136"/>
            <a:ext cx="475488" cy="475488"/>
          </a:xfrm>
          <a:prstGeom prst="ellipse">
            <a:avLst/>
          </a:prstGeom>
          <a:solidFill>
            <a:srgbClr val="C49A1A"/>
          </a:solidFill>
          <a:ln w="12700">
            <a:solidFill>
              <a:srgbClr val="C49A1A"/>
            </a:solidFill>
            <a:prstDash val="solid"/>
          </a:ln>
        </p:spPr>
      </p:sp>
      <p:sp>
        <p:nvSpPr>
          <p:cNvPr id="8" name="Text 5"/>
          <p:cNvSpPr/>
          <p:nvPr/>
        </p:nvSpPr>
        <p:spPr>
          <a:xfrm>
            <a:off x="411480" y="1088136"/>
            <a:ext cx="475488" cy="475488"/>
          </a:xfrm>
          <a:prstGeom prst="rect">
            <a:avLst/>
          </a:prstGeom>
          <a:noFill/>
          <a:ln/>
        </p:spPr>
        <p:txBody>
          <a:bodyPr wrap="square" lIns="0" tIns="0" rIns="0" bIns="0" rtlCol="0" anchor="ctr"/>
          <a:lstStyle/>
          <a:p>
            <a:pPr algn="ctr" indent="0" marL="0">
              <a:buNone/>
            </a:pPr>
            <a:r>
              <a:rPr lang="en-US" sz="1100" b="1" dirty="0">
                <a:solidFill>
                  <a:srgbClr val="0D1B3E"/>
                </a:solidFill>
                <a:latin typeface="Calibri" pitchFamily="34" charset="0"/>
                <a:ea typeface="Calibri" pitchFamily="34" charset="-122"/>
                <a:cs typeface="Calibri" pitchFamily="34" charset="-120"/>
              </a:rPr>
              <a:t>01</a:t>
            </a:r>
            <a:endParaRPr lang="en-US" sz="1100" dirty="0"/>
          </a:p>
        </p:txBody>
      </p:sp>
      <p:sp>
        <p:nvSpPr>
          <p:cNvPr id="9" name="Shape 6"/>
          <p:cNvSpPr/>
          <p:nvPr/>
        </p:nvSpPr>
        <p:spPr>
          <a:xfrm>
            <a:off x="2441448" y="1060704"/>
            <a:ext cx="502920" cy="502920"/>
          </a:xfrm>
          <a:prstGeom prst="ellipse">
            <a:avLst/>
          </a:prstGeom>
          <a:solidFill>
            <a:srgbClr val="EBF2FB"/>
          </a:solidFill>
          <a:ln w="12700">
            <a:solidFill>
              <a:srgbClr val="EBF2FB"/>
            </a:solidFill>
            <a:prstDash val="solid"/>
          </a:ln>
        </p:spPr>
      </p:sp>
      <p:pic>
        <p:nvPicPr>
          <p:cNvPr id="10" name="Image 1" descr="preencoded.png">    </p:cNvPr>
          <p:cNvPicPr>
            <a:picLocks noChangeAspect="1"/>
          </p:cNvPicPr>
          <p:nvPr/>
        </p:nvPicPr>
        <p:blipFill>
          <a:blip r:embed="rId2"/>
          <a:stretch>
            <a:fillRect/>
          </a:stretch>
        </p:blipFill>
        <p:spPr>
          <a:xfrm>
            <a:off x="2505456" y="1124712"/>
            <a:ext cx="374904" cy="374904"/>
          </a:xfrm>
          <a:prstGeom prst="rect">
            <a:avLst/>
          </a:prstGeom>
        </p:spPr>
      </p:pic>
      <p:sp>
        <p:nvSpPr>
          <p:cNvPr id="11" name="Text 7"/>
          <p:cNvSpPr/>
          <p:nvPr/>
        </p:nvSpPr>
        <p:spPr>
          <a:xfrm>
            <a:off x="411480" y="1682496"/>
            <a:ext cx="2523744" cy="713232"/>
          </a:xfrm>
          <a:prstGeom prst="rect">
            <a:avLst/>
          </a:prstGeom>
          <a:noFill/>
          <a:ln/>
        </p:spPr>
        <p:txBody>
          <a:bodyPr wrap="square" lIns="0" tIns="0" rIns="0" bIns="0" rtlCol="0" anchor="t"/>
          <a:lstStyle/>
          <a:p>
            <a:pPr indent="0" marL="0">
              <a:buNone/>
            </a:pPr>
            <a:r>
              <a:rPr lang="en-US" sz="1250" b="1" dirty="0">
                <a:solidFill>
                  <a:srgbClr val="0D1B3E"/>
                </a:solidFill>
                <a:latin typeface="Calibri" pitchFamily="34" charset="0"/>
                <a:ea typeface="Calibri" pitchFamily="34" charset="-122"/>
                <a:cs typeface="Calibri" pitchFamily="34" charset="-120"/>
              </a:rPr>
              <a:t>Move Beyond Raw Material Exports</a:t>
            </a:r>
            <a:endParaRPr lang="en-US" sz="1250" dirty="0"/>
          </a:p>
        </p:txBody>
      </p:sp>
      <p:sp>
        <p:nvSpPr>
          <p:cNvPr id="12" name="Shape 8"/>
          <p:cNvSpPr/>
          <p:nvPr/>
        </p:nvSpPr>
        <p:spPr>
          <a:xfrm>
            <a:off x="411480" y="2459736"/>
            <a:ext cx="1280160" cy="201168"/>
          </a:xfrm>
          <a:prstGeom prst="rect">
            <a:avLst/>
          </a:prstGeom>
          <a:solidFill>
            <a:srgbClr val="EBF2FB"/>
          </a:solidFill>
          <a:ln w="12700">
            <a:solidFill>
              <a:srgbClr val="CBD8EB"/>
            </a:solidFill>
            <a:prstDash val="solid"/>
          </a:ln>
        </p:spPr>
      </p:sp>
      <p:sp>
        <p:nvSpPr>
          <p:cNvPr id="13" name="Text 9"/>
          <p:cNvSpPr/>
          <p:nvPr/>
        </p:nvSpPr>
        <p:spPr>
          <a:xfrm>
            <a:off x="411480" y="2459736"/>
            <a:ext cx="1280160" cy="201168"/>
          </a:xfrm>
          <a:prstGeom prst="rect">
            <a:avLst/>
          </a:prstGeom>
          <a:noFill/>
          <a:ln/>
        </p:spPr>
        <p:txBody>
          <a:bodyPr wrap="square" lIns="0" tIns="0" rIns="0" bIns="0" rtlCol="0" anchor="ctr"/>
          <a:lstStyle/>
          <a:p>
            <a:pPr algn="ctr" indent="0" marL="0">
              <a:buNone/>
            </a:pPr>
            <a:r>
              <a:rPr lang="en-US" sz="850" dirty="0">
                <a:solidFill>
                  <a:srgbClr val="1A3C8F"/>
                </a:solidFill>
                <a:latin typeface="Calibri" pitchFamily="34" charset="0"/>
                <a:ea typeface="Calibri" pitchFamily="34" charset="-122"/>
                <a:cs typeface="Calibri" pitchFamily="34" charset="-120"/>
              </a:rPr>
              <a:t>Value Capture</a:t>
            </a:r>
            <a:endParaRPr lang="en-US" sz="850" dirty="0"/>
          </a:p>
        </p:txBody>
      </p:sp>
      <p:sp>
        <p:nvSpPr>
          <p:cNvPr id="14" name="Shape 10"/>
          <p:cNvSpPr/>
          <p:nvPr/>
        </p:nvSpPr>
        <p:spPr>
          <a:xfrm>
            <a:off x="3218688" y="950976"/>
            <a:ext cx="2788920" cy="1783080"/>
          </a:xfrm>
          <a:prstGeom prst="rect">
            <a:avLst/>
          </a:prstGeom>
          <a:solidFill>
            <a:srgbClr val="FFFFFF"/>
          </a:solidFill>
          <a:ln w="12700">
            <a:solidFill>
              <a:srgbClr val="CBD8EB"/>
            </a:solidFill>
            <a:prstDash val="solid"/>
          </a:ln>
          <a:effectLst>
            <a:outerShdw sx="100000" sy="100000" kx="0" ky="0" algn="bl" rotWithShape="0" blurRad="101600" dist="25400" dir="8100000">
              <a:srgbClr val="000000">
                <a:alpha val="7000"/>
              </a:srgbClr>
            </a:outerShdw>
          </a:effectLst>
        </p:spPr>
      </p:sp>
      <p:sp>
        <p:nvSpPr>
          <p:cNvPr id="15" name="Shape 11"/>
          <p:cNvSpPr/>
          <p:nvPr/>
        </p:nvSpPr>
        <p:spPr>
          <a:xfrm>
            <a:off x="3355848" y="1088136"/>
            <a:ext cx="475488" cy="475488"/>
          </a:xfrm>
          <a:prstGeom prst="ellipse">
            <a:avLst/>
          </a:prstGeom>
          <a:solidFill>
            <a:srgbClr val="C49A1A"/>
          </a:solidFill>
          <a:ln w="12700">
            <a:solidFill>
              <a:srgbClr val="C49A1A"/>
            </a:solidFill>
            <a:prstDash val="solid"/>
          </a:ln>
        </p:spPr>
      </p:sp>
      <p:sp>
        <p:nvSpPr>
          <p:cNvPr id="16" name="Text 12"/>
          <p:cNvSpPr/>
          <p:nvPr/>
        </p:nvSpPr>
        <p:spPr>
          <a:xfrm>
            <a:off x="3355848" y="1088136"/>
            <a:ext cx="475488" cy="475488"/>
          </a:xfrm>
          <a:prstGeom prst="rect">
            <a:avLst/>
          </a:prstGeom>
          <a:noFill/>
          <a:ln/>
        </p:spPr>
        <p:txBody>
          <a:bodyPr wrap="square" lIns="0" tIns="0" rIns="0" bIns="0" rtlCol="0" anchor="ctr"/>
          <a:lstStyle/>
          <a:p>
            <a:pPr algn="ctr" indent="0" marL="0">
              <a:buNone/>
            </a:pPr>
            <a:r>
              <a:rPr lang="en-US" sz="1100" b="1" dirty="0">
                <a:solidFill>
                  <a:srgbClr val="0D1B3E"/>
                </a:solidFill>
                <a:latin typeface="Calibri" pitchFamily="34" charset="0"/>
                <a:ea typeface="Calibri" pitchFamily="34" charset="-122"/>
                <a:cs typeface="Calibri" pitchFamily="34" charset="-120"/>
              </a:rPr>
              <a:t>02</a:t>
            </a:r>
            <a:endParaRPr lang="en-US" sz="1100" dirty="0"/>
          </a:p>
        </p:txBody>
      </p:sp>
      <p:sp>
        <p:nvSpPr>
          <p:cNvPr id="17" name="Shape 13"/>
          <p:cNvSpPr/>
          <p:nvPr/>
        </p:nvSpPr>
        <p:spPr>
          <a:xfrm>
            <a:off x="5385816" y="1060704"/>
            <a:ext cx="502920" cy="502920"/>
          </a:xfrm>
          <a:prstGeom prst="ellipse">
            <a:avLst/>
          </a:prstGeom>
          <a:solidFill>
            <a:srgbClr val="EBF2FB"/>
          </a:solidFill>
          <a:ln w="12700">
            <a:solidFill>
              <a:srgbClr val="EBF2FB"/>
            </a:solidFill>
            <a:prstDash val="solid"/>
          </a:ln>
        </p:spPr>
      </p:sp>
      <p:pic>
        <p:nvPicPr>
          <p:cNvPr id="18" name="Image 2" descr="preencoded.png">    </p:cNvPr>
          <p:cNvPicPr>
            <a:picLocks noChangeAspect="1"/>
          </p:cNvPicPr>
          <p:nvPr/>
        </p:nvPicPr>
        <p:blipFill>
          <a:blip r:embed="rId3"/>
          <a:stretch>
            <a:fillRect/>
          </a:stretch>
        </p:blipFill>
        <p:spPr>
          <a:xfrm>
            <a:off x="5449824" y="1124712"/>
            <a:ext cx="374904" cy="374904"/>
          </a:xfrm>
          <a:prstGeom prst="rect">
            <a:avLst/>
          </a:prstGeom>
        </p:spPr>
      </p:pic>
      <p:sp>
        <p:nvSpPr>
          <p:cNvPr id="19" name="Text 14"/>
          <p:cNvSpPr/>
          <p:nvPr/>
        </p:nvSpPr>
        <p:spPr>
          <a:xfrm>
            <a:off x="3355848" y="1682496"/>
            <a:ext cx="2523744" cy="713232"/>
          </a:xfrm>
          <a:prstGeom prst="rect">
            <a:avLst/>
          </a:prstGeom>
          <a:noFill/>
          <a:ln/>
        </p:spPr>
        <p:txBody>
          <a:bodyPr wrap="square" lIns="0" tIns="0" rIns="0" bIns="0" rtlCol="0" anchor="t"/>
          <a:lstStyle/>
          <a:p>
            <a:pPr indent="0" marL="0">
              <a:buNone/>
            </a:pPr>
            <a:r>
              <a:rPr lang="en-US" sz="1250" b="1" dirty="0">
                <a:solidFill>
                  <a:srgbClr val="0D1B3E"/>
                </a:solidFill>
                <a:latin typeface="Calibri" pitchFamily="34" charset="0"/>
                <a:ea typeface="Calibri" pitchFamily="34" charset="-122"/>
                <a:cs typeface="Calibri" pitchFamily="34" charset="-120"/>
              </a:rPr>
              <a:t>Build African Supply Chain Infrastructure</a:t>
            </a:r>
            <a:endParaRPr lang="en-US" sz="1250" dirty="0"/>
          </a:p>
        </p:txBody>
      </p:sp>
      <p:sp>
        <p:nvSpPr>
          <p:cNvPr id="20" name="Shape 15"/>
          <p:cNvSpPr/>
          <p:nvPr/>
        </p:nvSpPr>
        <p:spPr>
          <a:xfrm>
            <a:off x="3355848" y="2459736"/>
            <a:ext cx="1280160" cy="201168"/>
          </a:xfrm>
          <a:prstGeom prst="rect">
            <a:avLst/>
          </a:prstGeom>
          <a:solidFill>
            <a:srgbClr val="EBF2FB"/>
          </a:solidFill>
          <a:ln w="12700">
            <a:solidFill>
              <a:srgbClr val="CBD8EB"/>
            </a:solidFill>
            <a:prstDash val="solid"/>
          </a:ln>
        </p:spPr>
      </p:sp>
      <p:sp>
        <p:nvSpPr>
          <p:cNvPr id="21" name="Text 16"/>
          <p:cNvSpPr/>
          <p:nvPr/>
        </p:nvSpPr>
        <p:spPr>
          <a:xfrm>
            <a:off x="3355848" y="2459736"/>
            <a:ext cx="1280160" cy="201168"/>
          </a:xfrm>
          <a:prstGeom prst="rect">
            <a:avLst/>
          </a:prstGeom>
          <a:noFill/>
          <a:ln/>
        </p:spPr>
        <p:txBody>
          <a:bodyPr wrap="square" lIns="0" tIns="0" rIns="0" bIns="0" rtlCol="0" anchor="ctr"/>
          <a:lstStyle/>
          <a:p>
            <a:pPr algn="ctr" indent="0" marL="0">
              <a:buNone/>
            </a:pPr>
            <a:r>
              <a:rPr lang="en-US" sz="850" dirty="0">
                <a:solidFill>
                  <a:srgbClr val="1A3C8F"/>
                </a:solidFill>
                <a:latin typeface="Calibri" pitchFamily="34" charset="0"/>
                <a:ea typeface="Calibri" pitchFamily="34" charset="-122"/>
                <a:cs typeface="Calibri" pitchFamily="34" charset="-120"/>
              </a:rPr>
              <a:t>Production Systems</a:t>
            </a:r>
            <a:endParaRPr lang="en-US" sz="850" dirty="0"/>
          </a:p>
        </p:txBody>
      </p:sp>
      <p:sp>
        <p:nvSpPr>
          <p:cNvPr id="22" name="Shape 17"/>
          <p:cNvSpPr/>
          <p:nvPr/>
        </p:nvSpPr>
        <p:spPr>
          <a:xfrm>
            <a:off x="6163056" y="950976"/>
            <a:ext cx="2788920" cy="1783080"/>
          </a:xfrm>
          <a:prstGeom prst="rect">
            <a:avLst/>
          </a:prstGeom>
          <a:solidFill>
            <a:srgbClr val="FFFFFF"/>
          </a:solidFill>
          <a:ln w="12700">
            <a:solidFill>
              <a:srgbClr val="CBD8EB"/>
            </a:solidFill>
            <a:prstDash val="solid"/>
          </a:ln>
          <a:effectLst>
            <a:outerShdw sx="100000" sy="100000" kx="0" ky="0" algn="bl" rotWithShape="0" blurRad="101600" dist="25400" dir="8100000">
              <a:srgbClr val="000000">
                <a:alpha val="7000"/>
              </a:srgbClr>
            </a:outerShdw>
          </a:effectLst>
        </p:spPr>
      </p:sp>
      <p:sp>
        <p:nvSpPr>
          <p:cNvPr id="23" name="Shape 18"/>
          <p:cNvSpPr/>
          <p:nvPr/>
        </p:nvSpPr>
        <p:spPr>
          <a:xfrm>
            <a:off x="6300216" y="1088136"/>
            <a:ext cx="475488" cy="475488"/>
          </a:xfrm>
          <a:prstGeom prst="ellipse">
            <a:avLst/>
          </a:prstGeom>
          <a:solidFill>
            <a:srgbClr val="C49A1A"/>
          </a:solidFill>
          <a:ln w="12700">
            <a:solidFill>
              <a:srgbClr val="C49A1A"/>
            </a:solidFill>
            <a:prstDash val="solid"/>
          </a:ln>
        </p:spPr>
      </p:sp>
      <p:sp>
        <p:nvSpPr>
          <p:cNvPr id="24" name="Text 19"/>
          <p:cNvSpPr/>
          <p:nvPr/>
        </p:nvSpPr>
        <p:spPr>
          <a:xfrm>
            <a:off x="6300216" y="1088136"/>
            <a:ext cx="475488" cy="475488"/>
          </a:xfrm>
          <a:prstGeom prst="rect">
            <a:avLst/>
          </a:prstGeom>
          <a:noFill/>
          <a:ln/>
        </p:spPr>
        <p:txBody>
          <a:bodyPr wrap="square" lIns="0" tIns="0" rIns="0" bIns="0" rtlCol="0" anchor="ctr"/>
          <a:lstStyle/>
          <a:p>
            <a:pPr algn="ctr" indent="0" marL="0">
              <a:buNone/>
            </a:pPr>
            <a:r>
              <a:rPr lang="en-US" sz="1100" b="1" dirty="0">
                <a:solidFill>
                  <a:srgbClr val="0D1B3E"/>
                </a:solidFill>
                <a:latin typeface="Calibri" pitchFamily="34" charset="0"/>
                <a:ea typeface="Calibri" pitchFamily="34" charset="-122"/>
                <a:cs typeface="Calibri" pitchFamily="34" charset="-120"/>
              </a:rPr>
              <a:t>03</a:t>
            </a:r>
            <a:endParaRPr lang="en-US" sz="1100" dirty="0"/>
          </a:p>
        </p:txBody>
      </p:sp>
      <p:sp>
        <p:nvSpPr>
          <p:cNvPr id="25" name="Shape 20"/>
          <p:cNvSpPr/>
          <p:nvPr/>
        </p:nvSpPr>
        <p:spPr>
          <a:xfrm>
            <a:off x="8330184" y="1060704"/>
            <a:ext cx="502920" cy="502920"/>
          </a:xfrm>
          <a:prstGeom prst="ellipse">
            <a:avLst/>
          </a:prstGeom>
          <a:solidFill>
            <a:srgbClr val="EBF2FB"/>
          </a:solidFill>
          <a:ln w="12700">
            <a:solidFill>
              <a:srgbClr val="EBF2FB"/>
            </a:solidFill>
            <a:prstDash val="solid"/>
          </a:ln>
        </p:spPr>
      </p:sp>
      <p:pic>
        <p:nvPicPr>
          <p:cNvPr id="26" name="Image 3" descr="preencoded.png">    </p:cNvPr>
          <p:cNvPicPr>
            <a:picLocks noChangeAspect="1"/>
          </p:cNvPicPr>
          <p:nvPr/>
        </p:nvPicPr>
        <p:blipFill>
          <a:blip r:embed="rId4"/>
          <a:stretch>
            <a:fillRect/>
          </a:stretch>
        </p:blipFill>
        <p:spPr>
          <a:xfrm>
            <a:off x="8394192" y="1124712"/>
            <a:ext cx="374904" cy="374904"/>
          </a:xfrm>
          <a:prstGeom prst="rect">
            <a:avLst/>
          </a:prstGeom>
        </p:spPr>
      </p:pic>
      <p:sp>
        <p:nvSpPr>
          <p:cNvPr id="27" name="Text 21"/>
          <p:cNvSpPr/>
          <p:nvPr/>
        </p:nvSpPr>
        <p:spPr>
          <a:xfrm>
            <a:off x="6300216" y="1682496"/>
            <a:ext cx="2523744" cy="713232"/>
          </a:xfrm>
          <a:prstGeom prst="rect">
            <a:avLst/>
          </a:prstGeom>
          <a:noFill/>
          <a:ln/>
        </p:spPr>
        <p:txBody>
          <a:bodyPr wrap="square" lIns="0" tIns="0" rIns="0" bIns="0" rtlCol="0" anchor="t"/>
          <a:lstStyle/>
          <a:p>
            <a:pPr indent="0" marL="0">
              <a:buNone/>
            </a:pPr>
            <a:r>
              <a:rPr lang="en-US" sz="1250" b="1" dirty="0">
                <a:solidFill>
                  <a:srgbClr val="0D1B3E"/>
                </a:solidFill>
                <a:latin typeface="Calibri" pitchFamily="34" charset="0"/>
                <a:ea typeface="Calibri" pitchFamily="34" charset="-122"/>
                <a:cs typeface="Calibri" pitchFamily="34" charset="-120"/>
              </a:rPr>
              <a:t>Support SME Visibility &amp; Formalization</a:t>
            </a:r>
            <a:endParaRPr lang="en-US" sz="1250" dirty="0"/>
          </a:p>
        </p:txBody>
      </p:sp>
      <p:sp>
        <p:nvSpPr>
          <p:cNvPr id="28" name="Shape 22"/>
          <p:cNvSpPr/>
          <p:nvPr/>
        </p:nvSpPr>
        <p:spPr>
          <a:xfrm>
            <a:off x="6300216" y="2459736"/>
            <a:ext cx="1280160" cy="201168"/>
          </a:xfrm>
          <a:prstGeom prst="rect">
            <a:avLst/>
          </a:prstGeom>
          <a:solidFill>
            <a:srgbClr val="EBF2FB"/>
          </a:solidFill>
          <a:ln w="12700">
            <a:solidFill>
              <a:srgbClr val="CBD8EB"/>
            </a:solidFill>
            <a:prstDash val="solid"/>
          </a:ln>
        </p:spPr>
      </p:sp>
      <p:sp>
        <p:nvSpPr>
          <p:cNvPr id="29" name="Text 23"/>
          <p:cNvSpPr/>
          <p:nvPr/>
        </p:nvSpPr>
        <p:spPr>
          <a:xfrm>
            <a:off x="6300216" y="2459736"/>
            <a:ext cx="1280160" cy="201168"/>
          </a:xfrm>
          <a:prstGeom prst="rect">
            <a:avLst/>
          </a:prstGeom>
          <a:noFill/>
          <a:ln/>
        </p:spPr>
        <p:txBody>
          <a:bodyPr wrap="square" lIns="0" tIns="0" rIns="0" bIns="0" rtlCol="0" anchor="ctr"/>
          <a:lstStyle/>
          <a:p>
            <a:pPr algn="ctr" indent="0" marL="0">
              <a:buNone/>
            </a:pPr>
            <a:r>
              <a:rPr lang="en-US" sz="850" dirty="0">
                <a:solidFill>
                  <a:srgbClr val="1A3C8F"/>
                </a:solidFill>
                <a:latin typeface="Calibri" pitchFamily="34" charset="0"/>
                <a:ea typeface="Calibri" pitchFamily="34" charset="-122"/>
                <a:cs typeface="Calibri" pitchFamily="34" charset="-120"/>
              </a:rPr>
              <a:t>Economic Visibility</a:t>
            </a:r>
            <a:endParaRPr lang="en-US" sz="850" dirty="0"/>
          </a:p>
        </p:txBody>
      </p:sp>
      <p:sp>
        <p:nvSpPr>
          <p:cNvPr id="30" name="Shape 24"/>
          <p:cNvSpPr/>
          <p:nvPr/>
        </p:nvSpPr>
        <p:spPr>
          <a:xfrm>
            <a:off x="274320" y="2871216"/>
            <a:ext cx="2788920" cy="1783080"/>
          </a:xfrm>
          <a:prstGeom prst="rect">
            <a:avLst/>
          </a:prstGeom>
          <a:solidFill>
            <a:srgbClr val="FFFFFF"/>
          </a:solidFill>
          <a:ln w="12700">
            <a:solidFill>
              <a:srgbClr val="CBD8EB"/>
            </a:solidFill>
            <a:prstDash val="solid"/>
          </a:ln>
          <a:effectLst>
            <a:outerShdw sx="100000" sy="100000" kx="0" ky="0" algn="bl" rotWithShape="0" blurRad="101600" dist="25400" dir="8100000">
              <a:srgbClr val="000000">
                <a:alpha val="7000"/>
              </a:srgbClr>
            </a:outerShdw>
          </a:effectLst>
        </p:spPr>
      </p:sp>
      <p:sp>
        <p:nvSpPr>
          <p:cNvPr id="31" name="Shape 25"/>
          <p:cNvSpPr/>
          <p:nvPr/>
        </p:nvSpPr>
        <p:spPr>
          <a:xfrm>
            <a:off x="411480" y="3008376"/>
            <a:ext cx="475488" cy="475488"/>
          </a:xfrm>
          <a:prstGeom prst="ellipse">
            <a:avLst/>
          </a:prstGeom>
          <a:solidFill>
            <a:srgbClr val="C49A1A"/>
          </a:solidFill>
          <a:ln w="12700">
            <a:solidFill>
              <a:srgbClr val="C49A1A"/>
            </a:solidFill>
            <a:prstDash val="solid"/>
          </a:ln>
        </p:spPr>
      </p:sp>
      <p:sp>
        <p:nvSpPr>
          <p:cNvPr id="32" name="Text 26"/>
          <p:cNvSpPr/>
          <p:nvPr/>
        </p:nvSpPr>
        <p:spPr>
          <a:xfrm>
            <a:off x="411480" y="3008376"/>
            <a:ext cx="475488" cy="475488"/>
          </a:xfrm>
          <a:prstGeom prst="rect">
            <a:avLst/>
          </a:prstGeom>
          <a:noFill/>
          <a:ln/>
        </p:spPr>
        <p:txBody>
          <a:bodyPr wrap="square" lIns="0" tIns="0" rIns="0" bIns="0" rtlCol="0" anchor="ctr"/>
          <a:lstStyle/>
          <a:p>
            <a:pPr algn="ctr" indent="0" marL="0">
              <a:buNone/>
            </a:pPr>
            <a:r>
              <a:rPr lang="en-US" sz="1100" b="1" dirty="0">
                <a:solidFill>
                  <a:srgbClr val="0D1B3E"/>
                </a:solidFill>
                <a:latin typeface="Calibri" pitchFamily="34" charset="0"/>
                <a:ea typeface="Calibri" pitchFamily="34" charset="-122"/>
                <a:cs typeface="Calibri" pitchFamily="34" charset="-120"/>
              </a:rPr>
              <a:t>04</a:t>
            </a:r>
            <a:endParaRPr lang="en-US" sz="1100" dirty="0"/>
          </a:p>
        </p:txBody>
      </p:sp>
      <p:sp>
        <p:nvSpPr>
          <p:cNvPr id="33" name="Shape 27"/>
          <p:cNvSpPr/>
          <p:nvPr/>
        </p:nvSpPr>
        <p:spPr>
          <a:xfrm>
            <a:off x="2441448" y="2980944"/>
            <a:ext cx="502920" cy="502920"/>
          </a:xfrm>
          <a:prstGeom prst="ellipse">
            <a:avLst/>
          </a:prstGeom>
          <a:solidFill>
            <a:srgbClr val="EBF2FB"/>
          </a:solidFill>
          <a:ln w="12700">
            <a:solidFill>
              <a:srgbClr val="EBF2FB"/>
            </a:solidFill>
            <a:prstDash val="solid"/>
          </a:ln>
        </p:spPr>
      </p:sp>
      <p:pic>
        <p:nvPicPr>
          <p:cNvPr id="34" name="Image 4" descr="preencoded.png">    </p:cNvPr>
          <p:cNvPicPr>
            <a:picLocks noChangeAspect="1"/>
          </p:cNvPicPr>
          <p:nvPr/>
        </p:nvPicPr>
        <p:blipFill>
          <a:blip r:embed="rId5"/>
          <a:stretch>
            <a:fillRect/>
          </a:stretch>
        </p:blipFill>
        <p:spPr>
          <a:xfrm>
            <a:off x="2505456" y="3044952"/>
            <a:ext cx="374904" cy="374904"/>
          </a:xfrm>
          <a:prstGeom prst="rect">
            <a:avLst/>
          </a:prstGeom>
        </p:spPr>
      </p:pic>
      <p:sp>
        <p:nvSpPr>
          <p:cNvPr id="35" name="Text 28"/>
          <p:cNvSpPr/>
          <p:nvPr/>
        </p:nvSpPr>
        <p:spPr>
          <a:xfrm>
            <a:off x="411480" y="3602736"/>
            <a:ext cx="2523744" cy="713232"/>
          </a:xfrm>
          <a:prstGeom prst="rect">
            <a:avLst/>
          </a:prstGeom>
          <a:noFill/>
          <a:ln/>
        </p:spPr>
        <p:txBody>
          <a:bodyPr wrap="square" lIns="0" tIns="0" rIns="0" bIns="0" rtlCol="0" anchor="t"/>
          <a:lstStyle/>
          <a:p>
            <a:pPr indent="0" marL="0">
              <a:buNone/>
            </a:pPr>
            <a:r>
              <a:rPr lang="en-US" sz="1250" b="1" dirty="0">
                <a:solidFill>
                  <a:srgbClr val="0D1B3E"/>
                </a:solidFill>
                <a:latin typeface="Calibri" pitchFamily="34" charset="0"/>
                <a:ea typeface="Calibri" pitchFamily="34" charset="-122"/>
                <a:cs typeface="Calibri" pitchFamily="34" charset="-120"/>
              </a:rPr>
              <a:t>Align AGOA With AfCFTA</a:t>
            </a:r>
            <a:endParaRPr lang="en-US" sz="1250" dirty="0"/>
          </a:p>
        </p:txBody>
      </p:sp>
      <p:sp>
        <p:nvSpPr>
          <p:cNvPr id="36" name="Shape 29"/>
          <p:cNvSpPr/>
          <p:nvPr/>
        </p:nvSpPr>
        <p:spPr>
          <a:xfrm>
            <a:off x="411480" y="4379976"/>
            <a:ext cx="1280160" cy="201168"/>
          </a:xfrm>
          <a:prstGeom prst="rect">
            <a:avLst/>
          </a:prstGeom>
          <a:solidFill>
            <a:srgbClr val="EBF2FB"/>
          </a:solidFill>
          <a:ln w="12700">
            <a:solidFill>
              <a:srgbClr val="CBD8EB"/>
            </a:solidFill>
            <a:prstDash val="solid"/>
          </a:ln>
        </p:spPr>
      </p:sp>
      <p:sp>
        <p:nvSpPr>
          <p:cNvPr id="37" name="Text 30"/>
          <p:cNvSpPr/>
          <p:nvPr/>
        </p:nvSpPr>
        <p:spPr>
          <a:xfrm>
            <a:off x="411480" y="4379976"/>
            <a:ext cx="1280160" cy="201168"/>
          </a:xfrm>
          <a:prstGeom prst="rect">
            <a:avLst/>
          </a:prstGeom>
          <a:noFill/>
          <a:ln/>
        </p:spPr>
        <p:txBody>
          <a:bodyPr wrap="square" lIns="0" tIns="0" rIns="0" bIns="0" rtlCol="0" anchor="ctr"/>
          <a:lstStyle/>
          <a:p>
            <a:pPr algn="ctr" indent="0" marL="0">
              <a:buNone/>
            </a:pPr>
            <a:r>
              <a:rPr lang="en-US" sz="850" dirty="0">
                <a:solidFill>
                  <a:srgbClr val="1A3C8F"/>
                </a:solidFill>
                <a:latin typeface="Calibri" pitchFamily="34" charset="0"/>
                <a:ea typeface="Calibri" pitchFamily="34" charset="-122"/>
                <a:cs typeface="Calibri" pitchFamily="34" charset="-120"/>
              </a:rPr>
              <a:t>Regional Integration</a:t>
            </a:r>
            <a:endParaRPr lang="en-US" sz="850" dirty="0"/>
          </a:p>
        </p:txBody>
      </p:sp>
      <p:sp>
        <p:nvSpPr>
          <p:cNvPr id="38" name="Shape 31"/>
          <p:cNvSpPr/>
          <p:nvPr/>
        </p:nvSpPr>
        <p:spPr>
          <a:xfrm>
            <a:off x="3218688" y="2871216"/>
            <a:ext cx="2788920" cy="1783080"/>
          </a:xfrm>
          <a:prstGeom prst="rect">
            <a:avLst/>
          </a:prstGeom>
          <a:solidFill>
            <a:srgbClr val="FFFFFF"/>
          </a:solidFill>
          <a:ln w="12700">
            <a:solidFill>
              <a:srgbClr val="CBD8EB"/>
            </a:solidFill>
            <a:prstDash val="solid"/>
          </a:ln>
          <a:effectLst>
            <a:outerShdw sx="100000" sy="100000" kx="0" ky="0" algn="bl" rotWithShape="0" blurRad="101600" dist="25400" dir="8100000">
              <a:srgbClr val="000000">
                <a:alpha val="7000"/>
              </a:srgbClr>
            </a:outerShdw>
          </a:effectLst>
        </p:spPr>
      </p:sp>
      <p:sp>
        <p:nvSpPr>
          <p:cNvPr id="39" name="Shape 32"/>
          <p:cNvSpPr/>
          <p:nvPr/>
        </p:nvSpPr>
        <p:spPr>
          <a:xfrm>
            <a:off x="3355848" y="3008376"/>
            <a:ext cx="475488" cy="475488"/>
          </a:xfrm>
          <a:prstGeom prst="ellipse">
            <a:avLst/>
          </a:prstGeom>
          <a:solidFill>
            <a:srgbClr val="C49A1A"/>
          </a:solidFill>
          <a:ln w="12700">
            <a:solidFill>
              <a:srgbClr val="C49A1A"/>
            </a:solidFill>
            <a:prstDash val="solid"/>
          </a:ln>
        </p:spPr>
      </p:sp>
      <p:sp>
        <p:nvSpPr>
          <p:cNvPr id="40" name="Text 33"/>
          <p:cNvSpPr/>
          <p:nvPr/>
        </p:nvSpPr>
        <p:spPr>
          <a:xfrm>
            <a:off x="3355848" y="3008376"/>
            <a:ext cx="475488" cy="475488"/>
          </a:xfrm>
          <a:prstGeom prst="rect">
            <a:avLst/>
          </a:prstGeom>
          <a:noFill/>
          <a:ln/>
        </p:spPr>
        <p:txBody>
          <a:bodyPr wrap="square" lIns="0" tIns="0" rIns="0" bIns="0" rtlCol="0" anchor="ctr"/>
          <a:lstStyle/>
          <a:p>
            <a:pPr algn="ctr" indent="0" marL="0">
              <a:buNone/>
            </a:pPr>
            <a:r>
              <a:rPr lang="en-US" sz="1100" b="1" dirty="0">
                <a:solidFill>
                  <a:srgbClr val="0D1B3E"/>
                </a:solidFill>
                <a:latin typeface="Calibri" pitchFamily="34" charset="0"/>
                <a:ea typeface="Calibri" pitchFamily="34" charset="-122"/>
                <a:cs typeface="Calibri" pitchFamily="34" charset="-120"/>
              </a:rPr>
              <a:t>05</a:t>
            </a:r>
            <a:endParaRPr lang="en-US" sz="1100" dirty="0"/>
          </a:p>
        </p:txBody>
      </p:sp>
      <p:sp>
        <p:nvSpPr>
          <p:cNvPr id="41" name="Shape 34"/>
          <p:cNvSpPr/>
          <p:nvPr/>
        </p:nvSpPr>
        <p:spPr>
          <a:xfrm>
            <a:off x="5385816" y="2980944"/>
            <a:ext cx="502920" cy="502920"/>
          </a:xfrm>
          <a:prstGeom prst="ellipse">
            <a:avLst/>
          </a:prstGeom>
          <a:solidFill>
            <a:srgbClr val="EBF2FB"/>
          </a:solidFill>
          <a:ln w="12700">
            <a:solidFill>
              <a:srgbClr val="EBF2FB"/>
            </a:solidFill>
            <a:prstDash val="solid"/>
          </a:ln>
        </p:spPr>
      </p:sp>
      <p:pic>
        <p:nvPicPr>
          <p:cNvPr id="42" name="Image 5" descr="preencoded.png">    </p:cNvPr>
          <p:cNvPicPr>
            <a:picLocks noChangeAspect="1"/>
          </p:cNvPicPr>
          <p:nvPr/>
        </p:nvPicPr>
        <p:blipFill>
          <a:blip r:embed="rId6"/>
          <a:stretch>
            <a:fillRect/>
          </a:stretch>
        </p:blipFill>
        <p:spPr>
          <a:xfrm>
            <a:off x="5449824" y="3044952"/>
            <a:ext cx="374904" cy="374904"/>
          </a:xfrm>
          <a:prstGeom prst="rect">
            <a:avLst/>
          </a:prstGeom>
        </p:spPr>
      </p:pic>
      <p:sp>
        <p:nvSpPr>
          <p:cNvPr id="43" name="Text 35"/>
          <p:cNvSpPr/>
          <p:nvPr/>
        </p:nvSpPr>
        <p:spPr>
          <a:xfrm>
            <a:off x="3355848" y="3602736"/>
            <a:ext cx="2523744" cy="713232"/>
          </a:xfrm>
          <a:prstGeom prst="rect">
            <a:avLst/>
          </a:prstGeom>
          <a:noFill/>
          <a:ln/>
        </p:spPr>
        <p:txBody>
          <a:bodyPr wrap="square" lIns="0" tIns="0" rIns="0" bIns="0" rtlCol="0" anchor="t"/>
          <a:lstStyle/>
          <a:p>
            <a:pPr indent="0" marL="0">
              <a:buNone/>
            </a:pPr>
            <a:r>
              <a:rPr lang="en-US" sz="1250" b="1" dirty="0">
                <a:solidFill>
                  <a:srgbClr val="0D1B3E"/>
                </a:solidFill>
                <a:latin typeface="Calibri" pitchFamily="34" charset="0"/>
                <a:ea typeface="Calibri" pitchFamily="34" charset="-122"/>
                <a:cs typeface="Calibri" pitchFamily="34" charset="-120"/>
              </a:rPr>
              <a:t>Treat the Diaspora As Economic Infrastructure</a:t>
            </a:r>
            <a:endParaRPr lang="en-US" sz="1250" dirty="0"/>
          </a:p>
        </p:txBody>
      </p:sp>
      <p:sp>
        <p:nvSpPr>
          <p:cNvPr id="44" name="Shape 36"/>
          <p:cNvSpPr/>
          <p:nvPr/>
        </p:nvSpPr>
        <p:spPr>
          <a:xfrm>
            <a:off x="3355848" y="4379976"/>
            <a:ext cx="1280160" cy="201168"/>
          </a:xfrm>
          <a:prstGeom prst="rect">
            <a:avLst/>
          </a:prstGeom>
          <a:solidFill>
            <a:srgbClr val="EBF2FB"/>
          </a:solidFill>
          <a:ln w="12700">
            <a:solidFill>
              <a:srgbClr val="CBD8EB"/>
            </a:solidFill>
            <a:prstDash val="solid"/>
          </a:ln>
        </p:spPr>
      </p:sp>
      <p:sp>
        <p:nvSpPr>
          <p:cNvPr id="45" name="Text 37"/>
          <p:cNvSpPr/>
          <p:nvPr/>
        </p:nvSpPr>
        <p:spPr>
          <a:xfrm>
            <a:off x="3355848" y="4379976"/>
            <a:ext cx="1280160" cy="201168"/>
          </a:xfrm>
          <a:prstGeom prst="rect">
            <a:avLst/>
          </a:prstGeom>
          <a:noFill/>
          <a:ln/>
        </p:spPr>
        <p:txBody>
          <a:bodyPr wrap="square" lIns="0" tIns="0" rIns="0" bIns="0" rtlCol="0" anchor="ctr"/>
          <a:lstStyle/>
          <a:p>
            <a:pPr algn="ctr" indent="0" marL="0">
              <a:buNone/>
            </a:pPr>
            <a:r>
              <a:rPr lang="en-US" sz="850" dirty="0">
                <a:solidFill>
                  <a:srgbClr val="1A3C8F"/>
                </a:solidFill>
                <a:latin typeface="Calibri" pitchFamily="34" charset="0"/>
                <a:ea typeface="Calibri" pitchFamily="34" charset="-122"/>
                <a:cs typeface="Calibri" pitchFamily="34" charset="-120"/>
              </a:rPr>
              <a:t>Diaspora Capital</a:t>
            </a:r>
            <a:endParaRPr lang="en-US" sz="850" dirty="0"/>
          </a:p>
        </p:txBody>
      </p:sp>
      <p:sp>
        <p:nvSpPr>
          <p:cNvPr id="46" name="Shape 38"/>
          <p:cNvSpPr/>
          <p:nvPr/>
        </p:nvSpPr>
        <p:spPr>
          <a:xfrm>
            <a:off x="6163056" y="2871216"/>
            <a:ext cx="2788920" cy="1783080"/>
          </a:xfrm>
          <a:prstGeom prst="rect">
            <a:avLst/>
          </a:prstGeom>
          <a:solidFill>
            <a:srgbClr val="FFFFFF"/>
          </a:solidFill>
          <a:ln w="12700">
            <a:solidFill>
              <a:srgbClr val="CBD8EB"/>
            </a:solidFill>
            <a:prstDash val="solid"/>
          </a:ln>
          <a:effectLst>
            <a:outerShdw sx="100000" sy="100000" kx="0" ky="0" algn="bl" rotWithShape="0" blurRad="101600" dist="25400" dir="8100000">
              <a:srgbClr val="000000">
                <a:alpha val="7000"/>
              </a:srgbClr>
            </a:outerShdw>
          </a:effectLst>
        </p:spPr>
      </p:sp>
      <p:sp>
        <p:nvSpPr>
          <p:cNvPr id="47" name="Shape 39"/>
          <p:cNvSpPr/>
          <p:nvPr/>
        </p:nvSpPr>
        <p:spPr>
          <a:xfrm>
            <a:off x="6300216" y="3008376"/>
            <a:ext cx="475488" cy="475488"/>
          </a:xfrm>
          <a:prstGeom prst="ellipse">
            <a:avLst/>
          </a:prstGeom>
          <a:solidFill>
            <a:srgbClr val="C49A1A"/>
          </a:solidFill>
          <a:ln w="12700">
            <a:solidFill>
              <a:srgbClr val="C49A1A"/>
            </a:solidFill>
            <a:prstDash val="solid"/>
          </a:ln>
        </p:spPr>
      </p:sp>
      <p:sp>
        <p:nvSpPr>
          <p:cNvPr id="48" name="Text 40"/>
          <p:cNvSpPr/>
          <p:nvPr/>
        </p:nvSpPr>
        <p:spPr>
          <a:xfrm>
            <a:off x="6300216" y="3008376"/>
            <a:ext cx="475488" cy="475488"/>
          </a:xfrm>
          <a:prstGeom prst="rect">
            <a:avLst/>
          </a:prstGeom>
          <a:noFill/>
          <a:ln/>
        </p:spPr>
        <p:txBody>
          <a:bodyPr wrap="square" lIns="0" tIns="0" rIns="0" bIns="0" rtlCol="0" anchor="ctr"/>
          <a:lstStyle/>
          <a:p>
            <a:pPr algn="ctr" indent="0" marL="0">
              <a:buNone/>
            </a:pPr>
            <a:r>
              <a:rPr lang="en-US" sz="1100" b="1" dirty="0">
                <a:solidFill>
                  <a:srgbClr val="0D1B3E"/>
                </a:solidFill>
                <a:latin typeface="Calibri" pitchFamily="34" charset="0"/>
                <a:ea typeface="Calibri" pitchFamily="34" charset="-122"/>
                <a:cs typeface="Calibri" pitchFamily="34" charset="-120"/>
              </a:rPr>
              <a:t>06</a:t>
            </a:r>
            <a:endParaRPr lang="en-US" sz="1100" dirty="0"/>
          </a:p>
        </p:txBody>
      </p:sp>
      <p:sp>
        <p:nvSpPr>
          <p:cNvPr id="49" name="Shape 41"/>
          <p:cNvSpPr/>
          <p:nvPr/>
        </p:nvSpPr>
        <p:spPr>
          <a:xfrm>
            <a:off x="8330184" y="2980944"/>
            <a:ext cx="502920" cy="502920"/>
          </a:xfrm>
          <a:prstGeom prst="ellipse">
            <a:avLst/>
          </a:prstGeom>
          <a:solidFill>
            <a:srgbClr val="EBF2FB"/>
          </a:solidFill>
          <a:ln w="12700">
            <a:solidFill>
              <a:srgbClr val="EBF2FB"/>
            </a:solidFill>
            <a:prstDash val="solid"/>
          </a:ln>
        </p:spPr>
      </p:sp>
      <p:pic>
        <p:nvPicPr>
          <p:cNvPr id="50" name="Image 6" descr="preencoded.png">    </p:cNvPr>
          <p:cNvPicPr>
            <a:picLocks noChangeAspect="1"/>
          </p:cNvPicPr>
          <p:nvPr/>
        </p:nvPicPr>
        <p:blipFill>
          <a:blip r:embed="rId7"/>
          <a:stretch>
            <a:fillRect/>
          </a:stretch>
        </p:blipFill>
        <p:spPr>
          <a:xfrm>
            <a:off x="8394192" y="3044952"/>
            <a:ext cx="374904" cy="374904"/>
          </a:xfrm>
          <a:prstGeom prst="rect">
            <a:avLst/>
          </a:prstGeom>
        </p:spPr>
      </p:pic>
      <p:sp>
        <p:nvSpPr>
          <p:cNvPr id="51" name="Text 42"/>
          <p:cNvSpPr/>
          <p:nvPr/>
        </p:nvSpPr>
        <p:spPr>
          <a:xfrm>
            <a:off x="6300216" y="3602736"/>
            <a:ext cx="2523744" cy="713232"/>
          </a:xfrm>
          <a:prstGeom prst="rect">
            <a:avLst/>
          </a:prstGeom>
          <a:noFill/>
          <a:ln/>
        </p:spPr>
        <p:txBody>
          <a:bodyPr wrap="square" lIns="0" tIns="0" rIns="0" bIns="0" rtlCol="0" anchor="t"/>
          <a:lstStyle/>
          <a:p>
            <a:pPr indent="0" marL="0">
              <a:buNone/>
            </a:pPr>
            <a:r>
              <a:rPr lang="en-US" sz="1250" b="1" dirty="0">
                <a:solidFill>
                  <a:srgbClr val="0D1B3E"/>
                </a:solidFill>
                <a:latin typeface="Calibri" pitchFamily="34" charset="0"/>
                <a:ea typeface="Calibri" pitchFamily="34" charset="-122"/>
                <a:cs typeface="Calibri" pitchFamily="34" charset="-120"/>
              </a:rPr>
              <a:t>Pair Trade Policy With Technology &amp; Financing</a:t>
            </a:r>
            <a:endParaRPr lang="en-US" sz="1250" dirty="0"/>
          </a:p>
        </p:txBody>
      </p:sp>
      <p:sp>
        <p:nvSpPr>
          <p:cNvPr id="52" name="Shape 43"/>
          <p:cNvSpPr/>
          <p:nvPr/>
        </p:nvSpPr>
        <p:spPr>
          <a:xfrm>
            <a:off x="6300216" y="4379976"/>
            <a:ext cx="1280160" cy="201168"/>
          </a:xfrm>
          <a:prstGeom prst="rect">
            <a:avLst/>
          </a:prstGeom>
          <a:solidFill>
            <a:srgbClr val="EBF2FB"/>
          </a:solidFill>
          <a:ln w="12700">
            <a:solidFill>
              <a:srgbClr val="CBD8EB"/>
            </a:solidFill>
            <a:prstDash val="solid"/>
          </a:ln>
        </p:spPr>
      </p:sp>
      <p:sp>
        <p:nvSpPr>
          <p:cNvPr id="53" name="Text 44"/>
          <p:cNvSpPr/>
          <p:nvPr/>
        </p:nvSpPr>
        <p:spPr>
          <a:xfrm>
            <a:off x="6300216" y="4379976"/>
            <a:ext cx="1280160" cy="201168"/>
          </a:xfrm>
          <a:prstGeom prst="rect">
            <a:avLst/>
          </a:prstGeom>
          <a:noFill/>
          <a:ln/>
        </p:spPr>
        <p:txBody>
          <a:bodyPr wrap="square" lIns="0" tIns="0" rIns="0" bIns="0" rtlCol="0" anchor="ctr"/>
          <a:lstStyle/>
          <a:p>
            <a:pPr algn="ctr" indent="0" marL="0">
              <a:buNone/>
            </a:pPr>
            <a:r>
              <a:rPr lang="en-US" sz="850" dirty="0">
                <a:solidFill>
                  <a:srgbClr val="1A3C8F"/>
                </a:solidFill>
                <a:latin typeface="Calibri" pitchFamily="34" charset="0"/>
                <a:ea typeface="Calibri" pitchFamily="34" charset="-122"/>
                <a:cs typeface="Calibri" pitchFamily="34" charset="-120"/>
              </a:rPr>
              <a:t>Tech-Enabled Trade</a:t>
            </a:r>
            <a:endParaRPr lang="en-US" sz="850" dirty="0"/>
          </a:p>
        </p:txBody>
      </p:sp>
      <p:sp>
        <p:nvSpPr>
          <p:cNvPr id="54" name="Shape 45"/>
          <p:cNvSpPr/>
          <p:nvPr/>
        </p:nvSpPr>
        <p:spPr>
          <a:xfrm>
            <a:off x="0" y="4759452"/>
            <a:ext cx="9144000" cy="384048"/>
          </a:xfrm>
          <a:prstGeom prst="rect">
            <a:avLst/>
          </a:prstGeom>
          <a:solidFill>
            <a:srgbClr val="0D1B3E"/>
          </a:solidFill>
          <a:ln w="12700">
            <a:solidFill>
              <a:srgbClr val="0D1B3E"/>
            </a:solidFill>
            <a:prstDash val="solid"/>
          </a:ln>
        </p:spPr>
      </p:sp>
      <p:sp>
        <p:nvSpPr>
          <p:cNvPr id="55" name="Shape 46"/>
          <p:cNvSpPr/>
          <p:nvPr/>
        </p:nvSpPr>
        <p:spPr>
          <a:xfrm>
            <a:off x="0" y="4759452"/>
            <a:ext cx="1097280" cy="384048"/>
          </a:xfrm>
          <a:prstGeom prst="rect">
            <a:avLst/>
          </a:prstGeom>
          <a:solidFill>
            <a:srgbClr val="1A3C8F"/>
          </a:solidFill>
          <a:ln w="12700">
            <a:solidFill>
              <a:srgbClr val="1A3C8F"/>
            </a:solidFill>
            <a:prstDash val="solid"/>
          </a:ln>
        </p:spPr>
      </p:sp>
      <p:pic>
        <p:nvPicPr>
          <p:cNvPr id="56" name="Image 7" descr="preencoded.png">    </p:cNvPr>
          <p:cNvPicPr>
            <a:picLocks noChangeAspect="1"/>
          </p:cNvPicPr>
          <p:nvPr/>
        </p:nvPicPr>
        <p:blipFill>
          <a:blip r:embed="rId8"/>
          <a:stretch>
            <a:fillRect/>
          </a:stretch>
        </p:blipFill>
        <p:spPr>
          <a:xfrm>
            <a:off x="109728" y="4777740"/>
            <a:ext cx="329184" cy="329184"/>
          </a:xfrm>
          <a:prstGeom prst="rect">
            <a:avLst/>
          </a:prstGeom>
        </p:spPr>
      </p:pic>
      <p:sp>
        <p:nvSpPr>
          <p:cNvPr id="57" name="Text 47"/>
          <p:cNvSpPr/>
          <p:nvPr/>
        </p:nvSpPr>
        <p:spPr>
          <a:xfrm>
            <a:off x="1234440" y="4786884"/>
            <a:ext cx="5943600" cy="320040"/>
          </a:xfrm>
          <a:prstGeom prst="rect">
            <a:avLst/>
          </a:prstGeom>
          <a:noFill/>
          <a:ln/>
        </p:spPr>
        <p:txBody>
          <a:bodyPr wrap="square" lIns="0" tIns="0" rIns="0" bIns="0" rtlCol="0" anchor="ctr"/>
          <a:lstStyle/>
          <a:p>
            <a:pPr indent="0" marL="0">
              <a:buNone/>
            </a:pPr>
            <a:r>
              <a:rPr lang="en-US" sz="850" dirty="0">
                <a:solidFill>
                  <a:srgbClr val="7A9CC8"/>
                </a:solidFill>
                <a:latin typeface="Calibri" pitchFamily="34" charset="0"/>
                <a:ea typeface="Calibri" pitchFamily="34" charset="-122"/>
                <a:cs typeface="Calibri" pitchFamily="34" charset="-120"/>
              </a:rPr>
              <a:t>Rethinking AGOA  |  ADYH Policy Brief  |  May 2026  |  adyhub.org</a:t>
            </a:r>
            <a:endParaRPr lang="en-US" sz="850" dirty="0"/>
          </a:p>
        </p:txBody>
      </p:sp>
      <p:sp>
        <p:nvSpPr>
          <p:cNvPr id="58" name="Text 48"/>
          <p:cNvSpPr/>
          <p:nvPr/>
        </p:nvSpPr>
        <p:spPr>
          <a:xfrm>
            <a:off x="7406640" y="4786884"/>
            <a:ext cx="1600200" cy="320040"/>
          </a:xfrm>
          <a:prstGeom prst="rect">
            <a:avLst/>
          </a:prstGeom>
          <a:noFill/>
          <a:ln/>
        </p:spPr>
        <p:txBody>
          <a:bodyPr wrap="square" lIns="0" tIns="0" rIns="0" bIns="0" rtlCol="0" anchor="ctr"/>
          <a:lstStyle/>
          <a:p>
            <a:pPr algn="r" indent="0" marL="0">
              <a:buNone/>
            </a:pPr>
            <a:r>
              <a:rPr lang="en-US" sz="900" b="1" dirty="0">
                <a:solidFill>
                  <a:srgbClr val="C49A1A"/>
                </a:solidFill>
                <a:latin typeface="Calibri" pitchFamily="34" charset="0"/>
                <a:ea typeface="Calibri" pitchFamily="34" charset="-122"/>
                <a:cs typeface="Calibri" pitchFamily="34" charset="-120"/>
              </a:rPr>
              <a:t>Recommendations</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9144000" cy="804672"/>
          </a:xfrm>
          <a:prstGeom prst="rect">
            <a:avLst/>
          </a:prstGeom>
          <a:solidFill>
            <a:srgbClr val="0D1B3E"/>
          </a:solidFill>
          <a:ln w="12700">
            <a:solidFill>
              <a:srgbClr val="0D1B3E"/>
            </a:solidFill>
            <a:prstDash val="solid"/>
          </a:ln>
        </p:spPr>
      </p:sp>
      <p:sp>
        <p:nvSpPr>
          <p:cNvPr id="3" name="Shape 1"/>
          <p:cNvSpPr/>
          <p:nvPr/>
        </p:nvSpPr>
        <p:spPr>
          <a:xfrm>
            <a:off x="0" y="0"/>
            <a:ext cx="347472" cy="804672"/>
          </a:xfrm>
          <a:prstGeom prst="rect">
            <a:avLst/>
          </a:prstGeom>
          <a:solidFill>
            <a:srgbClr val="C49A1A"/>
          </a:solidFill>
          <a:ln w="12700">
            <a:solidFill>
              <a:srgbClr val="C49A1A"/>
            </a:solidFill>
            <a:prstDash val="solid"/>
          </a:ln>
        </p:spPr>
      </p:sp>
      <p:sp>
        <p:nvSpPr>
          <p:cNvPr id="4" name="Shape 2"/>
          <p:cNvSpPr/>
          <p:nvPr/>
        </p:nvSpPr>
        <p:spPr>
          <a:xfrm>
            <a:off x="502920" y="91440"/>
            <a:ext cx="621792" cy="621792"/>
          </a:xfrm>
          <a:prstGeom prst="ellipse">
            <a:avLst/>
          </a:prstGeom>
          <a:solidFill>
            <a:srgbClr val="C49A1A"/>
          </a:solidFill>
          <a:ln w="12700">
            <a:solidFill>
              <a:srgbClr val="C49A1A"/>
            </a:solidFill>
            <a:prstDash val="solid"/>
          </a:ln>
        </p:spPr>
      </p:sp>
      <p:sp>
        <p:nvSpPr>
          <p:cNvPr id="5" name="Text 3"/>
          <p:cNvSpPr/>
          <p:nvPr/>
        </p:nvSpPr>
        <p:spPr>
          <a:xfrm>
            <a:off x="502920" y="91440"/>
            <a:ext cx="621792" cy="621792"/>
          </a:xfrm>
          <a:prstGeom prst="rect">
            <a:avLst/>
          </a:prstGeom>
          <a:noFill/>
          <a:ln/>
        </p:spPr>
        <p:txBody>
          <a:bodyPr wrap="square" lIns="0" tIns="0" rIns="0" bIns="0" rtlCol="0" anchor="ctr"/>
          <a:lstStyle/>
          <a:p>
            <a:pPr algn="ctr" indent="0" marL="0">
              <a:buNone/>
            </a:pPr>
            <a:r>
              <a:rPr lang="en-US" sz="1400" b="1" dirty="0">
                <a:solidFill>
                  <a:srgbClr val="0D1B3E"/>
                </a:solidFill>
                <a:latin typeface="Calibri" pitchFamily="34" charset="0"/>
                <a:ea typeface="Calibri" pitchFamily="34" charset="-122"/>
                <a:cs typeface="Calibri" pitchFamily="34" charset="-120"/>
              </a:rPr>
              <a:t>01</a:t>
            </a:r>
            <a:endParaRPr lang="en-US" sz="1400" dirty="0"/>
          </a:p>
        </p:txBody>
      </p:sp>
      <p:sp>
        <p:nvSpPr>
          <p:cNvPr id="6" name="Text 4"/>
          <p:cNvSpPr/>
          <p:nvPr/>
        </p:nvSpPr>
        <p:spPr>
          <a:xfrm>
            <a:off x="1261872" y="137160"/>
            <a:ext cx="6903720" cy="256032"/>
          </a:xfrm>
          <a:prstGeom prst="rect">
            <a:avLst/>
          </a:prstGeom>
          <a:noFill/>
          <a:ln/>
        </p:spPr>
        <p:txBody>
          <a:bodyPr wrap="square" lIns="0" tIns="0" rIns="0" bIns="0" rtlCol="0" anchor="ctr"/>
          <a:lstStyle/>
          <a:p>
            <a:pPr indent="0" marL="0">
              <a:buNone/>
            </a:pPr>
            <a:r>
              <a:rPr lang="en-US" sz="950" b="1" spc="100" kern="0" dirty="0">
                <a:solidFill>
                  <a:srgbClr val="C49A1A"/>
                </a:solidFill>
                <a:latin typeface="Calibri" pitchFamily="34" charset="0"/>
                <a:ea typeface="Calibri" pitchFamily="34" charset="-122"/>
                <a:cs typeface="Calibri" pitchFamily="34" charset="-120"/>
              </a:rPr>
              <a:t>RECOMMENDATION 01  ·  Move Beyond Raw Material Exports</a:t>
            </a:r>
            <a:endParaRPr lang="en-US" sz="950" dirty="0"/>
          </a:p>
        </p:txBody>
      </p:sp>
      <p:sp>
        <p:nvSpPr>
          <p:cNvPr id="7" name="Text 5"/>
          <p:cNvSpPr/>
          <p:nvPr/>
        </p:nvSpPr>
        <p:spPr>
          <a:xfrm>
            <a:off x="1261872" y="402336"/>
            <a:ext cx="6903720" cy="329184"/>
          </a:xfrm>
          <a:prstGeom prst="rect">
            <a:avLst/>
          </a:prstGeom>
          <a:noFill/>
          <a:ln/>
        </p:spPr>
        <p:txBody>
          <a:bodyPr wrap="square" lIns="0" tIns="0" rIns="0" bIns="0" rtlCol="0" anchor="ctr"/>
          <a:lstStyle/>
          <a:p>
            <a:pPr indent="0" marL="0">
              <a:buNone/>
            </a:pPr>
            <a:r>
              <a:rPr lang="en-US" sz="1700" b="1" dirty="0">
                <a:solidFill>
                  <a:srgbClr val="FFFFFF"/>
                </a:solidFill>
                <a:latin typeface="Calibri" pitchFamily="34" charset="0"/>
                <a:ea typeface="Calibri" pitchFamily="34" charset="-122"/>
                <a:cs typeface="Calibri" pitchFamily="34" charset="-120"/>
              </a:rPr>
              <a:t>Move Beyond Raw Material Exports</a:t>
            </a:r>
            <a:endParaRPr lang="en-US" sz="1700" dirty="0"/>
          </a:p>
        </p:txBody>
      </p:sp>
      <p:sp>
        <p:nvSpPr>
          <p:cNvPr id="8" name="Shape 6"/>
          <p:cNvSpPr/>
          <p:nvPr/>
        </p:nvSpPr>
        <p:spPr>
          <a:xfrm>
            <a:off x="8321040" y="91440"/>
            <a:ext cx="621792" cy="621792"/>
          </a:xfrm>
          <a:prstGeom prst="ellipse">
            <a:avLst/>
          </a:prstGeom>
          <a:solidFill>
            <a:srgbClr val="2E6DB4"/>
          </a:solidFill>
          <a:ln w="12700">
            <a:solidFill>
              <a:srgbClr val="2E6DB4"/>
            </a:solidFill>
            <a:prstDash val="solid"/>
          </a:ln>
        </p:spPr>
      </p:sp>
      <p:pic>
        <p:nvPicPr>
          <p:cNvPr id="9" name="Image 0" descr="preencoded.png">    </p:cNvPr>
          <p:cNvPicPr>
            <a:picLocks noChangeAspect="1"/>
          </p:cNvPicPr>
          <p:nvPr/>
        </p:nvPicPr>
        <p:blipFill>
          <a:blip r:embed="rId1"/>
          <a:stretch>
            <a:fillRect/>
          </a:stretch>
        </p:blipFill>
        <p:spPr>
          <a:xfrm>
            <a:off x="8385048" y="155448"/>
            <a:ext cx="493776" cy="493776"/>
          </a:xfrm>
          <a:prstGeom prst="rect">
            <a:avLst/>
          </a:prstGeom>
        </p:spPr>
      </p:pic>
      <p:sp>
        <p:nvSpPr>
          <p:cNvPr id="10" name="Shape 7"/>
          <p:cNvSpPr/>
          <p:nvPr/>
        </p:nvSpPr>
        <p:spPr>
          <a:xfrm>
            <a:off x="201168" y="914400"/>
            <a:ext cx="2834640" cy="384048"/>
          </a:xfrm>
          <a:prstGeom prst="rect">
            <a:avLst/>
          </a:prstGeom>
          <a:solidFill>
            <a:srgbClr val="1A3C8F"/>
          </a:solidFill>
          <a:ln w="12700">
            <a:solidFill>
              <a:srgbClr val="1A3C8F"/>
            </a:solidFill>
            <a:prstDash val="solid"/>
          </a:ln>
        </p:spPr>
      </p:sp>
      <p:sp>
        <p:nvSpPr>
          <p:cNvPr id="11" name="Text 8"/>
          <p:cNvSpPr/>
          <p:nvPr/>
        </p:nvSpPr>
        <p:spPr>
          <a:xfrm>
            <a:off x="292608" y="914400"/>
            <a:ext cx="2651760" cy="384048"/>
          </a:xfrm>
          <a:prstGeom prst="rect">
            <a:avLst/>
          </a:prstGeom>
          <a:noFill/>
          <a:ln/>
        </p:spPr>
        <p:txBody>
          <a:bodyPr wrap="square" lIns="0" tIns="0" rIns="0" bIns="0" rtlCol="0" anchor="ctr"/>
          <a:lstStyle/>
          <a:p>
            <a:pPr indent="0" marL="0">
              <a:buNone/>
            </a:pPr>
            <a:r>
              <a:rPr lang="en-US" sz="1000" b="1" spc="100" kern="0" dirty="0">
                <a:solidFill>
                  <a:srgbClr val="FFFFFF"/>
                </a:solidFill>
                <a:latin typeface="Calibri" pitchFamily="34" charset="0"/>
                <a:ea typeface="Calibri" pitchFamily="34" charset="-122"/>
                <a:cs typeface="Calibri" pitchFamily="34" charset="-120"/>
              </a:rPr>
              <a:t>CHALLENGE</a:t>
            </a:r>
            <a:endParaRPr lang="en-US" sz="1000" dirty="0"/>
          </a:p>
        </p:txBody>
      </p:sp>
      <p:sp>
        <p:nvSpPr>
          <p:cNvPr id="12" name="Shape 9"/>
          <p:cNvSpPr/>
          <p:nvPr/>
        </p:nvSpPr>
        <p:spPr>
          <a:xfrm>
            <a:off x="201168" y="1298448"/>
            <a:ext cx="2834640" cy="2999232"/>
          </a:xfrm>
          <a:prstGeom prst="rect">
            <a:avLst/>
          </a:prstGeom>
          <a:solidFill>
            <a:srgbClr val="EBF2FB"/>
          </a:solidFill>
          <a:ln w="12700">
            <a:solidFill>
              <a:srgbClr val="CBD8EB"/>
            </a:solidFill>
            <a:prstDash val="solid"/>
          </a:ln>
        </p:spPr>
      </p:sp>
      <p:sp>
        <p:nvSpPr>
          <p:cNvPr id="13" name="Text 10"/>
          <p:cNvSpPr/>
          <p:nvPr/>
        </p:nvSpPr>
        <p:spPr>
          <a:xfrm>
            <a:off x="329184"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Africa remains primarily an exporter of raw materials, limiting its ability to industrialize and capture value from its own resources.</a:t>
            </a:r>
            <a:endParaRPr lang="en-US" sz="1200" dirty="0"/>
          </a:p>
        </p:txBody>
      </p:sp>
      <p:sp>
        <p:nvSpPr>
          <p:cNvPr id="14" name="Shape 11"/>
          <p:cNvSpPr/>
          <p:nvPr/>
        </p:nvSpPr>
        <p:spPr>
          <a:xfrm>
            <a:off x="3182112" y="914400"/>
            <a:ext cx="2834640" cy="384048"/>
          </a:xfrm>
          <a:prstGeom prst="rect">
            <a:avLst/>
          </a:prstGeom>
          <a:solidFill>
            <a:srgbClr val="C49A1A"/>
          </a:solidFill>
          <a:ln w="12700">
            <a:solidFill>
              <a:srgbClr val="C49A1A"/>
            </a:solidFill>
            <a:prstDash val="solid"/>
          </a:ln>
        </p:spPr>
      </p:sp>
      <p:sp>
        <p:nvSpPr>
          <p:cNvPr id="15" name="Text 12"/>
          <p:cNvSpPr/>
          <p:nvPr/>
        </p:nvSpPr>
        <p:spPr>
          <a:xfrm>
            <a:off x="3273552" y="914400"/>
            <a:ext cx="2651760" cy="384048"/>
          </a:xfrm>
          <a:prstGeom prst="rect">
            <a:avLst/>
          </a:prstGeom>
          <a:noFill/>
          <a:ln/>
        </p:spPr>
        <p:txBody>
          <a:bodyPr wrap="square" lIns="0" tIns="0" rIns="0" bIns="0" rtlCol="0" anchor="ctr"/>
          <a:lstStyle/>
          <a:p>
            <a:pPr indent="0" marL="0">
              <a:buNone/>
            </a:pPr>
            <a:r>
              <a:rPr lang="en-US" sz="1000" b="1" spc="100" kern="0" dirty="0">
                <a:solidFill>
                  <a:srgbClr val="0D1B3E"/>
                </a:solidFill>
                <a:latin typeface="Calibri" pitchFamily="34" charset="0"/>
                <a:ea typeface="Calibri" pitchFamily="34" charset="-122"/>
                <a:cs typeface="Calibri" pitchFamily="34" charset="-120"/>
              </a:rPr>
              <a:t>RECOMMENDATION</a:t>
            </a:r>
            <a:endParaRPr lang="en-US" sz="1000" dirty="0"/>
          </a:p>
        </p:txBody>
      </p:sp>
      <p:sp>
        <p:nvSpPr>
          <p:cNvPr id="16" name="Shape 13"/>
          <p:cNvSpPr/>
          <p:nvPr/>
        </p:nvSpPr>
        <p:spPr>
          <a:xfrm>
            <a:off x="3182112" y="1298448"/>
            <a:ext cx="2834640" cy="2999232"/>
          </a:xfrm>
          <a:prstGeom prst="rect">
            <a:avLst/>
          </a:prstGeom>
          <a:solidFill>
            <a:srgbClr val="FDF6E3"/>
          </a:solidFill>
          <a:ln w="12700">
            <a:solidFill>
              <a:srgbClr val="CBD8EB"/>
            </a:solidFill>
            <a:prstDash val="solid"/>
          </a:ln>
        </p:spPr>
      </p:sp>
      <p:sp>
        <p:nvSpPr>
          <p:cNvPr id="17" name="Text 14"/>
          <p:cNvSpPr/>
          <p:nvPr/>
        </p:nvSpPr>
        <p:spPr>
          <a:xfrm>
            <a:off x="3310128"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Future AGOA frameworks should incentivize local processing, manufacturing, refining, and regional production — not just export volume.</a:t>
            </a:r>
            <a:endParaRPr lang="en-US" sz="1200" dirty="0"/>
          </a:p>
        </p:txBody>
      </p:sp>
      <p:sp>
        <p:nvSpPr>
          <p:cNvPr id="18" name="Shape 15"/>
          <p:cNvSpPr/>
          <p:nvPr/>
        </p:nvSpPr>
        <p:spPr>
          <a:xfrm>
            <a:off x="6163056" y="914400"/>
            <a:ext cx="2834640" cy="384048"/>
          </a:xfrm>
          <a:prstGeom prst="rect">
            <a:avLst/>
          </a:prstGeom>
          <a:solidFill>
            <a:srgbClr val="2E6DB4"/>
          </a:solidFill>
          <a:ln w="12700">
            <a:solidFill>
              <a:srgbClr val="2E6DB4"/>
            </a:solidFill>
            <a:prstDash val="solid"/>
          </a:ln>
        </p:spPr>
      </p:sp>
      <p:sp>
        <p:nvSpPr>
          <p:cNvPr id="19" name="Text 16"/>
          <p:cNvSpPr/>
          <p:nvPr/>
        </p:nvSpPr>
        <p:spPr>
          <a:xfrm>
            <a:off x="6254496" y="914400"/>
            <a:ext cx="2651760" cy="384048"/>
          </a:xfrm>
          <a:prstGeom prst="rect">
            <a:avLst/>
          </a:prstGeom>
          <a:noFill/>
          <a:ln/>
        </p:spPr>
        <p:txBody>
          <a:bodyPr wrap="square" lIns="0" tIns="0" rIns="0" bIns="0" rtlCol="0" anchor="ctr"/>
          <a:lstStyle/>
          <a:p>
            <a:pPr indent="0" marL="0">
              <a:buNone/>
            </a:pPr>
            <a:r>
              <a:rPr lang="en-US" sz="1000" b="1" spc="100" kern="0" dirty="0">
                <a:solidFill>
                  <a:srgbClr val="FFFFFF"/>
                </a:solidFill>
                <a:latin typeface="Calibri" pitchFamily="34" charset="0"/>
                <a:ea typeface="Calibri" pitchFamily="34" charset="-122"/>
                <a:cs typeface="Calibri" pitchFamily="34" charset="-120"/>
              </a:rPr>
              <a:t>STRATEGIC RATIONALE</a:t>
            </a:r>
            <a:endParaRPr lang="en-US" sz="1000" dirty="0"/>
          </a:p>
        </p:txBody>
      </p:sp>
      <p:sp>
        <p:nvSpPr>
          <p:cNvPr id="20" name="Shape 17"/>
          <p:cNvSpPr/>
          <p:nvPr/>
        </p:nvSpPr>
        <p:spPr>
          <a:xfrm>
            <a:off x="6163056" y="1298448"/>
            <a:ext cx="2834640" cy="2999232"/>
          </a:xfrm>
          <a:prstGeom prst="rect">
            <a:avLst/>
          </a:prstGeom>
          <a:solidFill>
            <a:srgbClr val="EBF2FB"/>
          </a:solidFill>
          <a:ln w="12700">
            <a:solidFill>
              <a:srgbClr val="CBD8EB"/>
            </a:solidFill>
            <a:prstDash val="solid"/>
          </a:ln>
        </p:spPr>
      </p:sp>
      <p:sp>
        <p:nvSpPr>
          <p:cNvPr id="21" name="Text 18"/>
          <p:cNvSpPr/>
          <p:nvPr/>
        </p:nvSpPr>
        <p:spPr>
          <a:xfrm>
            <a:off x="6291072"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Value capture occurs at the processing stage. Countries that process their own resources retain far more economic benefit than those who export raw inputs.</a:t>
            </a:r>
            <a:endParaRPr lang="en-US" sz="1200" dirty="0"/>
          </a:p>
        </p:txBody>
      </p:sp>
      <p:sp>
        <p:nvSpPr>
          <p:cNvPr id="22" name="Shape 19"/>
          <p:cNvSpPr/>
          <p:nvPr/>
        </p:nvSpPr>
        <p:spPr>
          <a:xfrm>
            <a:off x="201168" y="4462272"/>
            <a:ext cx="8741664" cy="530352"/>
          </a:xfrm>
          <a:prstGeom prst="rect">
            <a:avLst/>
          </a:prstGeom>
          <a:solidFill>
            <a:srgbClr val="0D1B3E"/>
          </a:solidFill>
          <a:ln w="12700">
            <a:solidFill>
              <a:srgbClr val="0D1B3E"/>
            </a:solidFill>
            <a:prstDash val="solid"/>
          </a:ln>
        </p:spPr>
      </p:sp>
      <p:sp>
        <p:nvSpPr>
          <p:cNvPr id="23" name="Shape 20"/>
          <p:cNvSpPr/>
          <p:nvPr/>
        </p:nvSpPr>
        <p:spPr>
          <a:xfrm>
            <a:off x="201168" y="4462272"/>
            <a:ext cx="54864" cy="530352"/>
          </a:xfrm>
          <a:prstGeom prst="rect">
            <a:avLst/>
          </a:prstGeom>
          <a:solidFill>
            <a:srgbClr val="C49A1A"/>
          </a:solidFill>
          <a:ln w="12700">
            <a:solidFill>
              <a:srgbClr val="C49A1A"/>
            </a:solidFill>
            <a:prstDash val="solid"/>
          </a:ln>
        </p:spPr>
      </p:sp>
      <p:sp>
        <p:nvSpPr>
          <p:cNvPr id="24" name="Text 21"/>
          <p:cNvSpPr/>
          <p:nvPr/>
        </p:nvSpPr>
        <p:spPr>
          <a:xfrm>
            <a:off x="365760" y="4480560"/>
            <a:ext cx="8412480" cy="493776"/>
          </a:xfrm>
          <a:prstGeom prst="rect">
            <a:avLst/>
          </a:prstGeom>
          <a:noFill/>
          <a:ln/>
        </p:spPr>
        <p:txBody>
          <a:bodyPr wrap="square" lIns="0" tIns="0" rIns="0" bIns="0" rtlCol="0" anchor="ctr"/>
          <a:lstStyle/>
          <a:p>
            <a:pPr indent="0" marL="0">
              <a:buNone/>
            </a:pPr>
            <a:r>
              <a:rPr lang="en-US" sz="1250" b="1" i="1" dirty="0">
                <a:solidFill>
                  <a:srgbClr val="FFFFFF"/>
                </a:solidFill>
                <a:latin typeface="Calibri" pitchFamily="34" charset="0"/>
                <a:ea typeface="Calibri" pitchFamily="34" charset="-122"/>
                <a:cs typeface="Calibri" pitchFamily="34" charset="-120"/>
              </a:rPr>
              <a:t>"The goal is not exporting more. The goal is capturing more value."</a:t>
            </a:r>
            <a:endParaRPr lang="en-US" sz="1250" dirty="0"/>
          </a:p>
        </p:txBody>
      </p:sp>
      <p:sp>
        <p:nvSpPr>
          <p:cNvPr id="25" name="Shape 22"/>
          <p:cNvSpPr/>
          <p:nvPr/>
        </p:nvSpPr>
        <p:spPr>
          <a:xfrm>
            <a:off x="0" y="4759452"/>
            <a:ext cx="9144000" cy="384048"/>
          </a:xfrm>
          <a:prstGeom prst="rect">
            <a:avLst/>
          </a:prstGeom>
          <a:solidFill>
            <a:srgbClr val="0D1B3E"/>
          </a:solidFill>
          <a:ln w="12700">
            <a:solidFill>
              <a:srgbClr val="0D1B3E"/>
            </a:solidFill>
            <a:prstDash val="solid"/>
          </a:ln>
        </p:spPr>
      </p:sp>
      <p:sp>
        <p:nvSpPr>
          <p:cNvPr id="26" name="Shape 23"/>
          <p:cNvSpPr/>
          <p:nvPr/>
        </p:nvSpPr>
        <p:spPr>
          <a:xfrm>
            <a:off x="0" y="4759452"/>
            <a:ext cx="1097280" cy="384048"/>
          </a:xfrm>
          <a:prstGeom prst="rect">
            <a:avLst/>
          </a:prstGeom>
          <a:solidFill>
            <a:srgbClr val="1A3C8F"/>
          </a:solidFill>
          <a:ln w="12700">
            <a:solidFill>
              <a:srgbClr val="1A3C8F"/>
            </a:solidFill>
            <a:prstDash val="solid"/>
          </a:ln>
        </p:spPr>
      </p:sp>
      <p:pic>
        <p:nvPicPr>
          <p:cNvPr id="27" name="Image 1" descr="preencoded.png">    </p:cNvPr>
          <p:cNvPicPr>
            <a:picLocks noChangeAspect="1"/>
          </p:cNvPicPr>
          <p:nvPr/>
        </p:nvPicPr>
        <p:blipFill>
          <a:blip r:embed="rId2"/>
          <a:stretch>
            <a:fillRect/>
          </a:stretch>
        </p:blipFill>
        <p:spPr>
          <a:xfrm>
            <a:off x="109728" y="4777740"/>
            <a:ext cx="329184" cy="329184"/>
          </a:xfrm>
          <a:prstGeom prst="rect">
            <a:avLst/>
          </a:prstGeom>
        </p:spPr>
      </p:pic>
      <p:sp>
        <p:nvSpPr>
          <p:cNvPr id="28" name="Text 24"/>
          <p:cNvSpPr/>
          <p:nvPr/>
        </p:nvSpPr>
        <p:spPr>
          <a:xfrm>
            <a:off x="1234440" y="4786884"/>
            <a:ext cx="5943600" cy="320040"/>
          </a:xfrm>
          <a:prstGeom prst="rect">
            <a:avLst/>
          </a:prstGeom>
          <a:noFill/>
          <a:ln/>
        </p:spPr>
        <p:txBody>
          <a:bodyPr wrap="square" lIns="0" tIns="0" rIns="0" bIns="0" rtlCol="0" anchor="ctr"/>
          <a:lstStyle/>
          <a:p>
            <a:pPr indent="0" marL="0">
              <a:buNone/>
            </a:pPr>
            <a:r>
              <a:rPr lang="en-US" sz="850" dirty="0">
                <a:solidFill>
                  <a:srgbClr val="7A9CC8"/>
                </a:solidFill>
                <a:latin typeface="Calibri" pitchFamily="34" charset="0"/>
                <a:ea typeface="Calibri" pitchFamily="34" charset="-122"/>
                <a:cs typeface="Calibri" pitchFamily="34" charset="-120"/>
              </a:rPr>
              <a:t>Rethinking AGOA  |  ADYH Policy Brief  |  May 2026  |  adyhub.org</a:t>
            </a:r>
            <a:endParaRPr lang="en-US" sz="850" dirty="0"/>
          </a:p>
        </p:txBody>
      </p:sp>
      <p:sp>
        <p:nvSpPr>
          <p:cNvPr id="29" name="Text 25"/>
          <p:cNvSpPr/>
          <p:nvPr/>
        </p:nvSpPr>
        <p:spPr>
          <a:xfrm>
            <a:off x="7406640" y="4786884"/>
            <a:ext cx="1600200" cy="320040"/>
          </a:xfrm>
          <a:prstGeom prst="rect">
            <a:avLst/>
          </a:prstGeom>
          <a:noFill/>
          <a:ln/>
        </p:spPr>
        <p:txBody>
          <a:bodyPr wrap="square" lIns="0" tIns="0" rIns="0" bIns="0" rtlCol="0" anchor="ctr"/>
          <a:lstStyle/>
          <a:p>
            <a:pPr algn="r" indent="0" marL="0">
              <a:buNone/>
            </a:pPr>
            <a:r>
              <a:rPr lang="en-US" sz="900" b="1" dirty="0">
                <a:solidFill>
                  <a:srgbClr val="C49A1A"/>
                </a:solidFill>
                <a:latin typeface="Calibri" pitchFamily="34" charset="0"/>
                <a:ea typeface="Calibri" pitchFamily="34" charset="-122"/>
                <a:cs typeface="Calibri" pitchFamily="34" charset="-120"/>
              </a:rPr>
              <a:t>Rec. 01</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9144000" cy="804672"/>
          </a:xfrm>
          <a:prstGeom prst="rect">
            <a:avLst/>
          </a:prstGeom>
          <a:solidFill>
            <a:srgbClr val="0D1B3E"/>
          </a:solidFill>
          <a:ln w="12700">
            <a:solidFill>
              <a:srgbClr val="0D1B3E"/>
            </a:solidFill>
            <a:prstDash val="solid"/>
          </a:ln>
        </p:spPr>
      </p:sp>
      <p:sp>
        <p:nvSpPr>
          <p:cNvPr id="3" name="Shape 1"/>
          <p:cNvSpPr/>
          <p:nvPr/>
        </p:nvSpPr>
        <p:spPr>
          <a:xfrm>
            <a:off x="0" y="0"/>
            <a:ext cx="347472" cy="804672"/>
          </a:xfrm>
          <a:prstGeom prst="rect">
            <a:avLst/>
          </a:prstGeom>
          <a:solidFill>
            <a:srgbClr val="C49A1A"/>
          </a:solidFill>
          <a:ln w="12700">
            <a:solidFill>
              <a:srgbClr val="C49A1A"/>
            </a:solidFill>
            <a:prstDash val="solid"/>
          </a:ln>
        </p:spPr>
      </p:sp>
      <p:sp>
        <p:nvSpPr>
          <p:cNvPr id="4" name="Shape 2"/>
          <p:cNvSpPr/>
          <p:nvPr/>
        </p:nvSpPr>
        <p:spPr>
          <a:xfrm>
            <a:off x="502920" y="91440"/>
            <a:ext cx="621792" cy="621792"/>
          </a:xfrm>
          <a:prstGeom prst="ellipse">
            <a:avLst/>
          </a:prstGeom>
          <a:solidFill>
            <a:srgbClr val="C49A1A"/>
          </a:solidFill>
          <a:ln w="12700">
            <a:solidFill>
              <a:srgbClr val="C49A1A"/>
            </a:solidFill>
            <a:prstDash val="solid"/>
          </a:ln>
        </p:spPr>
      </p:sp>
      <p:sp>
        <p:nvSpPr>
          <p:cNvPr id="5" name="Text 3"/>
          <p:cNvSpPr/>
          <p:nvPr/>
        </p:nvSpPr>
        <p:spPr>
          <a:xfrm>
            <a:off x="502920" y="91440"/>
            <a:ext cx="621792" cy="621792"/>
          </a:xfrm>
          <a:prstGeom prst="rect">
            <a:avLst/>
          </a:prstGeom>
          <a:noFill/>
          <a:ln/>
        </p:spPr>
        <p:txBody>
          <a:bodyPr wrap="square" lIns="0" tIns="0" rIns="0" bIns="0" rtlCol="0" anchor="ctr"/>
          <a:lstStyle/>
          <a:p>
            <a:pPr algn="ctr" indent="0" marL="0">
              <a:buNone/>
            </a:pPr>
            <a:r>
              <a:rPr lang="en-US" sz="1400" b="1" dirty="0">
                <a:solidFill>
                  <a:srgbClr val="0D1B3E"/>
                </a:solidFill>
                <a:latin typeface="Calibri" pitchFamily="34" charset="0"/>
                <a:ea typeface="Calibri" pitchFamily="34" charset="-122"/>
                <a:cs typeface="Calibri" pitchFamily="34" charset="-120"/>
              </a:rPr>
              <a:t>02</a:t>
            </a:r>
            <a:endParaRPr lang="en-US" sz="1400" dirty="0"/>
          </a:p>
        </p:txBody>
      </p:sp>
      <p:sp>
        <p:nvSpPr>
          <p:cNvPr id="6" name="Text 4"/>
          <p:cNvSpPr/>
          <p:nvPr/>
        </p:nvSpPr>
        <p:spPr>
          <a:xfrm>
            <a:off x="1261872" y="137160"/>
            <a:ext cx="6903720" cy="256032"/>
          </a:xfrm>
          <a:prstGeom prst="rect">
            <a:avLst/>
          </a:prstGeom>
          <a:noFill/>
          <a:ln/>
        </p:spPr>
        <p:txBody>
          <a:bodyPr wrap="square" lIns="0" tIns="0" rIns="0" bIns="0" rtlCol="0" anchor="ctr"/>
          <a:lstStyle/>
          <a:p>
            <a:pPr indent="0" marL="0">
              <a:buNone/>
            </a:pPr>
            <a:r>
              <a:rPr lang="en-US" sz="950" b="1" spc="100" kern="0" dirty="0">
                <a:solidFill>
                  <a:srgbClr val="C49A1A"/>
                </a:solidFill>
                <a:latin typeface="Calibri" pitchFamily="34" charset="0"/>
                <a:ea typeface="Calibri" pitchFamily="34" charset="-122"/>
                <a:cs typeface="Calibri" pitchFamily="34" charset="-120"/>
              </a:rPr>
              <a:t>RECOMMENDATION 02  ·  Build African Supply Chain Infrastructure</a:t>
            </a:r>
            <a:endParaRPr lang="en-US" sz="950" dirty="0"/>
          </a:p>
        </p:txBody>
      </p:sp>
      <p:sp>
        <p:nvSpPr>
          <p:cNvPr id="7" name="Text 5"/>
          <p:cNvSpPr/>
          <p:nvPr/>
        </p:nvSpPr>
        <p:spPr>
          <a:xfrm>
            <a:off x="1261872" y="402336"/>
            <a:ext cx="6903720" cy="329184"/>
          </a:xfrm>
          <a:prstGeom prst="rect">
            <a:avLst/>
          </a:prstGeom>
          <a:noFill/>
          <a:ln/>
        </p:spPr>
        <p:txBody>
          <a:bodyPr wrap="square" lIns="0" tIns="0" rIns="0" bIns="0" rtlCol="0" anchor="ctr"/>
          <a:lstStyle/>
          <a:p>
            <a:pPr indent="0" marL="0">
              <a:buNone/>
            </a:pPr>
            <a:r>
              <a:rPr lang="en-US" sz="1700" b="1" dirty="0">
                <a:solidFill>
                  <a:srgbClr val="FFFFFF"/>
                </a:solidFill>
                <a:latin typeface="Calibri" pitchFamily="34" charset="0"/>
                <a:ea typeface="Calibri" pitchFamily="34" charset="-122"/>
                <a:cs typeface="Calibri" pitchFamily="34" charset="-120"/>
              </a:rPr>
              <a:t>Build African Supply Chain Infrastructure</a:t>
            </a:r>
            <a:endParaRPr lang="en-US" sz="1700" dirty="0"/>
          </a:p>
        </p:txBody>
      </p:sp>
      <p:sp>
        <p:nvSpPr>
          <p:cNvPr id="8" name="Shape 6"/>
          <p:cNvSpPr/>
          <p:nvPr/>
        </p:nvSpPr>
        <p:spPr>
          <a:xfrm>
            <a:off x="8321040" y="91440"/>
            <a:ext cx="621792" cy="621792"/>
          </a:xfrm>
          <a:prstGeom prst="ellipse">
            <a:avLst/>
          </a:prstGeom>
          <a:solidFill>
            <a:srgbClr val="2E6DB4"/>
          </a:solidFill>
          <a:ln w="12700">
            <a:solidFill>
              <a:srgbClr val="2E6DB4"/>
            </a:solidFill>
            <a:prstDash val="solid"/>
          </a:ln>
        </p:spPr>
      </p:sp>
      <p:pic>
        <p:nvPicPr>
          <p:cNvPr id="9" name="Image 0" descr="preencoded.png">    </p:cNvPr>
          <p:cNvPicPr>
            <a:picLocks noChangeAspect="1"/>
          </p:cNvPicPr>
          <p:nvPr/>
        </p:nvPicPr>
        <p:blipFill>
          <a:blip r:embed="rId1"/>
          <a:stretch>
            <a:fillRect/>
          </a:stretch>
        </p:blipFill>
        <p:spPr>
          <a:xfrm>
            <a:off x="8385048" y="155448"/>
            <a:ext cx="493776" cy="493776"/>
          </a:xfrm>
          <a:prstGeom prst="rect">
            <a:avLst/>
          </a:prstGeom>
        </p:spPr>
      </p:pic>
      <p:sp>
        <p:nvSpPr>
          <p:cNvPr id="10" name="Shape 7"/>
          <p:cNvSpPr/>
          <p:nvPr/>
        </p:nvSpPr>
        <p:spPr>
          <a:xfrm>
            <a:off x="201168" y="914400"/>
            <a:ext cx="2834640" cy="384048"/>
          </a:xfrm>
          <a:prstGeom prst="rect">
            <a:avLst/>
          </a:prstGeom>
          <a:solidFill>
            <a:srgbClr val="1A3C8F"/>
          </a:solidFill>
          <a:ln w="12700">
            <a:solidFill>
              <a:srgbClr val="1A3C8F"/>
            </a:solidFill>
            <a:prstDash val="solid"/>
          </a:ln>
        </p:spPr>
      </p:sp>
      <p:sp>
        <p:nvSpPr>
          <p:cNvPr id="11" name="Text 8"/>
          <p:cNvSpPr/>
          <p:nvPr/>
        </p:nvSpPr>
        <p:spPr>
          <a:xfrm>
            <a:off x="292608" y="914400"/>
            <a:ext cx="2651760" cy="384048"/>
          </a:xfrm>
          <a:prstGeom prst="rect">
            <a:avLst/>
          </a:prstGeom>
          <a:noFill/>
          <a:ln/>
        </p:spPr>
        <p:txBody>
          <a:bodyPr wrap="square" lIns="0" tIns="0" rIns="0" bIns="0" rtlCol="0" anchor="ctr"/>
          <a:lstStyle/>
          <a:p>
            <a:pPr indent="0" marL="0">
              <a:buNone/>
            </a:pPr>
            <a:r>
              <a:rPr lang="en-US" sz="1000" b="1" spc="100" kern="0" dirty="0">
                <a:solidFill>
                  <a:srgbClr val="FFFFFF"/>
                </a:solidFill>
                <a:latin typeface="Calibri" pitchFamily="34" charset="0"/>
                <a:ea typeface="Calibri" pitchFamily="34" charset="-122"/>
                <a:cs typeface="Calibri" pitchFamily="34" charset="-120"/>
              </a:rPr>
              <a:t>CHALLENGE</a:t>
            </a:r>
            <a:endParaRPr lang="en-US" sz="1000" dirty="0"/>
          </a:p>
        </p:txBody>
      </p:sp>
      <p:sp>
        <p:nvSpPr>
          <p:cNvPr id="12" name="Shape 9"/>
          <p:cNvSpPr/>
          <p:nvPr/>
        </p:nvSpPr>
        <p:spPr>
          <a:xfrm>
            <a:off x="201168" y="1298448"/>
            <a:ext cx="2834640" cy="2999232"/>
          </a:xfrm>
          <a:prstGeom prst="rect">
            <a:avLst/>
          </a:prstGeom>
          <a:solidFill>
            <a:srgbClr val="EBF2FB"/>
          </a:solidFill>
          <a:ln w="12700">
            <a:solidFill>
              <a:srgbClr val="CBD8EB"/>
            </a:solidFill>
            <a:prstDash val="solid"/>
          </a:ln>
        </p:spPr>
      </p:sp>
      <p:sp>
        <p:nvSpPr>
          <p:cNvPr id="13" name="Text 10"/>
          <p:cNvSpPr/>
          <p:nvPr/>
        </p:nvSpPr>
        <p:spPr>
          <a:xfrm>
            <a:off x="329184"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Africa supplies critical inputs into global systems but remains peripheral to the processing and distribution systems that command greatest economic returns.</a:t>
            </a:r>
            <a:endParaRPr lang="en-US" sz="1200" dirty="0"/>
          </a:p>
        </p:txBody>
      </p:sp>
      <p:sp>
        <p:nvSpPr>
          <p:cNvPr id="14" name="Shape 11"/>
          <p:cNvSpPr/>
          <p:nvPr/>
        </p:nvSpPr>
        <p:spPr>
          <a:xfrm>
            <a:off x="3182112" y="914400"/>
            <a:ext cx="2834640" cy="384048"/>
          </a:xfrm>
          <a:prstGeom prst="rect">
            <a:avLst/>
          </a:prstGeom>
          <a:solidFill>
            <a:srgbClr val="C49A1A"/>
          </a:solidFill>
          <a:ln w="12700">
            <a:solidFill>
              <a:srgbClr val="C49A1A"/>
            </a:solidFill>
            <a:prstDash val="solid"/>
          </a:ln>
        </p:spPr>
      </p:sp>
      <p:sp>
        <p:nvSpPr>
          <p:cNvPr id="15" name="Text 12"/>
          <p:cNvSpPr/>
          <p:nvPr/>
        </p:nvSpPr>
        <p:spPr>
          <a:xfrm>
            <a:off x="3273552" y="914400"/>
            <a:ext cx="2651760" cy="384048"/>
          </a:xfrm>
          <a:prstGeom prst="rect">
            <a:avLst/>
          </a:prstGeom>
          <a:noFill/>
          <a:ln/>
        </p:spPr>
        <p:txBody>
          <a:bodyPr wrap="square" lIns="0" tIns="0" rIns="0" bIns="0" rtlCol="0" anchor="ctr"/>
          <a:lstStyle/>
          <a:p>
            <a:pPr indent="0" marL="0">
              <a:buNone/>
            </a:pPr>
            <a:r>
              <a:rPr lang="en-US" sz="1000" b="1" spc="100" kern="0" dirty="0">
                <a:solidFill>
                  <a:srgbClr val="0D1B3E"/>
                </a:solidFill>
                <a:latin typeface="Calibri" pitchFamily="34" charset="0"/>
                <a:ea typeface="Calibri" pitchFamily="34" charset="-122"/>
                <a:cs typeface="Calibri" pitchFamily="34" charset="-120"/>
              </a:rPr>
              <a:t>RECOMMENDATION</a:t>
            </a:r>
            <a:endParaRPr lang="en-US" sz="1000" dirty="0"/>
          </a:p>
        </p:txBody>
      </p:sp>
      <p:sp>
        <p:nvSpPr>
          <p:cNvPr id="16" name="Shape 13"/>
          <p:cNvSpPr/>
          <p:nvPr/>
        </p:nvSpPr>
        <p:spPr>
          <a:xfrm>
            <a:off x="3182112" y="1298448"/>
            <a:ext cx="2834640" cy="2999232"/>
          </a:xfrm>
          <a:prstGeom prst="rect">
            <a:avLst/>
          </a:prstGeom>
          <a:solidFill>
            <a:srgbClr val="FDF6E3"/>
          </a:solidFill>
          <a:ln w="12700">
            <a:solidFill>
              <a:srgbClr val="CBD8EB"/>
            </a:solidFill>
            <a:prstDash val="solid"/>
          </a:ln>
        </p:spPr>
      </p:sp>
      <p:sp>
        <p:nvSpPr>
          <p:cNvPr id="17" name="Text 14"/>
          <p:cNvSpPr/>
          <p:nvPr/>
        </p:nvSpPr>
        <p:spPr>
          <a:xfrm>
            <a:off x="3310128"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AGOA should incentivize investment in logistics networks, digitized trade systems, supplier ecosystems, energy infrastructure, and manufacturing capacity.</a:t>
            </a:r>
            <a:endParaRPr lang="en-US" sz="1200" dirty="0"/>
          </a:p>
        </p:txBody>
      </p:sp>
      <p:sp>
        <p:nvSpPr>
          <p:cNvPr id="18" name="Shape 15"/>
          <p:cNvSpPr/>
          <p:nvPr/>
        </p:nvSpPr>
        <p:spPr>
          <a:xfrm>
            <a:off x="6163056" y="914400"/>
            <a:ext cx="2834640" cy="384048"/>
          </a:xfrm>
          <a:prstGeom prst="rect">
            <a:avLst/>
          </a:prstGeom>
          <a:solidFill>
            <a:srgbClr val="2E6DB4"/>
          </a:solidFill>
          <a:ln w="12700">
            <a:solidFill>
              <a:srgbClr val="2E6DB4"/>
            </a:solidFill>
            <a:prstDash val="solid"/>
          </a:ln>
        </p:spPr>
      </p:sp>
      <p:sp>
        <p:nvSpPr>
          <p:cNvPr id="19" name="Text 16"/>
          <p:cNvSpPr/>
          <p:nvPr/>
        </p:nvSpPr>
        <p:spPr>
          <a:xfrm>
            <a:off x="6254496" y="914400"/>
            <a:ext cx="2651760" cy="384048"/>
          </a:xfrm>
          <a:prstGeom prst="rect">
            <a:avLst/>
          </a:prstGeom>
          <a:noFill/>
          <a:ln/>
        </p:spPr>
        <p:txBody>
          <a:bodyPr wrap="square" lIns="0" tIns="0" rIns="0" bIns="0" rtlCol="0" anchor="ctr"/>
          <a:lstStyle/>
          <a:p>
            <a:pPr indent="0" marL="0">
              <a:buNone/>
            </a:pPr>
            <a:r>
              <a:rPr lang="en-US" sz="1000" b="1" spc="100" kern="0" dirty="0">
                <a:solidFill>
                  <a:srgbClr val="FFFFFF"/>
                </a:solidFill>
                <a:latin typeface="Calibri" pitchFamily="34" charset="0"/>
                <a:ea typeface="Calibri" pitchFamily="34" charset="-122"/>
                <a:cs typeface="Calibri" pitchFamily="34" charset="-120"/>
              </a:rPr>
              <a:t>STRATEGIC RATIONALE</a:t>
            </a:r>
            <a:endParaRPr lang="en-US" sz="1000" dirty="0"/>
          </a:p>
        </p:txBody>
      </p:sp>
      <p:sp>
        <p:nvSpPr>
          <p:cNvPr id="20" name="Shape 17"/>
          <p:cNvSpPr/>
          <p:nvPr/>
        </p:nvSpPr>
        <p:spPr>
          <a:xfrm>
            <a:off x="6163056" y="1298448"/>
            <a:ext cx="2834640" cy="2999232"/>
          </a:xfrm>
          <a:prstGeom prst="rect">
            <a:avLst/>
          </a:prstGeom>
          <a:solidFill>
            <a:srgbClr val="EBF2FB"/>
          </a:solidFill>
          <a:ln w="12700">
            <a:solidFill>
              <a:srgbClr val="CBD8EB"/>
            </a:solidFill>
            <a:prstDash val="solid"/>
          </a:ln>
        </p:spPr>
      </p:sp>
      <p:sp>
        <p:nvSpPr>
          <p:cNvPr id="21" name="Text 18"/>
          <p:cNvSpPr/>
          <p:nvPr/>
        </p:nvSpPr>
        <p:spPr>
          <a:xfrm>
            <a:off x="6291072"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Supply chain control is economic power. Countries embedded in production — not just extraction — attract more investment, generate durable employment, and command higher trade value.</a:t>
            </a:r>
            <a:endParaRPr lang="en-US" sz="1200" dirty="0"/>
          </a:p>
        </p:txBody>
      </p:sp>
      <p:sp>
        <p:nvSpPr>
          <p:cNvPr id="22" name="Shape 19"/>
          <p:cNvSpPr/>
          <p:nvPr/>
        </p:nvSpPr>
        <p:spPr>
          <a:xfrm>
            <a:off x="201168" y="4462272"/>
            <a:ext cx="8741664" cy="530352"/>
          </a:xfrm>
          <a:prstGeom prst="rect">
            <a:avLst/>
          </a:prstGeom>
          <a:solidFill>
            <a:srgbClr val="0D1B3E"/>
          </a:solidFill>
          <a:ln w="12700">
            <a:solidFill>
              <a:srgbClr val="0D1B3E"/>
            </a:solidFill>
            <a:prstDash val="solid"/>
          </a:ln>
        </p:spPr>
      </p:sp>
      <p:sp>
        <p:nvSpPr>
          <p:cNvPr id="23" name="Shape 20"/>
          <p:cNvSpPr/>
          <p:nvPr/>
        </p:nvSpPr>
        <p:spPr>
          <a:xfrm>
            <a:off x="201168" y="4462272"/>
            <a:ext cx="54864" cy="530352"/>
          </a:xfrm>
          <a:prstGeom prst="rect">
            <a:avLst/>
          </a:prstGeom>
          <a:solidFill>
            <a:srgbClr val="C49A1A"/>
          </a:solidFill>
          <a:ln w="12700">
            <a:solidFill>
              <a:srgbClr val="C49A1A"/>
            </a:solidFill>
            <a:prstDash val="solid"/>
          </a:ln>
        </p:spPr>
      </p:sp>
      <p:sp>
        <p:nvSpPr>
          <p:cNvPr id="24" name="Text 21"/>
          <p:cNvSpPr/>
          <p:nvPr/>
        </p:nvSpPr>
        <p:spPr>
          <a:xfrm>
            <a:off x="365760" y="4480560"/>
            <a:ext cx="8412480" cy="493776"/>
          </a:xfrm>
          <a:prstGeom prst="rect">
            <a:avLst/>
          </a:prstGeom>
          <a:noFill/>
          <a:ln/>
        </p:spPr>
        <p:txBody>
          <a:bodyPr wrap="square" lIns="0" tIns="0" rIns="0" bIns="0" rtlCol="0" anchor="ctr"/>
          <a:lstStyle/>
          <a:p>
            <a:pPr indent="0" marL="0">
              <a:buNone/>
            </a:pPr>
            <a:r>
              <a:rPr lang="en-US" sz="1250" b="1" i="1" dirty="0">
                <a:solidFill>
                  <a:srgbClr val="FFFFFF"/>
                </a:solidFill>
                <a:latin typeface="Calibri" pitchFamily="34" charset="0"/>
                <a:ea typeface="Calibri" pitchFamily="34" charset="-122"/>
                <a:cs typeface="Calibri" pitchFamily="34" charset="-120"/>
              </a:rPr>
              <a:t>"The future global economy will belong to countries that control supply chains."</a:t>
            </a:r>
            <a:endParaRPr lang="en-US" sz="1250" dirty="0"/>
          </a:p>
        </p:txBody>
      </p:sp>
      <p:sp>
        <p:nvSpPr>
          <p:cNvPr id="25" name="Shape 22"/>
          <p:cNvSpPr/>
          <p:nvPr/>
        </p:nvSpPr>
        <p:spPr>
          <a:xfrm>
            <a:off x="0" y="4759452"/>
            <a:ext cx="9144000" cy="384048"/>
          </a:xfrm>
          <a:prstGeom prst="rect">
            <a:avLst/>
          </a:prstGeom>
          <a:solidFill>
            <a:srgbClr val="0D1B3E"/>
          </a:solidFill>
          <a:ln w="12700">
            <a:solidFill>
              <a:srgbClr val="0D1B3E"/>
            </a:solidFill>
            <a:prstDash val="solid"/>
          </a:ln>
        </p:spPr>
      </p:sp>
      <p:sp>
        <p:nvSpPr>
          <p:cNvPr id="26" name="Shape 23"/>
          <p:cNvSpPr/>
          <p:nvPr/>
        </p:nvSpPr>
        <p:spPr>
          <a:xfrm>
            <a:off x="0" y="4759452"/>
            <a:ext cx="1097280" cy="384048"/>
          </a:xfrm>
          <a:prstGeom prst="rect">
            <a:avLst/>
          </a:prstGeom>
          <a:solidFill>
            <a:srgbClr val="1A3C8F"/>
          </a:solidFill>
          <a:ln w="12700">
            <a:solidFill>
              <a:srgbClr val="1A3C8F"/>
            </a:solidFill>
            <a:prstDash val="solid"/>
          </a:ln>
        </p:spPr>
      </p:sp>
      <p:pic>
        <p:nvPicPr>
          <p:cNvPr id="27" name="Image 1" descr="preencoded.png">    </p:cNvPr>
          <p:cNvPicPr>
            <a:picLocks noChangeAspect="1"/>
          </p:cNvPicPr>
          <p:nvPr/>
        </p:nvPicPr>
        <p:blipFill>
          <a:blip r:embed="rId2"/>
          <a:stretch>
            <a:fillRect/>
          </a:stretch>
        </p:blipFill>
        <p:spPr>
          <a:xfrm>
            <a:off x="109728" y="4777740"/>
            <a:ext cx="329184" cy="329184"/>
          </a:xfrm>
          <a:prstGeom prst="rect">
            <a:avLst/>
          </a:prstGeom>
        </p:spPr>
      </p:pic>
      <p:sp>
        <p:nvSpPr>
          <p:cNvPr id="28" name="Text 24"/>
          <p:cNvSpPr/>
          <p:nvPr/>
        </p:nvSpPr>
        <p:spPr>
          <a:xfrm>
            <a:off x="1234440" y="4786884"/>
            <a:ext cx="5943600" cy="320040"/>
          </a:xfrm>
          <a:prstGeom prst="rect">
            <a:avLst/>
          </a:prstGeom>
          <a:noFill/>
          <a:ln/>
        </p:spPr>
        <p:txBody>
          <a:bodyPr wrap="square" lIns="0" tIns="0" rIns="0" bIns="0" rtlCol="0" anchor="ctr"/>
          <a:lstStyle/>
          <a:p>
            <a:pPr indent="0" marL="0">
              <a:buNone/>
            </a:pPr>
            <a:r>
              <a:rPr lang="en-US" sz="850" dirty="0">
                <a:solidFill>
                  <a:srgbClr val="7A9CC8"/>
                </a:solidFill>
                <a:latin typeface="Calibri" pitchFamily="34" charset="0"/>
                <a:ea typeface="Calibri" pitchFamily="34" charset="-122"/>
                <a:cs typeface="Calibri" pitchFamily="34" charset="-120"/>
              </a:rPr>
              <a:t>Rethinking AGOA  |  ADYH Policy Brief  |  May 2026  |  adyhub.org</a:t>
            </a:r>
            <a:endParaRPr lang="en-US" sz="850" dirty="0"/>
          </a:p>
        </p:txBody>
      </p:sp>
      <p:sp>
        <p:nvSpPr>
          <p:cNvPr id="29" name="Text 25"/>
          <p:cNvSpPr/>
          <p:nvPr/>
        </p:nvSpPr>
        <p:spPr>
          <a:xfrm>
            <a:off x="7406640" y="4786884"/>
            <a:ext cx="1600200" cy="320040"/>
          </a:xfrm>
          <a:prstGeom prst="rect">
            <a:avLst/>
          </a:prstGeom>
          <a:noFill/>
          <a:ln/>
        </p:spPr>
        <p:txBody>
          <a:bodyPr wrap="square" lIns="0" tIns="0" rIns="0" bIns="0" rtlCol="0" anchor="ctr"/>
          <a:lstStyle/>
          <a:p>
            <a:pPr algn="r" indent="0" marL="0">
              <a:buNone/>
            </a:pPr>
            <a:r>
              <a:rPr lang="en-US" sz="900" b="1" dirty="0">
                <a:solidFill>
                  <a:srgbClr val="C49A1A"/>
                </a:solidFill>
                <a:latin typeface="Calibri" pitchFamily="34" charset="0"/>
                <a:ea typeface="Calibri" pitchFamily="34" charset="-122"/>
                <a:cs typeface="Calibri" pitchFamily="34" charset="-120"/>
              </a:rPr>
              <a:t>Rec. 02</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9144000" cy="804672"/>
          </a:xfrm>
          <a:prstGeom prst="rect">
            <a:avLst/>
          </a:prstGeom>
          <a:solidFill>
            <a:srgbClr val="0D1B3E"/>
          </a:solidFill>
          <a:ln w="12700">
            <a:solidFill>
              <a:srgbClr val="0D1B3E"/>
            </a:solidFill>
            <a:prstDash val="solid"/>
          </a:ln>
        </p:spPr>
      </p:sp>
      <p:sp>
        <p:nvSpPr>
          <p:cNvPr id="3" name="Shape 1"/>
          <p:cNvSpPr/>
          <p:nvPr/>
        </p:nvSpPr>
        <p:spPr>
          <a:xfrm>
            <a:off x="0" y="0"/>
            <a:ext cx="347472" cy="804672"/>
          </a:xfrm>
          <a:prstGeom prst="rect">
            <a:avLst/>
          </a:prstGeom>
          <a:solidFill>
            <a:srgbClr val="C49A1A"/>
          </a:solidFill>
          <a:ln w="12700">
            <a:solidFill>
              <a:srgbClr val="C49A1A"/>
            </a:solidFill>
            <a:prstDash val="solid"/>
          </a:ln>
        </p:spPr>
      </p:sp>
      <p:sp>
        <p:nvSpPr>
          <p:cNvPr id="4" name="Shape 2"/>
          <p:cNvSpPr/>
          <p:nvPr/>
        </p:nvSpPr>
        <p:spPr>
          <a:xfrm>
            <a:off x="502920" y="91440"/>
            <a:ext cx="621792" cy="621792"/>
          </a:xfrm>
          <a:prstGeom prst="ellipse">
            <a:avLst/>
          </a:prstGeom>
          <a:solidFill>
            <a:srgbClr val="C49A1A"/>
          </a:solidFill>
          <a:ln w="12700">
            <a:solidFill>
              <a:srgbClr val="C49A1A"/>
            </a:solidFill>
            <a:prstDash val="solid"/>
          </a:ln>
        </p:spPr>
      </p:sp>
      <p:sp>
        <p:nvSpPr>
          <p:cNvPr id="5" name="Text 3"/>
          <p:cNvSpPr/>
          <p:nvPr/>
        </p:nvSpPr>
        <p:spPr>
          <a:xfrm>
            <a:off x="502920" y="91440"/>
            <a:ext cx="621792" cy="621792"/>
          </a:xfrm>
          <a:prstGeom prst="rect">
            <a:avLst/>
          </a:prstGeom>
          <a:noFill/>
          <a:ln/>
        </p:spPr>
        <p:txBody>
          <a:bodyPr wrap="square" lIns="0" tIns="0" rIns="0" bIns="0" rtlCol="0" anchor="ctr"/>
          <a:lstStyle/>
          <a:p>
            <a:pPr algn="ctr" indent="0" marL="0">
              <a:buNone/>
            </a:pPr>
            <a:r>
              <a:rPr lang="en-US" sz="1400" b="1" dirty="0">
                <a:solidFill>
                  <a:srgbClr val="0D1B3E"/>
                </a:solidFill>
                <a:latin typeface="Calibri" pitchFamily="34" charset="0"/>
                <a:ea typeface="Calibri" pitchFamily="34" charset="-122"/>
                <a:cs typeface="Calibri" pitchFamily="34" charset="-120"/>
              </a:rPr>
              <a:t>03</a:t>
            </a:r>
            <a:endParaRPr lang="en-US" sz="1400" dirty="0"/>
          </a:p>
        </p:txBody>
      </p:sp>
      <p:sp>
        <p:nvSpPr>
          <p:cNvPr id="6" name="Text 4"/>
          <p:cNvSpPr/>
          <p:nvPr/>
        </p:nvSpPr>
        <p:spPr>
          <a:xfrm>
            <a:off x="1261872" y="137160"/>
            <a:ext cx="6903720" cy="256032"/>
          </a:xfrm>
          <a:prstGeom prst="rect">
            <a:avLst/>
          </a:prstGeom>
          <a:noFill/>
          <a:ln/>
        </p:spPr>
        <p:txBody>
          <a:bodyPr wrap="square" lIns="0" tIns="0" rIns="0" bIns="0" rtlCol="0" anchor="ctr"/>
          <a:lstStyle/>
          <a:p>
            <a:pPr indent="0" marL="0">
              <a:buNone/>
            </a:pPr>
            <a:r>
              <a:rPr lang="en-US" sz="950" b="1" spc="100" kern="0" dirty="0">
                <a:solidFill>
                  <a:srgbClr val="C49A1A"/>
                </a:solidFill>
                <a:latin typeface="Calibri" pitchFamily="34" charset="0"/>
                <a:ea typeface="Calibri" pitchFamily="34" charset="-122"/>
                <a:cs typeface="Calibri" pitchFamily="34" charset="-120"/>
              </a:rPr>
              <a:t>RECOMMENDATION 03  ·  Support SME Visibility &amp; Formalization</a:t>
            </a:r>
            <a:endParaRPr lang="en-US" sz="950" dirty="0"/>
          </a:p>
        </p:txBody>
      </p:sp>
      <p:sp>
        <p:nvSpPr>
          <p:cNvPr id="7" name="Text 5"/>
          <p:cNvSpPr/>
          <p:nvPr/>
        </p:nvSpPr>
        <p:spPr>
          <a:xfrm>
            <a:off x="1261872" y="402336"/>
            <a:ext cx="6903720" cy="329184"/>
          </a:xfrm>
          <a:prstGeom prst="rect">
            <a:avLst/>
          </a:prstGeom>
          <a:noFill/>
          <a:ln/>
        </p:spPr>
        <p:txBody>
          <a:bodyPr wrap="square" lIns="0" tIns="0" rIns="0" bIns="0" rtlCol="0" anchor="ctr"/>
          <a:lstStyle/>
          <a:p>
            <a:pPr indent="0" marL="0">
              <a:buNone/>
            </a:pPr>
            <a:r>
              <a:rPr lang="en-US" sz="1700" b="1" dirty="0">
                <a:solidFill>
                  <a:srgbClr val="FFFFFF"/>
                </a:solidFill>
                <a:latin typeface="Calibri" pitchFamily="34" charset="0"/>
                <a:ea typeface="Calibri" pitchFamily="34" charset="-122"/>
                <a:cs typeface="Calibri" pitchFamily="34" charset="-120"/>
              </a:rPr>
              <a:t>Support SME Visibility &amp; Formalization</a:t>
            </a:r>
            <a:endParaRPr lang="en-US" sz="1700" dirty="0"/>
          </a:p>
        </p:txBody>
      </p:sp>
      <p:sp>
        <p:nvSpPr>
          <p:cNvPr id="8" name="Shape 6"/>
          <p:cNvSpPr/>
          <p:nvPr/>
        </p:nvSpPr>
        <p:spPr>
          <a:xfrm>
            <a:off x="8321040" y="91440"/>
            <a:ext cx="621792" cy="621792"/>
          </a:xfrm>
          <a:prstGeom prst="ellipse">
            <a:avLst/>
          </a:prstGeom>
          <a:solidFill>
            <a:srgbClr val="2E6DB4"/>
          </a:solidFill>
          <a:ln w="12700">
            <a:solidFill>
              <a:srgbClr val="2E6DB4"/>
            </a:solidFill>
            <a:prstDash val="solid"/>
          </a:ln>
        </p:spPr>
      </p:sp>
      <p:pic>
        <p:nvPicPr>
          <p:cNvPr id="9" name="Image 0" descr="preencoded.png">    </p:cNvPr>
          <p:cNvPicPr>
            <a:picLocks noChangeAspect="1"/>
          </p:cNvPicPr>
          <p:nvPr/>
        </p:nvPicPr>
        <p:blipFill>
          <a:blip r:embed="rId1"/>
          <a:stretch>
            <a:fillRect/>
          </a:stretch>
        </p:blipFill>
        <p:spPr>
          <a:xfrm>
            <a:off x="8385048" y="155448"/>
            <a:ext cx="493776" cy="493776"/>
          </a:xfrm>
          <a:prstGeom prst="rect">
            <a:avLst/>
          </a:prstGeom>
        </p:spPr>
      </p:pic>
      <p:sp>
        <p:nvSpPr>
          <p:cNvPr id="10" name="Shape 7"/>
          <p:cNvSpPr/>
          <p:nvPr/>
        </p:nvSpPr>
        <p:spPr>
          <a:xfrm>
            <a:off x="201168" y="914400"/>
            <a:ext cx="2834640" cy="384048"/>
          </a:xfrm>
          <a:prstGeom prst="rect">
            <a:avLst/>
          </a:prstGeom>
          <a:solidFill>
            <a:srgbClr val="1A3C8F"/>
          </a:solidFill>
          <a:ln w="12700">
            <a:solidFill>
              <a:srgbClr val="1A3C8F"/>
            </a:solidFill>
            <a:prstDash val="solid"/>
          </a:ln>
        </p:spPr>
      </p:sp>
      <p:sp>
        <p:nvSpPr>
          <p:cNvPr id="11" name="Text 8"/>
          <p:cNvSpPr/>
          <p:nvPr/>
        </p:nvSpPr>
        <p:spPr>
          <a:xfrm>
            <a:off x="292608" y="914400"/>
            <a:ext cx="2651760" cy="384048"/>
          </a:xfrm>
          <a:prstGeom prst="rect">
            <a:avLst/>
          </a:prstGeom>
          <a:noFill/>
          <a:ln/>
        </p:spPr>
        <p:txBody>
          <a:bodyPr wrap="square" lIns="0" tIns="0" rIns="0" bIns="0" rtlCol="0" anchor="ctr"/>
          <a:lstStyle/>
          <a:p>
            <a:pPr indent="0" marL="0">
              <a:buNone/>
            </a:pPr>
            <a:r>
              <a:rPr lang="en-US" sz="1000" b="1" spc="100" kern="0" dirty="0">
                <a:solidFill>
                  <a:srgbClr val="FFFFFF"/>
                </a:solidFill>
                <a:latin typeface="Calibri" pitchFamily="34" charset="0"/>
                <a:ea typeface="Calibri" pitchFamily="34" charset="-122"/>
                <a:cs typeface="Calibri" pitchFamily="34" charset="-120"/>
              </a:rPr>
              <a:t>CHALLENGE</a:t>
            </a:r>
            <a:endParaRPr lang="en-US" sz="1000" dirty="0"/>
          </a:p>
        </p:txBody>
      </p:sp>
      <p:sp>
        <p:nvSpPr>
          <p:cNvPr id="12" name="Shape 9"/>
          <p:cNvSpPr/>
          <p:nvPr/>
        </p:nvSpPr>
        <p:spPr>
          <a:xfrm>
            <a:off x="201168" y="1298448"/>
            <a:ext cx="2834640" cy="2999232"/>
          </a:xfrm>
          <a:prstGeom prst="rect">
            <a:avLst/>
          </a:prstGeom>
          <a:solidFill>
            <a:srgbClr val="EBF2FB"/>
          </a:solidFill>
          <a:ln w="12700">
            <a:solidFill>
              <a:srgbClr val="CBD8EB"/>
            </a:solidFill>
            <a:prstDash val="solid"/>
          </a:ln>
        </p:spPr>
      </p:sp>
      <p:sp>
        <p:nvSpPr>
          <p:cNvPr id="13" name="Text 10"/>
          <p:cNvSpPr/>
          <p:nvPr/>
        </p:nvSpPr>
        <p:spPr>
          <a:xfrm>
            <a:off x="329184"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Millions of African SMEs are economically active but operationally invisible — lacking structured systems required to access capital or integrate into global supply chains.</a:t>
            </a:r>
            <a:endParaRPr lang="en-US" sz="1200" dirty="0"/>
          </a:p>
        </p:txBody>
      </p:sp>
      <p:sp>
        <p:nvSpPr>
          <p:cNvPr id="14" name="Shape 11"/>
          <p:cNvSpPr/>
          <p:nvPr/>
        </p:nvSpPr>
        <p:spPr>
          <a:xfrm>
            <a:off x="3182112" y="914400"/>
            <a:ext cx="2834640" cy="384048"/>
          </a:xfrm>
          <a:prstGeom prst="rect">
            <a:avLst/>
          </a:prstGeom>
          <a:solidFill>
            <a:srgbClr val="C49A1A"/>
          </a:solidFill>
          <a:ln w="12700">
            <a:solidFill>
              <a:srgbClr val="C49A1A"/>
            </a:solidFill>
            <a:prstDash val="solid"/>
          </a:ln>
        </p:spPr>
      </p:sp>
      <p:sp>
        <p:nvSpPr>
          <p:cNvPr id="15" name="Text 12"/>
          <p:cNvSpPr/>
          <p:nvPr/>
        </p:nvSpPr>
        <p:spPr>
          <a:xfrm>
            <a:off x="3273552" y="914400"/>
            <a:ext cx="2651760" cy="384048"/>
          </a:xfrm>
          <a:prstGeom prst="rect">
            <a:avLst/>
          </a:prstGeom>
          <a:noFill/>
          <a:ln/>
        </p:spPr>
        <p:txBody>
          <a:bodyPr wrap="square" lIns="0" tIns="0" rIns="0" bIns="0" rtlCol="0" anchor="ctr"/>
          <a:lstStyle/>
          <a:p>
            <a:pPr indent="0" marL="0">
              <a:buNone/>
            </a:pPr>
            <a:r>
              <a:rPr lang="en-US" sz="1000" b="1" spc="100" kern="0" dirty="0">
                <a:solidFill>
                  <a:srgbClr val="0D1B3E"/>
                </a:solidFill>
                <a:latin typeface="Calibri" pitchFamily="34" charset="0"/>
                <a:ea typeface="Calibri" pitchFamily="34" charset="-122"/>
                <a:cs typeface="Calibri" pitchFamily="34" charset="-120"/>
              </a:rPr>
              <a:t>RECOMMENDATION</a:t>
            </a:r>
            <a:endParaRPr lang="en-US" sz="1000" dirty="0"/>
          </a:p>
        </p:txBody>
      </p:sp>
      <p:sp>
        <p:nvSpPr>
          <p:cNvPr id="16" name="Shape 13"/>
          <p:cNvSpPr/>
          <p:nvPr/>
        </p:nvSpPr>
        <p:spPr>
          <a:xfrm>
            <a:off x="3182112" y="1298448"/>
            <a:ext cx="2834640" cy="2999232"/>
          </a:xfrm>
          <a:prstGeom prst="rect">
            <a:avLst/>
          </a:prstGeom>
          <a:solidFill>
            <a:srgbClr val="FDF6E3"/>
          </a:solidFill>
          <a:ln w="12700">
            <a:solidFill>
              <a:srgbClr val="CBD8EB"/>
            </a:solidFill>
            <a:prstDash val="solid"/>
          </a:ln>
        </p:spPr>
      </p:sp>
      <p:sp>
        <p:nvSpPr>
          <p:cNvPr id="17" name="Text 14"/>
          <p:cNvSpPr/>
          <p:nvPr/>
        </p:nvSpPr>
        <p:spPr>
          <a:xfrm>
            <a:off x="3310128"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AGOA should pair trade access with SME formalization support: operational documentation, credit-readiness frameworks, and digital business infrastructure for informal enterprises.</a:t>
            </a:r>
            <a:endParaRPr lang="en-US" sz="1200" dirty="0"/>
          </a:p>
        </p:txBody>
      </p:sp>
      <p:sp>
        <p:nvSpPr>
          <p:cNvPr id="18" name="Shape 15"/>
          <p:cNvSpPr/>
          <p:nvPr/>
        </p:nvSpPr>
        <p:spPr>
          <a:xfrm>
            <a:off x="6163056" y="914400"/>
            <a:ext cx="2834640" cy="384048"/>
          </a:xfrm>
          <a:prstGeom prst="rect">
            <a:avLst/>
          </a:prstGeom>
          <a:solidFill>
            <a:srgbClr val="2E6DB4"/>
          </a:solidFill>
          <a:ln w="12700">
            <a:solidFill>
              <a:srgbClr val="2E6DB4"/>
            </a:solidFill>
            <a:prstDash val="solid"/>
          </a:ln>
        </p:spPr>
      </p:sp>
      <p:sp>
        <p:nvSpPr>
          <p:cNvPr id="19" name="Text 16"/>
          <p:cNvSpPr/>
          <p:nvPr/>
        </p:nvSpPr>
        <p:spPr>
          <a:xfrm>
            <a:off x="6254496" y="914400"/>
            <a:ext cx="2651760" cy="384048"/>
          </a:xfrm>
          <a:prstGeom prst="rect">
            <a:avLst/>
          </a:prstGeom>
          <a:noFill/>
          <a:ln/>
        </p:spPr>
        <p:txBody>
          <a:bodyPr wrap="square" lIns="0" tIns="0" rIns="0" bIns="0" rtlCol="0" anchor="ctr"/>
          <a:lstStyle/>
          <a:p>
            <a:pPr indent="0" marL="0">
              <a:buNone/>
            </a:pPr>
            <a:r>
              <a:rPr lang="en-US" sz="1000" b="1" spc="100" kern="0" dirty="0">
                <a:solidFill>
                  <a:srgbClr val="FFFFFF"/>
                </a:solidFill>
                <a:latin typeface="Calibri" pitchFamily="34" charset="0"/>
                <a:ea typeface="Calibri" pitchFamily="34" charset="-122"/>
                <a:cs typeface="Calibri" pitchFamily="34" charset="-120"/>
              </a:rPr>
              <a:t>STRATEGIC RATIONALE</a:t>
            </a:r>
            <a:endParaRPr lang="en-US" sz="1000" dirty="0"/>
          </a:p>
        </p:txBody>
      </p:sp>
      <p:sp>
        <p:nvSpPr>
          <p:cNvPr id="20" name="Shape 17"/>
          <p:cNvSpPr/>
          <p:nvPr/>
        </p:nvSpPr>
        <p:spPr>
          <a:xfrm>
            <a:off x="6163056" y="1298448"/>
            <a:ext cx="2834640" cy="2999232"/>
          </a:xfrm>
          <a:prstGeom prst="rect">
            <a:avLst/>
          </a:prstGeom>
          <a:solidFill>
            <a:srgbClr val="EBF2FB"/>
          </a:solidFill>
          <a:ln w="12700">
            <a:solidFill>
              <a:srgbClr val="CBD8EB"/>
            </a:solidFill>
            <a:prstDash val="solid"/>
          </a:ln>
        </p:spPr>
      </p:sp>
      <p:sp>
        <p:nvSpPr>
          <p:cNvPr id="21" name="Text 18"/>
          <p:cNvSpPr/>
          <p:nvPr/>
        </p:nvSpPr>
        <p:spPr>
          <a:xfrm>
            <a:off x="6291072"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Operational visibility is a precondition for participation. SMEs that cannot demonstrate operational reliability cannot access capital or export financing — regardless of tariff preferences.</a:t>
            </a:r>
            <a:endParaRPr lang="en-US" sz="1200" dirty="0"/>
          </a:p>
        </p:txBody>
      </p:sp>
      <p:sp>
        <p:nvSpPr>
          <p:cNvPr id="22" name="Shape 19"/>
          <p:cNvSpPr/>
          <p:nvPr/>
        </p:nvSpPr>
        <p:spPr>
          <a:xfrm>
            <a:off x="201168" y="4462272"/>
            <a:ext cx="8741664" cy="530352"/>
          </a:xfrm>
          <a:prstGeom prst="rect">
            <a:avLst/>
          </a:prstGeom>
          <a:solidFill>
            <a:srgbClr val="0D1B3E"/>
          </a:solidFill>
          <a:ln w="12700">
            <a:solidFill>
              <a:srgbClr val="0D1B3E"/>
            </a:solidFill>
            <a:prstDash val="solid"/>
          </a:ln>
        </p:spPr>
      </p:sp>
      <p:sp>
        <p:nvSpPr>
          <p:cNvPr id="23" name="Shape 20"/>
          <p:cNvSpPr/>
          <p:nvPr/>
        </p:nvSpPr>
        <p:spPr>
          <a:xfrm>
            <a:off x="201168" y="4462272"/>
            <a:ext cx="54864" cy="530352"/>
          </a:xfrm>
          <a:prstGeom prst="rect">
            <a:avLst/>
          </a:prstGeom>
          <a:solidFill>
            <a:srgbClr val="C49A1A"/>
          </a:solidFill>
          <a:ln w="12700">
            <a:solidFill>
              <a:srgbClr val="C49A1A"/>
            </a:solidFill>
            <a:prstDash val="solid"/>
          </a:ln>
        </p:spPr>
      </p:sp>
      <p:sp>
        <p:nvSpPr>
          <p:cNvPr id="24" name="Text 21"/>
          <p:cNvSpPr/>
          <p:nvPr/>
        </p:nvSpPr>
        <p:spPr>
          <a:xfrm>
            <a:off x="365760" y="4480560"/>
            <a:ext cx="8412480" cy="493776"/>
          </a:xfrm>
          <a:prstGeom prst="rect">
            <a:avLst/>
          </a:prstGeom>
          <a:noFill/>
          <a:ln/>
        </p:spPr>
        <p:txBody>
          <a:bodyPr wrap="square" lIns="0" tIns="0" rIns="0" bIns="0" rtlCol="0" anchor="ctr"/>
          <a:lstStyle/>
          <a:p>
            <a:pPr indent="0" marL="0">
              <a:buNone/>
            </a:pPr>
            <a:r>
              <a:rPr lang="en-US" sz="1250" b="1" i="1" dirty="0">
                <a:solidFill>
                  <a:srgbClr val="FFFFFF"/>
                </a:solidFill>
                <a:latin typeface="Calibri" pitchFamily="34" charset="0"/>
                <a:ea typeface="Calibri" pitchFamily="34" charset="-122"/>
                <a:cs typeface="Calibri" pitchFamily="34" charset="-120"/>
              </a:rPr>
              <a:t>"Operational visibility is economic infrastructure."</a:t>
            </a:r>
            <a:endParaRPr lang="en-US" sz="1250" dirty="0"/>
          </a:p>
        </p:txBody>
      </p:sp>
      <p:sp>
        <p:nvSpPr>
          <p:cNvPr id="25" name="Shape 22"/>
          <p:cNvSpPr/>
          <p:nvPr/>
        </p:nvSpPr>
        <p:spPr>
          <a:xfrm>
            <a:off x="0" y="4759452"/>
            <a:ext cx="9144000" cy="384048"/>
          </a:xfrm>
          <a:prstGeom prst="rect">
            <a:avLst/>
          </a:prstGeom>
          <a:solidFill>
            <a:srgbClr val="0D1B3E"/>
          </a:solidFill>
          <a:ln w="12700">
            <a:solidFill>
              <a:srgbClr val="0D1B3E"/>
            </a:solidFill>
            <a:prstDash val="solid"/>
          </a:ln>
        </p:spPr>
      </p:sp>
      <p:sp>
        <p:nvSpPr>
          <p:cNvPr id="26" name="Shape 23"/>
          <p:cNvSpPr/>
          <p:nvPr/>
        </p:nvSpPr>
        <p:spPr>
          <a:xfrm>
            <a:off x="0" y="4759452"/>
            <a:ext cx="1097280" cy="384048"/>
          </a:xfrm>
          <a:prstGeom prst="rect">
            <a:avLst/>
          </a:prstGeom>
          <a:solidFill>
            <a:srgbClr val="1A3C8F"/>
          </a:solidFill>
          <a:ln w="12700">
            <a:solidFill>
              <a:srgbClr val="1A3C8F"/>
            </a:solidFill>
            <a:prstDash val="solid"/>
          </a:ln>
        </p:spPr>
      </p:sp>
      <p:pic>
        <p:nvPicPr>
          <p:cNvPr id="27" name="Image 1" descr="preencoded.png">    </p:cNvPr>
          <p:cNvPicPr>
            <a:picLocks noChangeAspect="1"/>
          </p:cNvPicPr>
          <p:nvPr/>
        </p:nvPicPr>
        <p:blipFill>
          <a:blip r:embed="rId2"/>
          <a:stretch>
            <a:fillRect/>
          </a:stretch>
        </p:blipFill>
        <p:spPr>
          <a:xfrm>
            <a:off x="109728" y="4777740"/>
            <a:ext cx="329184" cy="329184"/>
          </a:xfrm>
          <a:prstGeom prst="rect">
            <a:avLst/>
          </a:prstGeom>
        </p:spPr>
      </p:pic>
      <p:sp>
        <p:nvSpPr>
          <p:cNvPr id="28" name="Text 24"/>
          <p:cNvSpPr/>
          <p:nvPr/>
        </p:nvSpPr>
        <p:spPr>
          <a:xfrm>
            <a:off x="1234440" y="4786884"/>
            <a:ext cx="5943600" cy="320040"/>
          </a:xfrm>
          <a:prstGeom prst="rect">
            <a:avLst/>
          </a:prstGeom>
          <a:noFill/>
          <a:ln/>
        </p:spPr>
        <p:txBody>
          <a:bodyPr wrap="square" lIns="0" tIns="0" rIns="0" bIns="0" rtlCol="0" anchor="ctr"/>
          <a:lstStyle/>
          <a:p>
            <a:pPr indent="0" marL="0">
              <a:buNone/>
            </a:pPr>
            <a:r>
              <a:rPr lang="en-US" sz="850" dirty="0">
                <a:solidFill>
                  <a:srgbClr val="7A9CC8"/>
                </a:solidFill>
                <a:latin typeface="Calibri" pitchFamily="34" charset="0"/>
                <a:ea typeface="Calibri" pitchFamily="34" charset="-122"/>
                <a:cs typeface="Calibri" pitchFamily="34" charset="-120"/>
              </a:rPr>
              <a:t>Rethinking AGOA  |  ADYH Policy Brief  |  May 2026  |  adyhub.org</a:t>
            </a:r>
            <a:endParaRPr lang="en-US" sz="850" dirty="0"/>
          </a:p>
        </p:txBody>
      </p:sp>
      <p:sp>
        <p:nvSpPr>
          <p:cNvPr id="29" name="Text 25"/>
          <p:cNvSpPr/>
          <p:nvPr/>
        </p:nvSpPr>
        <p:spPr>
          <a:xfrm>
            <a:off x="7406640" y="4786884"/>
            <a:ext cx="1600200" cy="320040"/>
          </a:xfrm>
          <a:prstGeom prst="rect">
            <a:avLst/>
          </a:prstGeom>
          <a:noFill/>
          <a:ln/>
        </p:spPr>
        <p:txBody>
          <a:bodyPr wrap="square" lIns="0" tIns="0" rIns="0" bIns="0" rtlCol="0" anchor="ctr"/>
          <a:lstStyle/>
          <a:p>
            <a:pPr algn="r" indent="0" marL="0">
              <a:buNone/>
            </a:pPr>
            <a:r>
              <a:rPr lang="en-US" sz="900" b="1" dirty="0">
                <a:solidFill>
                  <a:srgbClr val="C49A1A"/>
                </a:solidFill>
                <a:latin typeface="Calibri" pitchFamily="34" charset="0"/>
                <a:ea typeface="Calibri" pitchFamily="34" charset="-122"/>
                <a:cs typeface="Calibri" pitchFamily="34" charset="-120"/>
              </a:rPr>
              <a:t>Rec. 03</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9144000" cy="804672"/>
          </a:xfrm>
          <a:prstGeom prst="rect">
            <a:avLst/>
          </a:prstGeom>
          <a:solidFill>
            <a:srgbClr val="0D1B3E"/>
          </a:solidFill>
          <a:ln w="12700">
            <a:solidFill>
              <a:srgbClr val="0D1B3E"/>
            </a:solidFill>
            <a:prstDash val="solid"/>
          </a:ln>
        </p:spPr>
      </p:sp>
      <p:sp>
        <p:nvSpPr>
          <p:cNvPr id="3" name="Shape 1"/>
          <p:cNvSpPr/>
          <p:nvPr/>
        </p:nvSpPr>
        <p:spPr>
          <a:xfrm>
            <a:off x="0" y="0"/>
            <a:ext cx="347472" cy="804672"/>
          </a:xfrm>
          <a:prstGeom prst="rect">
            <a:avLst/>
          </a:prstGeom>
          <a:solidFill>
            <a:srgbClr val="C49A1A"/>
          </a:solidFill>
          <a:ln w="12700">
            <a:solidFill>
              <a:srgbClr val="C49A1A"/>
            </a:solidFill>
            <a:prstDash val="solid"/>
          </a:ln>
        </p:spPr>
      </p:sp>
      <p:sp>
        <p:nvSpPr>
          <p:cNvPr id="4" name="Shape 2"/>
          <p:cNvSpPr/>
          <p:nvPr/>
        </p:nvSpPr>
        <p:spPr>
          <a:xfrm>
            <a:off x="502920" y="91440"/>
            <a:ext cx="621792" cy="621792"/>
          </a:xfrm>
          <a:prstGeom prst="ellipse">
            <a:avLst/>
          </a:prstGeom>
          <a:solidFill>
            <a:srgbClr val="C49A1A"/>
          </a:solidFill>
          <a:ln w="12700">
            <a:solidFill>
              <a:srgbClr val="C49A1A"/>
            </a:solidFill>
            <a:prstDash val="solid"/>
          </a:ln>
        </p:spPr>
      </p:sp>
      <p:sp>
        <p:nvSpPr>
          <p:cNvPr id="5" name="Text 3"/>
          <p:cNvSpPr/>
          <p:nvPr/>
        </p:nvSpPr>
        <p:spPr>
          <a:xfrm>
            <a:off x="502920" y="91440"/>
            <a:ext cx="621792" cy="621792"/>
          </a:xfrm>
          <a:prstGeom prst="rect">
            <a:avLst/>
          </a:prstGeom>
          <a:noFill/>
          <a:ln/>
        </p:spPr>
        <p:txBody>
          <a:bodyPr wrap="square" lIns="0" tIns="0" rIns="0" bIns="0" rtlCol="0" anchor="ctr"/>
          <a:lstStyle/>
          <a:p>
            <a:pPr algn="ctr" indent="0" marL="0">
              <a:buNone/>
            </a:pPr>
            <a:r>
              <a:rPr lang="en-US" sz="1400" b="1" dirty="0">
                <a:solidFill>
                  <a:srgbClr val="0D1B3E"/>
                </a:solidFill>
                <a:latin typeface="Calibri" pitchFamily="34" charset="0"/>
                <a:ea typeface="Calibri" pitchFamily="34" charset="-122"/>
                <a:cs typeface="Calibri" pitchFamily="34" charset="-120"/>
              </a:rPr>
              <a:t>04</a:t>
            </a:r>
            <a:endParaRPr lang="en-US" sz="1400" dirty="0"/>
          </a:p>
        </p:txBody>
      </p:sp>
      <p:sp>
        <p:nvSpPr>
          <p:cNvPr id="6" name="Text 4"/>
          <p:cNvSpPr/>
          <p:nvPr/>
        </p:nvSpPr>
        <p:spPr>
          <a:xfrm>
            <a:off x="1261872" y="137160"/>
            <a:ext cx="6903720" cy="256032"/>
          </a:xfrm>
          <a:prstGeom prst="rect">
            <a:avLst/>
          </a:prstGeom>
          <a:noFill/>
          <a:ln/>
        </p:spPr>
        <p:txBody>
          <a:bodyPr wrap="square" lIns="0" tIns="0" rIns="0" bIns="0" rtlCol="0" anchor="ctr"/>
          <a:lstStyle/>
          <a:p>
            <a:pPr indent="0" marL="0">
              <a:buNone/>
            </a:pPr>
            <a:r>
              <a:rPr lang="en-US" sz="950" b="1" spc="100" kern="0" dirty="0">
                <a:solidFill>
                  <a:srgbClr val="C49A1A"/>
                </a:solidFill>
                <a:latin typeface="Calibri" pitchFamily="34" charset="0"/>
                <a:ea typeface="Calibri" pitchFamily="34" charset="-122"/>
                <a:cs typeface="Calibri" pitchFamily="34" charset="-120"/>
              </a:rPr>
              <a:t>RECOMMENDATION 04  ·  Align AGOA With AfCFTA</a:t>
            </a:r>
            <a:endParaRPr lang="en-US" sz="950" dirty="0"/>
          </a:p>
        </p:txBody>
      </p:sp>
      <p:sp>
        <p:nvSpPr>
          <p:cNvPr id="7" name="Text 5"/>
          <p:cNvSpPr/>
          <p:nvPr/>
        </p:nvSpPr>
        <p:spPr>
          <a:xfrm>
            <a:off x="1261872" y="402336"/>
            <a:ext cx="6903720" cy="329184"/>
          </a:xfrm>
          <a:prstGeom prst="rect">
            <a:avLst/>
          </a:prstGeom>
          <a:noFill/>
          <a:ln/>
        </p:spPr>
        <p:txBody>
          <a:bodyPr wrap="square" lIns="0" tIns="0" rIns="0" bIns="0" rtlCol="0" anchor="ctr"/>
          <a:lstStyle/>
          <a:p>
            <a:pPr indent="0" marL="0">
              <a:buNone/>
            </a:pPr>
            <a:r>
              <a:rPr lang="en-US" sz="1700" b="1" dirty="0">
                <a:solidFill>
                  <a:srgbClr val="FFFFFF"/>
                </a:solidFill>
                <a:latin typeface="Calibri" pitchFamily="34" charset="0"/>
                <a:ea typeface="Calibri" pitchFamily="34" charset="-122"/>
                <a:cs typeface="Calibri" pitchFamily="34" charset="-120"/>
              </a:rPr>
              <a:t>Align AGOA With AfCFTA</a:t>
            </a:r>
            <a:endParaRPr lang="en-US" sz="1700" dirty="0"/>
          </a:p>
        </p:txBody>
      </p:sp>
      <p:sp>
        <p:nvSpPr>
          <p:cNvPr id="8" name="Shape 6"/>
          <p:cNvSpPr/>
          <p:nvPr/>
        </p:nvSpPr>
        <p:spPr>
          <a:xfrm>
            <a:off x="8321040" y="91440"/>
            <a:ext cx="621792" cy="621792"/>
          </a:xfrm>
          <a:prstGeom prst="ellipse">
            <a:avLst/>
          </a:prstGeom>
          <a:solidFill>
            <a:srgbClr val="2E6DB4"/>
          </a:solidFill>
          <a:ln w="12700">
            <a:solidFill>
              <a:srgbClr val="2E6DB4"/>
            </a:solidFill>
            <a:prstDash val="solid"/>
          </a:ln>
        </p:spPr>
      </p:sp>
      <p:pic>
        <p:nvPicPr>
          <p:cNvPr id="9" name="Image 0" descr="preencoded.png">    </p:cNvPr>
          <p:cNvPicPr>
            <a:picLocks noChangeAspect="1"/>
          </p:cNvPicPr>
          <p:nvPr/>
        </p:nvPicPr>
        <p:blipFill>
          <a:blip r:embed="rId1"/>
          <a:stretch>
            <a:fillRect/>
          </a:stretch>
        </p:blipFill>
        <p:spPr>
          <a:xfrm>
            <a:off x="8385048" y="155448"/>
            <a:ext cx="493776" cy="493776"/>
          </a:xfrm>
          <a:prstGeom prst="rect">
            <a:avLst/>
          </a:prstGeom>
        </p:spPr>
      </p:pic>
      <p:sp>
        <p:nvSpPr>
          <p:cNvPr id="10" name="Shape 7"/>
          <p:cNvSpPr/>
          <p:nvPr/>
        </p:nvSpPr>
        <p:spPr>
          <a:xfrm>
            <a:off x="201168" y="914400"/>
            <a:ext cx="2834640" cy="384048"/>
          </a:xfrm>
          <a:prstGeom prst="rect">
            <a:avLst/>
          </a:prstGeom>
          <a:solidFill>
            <a:srgbClr val="1A3C8F"/>
          </a:solidFill>
          <a:ln w="12700">
            <a:solidFill>
              <a:srgbClr val="1A3C8F"/>
            </a:solidFill>
            <a:prstDash val="solid"/>
          </a:ln>
        </p:spPr>
      </p:sp>
      <p:sp>
        <p:nvSpPr>
          <p:cNvPr id="11" name="Text 8"/>
          <p:cNvSpPr/>
          <p:nvPr/>
        </p:nvSpPr>
        <p:spPr>
          <a:xfrm>
            <a:off x="292608" y="914400"/>
            <a:ext cx="2651760" cy="384048"/>
          </a:xfrm>
          <a:prstGeom prst="rect">
            <a:avLst/>
          </a:prstGeom>
          <a:noFill/>
          <a:ln/>
        </p:spPr>
        <p:txBody>
          <a:bodyPr wrap="square" lIns="0" tIns="0" rIns="0" bIns="0" rtlCol="0" anchor="ctr"/>
          <a:lstStyle/>
          <a:p>
            <a:pPr indent="0" marL="0">
              <a:buNone/>
            </a:pPr>
            <a:r>
              <a:rPr lang="en-US" sz="1000" b="1" spc="100" kern="0" dirty="0">
                <a:solidFill>
                  <a:srgbClr val="FFFFFF"/>
                </a:solidFill>
                <a:latin typeface="Calibri" pitchFamily="34" charset="0"/>
                <a:ea typeface="Calibri" pitchFamily="34" charset="-122"/>
                <a:cs typeface="Calibri" pitchFamily="34" charset="-120"/>
              </a:rPr>
              <a:t>CHALLENGE</a:t>
            </a:r>
            <a:endParaRPr lang="en-US" sz="1000" dirty="0"/>
          </a:p>
        </p:txBody>
      </p:sp>
      <p:sp>
        <p:nvSpPr>
          <p:cNvPr id="12" name="Shape 9"/>
          <p:cNvSpPr/>
          <p:nvPr/>
        </p:nvSpPr>
        <p:spPr>
          <a:xfrm>
            <a:off x="201168" y="1298448"/>
            <a:ext cx="2834640" cy="2999232"/>
          </a:xfrm>
          <a:prstGeom prst="rect">
            <a:avLst/>
          </a:prstGeom>
          <a:solidFill>
            <a:srgbClr val="EBF2FB"/>
          </a:solidFill>
          <a:ln w="12700">
            <a:solidFill>
              <a:srgbClr val="CBD8EB"/>
            </a:solidFill>
            <a:prstDash val="solid"/>
          </a:ln>
        </p:spPr>
      </p:sp>
      <p:sp>
        <p:nvSpPr>
          <p:cNvPr id="13" name="Text 10"/>
          <p:cNvSpPr/>
          <p:nvPr/>
        </p:nvSpPr>
        <p:spPr>
          <a:xfrm>
            <a:off x="329184"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AGOA currently operates largely in isolation from African continental frameworks, creating fragmented incentives that undermine regional integration goals.</a:t>
            </a:r>
            <a:endParaRPr lang="en-US" sz="1200" dirty="0"/>
          </a:p>
        </p:txBody>
      </p:sp>
      <p:sp>
        <p:nvSpPr>
          <p:cNvPr id="14" name="Shape 11"/>
          <p:cNvSpPr/>
          <p:nvPr/>
        </p:nvSpPr>
        <p:spPr>
          <a:xfrm>
            <a:off x="3182112" y="914400"/>
            <a:ext cx="2834640" cy="384048"/>
          </a:xfrm>
          <a:prstGeom prst="rect">
            <a:avLst/>
          </a:prstGeom>
          <a:solidFill>
            <a:srgbClr val="C49A1A"/>
          </a:solidFill>
          <a:ln w="12700">
            <a:solidFill>
              <a:srgbClr val="C49A1A"/>
            </a:solidFill>
            <a:prstDash val="solid"/>
          </a:ln>
        </p:spPr>
      </p:sp>
      <p:sp>
        <p:nvSpPr>
          <p:cNvPr id="15" name="Text 12"/>
          <p:cNvSpPr/>
          <p:nvPr/>
        </p:nvSpPr>
        <p:spPr>
          <a:xfrm>
            <a:off x="3273552" y="914400"/>
            <a:ext cx="2651760" cy="384048"/>
          </a:xfrm>
          <a:prstGeom prst="rect">
            <a:avLst/>
          </a:prstGeom>
          <a:noFill/>
          <a:ln/>
        </p:spPr>
        <p:txBody>
          <a:bodyPr wrap="square" lIns="0" tIns="0" rIns="0" bIns="0" rtlCol="0" anchor="ctr"/>
          <a:lstStyle/>
          <a:p>
            <a:pPr indent="0" marL="0">
              <a:buNone/>
            </a:pPr>
            <a:r>
              <a:rPr lang="en-US" sz="1000" b="1" spc="100" kern="0" dirty="0">
                <a:solidFill>
                  <a:srgbClr val="0D1B3E"/>
                </a:solidFill>
                <a:latin typeface="Calibri" pitchFamily="34" charset="0"/>
                <a:ea typeface="Calibri" pitchFamily="34" charset="-122"/>
                <a:cs typeface="Calibri" pitchFamily="34" charset="-120"/>
              </a:rPr>
              <a:t>RECOMMENDATION</a:t>
            </a:r>
            <a:endParaRPr lang="en-US" sz="1000" dirty="0"/>
          </a:p>
        </p:txBody>
      </p:sp>
      <p:sp>
        <p:nvSpPr>
          <p:cNvPr id="16" name="Shape 13"/>
          <p:cNvSpPr/>
          <p:nvPr/>
        </p:nvSpPr>
        <p:spPr>
          <a:xfrm>
            <a:off x="3182112" y="1298448"/>
            <a:ext cx="2834640" cy="2999232"/>
          </a:xfrm>
          <a:prstGeom prst="rect">
            <a:avLst/>
          </a:prstGeom>
          <a:solidFill>
            <a:srgbClr val="FDF6E3"/>
          </a:solidFill>
          <a:ln w="12700">
            <a:solidFill>
              <a:srgbClr val="CBD8EB"/>
            </a:solidFill>
            <a:prstDash val="solid"/>
          </a:ln>
        </p:spPr>
      </p:sp>
      <p:sp>
        <p:nvSpPr>
          <p:cNvPr id="17" name="Text 14"/>
          <p:cNvSpPr/>
          <p:nvPr/>
        </p:nvSpPr>
        <p:spPr>
          <a:xfrm>
            <a:off x="3310128"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AGOA modernization should actively support the AfCFTA — incentivizing intra-African trade, regional manufacturing hubs, cross-border supply chains, and industrial coordination.</a:t>
            </a:r>
            <a:endParaRPr lang="en-US" sz="1200" dirty="0"/>
          </a:p>
        </p:txBody>
      </p:sp>
      <p:sp>
        <p:nvSpPr>
          <p:cNvPr id="18" name="Shape 15"/>
          <p:cNvSpPr/>
          <p:nvPr/>
        </p:nvSpPr>
        <p:spPr>
          <a:xfrm>
            <a:off x="6163056" y="914400"/>
            <a:ext cx="2834640" cy="384048"/>
          </a:xfrm>
          <a:prstGeom prst="rect">
            <a:avLst/>
          </a:prstGeom>
          <a:solidFill>
            <a:srgbClr val="2E6DB4"/>
          </a:solidFill>
          <a:ln w="12700">
            <a:solidFill>
              <a:srgbClr val="2E6DB4"/>
            </a:solidFill>
            <a:prstDash val="solid"/>
          </a:ln>
        </p:spPr>
      </p:sp>
      <p:sp>
        <p:nvSpPr>
          <p:cNvPr id="19" name="Text 16"/>
          <p:cNvSpPr/>
          <p:nvPr/>
        </p:nvSpPr>
        <p:spPr>
          <a:xfrm>
            <a:off x="6254496" y="914400"/>
            <a:ext cx="2651760" cy="384048"/>
          </a:xfrm>
          <a:prstGeom prst="rect">
            <a:avLst/>
          </a:prstGeom>
          <a:noFill/>
          <a:ln/>
        </p:spPr>
        <p:txBody>
          <a:bodyPr wrap="square" lIns="0" tIns="0" rIns="0" bIns="0" rtlCol="0" anchor="ctr"/>
          <a:lstStyle/>
          <a:p>
            <a:pPr indent="0" marL="0">
              <a:buNone/>
            </a:pPr>
            <a:r>
              <a:rPr lang="en-US" sz="1000" b="1" spc="100" kern="0" dirty="0">
                <a:solidFill>
                  <a:srgbClr val="FFFFFF"/>
                </a:solidFill>
                <a:latin typeface="Calibri" pitchFamily="34" charset="0"/>
                <a:ea typeface="Calibri" pitchFamily="34" charset="-122"/>
                <a:cs typeface="Calibri" pitchFamily="34" charset="-120"/>
              </a:rPr>
              <a:t>STRATEGIC RATIONALE</a:t>
            </a:r>
            <a:endParaRPr lang="en-US" sz="1000" dirty="0"/>
          </a:p>
        </p:txBody>
      </p:sp>
      <p:sp>
        <p:nvSpPr>
          <p:cNvPr id="20" name="Shape 17"/>
          <p:cNvSpPr/>
          <p:nvPr/>
        </p:nvSpPr>
        <p:spPr>
          <a:xfrm>
            <a:off x="6163056" y="1298448"/>
            <a:ext cx="2834640" cy="2999232"/>
          </a:xfrm>
          <a:prstGeom prst="rect">
            <a:avLst/>
          </a:prstGeom>
          <a:solidFill>
            <a:srgbClr val="EBF2FB"/>
          </a:solidFill>
          <a:ln w="12700">
            <a:solidFill>
              <a:srgbClr val="CBD8EB"/>
            </a:solidFill>
            <a:prstDash val="solid"/>
          </a:ln>
        </p:spPr>
      </p:sp>
      <p:sp>
        <p:nvSpPr>
          <p:cNvPr id="21" name="Text 18"/>
          <p:cNvSpPr/>
          <p:nvPr/>
        </p:nvSpPr>
        <p:spPr>
          <a:xfrm>
            <a:off x="6291072" y="1417320"/>
            <a:ext cx="2578608" cy="2743200"/>
          </a:xfrm>
          <a:prstGeom prst="rect">
            <a:avLst/>
          </a:prstGeom>
          <a:noFill/>
          <a:ln/>
        </p:spPr>
        <p:txBody>
          <a:bodyPr wrap="square" lIns="0" tIns="0" rIns="0" bIns="0" rtlCol="0" anchor="t"/>
          <a:lstStyle/>
          <a:p>
            <a:pPr indent="0" marL="0">
              <a:buNone/>
            </a:pPr>
            <a:r>
              <a:rPr lang="en-US" sz="1200" dirty="0">
                <a:solidFill>
                  <a:srgbClr val="1C1C1C"/>
                </a:solidFill>
                <a:latin typeface="Calibri" pitchFamily="34" charset="0"/>
                <a:ea typeface="Calibri" pitchFamily="34" charset="-122"/>
                <a:cs typeface="Calibri" pitchFamily="34" charset="-120"/>
              </a:rPr>
              <a:t>Africa's long-term resilience depends on regional integration. A continent that primarily exports to the world without robust internal trade remains fragile and dependent on external demand cycles.</a:t>
            </a:r>
            <a:endParaRPr lang="en-US" sz="1200" dirty="0"/>
          </a:p>
        </p:txBody>
      </p:sp>
      <p:sp>
        <p:nvSpPr>
          <p:cNvPr id="22" name="Shape 19"/>
          <p:cNvSpPr/>
          <p:nvPr/>
        </p:nvSpPr>
        <p:spPr>
          <a:xfrm>
            <a:off x="201168" y="4462272"/>
            <a:ext cx="8741664" cy="530352"/>
          </a:xfrm>
          <a:prstGeom prst="rect">
            <a:avLst/>
          </a:prstGeom>
          <a:solidFill>
            <a:srgbClr val="0D1B3E"/>
          </a:solidFill>
          <a:ln w="12700">
            <a:solidFill>
              <a:srgbClr val="0D1B3E"/>
            </a:solidFill>
            <a:prstDash val="solid"/>
          </a:ln>
        </p:spPr>
      </p:sp>
      <p:sp>
        <p:nvSpPr>
          <p:cNvPr id="23" name="Shape 20"/>
          <p:cNvSpPr/>
          <p:nvPr/>
        </p:nvSpPr>
        <p:spPr>
          <a:xfrm>
            <a:off x="201168" y="4462272"/>
            <a:ext cx="54864" cy="530352"/>
          </a:xfrm>
          <a:prstGeom prst="rect">
            <a:avLst/>
          </a:prstGeom>
          <a:solidFill>
            <a:srgbClr val="C49A1A"/>
          </a:solidFill>
          <a:ln w="12700">
            <a:solidFill>
              <a:srgbClr val="C49A1A"/>
            </a:solidFill>
            <a:prstDash val="solid"/>
          </a:ln>
        </p:spPr>
      </p:sp>
      <p:sp>
        <p:nvSpPr>
          <p:cNvPr id="24" name="Text 21"/>
          <p:cNvSpPr/>
          <p:nvPr/>
        </p:nvSpPr>
        <p:spPr>
          <a:xfrm>
            <a:off x="365760" y="4480560"/>
            <a:ext cx="8412480" cy="493776"/>
          </a:xfrm>
          <a:prstGeom prst="rect">
            <a:avLst/>
          </a:prstGeom>
          <a:noFill/>
          <a:ln/>
        </p:spPr>
        <p:txBody>
          <a:bodyPr wrap="square" lIns="0" tIns="0" rIns="0" bIns="0" rtlCol="0" anchor="ctr"/>
          <a:lstStyle/>
          <a:p>
            <a:pPr indent="0" marL="0">
              <a:buNone/>
            </a:pPr>
            <a:r>
              <a:rPr lang="en-US" sz="1250" b="1" i="1" dirty="0">
                <a:solidFill>
                  <a:srgbClr val="FFFFFF"/>
                </a:solidFill>
                <a:latin typeface="Calibri" pitchFamily="34" charset="0"/>
                <a:ea typeface="Calibri" pitchFamily="34" charset="-122"/>
                <a:cs typeface="Calibri" pitchFamily="34" charset="-120"/>
              </a:rPr>
              <a:t>"Africa must trade with the world and with itself. AGOA should support both."</a:t>
            </a:r>
            <a:endParaRPr lang="en-US" sz="1250" dirty="0"/>
          </a:p>
        </p:txBody>
      </p:sp>
      <p:sp>
        <p:nvSpPr>
          <p:cNvPr id="25" name="Shape 22"/>
          <p:cNvSpPr/>
          <p:nvPr/>
        </p:nvSpPr>
        <p:spPr>
          <a:xfrm>
            <a:off x="0" y="4759452"/>
            <a:ext cx="9144000" cy="384048"/>
          </a:xfrm>
          <a:prstGeom prst="rect">
            <a:avLst/>
          </a:prstGeom>
          <a:solidFill>
            <a:srgbClr val="0D1B3E"/>
          </a:solidFill>
          <a:ln w="12700">
            <a:solidFill>
              <a:srgbClr val="0D1B3E"/>
            </a:solidFill>
            <a:prstDash val="solid"/>
          </a:ln>
        </p:spPr>
      </p:sp>
      <p:sp>
        <p:nvSpPr>
          <p:cNvPr id="26" name="Shape 23"/>
          <p:cNvSpPr/>
          <p:nvPr/>
        </p:nvSpPr>
        <p:spPr>
          <a:xfrm>
            <a:off x="0" y="4759452"/>
            <a:ext cx="1097280" cy="384048"/>
          </a:xfrm>
          <a:prstGeom prst="rect">
            <a:avLst/>
          </a:prstGeom>
          <a:solidFill>
            <a:srgbClr val="1A3C8F"/>
          </a:solidFill>
          <a:ln w="12700">
            <a:solidFill>
              <a:srgbClr val="1A3C8F"/>
            </a:solidFill>
            <a:prstDash val="solid"/>
          </a:ln>
        </p:spPr>
      </p:sp>
      <p:pic>
        <p:nvPicPr>
          <p:cNvPr id="27" name="Image 1" descr="preencoded.png">    </p:cNvPr>
          <p:cNvPicPr>
            <a:picLocks noChangeAspect="1"/>
          </p:cNvPicPr>
          <p:nvPr/>
        </p:nvPicPr>
        <p:blipFill>
          <a:blip r:embed="rId2"/>
          <a:stretch>
            <a:fillRect/>
          </a:stretch>
        </p:blipFill>
        <p:spPr>
          <a:xfrm>
            <a:off x="109728" y="4777740"/>
            <a:ext cx="329184" cy="329184"/>
          </a:xfrm>
          <a:prstGeom prst="rect">
            <a:avLst/>
          </a:prstGeom>
        </p:spPr>
      </p:pic>
      <p:sp>
        <p:nvSpPr>
          <p:cNvPr id="28" name="Text 24"/>
          <p:cNvSpPr/>
          <p:nvPr/>
        </p:nvSpPr>
        <p:spPr>
          <a:xfrm>
            <a:off x="1234440" y="4786884"/>
            <a:ext cx="5943600" cy="320040"/>
          </a:xfrm>
          <a:prstGeom prst="rect">
            <a:avLst/>
          </a:prstGeom>
          <a:noFill/>
          <a:ln/>
        </p:spPr>
        <p:txBody>
          <a:bodyPr wrap="square" lIns="0" tIns="0" rIns="0" bIns="0" rtlCol="0" anchor="ctr"/>
          <a:lstStyle/>
          <a:p>
            <a:pPr indent="0" marL="0">
              <a:buNone/>
            </a:pPr>
            <a:r>
              <a:rPr lang="en-US" sz="850" dirty="0">
                <a:solidFill>
                  <a:srgbClr val="7A9CC8"/>
                </a:solidFill>
                <a:latin typeface="Calibri" pitchFamily="34" charset="0"/>
                <a:ea typeface="Calibri" pitchFamily="34" charset="-122"/>
                <a:cs typeface="Calibri" pitchFamily="34" charset="-120"/>
              </a:rPr>
              <a:t>Rethinking AGOA  |  ADYH Policy Brief  |  May 2026  |  adyhub.org</a:t>
            </a:r>
            <a:endParaRPr lang="en-US" sz="850" dirty="0"/>
          </a:p>
        </p:txBody>
      </p:sp>
      <p:sp>
        <p:nvSpPr>
          <p:cNvPr id="29" name="Text 25"/>
          <p:cNvSpPr/>
          <p:nvPr/>
        </p:nvSpPr>
        <p:spPr>
          <a:xfrm>
            <a:off x="7406640" y="4786884"/>
            <a:ext cx="1600200" cy="320040"/>
          </a:xfrm>
          <a:prstGeom prst="rect">
            <a:avLst/>
          </a:prstGeom>
          <a:noFill/>
          <a:ln/>
        </p:spPr>
        <p:txBody>
          <a:bodyPr wrap="square" lIns="0" tIns="0" rIns="0" bIns="0" rtlCol="0" anchor="ctr"/>
          <a:lstStyle/>
          <a:p>
            <a:pPr algn="r" indent="0" marL="0">
              <a:buNone/>
            </a:pPr>
            <a:r>
              <a:rPr lang="en-US" sz="900" b="1" dirty="0">
                <a:solidFill>
                  <a:srgbClr val="C49A1A"/>
                </a:solidFill>
                <a:latin typeface="Calibri" pitchFamily="34" charset="0"/>
                <a:ea typeface="Calibri" pitchFamily="34" charset="-122"/>
                <a:cs typeface="Calibri" pitchFamily="34" charset="-120"/>
              </a:rPr>
              <a:t>Rec. 04</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2026-05-11T15:52:40Z</dcterms:created>
  <dcterms:modified xsi:type="dcterms:W3CDTF">2026-05-11T15:52:40Z</dcterms:modified>
</cp:coreProperties>
</file>