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499" autoAdjust="0"/>
  </p:normalViewPr>
  <p:slideViewPr>
    <p:cSldViewPr snapToGrid="0" snapToObjects="1">
      <p:cViewPr varScale="1">
        <p:scale>
          <a:sx n="92" d="100"/>
          <a:sy n="92" d="100"/>
        </p:scale>
        <p:origin x="200" y="68"/>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878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Enceladus is one of the strongest current candidates for extraterrestrial habitability because it actively ejects ocean-derived material through its plumes. That gives scientists direct access to a subsurface environment without drilling through ice. The detected presence of water, organics, and phosphorus is especially important because these are key components of biological systems on Earth. In addition, evidence consistent with hydrothermal activity suggests that Enceladus may maintain the kind of chemical disequilibria that life can exploit metabolically. Biologically, this makes Enceladus a compelling example of a world where a microbial ecosystem could, in principle, exist in a protected aquatic habitat driven by geochemical energy rather than sunlight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life exists elsewhere, it would still be governed by evolution, but the direction of that evolution would depend strongly on the local environment. Selection pressures such as temperature, gravity, radiation, nutrient limitation, solvent conditions, and energy availability would shape which traits are advantageous. That means extraterrestrial life may not resemble familiar Earth organisms in form, but it may still follow the same biological principles: variation, selection, adaptation, and ecological specialization. For example, on a world with low energy availability, one might expect slow-growing microbial systems with highly efficient metabolism. In a high-radiation environment, robust repair mechanisms and protective structural adaptations would likely be </a:t>
            </a:r>
            <a:r>
              <a:rPr lang="en-GB" dirty="0" err="1"/>
              <a:t>favored</a:t>
            </a:r>
            <a:r>
              <a:rPr lang="en-GB" dirty="0"/>
              <a:t>. So the important point is that alien life may be unfamiliar in appearance, but evolution would still organize it around environmental constraints.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astrobiologists discuss alternative </a:t>
            </a:r>
            <a:r>
              <a:rPr lang="en-GB" dirty="0" err="1"/>
              <a:t>biologies</a:t>
            </a:r>
            <a:r>
              <a:rPr lang="en-GB" dirty="0"/>
              <a:t>, the real biological question is not whether different molecules are possible, but whether they can support the defining functions of life. A living system needs some form of heredity, catalysis, structural organization, and the capacity for adaptive variation. Carbon-based systems are currently the best known way to achieve this, which is why they remain the default model in astrobiology. Alternative forms, such as silicon-based life, are scientifically interesting because they challenge our assumptions, but they remain speculative because we do not yet know whether they could support the full biological architecture required for metabolism, information storage, and evolution. So while astrobiology should remain open to unfamiliar forms of life, it still relies on biology as we know it to define what a living system must accomplish</a:t>
            </a:r>
          </a:p>
          <a:p>
            <a:endParaRPr lang="en-GB" dirty="0"/>
          </a:p>
          <a:p>
            <a:r>
              <a:rPr lang="en-GB" dirty="0"/>
              <a:t>Ammonia</a:t>
            </a:r>
          </a:p>
          <a:p>
            <a:r>
              <a:rPr lang="en-GB" dirty="0"/>
              <a:t>plasma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biosignature is any object, substance, or pattern that may indicate biological activity. Importantly, biosignatures are not limited to one category. They can include organic molecules, isotopic fractionation patterns, mineral associations, sedimentary structures, or even environmental disequilibria that are difficult to explain without life. But detection alone is never enough. Scientists need to ask whether the signal could also be produced abiotically, whether the local environment would preserve it, and whether multiple lines of evidence point toward the same interpretation. This is why NASA’s life-detection frameworks emphasize standards of evidence and additive measurements. A convincing biosignature is usually not one dramatic observation, but a coherent pattern of biological plausibility, environmental context, and preservation potential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Great Filter is a useful idea because it connects astrobiology to evolutionary rarity. It suggests that somewhere between prebiotic chemistry and advanced technological civilization, there is at least one step that is extremely unlikely or unstable. From a biological point of view, this matters because the hardest transition may not be the origin of life itself, but perhaps the emergence of complex cells, multicellularity, intelligence, or long-term ecosystem stability. The Kardashev scale then describes what civilizations would look like if they successfully passed those barriers, at planetary, stellar, or galactic energy scales. Even though these ideas are speculative, they help frame an important </a:t>
            </a:r>
            <a:r>
              <a:rPr lang="en-GB" dirty="0" err="1"/>
              <a:t>astrobiological</a:t>
            </a:r>
            <a:r>
              <a:rPr lang="en-GB" dirty="0"/>
              <a:t> point: microbial habitability may be relatively common, while complex, technologically visible life may be extraordinarily rare</a:t>
            </a:r>
          </a:p>
          <a:p>
            <a:endParaRPr lang="en-GB" dirty="0"/>
          </a:p>
          <a:p>
            <a:r>
              <a:rPr lang="en-US" dirty="0"/>
              <a:t>-Abiogenesis: The transition from non-living chemicals to self-replicating molecules (like RNA).</a:t>
            </a:r>
          </a:p>
          <a:p>
            <a:r>
              <a:rPr lang="en-US" dirty="0"/>
              <a:t>-</a:t>
            </a:r>
            <a:r>
              <a:rPr lang="en-US" dirty="0" err="1"/>
              <a:t>Eukaryogenesis</a:t>
            </a:r>
            <a:r>
              <a:rPr lang="en-US" dirty="0"/>
              <a:t>: The development of complex cells from simple prokaryotes.</a:t>
            </a:r>
          </a:p>
          <a:p>
            <a:r>
              <a:rPr lang="en-US" dirty="0"/>
              <a:t>-The emergence of consciousness/tool use: While life is abundant, true tool-using intelligence might be a massive cosmic anomaly.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Kardashev scale, proposed by Soviet astronomer Nikolai Kardashev in 1964, classifies civilizations by the amount of energy they can capture and use, not by their technology or values. Type I harnesses everything available on and from its home planet; Type II captures its entire star's output, classically illustrated with a Dyson sphere or swarm; Type III operates on a galactic scale. Carl Sagan later interpolated a continuous scale and placed humanity at roughly Type 0.7 - we're not yet a full Type I civilization, but we're on the way, sometimes labeled Type 0. Note this scale measures energy consumption, not necessarily benevolence, sustainability, or detectability - a civilization could plausibly be advanced without being obvious to observe, which loops back into the Fermi Paradox discussion. Transition: 'With that sense of scale in mind, let's turn from destroying-the-search cynicism to what fiction imagines contact might look like.'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Terraforming is often presented as a matter of changing a planet’s atmosphere or warming its surface, but biologically that is only a small part of the challenge. A habitable biosphere requires stable nutrient cycles, functioning microbial communities, environmental buffering, ecological succession, and long-term resilience. In other words, supporting life at planetary scale means establishing a self-maintaining system, not just creating superficially comfortable conditions. That is why terraforming is better understood as biosphere engineering rather than simple planetary engineering. From a scientific perspective, it remains highly speculative because creating and stabilizing a living planetary system is far more complex than altering a few physical parameters</a:t>
            </a:r>
          </a:p>
          <a:p>
            <a:endParaRPr lang="en-GB" dirty="0"/>
          </a:p>
          <a:p>
            <a:r>
              <a:rPr lang="en-GB" dirty="0"/>
              <a:t>Von Neuman replicating machine</a:t>
            </a:r>
          </a:p>
          <a:p>
            <a:r>
              <a:rPr lang="en-GB" dirty="0"/>
              <a:t>MOGA</a:t>
            </a:r>
          </a:p>
          <a:p>
            <a:r>
              <a:rPr lang="en-GB" dirty="0"/>
              <a:t>Oxygen, Hydrogen and Carbon separator</a:t>
            </a:r>
          </a:p>
          <a:p>
            <a:endParaRPr lang="en-GB" dirty="0"/>
          </a:p>
          <a:p>
            <a:r>
              <a:rPr lang="en-GB" dirty="0"/>
              <a:t>Combining Fungi to bind </a:t>
            </a:r>
            <a:r>
              <a:rPr lang="en-GB" dirty="0" err="1"/>
              <a:t>Regolith</a:t>
            </a:r>
            <a:r>
              <a:rPr lang="en-GB" dirty="0"/>
              <a:t> (planetary surface rock) and Cyanobacteria to sustain the </a:t>
            </a:r>
            <a:r>
              <a:rPr lang="en-GB" dirty="0" err="1"/>
              <a:t>mold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alternative to terraforming is to adapt biology to the environment instead of adapting the environment to biology. In practice, this would most likely begin with microbes, because microbial systems are metabolically flexible, genetically tractable, and already capable of surviving in extreme environments on Earth. From a biological engineering perspective, one could imagine modifying stress responses, repair pathways, osmotic tolerance, or metabolic networks for controlled extraterrestrial applications. However, this quickly raises planetary protection concerns. Releasing engineered organisms into a natural extraterrestrial environment could contaminate the very biosignatures we are trying to detect and could irreversibly alter that environment before we understand it. So while genetically adapted organisms are scientifically plausible in controlled systems, their use in open planetary environments remains deeply problematic</a:t>
            </a:r>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Science fiction usually imagines alien life as complex, visible, and intelligent, but real astrobiology suggests that the first life we detect is much more likely to be microbial or indirect. The earliest evidence may come from atmospheric chemistry, isotopic anomalies, sedimentary structures, or preserved molecular patterns rather than from visible organisms. From a biological standpoint, this makes sense because microbial life is simpler, more adaptable, and more likely to persist under extreme conditions than complex multicellular life. So while fiction often focuses on bodies and intelligence, astrobiology focuses first on metabolism, adaptation, and biosignature formation. In reality, extraterrestrial life may be biologically profound while still being microscopically small and analytically subtle.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conclude, astrobiology is best understood as the biology of life in planetary context. It asks where living systems can originate, what conditions allow them to persist, how they adapt to environmental stress, and how they leave detectable traces behind. Habitability is therefore not just a matter of water or chemistry; it is the capacity of an environment to support metabolism, reproduction, and evolutionary continuity. Mars, Europa, and Enceladus each illustrate different models of biological opportunity, while biosignatures remain the key bridge between planetary observations and life-detection claims. The overall scientific message is that the search for life must be cautious, contextual, and based on converging evidence rather than single exciting observations.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I’ll begin by defining astrobiology as a field and explaining why it connects biology, chemistry, and planetary science. Then I’ll discuss what life needs from a biological perspective, including solvent availability, energy flow, nutrient access, cellular stability, and evolutionary continuity. After that, I’ll move into exoplanet habitability and then into three major </a:t>
            </a:r>
            <a:r>
              <a:rPr lang="en-GB" dirty="0" err="1"/>
              <a:t>astrobiological</a:t>
            </a:r>
            <a:r>
              <a:rPr lang="en-GB" dirty="0"/>
              <a:t> targets in our own solar system: Mars, Europa, and Enceladus. Finally, I’ll talk about biosignatures, how scientists distinguish biological signals from abiotic ones, and what all of this means for our understanding of life in the universe.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6B2DF-E93C-4EFF-8E28-894F69F43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E8B12-24A0-F218-9CBA-9689D3C4E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7CF20-DA26-AE0E-740F-C2CC2E633B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092F35-5B3D-742F-F018-957948AE6FD3}"/>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291022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NASA Astrobiology Program. (2026, June 28). </a:t>
            </a:r>
            <a:r>
              <a:rPr lang="en-GB" i="1" dirty="0"/>
              <a:t>Life, here and beyond</a:t>
            </a:r>
            <a:r>
              <a:rPr lang="en-GB" dirty="0"/>
              <a:t>. https://astrobiology.nasa.gov/about/</a:t>
            </a:r>
          </a:p>
          <a:p>
            <a:r>
              <a:rPr lang="en-GB" dirty="0"/>
              <a:t>National Aeronautics and Space Administration. (2023, August 2). </a:t>
            </a:r>
            <a:r>
              <a:rPr lang="en-GB" i="1" dirty="0"/>
              <a:t>Core capability 7 - astrobiology and detection of life</a:t>
            </a:r>
            <a:r>
              <a:rPr lang="en-GB" dirty="0"/>
              <a:t>. https://www.nasa.gov/core-capability-7-astrobiology-and-detection-of-life/</a:t>
            </a:r>
          </a:p>
          <a:p>
            <a:r>
              <a:rPr lang="en-GB" dirty="0"/>
              <a:t>National Aeronautics and Space Administration. (2023, October 3). </a:t>
            </a:r>
            <a:r>
              <a:rPr lang="en-GB" i="1" dirty="0"/>
              <a:t>The astrobiology strategy</a:t>
            </a:r>
            <a:r>
              <a:rPr lang="en-GB" dirty="0"/>
              <a:t>. https://science.nasa.gov/astrobiology/strategy/</a:t>
            </a:r>
          </a:p>
          <a:p>
            <a:r>
              <a:rPr lang="en-GB" dirty="0"/>
              <a:t>National Aeronautics and Space Administration. (2025, July 20). </a:t>
            </a:r>
            <a:r>
              <a:rPr lang="en-GB" i="1" dirty="0"/>
              <a:t>Astrobiology resources for life detection missions</a:t>
            </a:r>
            <a:r>
              <a:rPr lang="en-GB" dirty="0"/>
              <a:t>. https://science.nasa.gov/astrobiology/researchers/life-detection-resources/</a:t>
            </a:r>
          </a:p>
          <a:p>
            <a:r>
              <a:rPr lang="en-GB" dirty="0"/>
              <a:t>National Aeronautics and Space Administration. (2019). </a:t>
            </a:r>
            <a:r>
              <a:rPr lang="en-GB" i="1" dirty="0"/>
              <a:t>The critical role of extremophiles in answering the great questions of astrobiology</a:t>
            </a:r>
            <a:r>
              <a:rPr lang="en-GB" dirty="0"/>
              <a:t>. https://ntrs.nasa.gov/citations/20190026774</a:t>
            </a:r>
          </a:p>
          <a:p>
            <a:r>
              <a:rPr lang="en-GB" dirty="0"/>
              <a:t>National Aeronautics and Space Administration. (2022, November 22). </a:t>
            </a:r>
            <a:r>
              <a:rPr lang="en-GB" i="1" dirty="0"/>
              <a:t>Terrestrial analogues and the search for biosignatures in the solar system</a:t>
            </a:r>
            <a:r>
              <a:rPr lang="en-GB" dirty="0"/>
              <a:t>. https://astrobiology.nasa.gov/news/terrestrial-analogues-and-the-search-for-biosignatures-in-the-solar-system/</a:t>
            </a:r>
          </a:p>
          <a:p>
            <a:r>
              <a:rPr lang="en-GB" dirty="0"/>
              <a:t>National Aeronautics and Space Administration. (2026, June 2). </a:t>
            </a:r>
            <a:r>
              <a:rPr lang="en-GB" i="1" dirty="0"/>
              <a:t>NASA astrobiology program overview</a:t>
            </a:r>
            <a:r>
              <a:rPr lang="en-GB" dirty="0"/>
              <a:t>. https://science.nasa.gov/astrobiology/program-overview/</a:t>
            </a:r>
          </a:p>
          <a:p>
            <a:r>
              <a:rPr lang="en-GB" dirty="0"/>
              <a:t>National Aeronautics and Space Administration. (2023, August 2). </a:t>
            </a:r>
            <a:r>
              <a:rPr lang="en-GB" i="1" dirty="0"/>
              <a:t>Core capability 7 - astrobiology and detection of life</a:t>
            </a:r>
            <a:r>
              <a:rPr lang="en-GB" dirty="0"/>
              <a:t>. https://www.nasa.gov/core-capability-7-astrobiology-and-detection-of-life/</a:t>
            </a:r>
          </a:p>
          <a:p>
            <a:r>
              <a:rPr lang="en-GB" dirty="0"/>
              <a:t>National Aeronautics and Space Administration. (2023, August 1). </a:t>
            </a:r>
            <a:r>
              <a:rPr lang="en-GB" i="1" dirty="0"/>
              <a:t>Habitable environments and biosignatures (HEB)</a:t>
            </a:r>
            <a:r>
              <a:rPr lang="en-GB" dirty="0"/>
              <a:t>. https://www.nasa.gov/general/habitable-environments-and-biosignatures-heb/</a:t>
            </a:r>
          </a:p>
          <a:p>
            <a:r>
              <a:rPr lang="en-GB" dirty="0"/>
              <a:t>National Aeronautics and Space Administration. (2006). </a:t>
            </a:r>
            <a:r>
              <a:rPr lang="en-GB" i="1" dirty="0"/>
              <a:t>The space physics of life: Searching for biosignatures on habitable worlds</a:t>
            </a:r>
            <a:r>
              <a:rPr lang="en-GB" dirty="0"/>
              <a:t> [PDF]. https://ntrs.nasa.gov/citations/20060013112</a:t>
            </a:r>
          </a:p>
          <a:p>
            <a:r>
              <a:rPr lang="en-GB" dirty="0"/>
              <a:t>National Aeronautics and Space Administration. (2018, June 6). </a:t>
            </a:r>
            <a:r>
              <a:rPr lang="en-GB" i="1" dirty="0"/>
              <a:t>NASA finds ancient organic material, mysterious methane on Mars</a:t>
            </a:r>
            <a:r>
              <a:rPr lang="en-GB" dirty="0"/>
              <a:t>. https://www.nasa.gov/news-release/nasa-finds-ancient-organic-material-mysterious-methane-on-mars/</a:t>
            </a:r>
          </a:p>
          <a:p>
            <a:r>
              <a:rPr lang="en-GB" dirty="0"/>
              <a:t>National Aeronautics and Space Administration. (2020). </a:t>
            </a:r>
            <a:r>
              <a:rPr lang="en-GB" i="1" dirty="0"/>
              <a:t>Biosignature preservation and detection in Mars </a:t>
            </a:r>
            <a:r>
              <a:rPr lang="en-GB" i="1" dirty="0" err="1"/>
              <a:t>analog</a:t>
            </a:r>
            <a:r>
              <a:rPr lang="en-GB" i="1" dirty="0"/>
              <a:t> environments</a:t>
            </a:r>
            <a:r>
              <a:rPr lang="en-GB" dirty="0"/>
              <a:t>. https://pubmed.ncbi.nlm.nih.gov/28177270/</a:t>
            </a:r>
          </a:p>
          <a:p>
            <a:r>
              <a:rPr lang="en-GB" dirty="0"/>
              <a:t>National Aeronautics and Space Administration. (2023). </a:t>
            </a:r>
            <a:r>
              <a:rPr lang="en-GB" i="1" dirty="0"/>
              <a:t>Exploring Europa’s interior</a:t>
            </a:r>
            <a:r>
              <a:rPr lang="en-GB" dirty="0"/>
              <a:t> [via Europa Clipper overview]. https://link.springer.com/article/10.1007/s11214-023-00990-y</a:t>
            </a:r>
          </a:p>
          <a:p>
            <a:r>
              <a:rPr lang="en-GB" dirty="0"/>
              <a:t>Nature. (1998). </a:t>
            </a:r>
            <a:r>
              <a:rPr lang="en-GB" i="1" dirty="0"/>
              <a:t>Evidence for a subsurface ocean on Europa</a:t>
            </a:r>
            <a:r>
              <a:rPr lang="en-GB" dirty="0"/>
              <a:t>. https://www.nature.com/articles/34857</a:t>
            </a:r>
          </a:p>
          <a:p>
            <a:r>
              <a:rPr lang="en-GB" dirty="0"/>
              <a:t>Waite, J. H., et al. (2020). </a:t>
            </a:r>
            <a:r>
              <a:rPr lang="en-GB" i="1" dirty="0"/>
              <a:t>NASA's Europa Clipper—a mission to a potentially habitable ocean world</a:t>
            </a:r>
            <a:r>
              <a:rPr lang="en-GB" dirty="0"/>
              <a:t>. </a:t>
            </a:r>
            <a:r>
              <a:rPr lang="en-GB" i="1" dirty="0"/>
              <a:t>Nature Communications, 11</a:t>
            </a:r>
            <a:r>
              <a:rPr lang="en-GB" dirty="0"/>
              <a:t>, Article 2459. https://www.nature.com/articles/s41467-020-15160-9</a:t>
            </a:r>
          </a:p>
          <a:p>
            <a:r>
              <a:rPr lang="en-GB" dirty="0"/>
              <a:t>National Aeronautics and Space Administration. (2022). </a:t>
            </a:r>
            <a:r>
              <a:rPr lang="en-GB" i="1" dirty="0"/>
              <a:t>The </a:t>
            </a:r>
            <a:r>
              <a:rPr lang="en-GB" i="1" dirty="0" err="1"/>
              <a:t>astrobiological</a:t>
            </a:r>
            <a:r>
              <a:rPr lang="en-GB" i="1" dirty="0"/>
              <a:t> potential of Enceladus</a:t>
            </a:r>
            <a:r>
              <a:rPr lang="en-GB" dirty="0"/>
              <a:t> [overview sources]. https://ntrs.nasa.gov/api/citations/20180001231/downloads/20180001231.pdf</a:t>
            </a:r>
          </a:p>
          <a:p>
            <a:r>
              <a:rPr lang="en-GB" dirty="0"/>
              <a:t>National Aeronautics and Space Administration. (2020, April 13). </a:t>
            </a:r>
            <a:r>
              <a:rPr lang="en-GB" i="1" dirty="0"/>
              <a:t>Ancient genes, evolution, &amp; the origin of life with Dr. Betül Kaçar</a:t>
            </a:r>
            <a:r>
              <a:rPr lang="en-GB" dirty="0"/>
              <a:t>. https://astrobiology.nasa.gov/ask-an-astrobiologist/episodes/38/</a:t>
            </a:r>
          </a:p>
          <a:p>
            <a:r>
              <a:rPr lang="en-GB" dirty="0"/>
              <a:t>National Aeronautics and Space Administration. (2023, October 3). </a:t>
            </a:r>
            <a:r>
              <a:rPr lang="en-GB" i="1" dirty="0"/>
              <a:t>The astrobiology strategy</a:t>
            </a:r>
            <a:r>
              <a:rPr lang="en-GB" dirty="0"/>
              <a:t>. https://science.nasa.gov/astrobiology/strategy/</a:t>
            </a:r>
          </a:p>
          <a:p>
            <a:r>
              <a:rPr lang="en-GB" dirty="0"/>
              <a:t>National Academies of Sciences, Engineering, and Medicine. (2007). </a:t>
            </a:r>
            <a:r>
              <a:rPr lang="en-GB" i="1" dirty="0"/>
              <a:t>An astrobiology strategy for the exploration of Mars</a:t>
            </a:r>
            <a:r>
              <a:rPr lang="en-GB" dirty="0"/>
              <a:t>. https://www.nationalacademies.org/read/11937/chapter/5</a:t>
            </a:r>
          </a:p>
          <a:p>
            <a:r>
              <a:rPr lang="en-GB" dirty="0"/>
              <a:t>National Aeronautics and Space Administration. (2023). </a:t>
            </a:r>
            <a:r>
              <a:rPr lang="en-GB" i="1" dirty="0"/>
              <a:t>Astrobiology resources for life detection missions</a:t>
            </a:r>
            <a:r>
              <a:rPr lang="en-GB" dirty="0"/>
              <a:t>. https://science.nasa.gov/astrobiology/researchers/life-detection-resources/</a:t>
            </a:r>
          </a:p>
          <a:p>
            <a:r>
              <a:rPr lang="en-GB" dirty="0"/>
              <a:t>National Aeronautics and Space Administration. (2023, August 1). </a:t>
            </a:r>
            <a:r>
              <a:rPr lang="en-GB" i="1" dirty="0"/>
              <a:t>Habitable environments and biosignatures (HEB)</a:t>
            </a:r>
            <a:r>
              <a:rPr lang="en-GB" dirty="0"/>
              <a:t>. https://www.nasa.gov/general/habitable-environments-and-biosignatures-heb/</a:t>
            </a:r>
          </a:p>
          <a:p>
            <a:r>
              <a:rPr lang="en-GB" dirty="0"/>
              <a:t>Arnold, G. L., et al. (2019). </a:t>
            </a:r>
            <a:r>
              <a:rPr lang="en-GB" i="1" dirty="0"/>
              <a:t>Deciphering biosignatures in planetary contexts</a:t>
            </a:r>
            <a:r>
              <a:rPr lang="en-GB" dirty="0"/>
              <a:t>. </a:t>
            </a:r>
            <a:r>
              <a:rPr lang="en-GB" i="1" dirty="0"/>
              <a:t>Astrobiology, 19</a:t>
            </a:r>
            <a:r>
              <a:rPr lang="en-GB" dirty="0"/>
              <a:t>(9), 1107–1120. https://www.liebertpub.com/doi/10.1089/ast.2018.1903</a:t>
            </a:r>
          </a:p>
          <a:p>
            <a:r>
              <a:rPr lang="en-GB" dirty="0"/>
              <a:t>National Aeronautics and Space Administration. (2016). </a:t>
            </a:r>
            <a:r>
              <a:rPr lang="en-GB" i="1" dirty="0"/>
              <a:t>Astrobiology: Life on Earth (and elsewhere?)</a:t>
            </a:r>
            <a:r>
              <a:rPr lang="en-GB" dirty="0"/>
              <a:t> https://ntrs.nasa.gov/citations/20160012759</a:t>
            </a:r>
          </a:p>
          <a:p>
            <a:r>
              <a:rPr lang="en-GB" dirty="0"/>
              <a:t>National Aeronautics and Space Administration. (2023, August 2). </a:t>
            </a:r>
            <a:r>
              <a:rPr lang="en-GB" i="1" dirty="0"/>
              <a:t>Core capability 7 - astrobiology and detection of life</a:t>
            </a:r>
            <a:r>
              <a:rPr lang="en-GB" dirty="0"/>
              <a:t>. https://www.nasa.gov/core-capability-7-astrobiology-and-detection-of-life/</a:t>
            </a:r>
          </a:p>
          <a:p>
            <a:r>
              <a:rPr lang="en-GB" dirty="0"/>
              <a:t>National Aeronautics and Space Administration. (2023, October 3). </a:t>
            </a:r>
            <a:r>
              <a:rPr lang="en-GB" i="1" dirty="0"/>
              <a:t>The astrobiology strategy</a:t>
            </a:r>
            <a:r>
              <a:rPr lang="en-GB" dirty="0"/>
              <a:t>. https://science.nasa.gov/astrobiology/strategy/</a:t>
            </a:r>
          </a:p>
          <a:p>
            <a:r>
              <a:rPr lang="en-GB" dirty="0"/>
              <a:t>National Aeronautics and Space Administration. (2023, August 2). </a:t>
            </a:r>
            <a:r>
              <a:rPr lang="en-GB" i="1" dirty="0"/>
              <a:t>Core capability 7 - astrobiology and detection of life</a:t>
            </a:r>
            <a:r>
              <a:rPr lang="en-GB" dirty="0"/>
              <a:t>. https://www.nasa.gov/core-capability-7-astrobiology-and-detection-of-life/</a:t>
            </a:r>
          </a:p>
          <a:p>
            <a:r>
              <a:rPr lang="en-GB" dirty="0"/>
              <a:t>National Aeronautics and Space Administration. (2019). </a:t>
            </a:r>
            <a:r>
              <a:rPr lang="en-GB" i="1" dirty="0"/>
              <a:t>The critical role of extremophiles in answering the great questions of astrobiology</a:t>
            </a:r>
            <a:r>
              <a:rPr lang="en-GB" dirty="0"/>
              <a:t>. https://ntrs.nasa.gov/citations/20190026774</a:t>
            </a:r>
          </a:p>
          <a:p>
            <a:r>
              <a:rPr lang="en-GB" dirty="0"/>
              <a:t>National Aeronautics and Space Administration. (2025, July 20). </a:t>
            </a:r>
            <a:r>
              <a:rPr lang="en-GB" i="1" dirty="0"/>
              <a:t>Astrobiology resources for life detection missions</a:t>
            </a:r>
            <a:r>
              <a:rPr lang="en-GB" dirty="0"/>
              <a:t>. https://science.nasa.gov/astrobiology/researchers/life-detection-resources/</a:t>
            </a:r>
          </a:p>
          <a:p>
            <a:r>
              <a:rPr lang="en-GB" dirty="0"/>
              <a:t>National Aeronautics and Space Administration. (2023, August 1). </a:t>
            </a:r>
            <a:r>
              <a:rPr lang="en-GB" i="1" dirty="0"/>
              <a:t>Habitable environments and biosignatures (HEB)</a:t>
            </a:r>
            <a:r>
              <a:rPr lang="en-GB" dirty="0"/>
              <a:t>. https://www.nasa.gov/general/habitable-environments-and-biosignatures-heb/</a:t>
            </a:r>
          </a:p>
          <a:p>
            <a:r>
              <a:rPr lang="en-GB" dirty="0"/>
              <a:t>National Aeronautics and Space Administration. (2023, August 2). </a:t>
            </a:r>
            <a:r>
              <a:rPr lang="en-GB" i="1" dirty="0"/>
              <a:t>Core capability 7 - astrobiology and detection of life</a:t>
            </a:r>
            <a:r>
              <a:rPr lang="en-GB" dirty="0"/>
              <a:t>. https://www.nasa.gov/core-capability-7-astrobiology-and-detection-of-life/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Astrobiology is the study of the origin, evolution, distribution, and future of life in the universe. From a biological standpoint, that means understanding how life begins, what environmental conditions allow it to persist, how it adapts to stress, and how it changes over evolutionary time. The field also asks how living systems interact with planets  for example, how a biosphere modifies an atmosphere, sediments, minerals, or nutrient cycles. So astrobiology is not only a search for life elsewhere, but also a framework for understanding life on Earth as part of a planetary system. That planetary perspective is essential, because when we search for life beyond Earth, we usually search not for organisms directly, but for the environmental consequences of biology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Life requires more than the presence of molecules. At the biological level, an environment has to support metabolism, structural integrity, replication, and adaptation. Liquid water is important because it enables transport, solvation, and controlled biochemical interaction, making it the best known medium for life as we know it. Organisms also require a source of free energy, because metabolism depends on maintaining systems far from thermodynamic equilibrium. In addition, the major </a:t>
            </a:r>
            <a:r>
              <a:rPr lang="en-GB" dirty="0" err="1"/>
              <a:t>bioessential</a:t>
            </a:r>
            <a:r>
              <a:rPr lang="en-GB" dirty="0"/>
              <a:t> elements  especially carbon, hydrogen, nitrogen, oxygen, phosphorus, and </a:t>
            </a:r>
            <a:r>
              <a:rPr lang="en-GB" dirty="0" err="1"/>
              <a:t>sulfur</a:t>
            </a:r>
            <a:r>
              <a:rPr lang="en-GB" dirty="0"/>
              <a:t>  must be available in usable forms. Finally, the environment must remain stable enough over time for populations to reproduce and for evolution to act. If conditions are too transient or too destructive, chemistry may occur, but biology will not establish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Extremophiles are critical to astrobiology because they show that life can function across a much wider range of conditions than previously assumed. These organisms survive not because they ignore stress, but because evolution has equipped them with specific adaptations: highly stable proteins, specialized membranes, efficient DNA repair systems, osmotic regulation mechanisms, and flexible metabolic pathways. This matters because many extraterrestrial environments would be extreme by terrestrial standards. If Earth life can survive in brines, permafrost, hydrothermal systems, deep subsurface rock, or highly acidic waters, then those environments become useful </a:t>
            </a:r>
            <a:r>
              <a:rPr lang="en-GB" dirty="0" err="1"/>
              <a:t>analogs</a:t>
            </a:r>
            <a:r>
              <a:rPr lang="en-GB" dirty="0"/>
              <a:t> for other worlds. Extremophiles therefore expand our concept of habitability and help us ask better biological questions about where life might exist elsewhere</a:t>
            </a:r>
          </a:p>
          <a:p>
            <a:endParaRPr lang="en-GB" dirty="0"/>
          </a:p>
          <a:p>
            <a:r>
              <a:rPr lang="en-GB" dirty="0"/>
              <a:t>A </a:t>
            </a:r>
            <a:r>
              <a:rPr lang="en-GB" dirty="0" err="1"/>
              <a:t>mold</a:t>
            </a:r>
            <a:r>
              <a:rPr lang="en-GB" dirty="0"/>
              <a:t> grew in space without them wanting 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talk about exoplanet habitability, the biological question is whether a planet could support a living system over time. That involves much more than temperature alone. A habitable world must allow cells to maintain structure, exchange matter with the environment, generate energy, and reproduce across many generations. It also needs enough environmental continuity for natural selection to act, because a biosphere is not a one-time event but a dynamic population process. So from a biological perspective, exoplanet habitability is really about whether an environment can support metabolism, ecological persistence, and evolutionary continuity. A world can be chemically interesting without being biologically viable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habitable zone is the region around a star where a planet could, in principle, maintain liquid water at its surface. This is useful because liquid water is one of the strongest indicators of potential habitability. However, from a biological perspective, the habitable zone is only a first filter. It says little about atmospheric composition, nutrient availability, radiation intensity, climate stability, or whether the planet actually supports long-term ecological niches. A planet inside the habitable zone might still be sterile if it experiences strong atmospheric loss, intense stellar flaring, or unstable surface conditions. Likewise, a planet or moon outside the classical habitable zone might still support subsurface life if internal heating and liquid reservoirs exist. So biological habitability is broader than orbital position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Mars is one of the most important </a:t>
            </a:r>
            <a:r>
              <a:rPr lang="en-GB" dirty="0" err="1"/>
              <a:t>astrobiological</a:t>
            </a:r>
            <a:r>
              <a:rPr lang="en-GB" dirty="0"/>
              <a:t> targets because it appears to have had habitable environments in the past. Geological evidence shows that liquid water once existed in rivers, lakes, and sedimentary systems, which are environments that on Earth can preserve evidence of microbial life. Organic molecules have also been detected in Martian rocks, showing that carbon-bearing material can survive there over long timescales. However, preservation on Mars is difficult. Radiation, oxidation, and surface chemistry can degrade or transform organic signals, which means any biosignature search has to consider not only whether life could have been present, but whether its traces could survive and still be recognized. So Mars is not just a question of ancient life, but also a question of biological taphonomy and preservation science.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Europa is biologically fascinating because it may host a global ocean beneath an icy shell. If that ocean is in contact with a rocky interior, then water-rock interactions could provide chemical gradients that support metabolism. From a biological point of view, that is important because life does not necessarily need sunlight; many Earth microbes use chemical energy instead of light, particularly in subsurface or hydrothermal settings. So Europa represents a model of habitability in which biology would be hidden, likely microbial, and potentially sustained by geochemical processes over long periods. The key scientific question is whether such an ocean can provide sufficient energy, nutrients, and environmental stability to support a persistent biosystem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3020174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449016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766565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446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013242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2688183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457886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999804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5014070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2147273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9251046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3392010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7/10/2026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774966115"/>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15.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1.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9.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1.png"/><Relationship Id="rId7" Type="http://schemas.openxmlformats.org/officeDocument/2006/relationships/oleObject" Target="../embeddings/oleObject1.bin"/><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jpeg"/><Relationship Id="rId5" Type="http://schemas.openxmlformats.org/officeDocument/2006/relationships/hyperlink" Target="https://tamarium.eu/" TargetMode="External"/><Relationship Id="rId4" Type="http://schemas.openxmlformats.org/officeDocument/2006/relationships/hyperlink" Target="https://innovationshapesthefuture.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9.webp"/><Relationship Id="rId5" Type="http://schemas.openxmlformats.org/officeDocument/2006/relationships/image" Target="../media/image28.jpe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18.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chemeClr val="bg2">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6858000" y="594360"/>
            <a:ext cx="5669280" cy="5669280"/>
          </a:xfrm>
          <a:prstGeom prst="ellipse">
            <a:avLst/>
          </a:prstGeom>
          <a:ln w="12700">
            <a:solidFill>
              <a:srgbClr val="1FA8A0"/>
            </a:solidFill>
            <a:prstDash val="solid"/>
          </a:ln>
        </p:spPr>
        <p:txBody>
          <a:bodyPr/>
          <a:lstStyle/>
          <a:p>
            <a:endParaRPr lang="en-GB"/>
          </a:p>
        </p:txBody>
      </p:sp>
      <p:sp>
        <p:nvSpPr>
          <p:cNvPr id="3" name="Shape 1"/>
          <p:cNvSpPr/>
          <p:nvPr/>
        </p:nvSpPr>
        <p:spPr>
          <a:xfrm>
            <a:off x="7543800" y="1280160"/>
            <a:ext cx="4297680" cy="4297680"/>
          </a:xfrm>
          <a:prstGeom prst="ellipse">
            <a:avLst/>
          </a:prstGeom>
          <a:ln w="12700">
            <a:solidFill>
              <a:srgbClr val="1FA8A0"/>
            </a:solidFill>
            <a:prstDash val="dash"/>
          </a:ln>
        </p:spPr>
        <p:txBody>
          <a:bodyPr/>
          <a:lstStyle/>
          <a:p>
            <a:endParaRPr lang="en-GB"/>
          </a:p>
        </p:txBody>
      </p:sp>
      <p:sp>
        <p:nvSpPr>
          <p:cNvPr id="4" name="Shape 2"/>
          <p:cNvSpPr/>
          <p:nvPr/>
        </p:nvSpPr>
        <p:spPr>
          <a:xfrm>
            <a:off x="8229600" y="1965960"/>
            <a:ext cx="2926080" cy="2926080"/>
          </a:xfrm>
          <a:prstGeom prst="ellipse">
            <a:avLst/>
          </a:prstGeom>
          <a:ln w="19050">
            <a:solidFill>
              <a:srgbClr val="33D6FF"/>
            </a:solidFill>
            <a:prstDash val="solid"/>
          </a:ln>
        </p:spPr>
        <p:txBody>
          <a:bodyPr/>
          <a:lstStyle/>
          <a:p>
            <a:endParaRPr lang="en-GB"/>
          </a:p>
        </p:txBody>
      </p:sp>
      <p:sp>
        <p:nvSpPr>
          <p:cNvPr id="5" name="Shape 3"/>
          <p:cNvSpPr/>
          <p:nvPr/>
        </p:nvSpPr>
        <p:spPr>
          <a:xfrm>
            <a:off x="8732520" y="2468880"/>
            <a:ext cx="1920240" cy="1920240"/>
          </a:xfrm>
          <a:prstGeom prst="ellipse">
            <a:avLst/>
          </a:prstGeom>
          <a:solidFill>
            <a:srgbClr val="16233F"/>
          </a:solidFill>
          <a:ln w="25400">
            <a:solidFill>
              <a:srgbClr val="33D6FF"/>
            </a:solidFill>
            <a:prstDash val="solid"/>
          </a:ln>
        </p:spPr>
        <p:txBody>
          <a:bodyPr/>
          <a:lstStyle/>
          <a:p>
            <a:endParaRPr lang="en-GB"/>
          </a:p>
        </p:txBody>
      </p:sp>
      <p:pic>
        <p:nvPicPr>
          <p:cNvPr id="6" name="Image 0" descr="preencoded.png"/>
          <p:cNvPicPr>
            <a:picLocks noChangeAspect="1"/>
          </p:cNvPicPr>
          <p:nvPr/>
        </p:nvPicPr>
        <p:blipFill>
          <a:blip r:embed="rId3"/>
          <a:stretch>
            <a:fillRect/>
          </a:stretch>
        </p:blipFill>
        <p:spPr>
          <a:xfrm>
            <a:off x="8915400" y="2651760"/>
            <a:ext cx="1554480" cy="1554480"/>
          </a:xfrm>
          <a:prstGeom prst="rect">
            <a:avLst/>
          </a:prstGeom>
        </p:spPr>
      </p:pic>
      <p:sp>
        <p:nvSpPr>
          <p:cNvPr id="7" name="Shape 4"/>
          <p:cNvSpPr/>
          <p:nvPr/>
        </p:nvSpPr>
        <p:spPr>
          <a:xfrm>
            <a:off x="1005840" y="640080"/>
            <a:ext cx="45720" cy="45720"/>
          </a:xfrm>
          <a:prstGeom prst="ellipse">
            <a:avLst/>
          </a:prstGeom>
          <a:solidFill>
            <a:srgbClr val="3E5578"/>
          </a:solidFill>
          <a:ln/>
        </p:spPr>
        <p:txBody>
          <a:bodyPr/>
          <a:lstStyle/>
          <a:p>
            <a:endParaRPr lang="en-GB"/>
          </a:p>
        </p:txBody>
      </p:sp>
      <p:sp>
        <p:nvSpPr>
          <p:cNvPr id="8" name="Shape 5"/>
          <p:cNvSpPr/>
          <p:nvPr/>
        </p:nvSpPr>
        <p:spPr>
          <a:xfrm>
            <a:off x="2194560" y="1280160"/>
            <a:ext cx="45720" cy="45720"/>
          </a:xfrm>
          <a:prstGeom prst="ellipse">
            <a:avLst/>
          </a:prstGeom>
          <a:solidFill>
            <a:srgbClr val="3E5578"/>
          </a:solidFill>
          <a:ln/>
        </p:spPr>
        <p:txBody>
          <a:bodyPr/>
          <a:lstStyle/>
          <a:p>
            <a:endParaRPr lang="en-GB"/>
          </a:p>
        </p:txBody>
      </p:sp>
      <p:sp>
        <p:nvSpPr>
          <p:cNvPr id="9" name="Shape 6"/>
          <p:cNvSpPr/>
          <p:nvPr/>
        </p:nvSpPr>
        <p:spPr>
          <a:xfrm>
            <a:off x="731520" y="2743200"/>
            <a:ext cx="45720" cy="45720"/>
          </a:xfrm>
          <a:prstGeom prst="ellipse">
            <a:avLst/>
          </a:prstGeom>
          <a:solidFill>
            <a:srgbClr val="3E5578"/>
          </a:solidFill>
          <a:ln/>
        </p:spPr>
        <p:txBody>
          <a:bodyPr/>
          <a:lstStyle/>
          <a:p>
            <a:endParaRPr lang="en-GB"/>
          </a:p>
        </p:txBody>
      </p:sp>
      <p:sp>
        <p:nvSpPr>
          <p:cNvPr id="10" name="Shape 7"/>
          <p:cNvSpPr/>
          <p:nvPr/>
        </p:nvSpPr>
        <p:spPr>
          <a:xfrm>
            <a:off x="3291840" y="548640"/>
            <a:ext cx="45720" cy="45720"/>
          </a:xfrm>
          <a:prstGeom prst="ellipse">
            <a:avLst/>
          </a:prstGeom>
          <a:solidFill>
            <a:srgbClr val="3E5578"/>
          </a:solidFill>
          <a:ln/>
        </p:spPr>
        <p:txBody>
          <a:bodyPr/>
          <a:lstStyle/>
          <a:p>
            <a:endParaRPr lang="en-GB"/>
          </a:p>
        </p:txBody>
      </p:sp>
      <p:sp>
        <p:nvSpPr>
          <p:cNvPr id="11" name="Shape 8"/>
          <p:cNvSpPr/>
          <p:nvPr/>
        </p:nvSpPr>
        <p:spPr>
          <a:xfrm>
            <a:off x="11338560" y="822960"/>
            <a:ext cx="45720" cy="45720"/>
          </a:xfrm>
          <a:prstGeom prst="ellipse">
            <a:avLst/>
          </a:prstGeom>
          <a:solidFill>
            <a:srgbClr val="3E5578"/>
          </a:solidFill>
          <a:ln/>
        </p:spPr>
        <p:txBody>
          <a:bodyPr/>
          <a:lstStyle/>
          <a:p>
            <a:endParaRPr lang="en-GB"/>
          </a:p>
        </p:txBody>
      </p:sp>
      <p:sp>
        <p:nvSpPr>
          <p:cNvPr id="12" name="Shape 9"/>
          <p:cNvSpPr/>
          <p:nvPr/>
        </p:nvSpPr>
        <p:spPr>
          <a:xfrm>
            <a:off x="8412480" y="914400"/>
            <a:ext cx="45720" cy="45720"/>
          </a:xfrm>
          <a:prstGeom prst="ellipse">
            <a:avLst/>
          </a:prstGeom>
          <a:solidFill>
            <a:srgbClr val="3E5578"/>
          </a:solidFill>
          <a:ln/>
        </p:spPr>
        <p:txBody>
          <a:bodyPr/>
          <a:lstStyle/>
          <a:p>
            <a:endParaRPr lang="en-GB"/>
          </a:p>
        </p:txBody>
      </p:sp>
      <p:sp>
        <p:nvSpPr>
          <p:cNvPr id="13" name="Shape 10"/>
          <p:cNvSpPr/>
          <p:nvPr/>
        </p:nvSpPr>
        <p:spPr>
          <a:xfrm>
            <a:off x="11521440" y="5120640"/>
            <a:ext cx="45720" cy="45720"/>
          </a:xfrm>
          <a:prstGeom prst="ellipse">
            <a:avLst/>
          </a:prstGeom>
          <a:solidFill>
            <a:srgbClr val="3E5578"/>
          </a:solidFill>
          <a:ln/>
        </p:spPr>
        <p:txBody>
          <a:bodyPr/>
          <a:lstStyle/>
          <a:p>
            <a:endParaRPr lang="en-GB"/>
          </a:p>
        </p:txBody>
      </p:sp>
      <p:sp>
        <p:nvSpPr>
          <p:cNvPr id="14" name="Shape 11"/>
          <p:cNvSpPr/>
          <p:nvPr/>
        </p:nvSpPr>
        <p:spPr>
          <a:xfrm>
            <a:off x="7406640" y="5669280"/>
            <a:ext cx="45720" cy="45720"/>
          </a:xfrm>
          <a:prstGeom prst="ellipse">
            <a:avLst/>
          </a:prstGeom>
          <a:solidFill>
            <a:srgbClr val="3E5578"/>
          </a:solidFill>
          <a:ln/>
        </p:spPr>
        <p:txBody>
          <a:bodyPr/>
          <a:lstStyle/>
          <a:p>
            <a:endParaRPr lang="en-GB"/>
          </a:p>
        </p:txBody>
      </p:sp>
      <p:sp>
        <p:nvSpPr>
          <p:cNvPr id="15" name="Shape 12"/>
          <p:cNvSpPr/>
          <p:nvPr/>
        </p:nvSpPr>
        <p:spPr>
          <a:xfrm>
            <a:off x="1463040" y="5394960"/>
            <a:ext cx="45720" cy="45720"/>
          </a:xfrm>
          <a:prstGeom prst="ellipse">
            <a:avLst/>
          </a:prstGeom>
          <a:solidFill>
            <a:srgbClr val="3E5578"/>
          </a:solidFill>
          <a:ln/>
        </p:spPr>
        <p:txBody>
          <a:bodyPr/>
          <a:lstStyle/>
          <a:p>
            <a:endParaRPr lang="en-GB"/>
          </a:p>
        </p:txBody>
      </p:sp>
      <p:sp>
        <p:nvSpPr>
          <p:cNvPr id="16" name="Shape 13"/>
          <p:cNvSpPr/>
          <p:nvPr/>
        </p:nvSpPr>
        <p:spPr>
          <a:xfrm>
            <a:off x="2743200" y="6035040"/>
            <a:ext cx="45720" cy="45720"/>
          </a:xfrm>
          <a:prstGeom prst="ellipse">
            <a:avLst/>
          </a:prstGeom>
          <a:solidFill>
            <a:srgbClr val="3E5578"/>
          </a:solidFill>
          <a:ln/>
        </p:spPr>
        <p:txBody>
          <a:bodyPr/>
          <a:lstStyle/>
          <a:p>
            <a:endParaRPr lang="en-GB"/>
          </a:p>
        </p:txBody>
      </p:sp>
      <p:sp>
        <p:nvSpPr>
          <p:cNvPr id="17" name="Text 14"/>
          <p:cNvSpPr/>
          <p:nvPr/>
        </p:nvSpPr>
        <p:spPr>
          <a:xfrm>
            <a:off x="731520" y="196596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A SEARCH FOR BIOLOGY BEYOND EARTH</a:t>
            </a:r>
            <a:endParaRPr lang="en-US" sz="1300" dirty="0"/>
          </a:p>
        </p:txBody>
      </p:sp>
      <p:sp>
        <p:nvSpPr>
          <p:cNvPr id="18" name="Text 15"/>
          <p:cNvSpPr/>
          <p:nvPr/>
        </p:nvSpPr>
        <p:spPr>
          <a:xfrm>
            <a:off x="731520" y="2331720"/>
            <a:ext cx="7772400" cy="914400"/>
          </a:xfrm>
          <a:prstGeom prst="rect">
            <a:avLst/>
          </a:prstGeom>
          <a:noFill/>
          <a:ln/>
        </p:spPr>
        <p:txBody>
          <a:bodyPr wrap="square" lIns="0" tIns="0" rIns="0" bIns="0" rtlCol="0" anchor="ctr"/>
          <a:lstStyle/>
          <a:p>
            <a:pPr marL="0" indent="0">
              <a:buNone/>
            </a:pPr>
            <a:r>
              <a:rPr lang="en-US" sz="5200" b="1" dirty="0">
                <a:solidFill>
                  <a:srgbClr val="FFFFFF"/>
                </a:solidFill>
                <a:latin typeface="Cambria" pitchFamily="34" charset="0"/>
                <a:ea typeface="Cambria" pitchFamily="34" charset="-122"/>
                <a:cs typeface="Cambria" pitchFamily="34" charset="-120"/>
              </a:rPr>
              <a:t>ASTROBIOLOGY</a:t>
            </a:r>
            <a:endParaRPr lang="en-US" sz="5200" dirty="0"/>
          </a:p>
        </p:txBody>
      </p:sp>
      <p:sp>
        <p:nvSpPr>
          <p:cNvPr id="19" name="Text 16"/>
          <p:cNvSpPr/>
          <p:nvPr/>
        </p:nvSpPr>
        <p:spPr>
          <a:xfrm>
            <a:off x="731520" y="3200400"/>
            <a:ext cx="8229600" cy="640080"/>
          </a:xfrm>
          <a:prstGeom prst="rect">
            <a:avLst/>
          </a:prstGeom>
          <a:noFill/>
          <a:ln/>
        </p:spPr>
        <p:txBody>
          <a:bodyPr wrap="square" lIns="0" tIns="0" rIns="0" bIns="0" rtlCol="0" anchor="ctr"/>
          <a:lstStyle/>
          <a:p>
            <a:pPr marL="0" indent="0">
              <a:buNone/>
            </a:pPr>
            <a:r>
              <a:rPr lang="en-US" sz="3000" b="1" dirty="0">
                <a:solidFill>
                  <a:srgbClr val="33D6FF"/>
                </a:solidFill>
                <a:latin typeface="Cambria" pitchFamily="34" charset="0"/>
                <a:ea typeface="Cambria" pitchFamily="34" charset="-122"/>
                <a:cs typeface="Cambria" pitchFamily="34" charset="-120"/>
              </a:rPr>
              <a:t>AND EXOPLANET HABITABILITY</a:t>
            </a:r>
            <a:endParaRPr lang="en-US" sz="3000" dirty="0"/>
          </a:p>
        </p:txBody>
      </p:sp>
      <p:sp>
        <p:nvSpPr>
          <p:cNvPr id="20" name="Shape 17"/>
          <p:cNvSpPr/>
          <p:nvPr/>
        </p:nvSpPr>
        <p:spPr>
          <a:xfrm>
            <a:off x="749808" y="4160520"/>
            <a:ext cx="1463040" cy="0"/>
          </a:xfrm>
          <a:prstGeom prst="line">
            <a:avLst/>
          </a:prstGeom>
          <a:noFill/>
          <a:ln w="12700">
            <a:solidFill>
              <a:srgbClr val="5E6E8C"/>
            </a:solidFill>
            <a:prstDash val="solid"/>
          </a:ln>
        </p:spPr>
        <p:txBody>
          <a:bodyPr/>
          <a:lstStyle/>
          <a:p>
            <a:endParaRPr lang="en-GB"/>
          </a:p>
        </p:txBody>
      </p:sp>
      <p:sp>
        <p:nvSpPr>
          <p:cNvPr id="21" name="Text 18"/>
          <p:cNvSpPr/>
          <p:nvPr/>
        </p:nvSpPr>
        <p:spPr>
          <a:xfrm>
            <a:off x="731520" y="4297680"/>
            <a:ext cx="5486400" cy="411480"/>
          </a:xfrm>
          <a:prstGeom prst="rect">
            <a:avLst/>
          </a:prstGeom>
          <a:noFill/>
          <a:ln/>
        </p:spPr>
        <p:txBody>
          <a:bodyPr wrap="square" lIns="0" tIns="0" rIns="0" bIns="0" rtlCol="0" anchor="ctr"/>
          <a:lstStyle/>
          <a:p>
            <a:pPr marL="0" indent="0">
              <a:buNone/>
            </a:pPr>
            <a:r>
              <a:rPr lang="en-US" sz="1700" dirty="0">
                <a:solidFill>
                  <a:srgbClr val="8CA0BE"/>
                </a:solidFill>
                <a:latin typeface="Calibri" pitchFamily="34" charset="0"/>
                <a:ea typeface="Calibri" pitchFamily="34" charset="-122"/>
                <a:cs typeface="Calibri" pitchFamily="34" charset="-120"/>
              </a:rPr>
              <a:t>A Rafael Diaz Tamariz Presentation</a:t>
            </a:r>
          </a:p>
          <a:p>
            <a:pPr marL="0" indent="0">
              <a:buNone/>
            </a:pPr>
            <a:r>
              <a:rPr lang="en-US" sz="1700" dirty="0">
                <a:solidFill>
                  <a:srgbClr val="8CA0BE"/>
                </a:solidFill>
                <a:latin typeface="Calibri" pitchFamily="34" charset="0"/>
                <a:ea typeface="Calibri" pitchFamily="34" charset="-122"/>
                <a:cs typeface="Calibri" pitchFamily="34" charset="-120"/>
              </a:rPr>
              <a:t>By </a:t>
            </a:r>
            <a:r>
              <a:rPr lang="en-US" sz="1700" dirty="0" err="1">
                <a:solidFill>
                  <a:srgbClr val="8CA0BE"/>
                </a:solidFill>
                <a:latin typeface="Calibri" pitchFamily="34" charset="0"/>
                <a:ea typeface="Calibri" pitchFamily="34" charset="-122"/>
                <a:cs typeface="Calibri" pitchFamily="34" charset="-120"/>
              </a:rPr>
              <a:t>Tamarium</a:t>
            </a:r>
            <a:r>
              <a:rPr lang="en-US" sz="1700" dirty="0">
                <a:solidFill>
                  <a:srgbClr val="8CA0BE"/>
                </a:solidFill>
                <a:latin typeface="Calibri" pitchFamily="34" charset="0"/>
                <a:ea typeface="Calibri" pitchFamily="34" charset="-122"/>
                <a:cs typeface="Calibri" pitchFamily="34" charset="-120"/>
              </a:rPr>
              <a:t> Genetics</a:t>
            </a:r>
            <a:endParaRPr lang="en-US" sz="1700" dirty="0"/>
          </a:p>
        </p:txBody>
      </p:sp>
      <p:pic>
        <p:nvPicPr>
          <p:cNvPr id="22" name="Picture 21" descr="The image features a sleek, stylized, blue, and white logo with a flowing, abstract design, symbolizing the branding of TAMARIUM Genetics.&#10;&#10;AI-generated content may be incorrect.">
            <a:extLst>
              <a:ext uri="{FF2B5EF4-FFF2-40B4-BE49-F238E27FC236}">
                <a16:creationId xmlns:a16="http://schemas.microsoft.com/office/drawing/2014/main" id="{AC2F73A7-080C-9741-40D0-5876C02E096A}"/>
              </a:ext>
            </a:extLst>
          </p:cNvPr>
          <p:cNvPicPr>
            <a:picLocks noChangeAspect="1"/>
          </p:cNvPicPr>
          <p:nvPr/>
        </p:nvPicPr>
        <p:blipFill>
          <a:blip r:embed="rId4"/>
          <a:stretch>
            <a:fillRect/>
          </a:stretch>
        </p:blipFill>
        <p:spPr>
          <a:xfrm>
            <a:off x="0" y="0"/>
            <a:ext cx="1296681" cy="4114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 PLUME-SPOUTING MOON</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Enceladus</a:t>
            </a:r>
            <a:endParaRPr lang="en-US" sz="3400" dirty="0"/>
          </a:p>
        </p:txBody>
      </p:sp>
      <p:sp>
        <p:nvSpPr>
          <p:cNvPr id="4" name="Shape 2"/>
          <p:cNvSpPr/>
          <p:nvPr/>
        </p:nvSpPr>
        <p:spPr>
          <a:xfrm>
            <a:off x="8275320" y="3291840"/>
            <a:ext cx="139903" cy="1371600"/>
          </a:xfrm>
          <a:prstGeom prst="line">
            <a:avLst/>
          </a:prstGeom>
          <a:noFill/>
          <a:ln w="25400">
            <a:solidFill>
              <a:srgbClr val="AEE6F5"/>
            </a:solidFill>
            <a:prstDash val="solid"/>
          </a:ln>
        </p:spPr>
        <p:txBody>
          <a:bodyPr/>
          <a:lstStyle/>
          <a:p>
            <a:endParaRPr lang="en-GB"/>
          </a:p>
        </p:txBody>
      </p:sp>
      <p:sp>
        <p:nvSpPr>
          <p:cNvPr id="5" name="Shape 3"/>
          <p:cNvSpPr/>
          <p:nvPr/>
        </p:nvSpPr>
        <p:spPr>
          <a:xfrm>
            <a:off x="8035290" y="3218688"/>
            <a:ext cx="91440" cy="91440"/>
          </a:xfrm>
          <a:prstGeom prst="ellipse">
            <a:avLst/>
          </a:prstGeom>
          <a:solidFill>
            <a:srgbClr val="CFF3FA"/>
          </a:solidFill>
          <a:ln/>
        </p:spPr>
        <p:txBody>
          <a:bodyPr/>
          <a:lstStyle/>
          <a:p>
            <a:endParaRPr lang="en-GB"/>
          </a:p>
        </p:txBody>
      </p:sp>
      <p:sp>
        <p:nvSpPr>
          <p:cNvPr id="6" name="Shape 4"/>
          <p:cNvSpPr/>
          <p:nvPr/>
        </p:nvSpPr>
        <p:spPr>
          <a:xfrm>
            <a:off x="8686800" y="3154680"/>
            <a:ext cx="65837" cy="1508760"/>
          </a:xfrm>
          <a:prstGeom prst="line">
            <a:avLst/>
          </a:prstGeom>
          <a:noFill/>
          <a:ln w="25400">
            <a:solidFill>
              <a:srgbClr val="AEE6F5"/>
            </a:solidFill>
            <a:prstDash val="solid"/>
          </a:ln>
        </p:spPr>
        <p:txBody>
          <a:bodyPr/>
          <a:lstStyle/>
          <a:p>
            <a:endParaRPr lang="en-GB"/>
          </a:p>
        </p:txBody>
      </p:sp>
      <p:sp>
        <p:nvSpPr>
          <p:cNvPr id="7" name="Shape 5"/>
          <p:cNvSpPr/>
          <p:nvPr/>
        </p:nvSpPr>
        <p:spPr>
          <a:xfrm>
            <a:off x="8549640" y="3081528"/>
            <a:ext cx="91440" cy="91440"/>
          </a:xfrm>
          <a:prstGeom prst="ellipse">
            <a:avLst/>
          </a:prstGeom>
          <a:solidFill>
            <a:srgbClr val="CFF3FA"/>
          </a:solidFill>
          <a:ln/>
        </p:spPr>
        <p:txBody>
          <a:bodyPr/>
          <a:lstStyle/>
          <a:p>
            <a:endParaRPr lang="en-GB"/>
          </a:p>
        </p:txBody>
      </p:sp>
      <p:sp>
        <p:nvSpPr>
          <p:cNvPr id="8" name="Shape 6"/>
          <p:cNvSpPr/>
          <p:nvPr/>
        </p:nvSpPr>
        <p:spPr>
          <a:xfrm>
            <a:off x="9098280" y="3108960"/>
            <a:ext cx="0" cy="1554480"/>
          </a:xfrm>
          <a:prstGeom prst="line">
            <a:avLst/>
          </a:prstGeom>
          <a:noFill/>
          <a:ln w="25400">
            <a:solidFill>
              <a:srgbClr val="AEE6F5"/>
            </a:solidFill>
            <a:prstDash val="solid"/>
          </a:ln>
        </p:spPr>
        <p:txBody>
          <a:bodyPr/>
          <a:lstStyle/>
          <a:p>
            <a:endParaRPr lang="en-GB"/>
          </a:p>
        </p:txBody>
      </p:sp>
      <p:sp>
        <p:nvSpPr>
          <p:cNvPr id="9" name="Shape 7"/>
          <p:cNvSpPr/>
          <p:nvPr/>
        </p:nvSpPr>
        <p:spPr>
          <a:xfrm>
            <a:off x="9063990" y="3035808"/>
            <a:ext cx="91440" cy="91440"/>
          </a:xfrm>
          <a:prstGeom prst="ellipse">
            <a:avLst/>
          </a:prstGeom>
          <a:solidFill>
            <a:srgbClr val="CFF3FA"/>
          </a:solidFill>
          <a:ln/>
        </p:spPr>
        <p:txBody>
          <a:bodyPr/>
          <a:lstStyle/>
          <a:p>
            <a:endParaRPr lang="en-GB"/>
          </a:p>
        </p:txBody>
      </p:sp>
      <p:sp>
        <p:nvSpPr>
          <p:cNvPr id="10" name="Shape 8"/>
          <p:cNvSpPr/>
          <p:nvPr/>
        </p:nvSpPr>
        <p:spPr>
          <a:xfrm>
            <a:off x="9509760" y="3200400"/>
            <a:ext cx="0" cy="1463040"/>
          </a:xfrm>
          <a:prstGeom prst="line">
            <a:avLst/>
          </a:prstGeom>
          <a:noFill/>
          <a:ln w="25400">
            <a:solidFill>
              <a:srgbClr val="AEE6F5"/>
            </a:solidFill>
            <a:prstDash val="solid"/>
          </a:ln>
        </p:spPr>
        <p:txBody>
          <a:bodyPr/>
          <a:lstStyle/>
          <a:p>
            <a:endParaRPr lang="en-GB"/>
          </a:p>
        </p:txBody>
      </p:sp>
      <p:sp>
        <p:nvSpPr>
          <p:cNvPr id="11" name="Shape 9"/>
          <p:cNvSpPr/>
          <p:nvPr/>
        </p:nvSpPr>
        <p:spPr>
          <a:xfrm>
            <a:off x="9578340" y="3127248"/>
            <a:ext cx="91440" cy="91440"/>
          </a:xfrm>
          <a:prstGeom prst="ellipse">
            <a:avLst/>
          </a:prstGeom>
          <a:solidFill>
            <a:srgbClr val="CFF3FA"/>
          </a:solidFill>
          <a:ln/>
        </p:spPr>
        <p:txBody>
          <a:bodyPr/>
          <a:lstStyle/>
          <a:p>
            <a:endParaRPr lang="en-GB"/>
          </a:p>
        </p:txBody>
      </p:sp>
      <p:sp>
        <p:nvSpPr>
          <p:cNvPr id="12" name="Shape 10"/>
          <p:cNvSpPr/>
          <p:nvPr/>
        </p:nvSpPr>
        <p:spPr>
          <a:xfrm>
            <a:off x="9829800" y="3337560"/>
            <a:ext cx="0" cy="1325880"/>
          </a:xfrm>
          <a:prstGeom prst="line">
            <a:avLst/>
          </a:prstGeom>
          <a:noFill/>
          <a:ln w="25400">
            <a:solidFill>
              <a:srgbClr val="AEE6F5"/>
            </a:solidFill>
            <a:prstDash val="solid"/>
          </a:ln>
        </p:spPr>
        <p:txBody>
          <a:bodyPr/>
          <a:lstStyle/>
          <a:p>
            <a:endParaRPr lang="en-GB"/>
          </a:p>
        </p:txBody>
      </p:sp>
      <p:sp>
        <p:nvSpPr>
          <p:cNvPr id="13" name="Shape 11"/>
          <p:cNvSpPr/>
          <p:nvPr/>
        </p:nvSpPr>
        <p:spPr>
          <a:xfrm>
            <a:off x="9978390" y="3264408"/>
            <a:ext cx="91440" cy="91440"/>
          </a:xfrm>
          <a:prstGeom prst="ellipse">
            <a:avLst/>
          </a:prstGeom>
          <a:solidFill>
            <a:srgbClr val="CFF3FA"/>
          </a:solidFill>
          <a:ln/>
        </p:spPr>
        <p:txBody>
          <a:bodyPr/>
          <a:lstStyle/>
          <a:p>
            <a:endParaRPr lang="en-GB"/>
          </a:p>
        </p:txBody>
      </p:sp>
      <p:sp>
        <p:nvSpPr>
          <p:cNvPr id="14" name="Shape 12"/>
          <p:cNvSpPr/>
          <p:nvPr/>
        </p:nvSpPr>
        <p:spPr>
          <a:xfrm>
            <a:off x="8001000" y="3657600"/>
            <a:ext cx="2103120" cy="2103120"/>
          </a:xfrm>
          <a:prstGeom prst="ellipse">
            <a:avLst/>
          </a:prstGeom>
          <a:solidFill>
            <a:srgbClr val="E8F6FA"/>
          </a:solidFill>
          <a:ln w="19050">
            <a:solidFill>
              <a:srgbClr val="33D6FF"/>
            </a:solidFill>
            <a:prstDash val="solid"/>
          </a:ln>
        </p:spPr>
        <p:txBody>
          <a:bodyPr/>
          <a:lstStyle/>
          <a:p>
            <a:endParaRPr lang="en-GB"/>
          </a:p>
        </p:txBody>
      </p:sp>
      <p:pic>
        <p:nvPicPr>
          <p:cNvPr id="15" name="Image 0" descr="preencoded.png"/>
          <p:cNvPicPr>
            <a:picLocks noChangeAspect="1"/>
          </p:cNvPicPr>
          <p:nvPr/>
        </p:nvPicPr>
        <p:blipFill>
          <a:blip r:embed="rId3"/>
          <a:stretch>
            <a:fillRect/>
          </a:stretch>
        </p:blipFill>
        <p:spPr>
          <a:xfrm>
            <a:off x="8595360" y="4251960"/>
            <a:ext cx="914400" cy="914400"/>
          </a:xfrm>
          <a:prstGeom prst="rect">
            <a:avLst/>
          </a:prstGeom>
        </p:spPr>
      </p:pic>
      <p:sp>
        <p:nvSpPr>
          <p:cNvPr id="16" name="Shape 13"/>
          <p:cNvSpPr/>
          <p:nvPr/>
        </p:nvSpPr>
        <p:spPr>
          <a:xfrm>
            <a:off x="685800" y="1965960"/>
            <a:ext cx="566928" cy="56692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7" name="Image 1" descr="preencoded.png"/>
          <p:cNvPicPr>
            <a:picLocks noChangeAspect="1"/>
          </p:cNvPicPr>
          <p:nvPr/>
        </p:nvPicPr>
        <p:blipFill>
          <a:blip r:embed="rId4"/>
          <a:stretch>
            <a:fillRect/>
          </a:stretch>
        </p:blipFill>
        <p:spPr>
          <a:xfrm>
            <a:off x="813359" y="2093519"/>
            <a:ext cx="311810" cy="311810"/>
          </a:xfrm>
          <a:prstGeom prst="rect">
            <a:avLst/>
          </a:prstGeom>
        </p:spPr>
      </p:pic>
      <p:sp>
        <p:nvSpPr>
          <p:cNvPr id="18" name="Text 14"/>
          <p:cNvSpPr/>
          <p:nvPr/>
        </p:nvSpPr>
        <p:spPr>
          <a:xfrm>
            <a:off x="1463040" y="1920240"/>
            <a:ext cx="5303520" cy="82296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Geysers at the south pole eject water-ice grains into space</a:t>
            </a:r>
            <a:endParaRPr lang="en-US" sz="1450" dirty="0"/>
          </a:p>
        </p:txBody>
      </p:sp>
      <p:sp>
        <p:nvSpPr>
          <p:cNvPr id="19" name="Shape 15"/>
          <p:cNvSpPr/>
          <p:nvPr/>
        </p:nvSpPr>
        <p:spPr>
          <a:xfrm>
            <a:off x="685800" y="3017520"/>
            <a:ext cx="566928" cy="56692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20" name="Image 2" descr="preencoded.png"/>
          <p:cNvPicPr>
            <a:picLocks noChangeAspect="1"/>
          </p:cNvPicPr>
          <p:nvPr/>
        </p:nvPicPr>
        <p:blipFill>
          <a:blip r:embed="rId5"/>
          <a:stretch>
            <a:fillRect/>
          </a:stretch>
        </p:blipFill>
        <p:spPr>
          <a:xfrm>
            <a:off x="813359" y="3145079"/>
            <a:ext cx="311810" cy="311810"/>
          </a:xfrm>
          <a:prstGeom prst="rect">
            <a:avLst/>
          </a:prstGeom>
        </p:spPr>
      </p:pic>
      <p:sp>
        <p:nvSpPr>
          <p:cNvPr id="21" name="Text 16"/>
          <p:cNvSpPr/>
          <p:nvPr/>
        </p:nvSpPr>
        <p:spPr>
          <a:xfrm>
            <a:off x="1463040" y="2971800"/>
            <a:ext cx="5303520" cy="82296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Cassini detected salts, silica, and organic molecules in the plumes</a:t>
            </a:r>
            <a:endParaRPr lang="en-US" sz="1450" dirty="0"/>
          </a:p>
        </p:txBody>
      </p:sp>
      <p:sp>
        <p:nvSpPr>
          <p:cNvPr id="22" name="Shape 17"/>
          <p:cNvSpPr/>
          <p:nvPr/>
        </p:nvSpPr>
        <p:spPr>
          <a:xfrm>
            <a:off x="685800" y="4069080"/>
            <a:ext cx="566928" cy="56692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23" name="Image 3" descr="preencoded.png"/>
          <p:cNvPicPr>
            <a:picLocks noChangeAspect="1"/>
          </p:cNvPicPr>
          <p:nvPr/>
        </p:nvPicPr>
        <p:blipFill>
          <a:blip r:embed="rId6"/>
          <a:stretch>
            <a:fillRect/>
          </a:stretch>
        </p:blipFill>
        <p:spPr>
          <a:xfrm>
            <a:off x="813359" y="4196639"/>
            <a:ext cx="311810" cy="311810"/>
          </a:xfrm>
          <a:prstGeom prst="rect">
            <a:avLst/>
          </a:prstGeom>
        </p:spPr>
      </p:pic>
      <p:sp>
        <p:nvSpPr>
          <p:cNvPr id="24" name="Text 18"/>
          <p:cNvSpPr/>
          <p:nvPr/>
        </p:nvSpPr>
        <p:spPr>
          <a:xfrm>
            <a:off x="1463040" y="4023360"/>
            <a:ext cx="5303520" cy="82296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A subsurface ocean and hydrothermal chemistry make it a top target</a:t>
            </a:r>
            <a:endParaRPr lang="en-US" sz="1450" dirty="0"/>
          </a:p>
        </p:txBody>
      </p:sp>
      <p:sp>
        <p:nvSpPr>
          <p:cNvPr id="25" name="Text 19"/>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IF LIFE TAKES HOLD</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Evolution Elsewhere</a:t>
            </a:r>
            <a:endParaRPr lang="en-US" sz="3400" dirty="0"/>
          </a:p>
        </p:txBody>
      </p:sp>
      <p:sp>
        <p:nvSpPr>
          <p:cNvPr id="4" name="Text 2"/>
          <p:cNvSpPr/>
          <p:nvPr/>
        </p:nvSpPr>
        <p:spPr>
          <a:xfrm>
            <a:off x="685800" y="1874520"/>
            <a:ext cx="5120640" cy="1463040"/>
          </a:xfrm>
          <a:prstGeom prst="rect">
            <a:avLst/>
          </a:prstGeom>
          <a:noFill/>
          <a:ln/>
        </p:spPr>
        <p:txBody>
          <a:bodyPr wrap="square" lIns="0" tIns="0" rIns="0" bIns="0" rtlCol="0" anchor="ctr"/>
          <a:lstStyle/>
          <a:p>
            <a:pPr marL="0" indent="0">
              <a:lnSpc>
                <a:spcPct val="130000"/>
              </a:lnSpc>
              <a:buNone/>
            </a:pPr>
            <a:r>
              <a:rPr lang="en-US" sz="1600" dirty="0">
                <a:solidFill>
                  <a:srgbClr val="8CA0BE"/>
                </a:solidFill>
                <a:latin typeface="Calibri" pitchFamily="34" charset="0"/>
                <a:ea typeface="Calibri" pitchFamily="34" charset="-122"/>
                <a:cs typeface="Calibri" pitchFamily="34" charset="-120"/>
              </a:rPr>
              <a:t>Wherever replication, variation, and hereditary exists, the same basic process should apply, regardless of the chemistry involved.</a:t>
            </a:r>
            <a:endParaRPr lang="en-US" sz="1600" dirty="0"/>
          </a:p>
        </p:txBody>
      </p:sp>
      <p:sp>
        <p:nvSpPr>
          <p:cNvPr id="5" name="Shape 3"/>
          <p:cNvSpPr/>
          <p:nvPr/>
        </p:nvSpPr>
        <p:spPr>
          <a:xfrm>
            <a:off x="6492240" y="1783080"/>
            <a:ext cx="713232" cy="713232"/>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6" name="Image 0" descr="preencoded.png"/>
          <p:cNvPicPr>
            <a:picLocks noChangeAspect="1"/>
          </p:cNvPicPr>
          <p:nvPr/>
        </p:nvPicPr>
        <p:blipFill>
          <a:blip r:embed="rId3"/>
          <a:stretch>
            <a:fillRect/>
          </a:stretch>
        </p:blipFill>
        <p:spPr>
          <a:xfrm>
            <a:off x="6652717" y="1943557"/>
            <a:ext cx="392278" cy="392278"/>
          </a:xfrm>
          <a:prstGeom prst="rect">
            <a:avLst/>
          </a:prstGeom>
        </p:spPr>
      </p:pic>
      <p:sp>
        <p:nvSpPr>
          <p:cNvPr id="7" name="Text 4"/>
          <p:cNvSpPr/>
          <p:nvPr/>
        </p:nvSpPr>
        <p:spPr>
          <a:xfrm>
            <a:off x="7406640" y="1764792"/>
            <a:ext cx="420624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Environment</a:t>
            </a:r>
            <a:endParaRPr lang="en-US" sz="1700" dirty="0"/>
          </a:p>
        </p:txBody>
      </p:sp>
      <p:sp>
        <p:nvSpPr>
          <p:cNvPr id="8" name="Text 5"/>
          <p:cNvSpPr/>
          <p:nvPr/>
        </p:nvSpPr>
        <p:spPr>
          <a:xfrm>
            <a:off x="7406640" y="2130552"/>
            <a:ext cx="4206240" cy="365760"/>
          </a:xfrm>
          <a:prstGeom prst="rect">
            <a:avLst/>
          </a:prstGeom>
          <a:noFill/>
          <a:ln/>
        </p:spPr>
        <p:txBody>
          <a:bodyPr wrap="square" lIns="0" tIns="0" rIns="0" bIns="0" rtlCol="0" anchor="ctr"/>
          <a:lstStyle/>
          <a:p>
            <a:pPr marL="0" indent="0">
              <a:buNone/>
            </a:pPr>
            <a:r>
              <a:rPr lang="en-US" sz="1200" dirty="0">
                <a:solidFill>
                  <a:srgbClr val="8CA0BE"/>
                </a:solidFill>
                <a:latin typeface="Calibri" pitchFamily="34" charset="0"/>
                <a:ea typeface="Calibri" pitchFamily="34" charset="-122"/>
                <a:cs typeface="Calibri" pitchFamily="34" charset="-120"/>
              </a:rPr>
              <a:t>Local conditions set the pressures an organism faces</a:t>
            </a:r>
            <a:endParaRPr lang="en-US" sz="1200" dirty="0"/>
          </a:p>
        </p:txBody>
      </p:sp>
      <p:sp>
        <p:nvSpPr>
          <p:cNvPr id="9" name="Shape 6"/>
          <p:cNvSpPr/>
          <p:nvPr/>
        </p:nvSpPr>
        <p:spPr>
          <a:xfrm>
            <a:off x="6848856" y="2532888"/>
            <a:ext cx="0" cy="384048"/>
          </a:xfrm>
          <a:prstGeom prst="line">
            <a:avLst/>
          </a:prstGeom>
          <a:noFill/>
          <a:ln w="19050">
            <a:solidFill>
              <a:srgbClr val="5E6E8C"/>
            </a:solidFill>
            <a:prstDash val="solid"/>
          </a:ln>
        </p:spPr>
        <p:txBody>
          <a:bodyPr/>
          <a:lstStyle/>
          <a:p>
            <a:endParaRPr lang="en-GB"/>
          </a:p>
        </p:txBody>
      </p:sp>
      <p:sp>
        <p:nvSpPr>
          <p:cNvPr id="10" name="Shape 7"/>
          <p:cNvSpPr/>
          <p:nvPr/>
        </p:nvSpPr>
        <p:spPr>
          <a:xfrm rot="10800000">
            <a:off x="6793992" y="2898648"/>
            <a:ext cx="109728" cy="109728"/>
          </a:xfrm>
          <a:prstGeom prst="triangle">
            <a:avLst/>
          </a:prstGeom>
          <a:solidFill>
            <a:srgbClr val="5E6E8C"/>
          </a:solidFill>
          <a:ln/>
        </p:spPr>
        <p:txBody>
          <a:bodyPr/>
          <a:lstStyle/>
          <a:p>
            <a:endParaRPr lang="en-GB"/>
          </a:p>
        </p:txBody>
      </p:sp>
      <p:sp>
        <p:nvSpPr>
          <p:cNvPr id="11" name="Shape 8"/>
          <p:cNvSpPr/>
          <p:nvPr/>
        </p:nvSpPr>
        <p:spPr>
          <a:xfrm>
            <a:off x="6492240" y="2953512"/>
            <a:ext cx="713232" cy="713232"/>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2" name="Image 1" descr="preencoded.png"/>
          <p:cNvPicPr>
            <a:picLocks noChangeAspect="1"/>
          </p:cNvPicPr>
          <p:nvPr/>
        </p:nvPicPr>
        <p:blipFill>
          <a:blip r:embed="rId4"/>
          <a:stretch>
            <a:fillRect/>
          </a:stretch>
        </p:blipFill>
        <p:spPr>
          <a:xfrm>
            <a:off x="6652717" y="3113989"/>
            <a:ext cx="392278" cy="392278"/>
          </a:xfrm>
          <a:prstGeom prst="rect">
            <a:avLst/>
          </a:prstGeom>
        </p:spPr>
      </p:pic>
      <p:sp>
        <p:nvSpPr>
          <p:cNvPr id="13" name="Text 9"/>
          <p:cNvSpPr/>
          <p:nvPr/>
        </p:nvSpPr>
        <p:spPr>
          <a:xfrm>
            <a:off x="7406640" y="2935224"/>
            <a:ext cx="420624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Selection</a:t>
            </a:r>
            <a:endParaRPr lang="en-US" sz="1700" dirty="0"/>
          </a:p>
        </p:txBody>
      </p:sp>
      <p:sp>
        <p:nvSpPr>
          <p:cNvPr id="14" name="Text 10"/>
          <p:cNvSpPr/>
          <p:nvPr/>
        </p:nvSpPr>
        <p:spPr>
          <a:xfrm>
            <a:off x="7406640" y="3300984"/>
            <a:ext cx="4206240" cy="365760"/>
          </a:xfrm>
          <a:prstGeom prst="rect">
            <a:avLst/>
          </a:prstGeom>
          <a:noFill/>
          <a:ln/>
        </p:spPr>
        <p:txBody>
          <a:bodyPr wrap="square" lIns="0" tIns="0" rIns="0" bIns="0" rtlCol="0" anchor="ctr"/>
          <a:lstStyle/>
          <a:p>
            <a:pPr marL="0" indent="0">
              <a:buNone/>
            </a:pPr>
            <a:r>
              <a:rPr lang="en-US" sz="1200" dirty="0">
                <a:solidFill>
                  <a:srgbClr val="8CA0BE"/>
                </a:solidFill>
                <a:latin typeface="Calibri" pitchFamily="34" charset="0"/>
                <a:ea typeface="Calibri" pitchFamily="34" charset="-122"/>
                <a:cs typeface="Calibri" pitchFamily="34" charset="-120"/>
              </a:rPr>
              <a:t>Traits that aid survival are favored over time</a:t>
            </a:r>
            <a:endParaRPr lang="en-US" sz="1200" dirty="0"/>
          </a:p>
        </p:txBody>
      </p:sp>
      <p:sp>
        <p:nvSpPr>
          <p:cNvPr id="15" name="Shape 11"/>
          <p:cNvSpPr/>
          <p:nvPr/>
        </p:nvSpPr>
        <p:spPr>
          <a:xfrm>
            <a:off x="6848856" y="3703320"/>
            <a:ext cx="0" cy="384048"/>
          </a:xfrm>
          <a:prstGeom prst="line">
            <a:avLst/>
          </a:prstGeom>
          <a:noFill/>
          <a:ln w="19050">
            <a:solidFill>
              <a:srgbClr val="5E6E8C"/>
            </a:solidFill>
            <a:prstDash val="solid"/>
          </a:ln>
        </p:spPr>
        <p:txBody>
          <a:bodyPr/>
          <a:lstStyle/>
          <a:p>
            <a:endParaRPr lang="en-GB"/>
          </a:p>
        </p:txBody>
      </p:sp>
      <p:sp>
        <p:nvSpPr>
          <p:cNvPr id="16" name="Shape 12"/>
          <p:cNvSpPr/>
          <p:nvPr/>
        </p:nvSpPr>
        <p:spPr>
          <a:xfrm rot="10800000">
            <a:off x="6793992" y="4069080"/>
            <a:ext cx="109728" cy="109728"/>
          </a:xfrm>
          <a:prstGeom prst="triangle">
            <a:avLst/>
          </a:prstGeom>
          <a:solidFill>
            <a:srgbClr val="5E6E8C"/>
          </a:solidFill>
          <a:ln/>
        </p:spPr>
        <p:txBody>
          <a:bodyPr/>
          <a:lstStyle/>
          <a:p>
            <a:endParaRPr lang="en-GB"/>
          </a:p>
        </p:txBody>
      </p:sp>
      <p:sp>
        <p:nvSpPr>
          <p:cNvPr id="17" name="Shape 13"/>
          <p:cNvSpPr/>
          <p:nvPr/>
        </p:nvSpPr>
        <p:spPr>
          <a:xfrm>
            <a:off x="6492240" y="4123944"/>
            <a:ext cx="713232" cy="713232"/>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8" name="Image 2" descr="preencoded.png"/>
          <p:cNvPicPr>
            <a:picLocks noChangeAspect="1"/>
          </p:cNvPicPr>
          <p:nvPr/>
        </p:nvPicPr>
        <p:blipFill>
          <a:blip r:embed="rId5"/>
          <a:stretch>
            <a:fillRect/>
          </a:stretch>
        </p:blipFill>
        <p:spPr>
          <a:xfrm>
            <a:off x="6652717" y="4284421"/>
            <a:ext cx="392278" cy="392278"/>
          </a:xfrm>
          <a:prstGeom prst="rect">
            <a:avLst/>
          </a:prstGeom>
        </p:spPr>
      </p:pic>
      <p:sp>
        <p:nvSpPr>
          <p:cNvPr id="19" name="Text 14"/>
          <p:cNvSpPr/>
          <p:nvPr/>
        </p:nvSpPr>
        <p:spPr>
          <a:xfrm>
            <a:off x="7406640" y="4105656"/>
            <a:ext cx="420624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Adaptation</a:t>
            </a:r>
            <a:endParaRPr lang="en-US" sz="1700" dirty="0"/>
          </a:p>
        </p:txBody>
      </p:sp>
      <p:sp>
        <p:nvSpPr>
          <p:cNvPr id="20" name="Text 15"/>
          <p:cNvSpPr/>
          <p:nvPr/>
        </p:nvSpPr>
        <p:spPr>
          <a:xfrm>
            <a:off x="7406640" y="4471416"/>
            <a:ext cx="4206240" cy="365760"/>
          </a:xfrm>
          <a:prstGeom prst="rect">
            <a:avLst/>
          </a:prstGeom>
          <a:noFill/>
          <a:ln/>
        </p:spPr>
        <p:txBody>
          <a:bodyPr wrap="square" lIns="0" tIns="0" rIns="0" bIns="0" rtlCol="0" anchor="ctr"/>
          <a:lstStyle/>
          <a:p>
            <a:pPr marL="0" indent="0">
              <a:buNone/>
            </a:pPr>
            <a:r>
              <a:rPr lang="en-US" sz="1200" dirty="0">
                <a:solidFill>
                  <a:srgbClr val="8CA0BE"/>
                </a:solidFill>
                <a:latin typeface="Calibri" pitchFamily="34" charset="0"/>
                <a:ea typeface="Calibri" pitchFamily="34" charset="-122"/>
                <a:cs typeface="Calibri" pitchFamily="34" charset="-120"/>
              </a:rPr>
              <a:t>Advantageous traits accumulate across generations</a:t>
            </a:r>
            <a:endParaRPr lang="en-US" sz="1200" dirty="0"/>
          </a:p>
        </p:txBody>
      </p:sp>
      <p:sp>
        <p:nvSpPr>
          <p:cNvPr id="21" name="Shape 16"/>
          <p:cNvSpPr/>
          <p:nvPr/>
        </p:nvSpPr>
        <p:spPr>
          <a:xfrm>
            <a:off x="6848856" y="4873752"/>
            <a:ext cx="0" cy="384048"/>
          </a:xfrm>
          <a:prstGeom prst="line">
            <a:avLst/>
          </a:prstGeom>
          <a:noFill/>
          <a:ln w="19050">
            <a:solidFill>
              <a:srgbClr val="5E6E8C"/>
            </a:solidFill>
            <a:prstDash val="solid"/>
          </a:ln>
        </p:spPr>
        <p:txBody>
          <a:bodyPr/>
          <a:lstStyle/>
          <a:p>
            <a:endParaRPr lang="en-GB"/>
          </a:p>
        </p:txBody>
      </p:sp>
      <p:sp>
        <p:nvSpPr>
          <p:cNvPr id="22" name="Shape 17"/>
          <p:cNvSpPr/>
          <p:nvPr/>
        </p:nvSpPr>
        <p:spPr>
          <a:xfrm rot="10800000">
            <a:off x="6793992" y="5239512"/>
            <a:ext cx="109728" cy="109728"/>
          </a:xfrm>
          <a:prstGeom prst="triangle">
            <a:avLst/>
          </a:prstGeom>
          <a:solidFill>
            <a:srgbClr val="5E6E8C"/>
          </a:solidFill>
          <a:ln/>
        </p:spPr>
        <p:txBody>
          <a:bodyPr/>
          <a:lstStyle/>
          <a:p>
            <a:endParaRPr lang="en-GB"/>
          </a:p>
        </p:txBody>
      </p:sp>
      <p:sp>
        <p:nvSpPr>
          <p:cNvPr id="23" name="Shape 18"/>
          <p:cNvSpPr/>
          <p:nvPr/>
        </p:nvSpPr>
        <p:spPr>
          <a:xfrm>
            <a:off x="6492240" y="5294376"/>
            <a:ext cx="713232" cy="713232"/>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24" name="Image 3" descr="preencoded.png"/>
          <p:cNvPicPr>
            <a:picLocks noChangeAspect="1"/>
          </p:cNvPicPr>
          <p:nvPr/>
        </p:nvPicPr>
        <p:blipFill>
          <a:blip r:embed="rId6"/>
          <a:stretch>
            <a:fillRect/>
          </a:stretch>
        </p:blipFill>
        <p:spPr>
          <a:xfrm>
            <a:off x="6652717" y="5454853"/>
            <a:ext cx="392278" cy="392278"/>
          </a:xfrm>
          <a:prstGeom prst="rect">
            <a:avLst/>
          </a:prstGeom>
        </p:spPr>
      </p:pic>
      <p:sp>
        <p:nvSpPr>
          <p:cNvPr id="25" name="Text 19"/>
          <p:cNvSpPr/>
          <p:nvPr/>
        </p:nvSpPr>
        <p:spPr>
          <a:xfrm>
            <a:off x="7406640" y="5276088"/>
            <a:ext cx="420624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Evolution</a:t>
            </a:r>
            <a:endParaRPr lang="en-US" sz="1700" dirty="0"/>
          </a:p>
        </p:txBody>
      </p:sp>
      <p:sp>
        <p:nvSpPr>
          <p:cNvPr id="26" name="Text 20"/>
          <p:cNvSpPr/>
          <p:nvPr/>
        </p:nvSpPr>
        <p:spPr>
          <a:xfrm>
            <a:off x="7406640" y="5641848"/>
            <a:ext cx="4206240" cy="365760"/>
          </a:xfrm>
          <a:prstGeom prst="rect">
            <a:avLst/>
          </a:prstGeom>
          <a:noFill/>
          <a:ln/>
        </p:spPr>
        <p:txBody>
          <a:bodyPr wrap="square" lIns="0" tIns="0" rIns="0" bIns="0" rtlCol="0" anchor="ctr"/>
          <a:lstStyle/>
          <a:p>
            <a:pPr marL="0" indent="0">
              <a:buNone/>
            </a:pPr>
            <a:r>
              <a:rPr lang="en-US" sz="1200" dirty="0">
                <a:solidFill>
                  <a:srgbClr val="8CA0BE"/>
                </a:solidFill>
                <a:latin typeface="Calibri" pitchFamily="34" charset="0"/>
                <a:ea typeface="Calibri" pitchFamily="34" charset="-122"/>
                <a:cs typeface="Calibri" pitchFamily="34" charset="-120"/>
              </a:rPr>
              <a:t>Populations diverge into new, better-fit forms</a:t>
            </a:r>
            <a:endParaRPr lang="en-US" sz="1200" dirty="0"/>
          </a:p>
        </p:txBody>
      </p:sp>
      <p:sp>
        <p:nvSpPr>
          <p:cNvPr id="27" name="Text 21"/>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RETHINKING THE BUILDING BLOCKS</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Alternative Biologies</a:t>
            </a:r>
            <a:endParaRPr lang="en-US" sz="3400" dirty="0"/>
          </a:p>
        </p:txBody>
      </p:sp>
      <p:sp>
        <p:nvSpPr>
          <p:cNvPr id="4" name="Shape 2"/>
          <p:cNvSpPr/>
          <p:nvPr/>
        </p:nvSpPr>
        <p:spPr>
          <a:xfrm>
            <a:off x="685800" y="1874520"/>
            <a:ext cx="5074920" cy="3657600"/>
          </a:xfrm>
          <a:prstGeom prst="roundRect">
            <a:avLst>
              <a:gd name="adj" fmla="val 3000"/>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5" name="Shape 3"/>
          <p:cNvSpPr/>
          <p:nvPr/>
        </p:nvSpPr>
        <p:spPr>
          <a:xfrm>
            <a:off x="6080760" y="1874520"/>
            <a:ext cx="5074920" cy="3657600"/>
          </a:xfrm>
          <a:prstGeom prst="roundRect">
            <a:avLst>
              <a:gd name="adj" fmla="val 3000"/>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6" name="Shape 4"/>
          <p:cNvSpPr/>
          <p:nvPr/>
        </p:nvSpPr>
        <p:spPr>
          <a:xfrm>
            <a:off x="1005840" y="2194560"/>
            <a:ext cx="777240" cy="77724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7" name="Image 0" descr="preencoded.png"/>
          <p:cNvPicPr>
            <a:picLocks noChangeAspect="1"/>
          </p:cNvPicPr>
          <p:nvPr/>
        </p:nvPicPr>
        <p:blipFill>
          <a:blip r:embed="rId3"/>
          <a:stretch>
            <a:fillRect/>
          </a:stretch>
        </p:blipFill>
        <p:spPr>
          <a:xfrm>
            <a:off x="1180719" y="2369439"/>
            <a:ext cx="427482" cy="427482"/>
          </a:xfrm>
          <a:prstGeom prst="rect">
            <a:avLst/>
          </a:prstGeom>
        </p:spPr>
      </p:pic>
      <p:sp>
        <p:nvSpPr>
          <p:cNvPr id="8" name="Text 5"/>
          <p:cNvSpPr/>
          <p:nvPr/>
        </p:nvSpPr>
        <p:spPr>
          <a:xfrm>
            <a:off x="1965960" y="2258568"/>
            <a:ext cx="3520440" cy="640080"/>
          </a:xfrm>
          <a:prstGeom prst="rect">
            <a:avLst/>
          </a:prstGeom>
          <a:noFill/>
          <a:ln/>
        </p:spPr>
        <p:txBody>
          <a:bodyPr wrap="square" lIns="0" tIns="0" rIns="0" bIns="0"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Carbon Chemistry</a:t>
            </a:r>
            <a:endParaRPr lang="en-US" sz="1900" dirty="0"/>
          </a:p>
        </p:txBody>
      </p:sp>
      <p:sp>
        <p:nvSpPr>
          <p:cNvPr id="9" name="Text 6"/>
          <p:cNvSpPr/>
          <p:nvPr/>
        </p:nvSpPr>
        <p:spPr>
          <a:xfrm>
            <a:off x="1005840" y="3246120"/>
            <a:ext cx="4434840" cy="2011680"/>
          </a:xfrm>
          <a:prstGeom prst="rect">
            <a:avLst/>
          </a:prstGeom>
          <a:noFill/>
          <a:ln/>
        </p:spPr>
        <p:txBody>
          <a:bodyPr wrap="square" lIns="0" tIns="0" rIns="0" bIns="0" rtlCol="0" anchor="ctr"/>
          <a:lstStyle/>
          <a:p>
            <a:pPr marL="0" indent="0">
              <a:lnSpc>
                <a:spcPct val="130000"/>
              </a:lnSpc>
              <a:buNone/>
            </a:pPr>
            <a:r>
              <a:rPr lang="en-US" sz="1400" dirty="0">
                <a:solidFill>
                  <a:srgbClr val="8CA0BE"/>
                </a:solidFill>
                <a:latin typeface="Calibri" pitchFamily="34" charset="0"/>
                <a:ea typeface="Calibri" pitchFamily="34" charset="-122"/>
                <a:cs typeface="Calibri" pitchFamily="34" charset="-120"/>
              </a:rPr>
              <a:t>Forms four stable bonds, builds long flexible chains, and works well across a wide temperature range, the chemistry every known organism uses.</a:t>
            </a:r>
            <a:endParaRPr lang="en-US" sz="1400" dirty="0"/>
          </a:p>
        </p:txBody>
      </p:sp>
      <p:sp>
        <p:nvSpPr>
          <p:cNvPr id="10" name="Shape 7"/>
          <p:cNvSpPr/>
          <p:nvPr/>
        </p:nvSpPr>
        <p:spPr>
          <a:xfrm>
            <a:off x="6400800" y="2194560"/>
            <a:ext cx="777240" cy="77724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1" name="Image 1" descr="preencoded.png"/>
          <p:cNvPicPr>
            <a:picLocks noChangeAspect="1"/>
          </p:cNvPicPr>
          <p:nvPr/>
        </p:nvPicPr>
        <p:blipFill>
          <a:blip r:embed="rId4"/>
          <a:stretch>
            <a:fillRect/>
          </a:stretch>
        </p:blipFill>
        <p:spPr>
          <a:xfrm>
            <a:off x="6575679" y="2369439"/>
            <a:ext cx="427482" cy="427482"/>
          </a:xfrm>
          <a:prstGeom prst="rect">
            <a:avLst/>
          </a:prstGeom>
        </p:spPr>
      </p:pic>
      <p:sp>
        <p:nvSpPr>
          <p:cNvPr id="12" name="Text 8"/>
          <p:cNvSpPr/>
          <p:nvPr/>
        </p:nvSpPr>
        <p:spPr>
          <a:xfrm>
            <a:off x="7360920" y="2258568"/>
            <a:ext cx="3520440" cy="640080"/>
          </a:xfrm>
          <a:prstGeom prst="rect">
            <a:avLst/>
          </a:prstGeom>
          <a:noFill/>
          <a:ln/>
        </p:spPr>
        <p:txBody>
          <a:bodyPr wrap="square" lIns="0" tIns="0" rIns="0" bIns="0"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Silicon Chemistry</a:t>
            </a:r>
            <a:endParaRPr lang="en-US" sz="1900" dirty="0"/>
          </a:p>
        </p:txBody>
      </p:sp>
      <p:sp>
        <p:nvSpPr>
          <p:cNvPr id="13" name="Text 9"/>
          <p:cNvSpPr/>
          <p:nvPr/>
        </p:nvSpPr>
        <p:spPr>
          <a:xfrm>
            <a:off x="6400800" y="3246120"/>
            <a:ext cx="4434840" cy="2011680"/>
          </a:xfrm>
          <a:prstGeom prst="rect">
            <a:avLst/>
          </a:prstGeom>
          <a:noFill/>
          <a:ln/>
        </p:spPr>
        <p:txBody>
          <a:bodyPr wrap="square" lIns="0" tIns="0" rIns="0" bIns="0" rtlCol="0" anchor="ctr"/>
          <a:lstStyle/>
          <a:p>
            <a:pPr marL="0" indent="0">
              <a:lnSpc>
                <a:spcPct val="130000"/>
              </a:lnSpc>
              <a:buNone/>
            </a:pPr>
            <a:r>
              <a:rPr lang="en-US" sz="1400" dirty="0">
                <a:solidFill>
                  <a:srgbClr val="8CA0BE"/>
                </a:solidFill>
                <a:latin typeface="Calibri" pitchFamily="34" charset="0"/>
                <a:ea typeface="Calibri" pitchFamily="34" charset="-122"/>
                <a:cs typeface="Calibri" pitchFamily="34" charset="-120"/>
              </a:rPr>
              <a:t>Also forms four bonds and is far more abundant in rock, but its compounds are typically rigid, less soluble, and chemically less versatile.</a:t>
            </a:r>
            <a:endParaRPr lang="en-US" sz="1400" dirty="0"/>
          </a:p>
        </p:txBody>
      </p:sp>
      <p:sp>
        <p:nvSpPr>
          <p:cNvPr id="14" name="Text 10"/>
          <p:cNvSpPr/>
          <p:nvPr/>
        </p:nvSpPr>
        <p:spPr>
          <a:xfrm>
            <a:off x="685800" y="5715000"/>
            <a:ext cx="10469880" cy="365760"/>
          </a:xfrm>
          <a:prstGeom prst="rect">
            <a:avLst/>
          </a:prstGeom>
          <a:noFill/>
          <a:ln/>
        </p:spPr>
        <p:txBody>
          <a:bodyPr wrap="square" lIns="0" tIns="0" rIns="0" bIns="0" rtlCol="0" anchor="ctr"/>
          <a:lstStyle/>
          <a:p>
            <a:pPr marL="0" indent="0" algn="ctr">
              <a:buNone/>
            </a:pPr>
            <a:r>
              <a:rPr lang="en-US" sz="1350" i="1" dirty="0">
                <a:solidFill>
                  <a:srgbClr val="5E6E8C"/>
                </a:solidFill>
                <a:latin typeface="Calibri" pitchFamily="34" charset="0"/>
                <a:ea typeface="Calibri" pitchFamily="34" charset="-122"/>
                <a:cs typeface="Calibri" pitchFamily="34" charset="-120"/>
              </a:rPr>
              <a:t>Speculative, but scientifically interesting.</a:t>
            </a:r>
            <a:endParaRPr lang="en-US" sz="1350" dirty="0"/>
          </a:p>
        </p:txBody>
      </p:sp>
      <p:sp>
        <p:nvSpPr>
          <p:cNvPr id="15" name="Text 11"/>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READING THE EVIDENCE</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Biosignatures</a:t>
            </a:r>
            <a:endParaRPr lang="en-US" sz="3400" dirty="0"/>
          </a:p>
        </p:txBody>
      </p:sp>
      <p:sp>
        <p:nvSpPr>
          <p:cNvPr id="4" name="Shape 2"/>
          <p:cNvSpPr/>
          <p:nvPr/>
        </p:nvSpPr>
        <p:spPr>
          <a:xfrm>
            <a:off x="685800" y="1965960"/>
            <a:ext cx="251460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5" name="Shape 3"/>
          <p:cNvSpPr/>
          <p:nvPr/>
        </p:nvSpPr>
        <p:spPr>
          <a:xfrm>
            <a:off x="1504188" y="2240280"/>
            <a:ext cx="877824" cy="877824"/>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6" name="Image 0" descr="preencoded.png"/>
          <p:cNvPicPr>
            <a:picLocks noChangeAspect="1"/>
          </p:cNvPicPr>
          <p:nvPr/>
        </p:nvPicPr>
        <p:blipFill>
          <a:blip r:embed="rId3"/>
          <a:stretch>
            <a:fillRect/>
          </a:stretch>
        </p:blipFill>
        <p:spPr>
          <a:xfrm>
            <a:off x="1714866" y="2450958"/>
            <a:ext cx="456468" cy="456468"/>
          </a:xfrm>
          <a:prstGeom prst="rect">
            <a:avLst/>
          </a:prstGeom>
        </p:spPr>
      </p:pic>
      <p:sp>
        <p:nvSpPr>
          <p:cNvPr id="7" name="Text 4"/>
          <p:cNvSpPr/>
          <p:nvPr/>
        </p:nvSpPr>
        <p:spPr>
          <a:xfrm>
            <a:off x="822960" y="3246120"/>
            <a:ext cx="2240280" cy="548640"/>
          </a:xfrm>
          <a:prstGeom prst="rect">
            <a:avLst/>
          </a:prstGeom>
          <a:noFill/>
          <a:ln/>
        </p:spPr>
        <p:txBody>
          <a:bodyPr wrap="square" lIns="0" tIns="0" rIns="0" bIns="0" rtlCol="0" anchor="ctr"/>
          <a:lstStyle/>
          <a:p>
            <a:pPr marL="0" indent="0" algn="ctr">
              <a:buNone/>
            </a:pPr>
            <a:r>
              <a:rPr lang="en-US" sz="1450" b="1" dirty="0">
                <a:solidFill>
                  <a:srgbClr val="FFFFFF"/>
                </a:solidFill>
                <a:latin typeface="Cambria" pitchFamily="34" charset="0"/>
                <a:ea typeface="Cambria" pitchFamily="34" charset="-122"/>
                <a:cs typeface="Cambria" pitchFamily="34" charset="-120"/>
              </a:rPr>
              <a:t>Organic Molecules</a:t>
            </a:r>
            <a:endParaRPr lang="en-US" sz="1450" dirty="0"/>
          </a:p>
        </p:txBody>
      </p:sp>
      <p:sp>
        <p:nvSpPr>
          <p:cNvPr id="8" name="Shape 5"/>
          <p:cNvSpPr/>
          <p:nvPr/>
        </p:nvSpPr>
        <p:spPr>
          <a:xfrm>
            <a:off x="3520440" y="1965960"/>
            <a:ext cx="251460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9" name="Shape 6"/>
          <p:cNvSpPr/>
          <p:nvPr/>
        </p:nvSpPr>
        <p:spPr>
          <a:xfrm>
            <a:off x="4338828" y="2240280"/>
            <a:ext cx="877824" cy="877824"/>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0" name="Image 1" descr="preencoded.png"/>
          <p:cNvPicPr>
            <a:picLocks noChangeAspect="1"/>
          </p:cNvPicPr>
          <p:nvPr/>
        </p:nvPicPr>
        <p:blipFill>
          <a:blip r:embed="rId4"/>
          <a:stretch>
            <a:fillRect/>
          </a:stretch>
        </p:blipFill>
        <p:spPr>
          <a:xfrm>
            <a:off x="4549506" y="2450958"/>
            <a:ext cx="456468" cy="456468"/>
          </a:xfrm>
          <a:prstGeom prst="rect">
            <a:avLst/>
          </a:prstGeom>
        </p:spPr>
      </p:pic>
      <p:sp>
        <p:nvSpPr>
          <p:cNvPr id="11" name="Text 7"/>
          <p:cNvSpPr/>
          <p:nvPr/>
        </p:nvSpPr>
        <p:spPr>
          <a:xfrm>
            <a:off x="3657600" y="3246120"/>
            <a:ext cx="2240280" cy="548640"/>
          </a:xfrm>
          <a:prstGeom prst="rect">
            <a:avLst/>
          </a:prstGeom>
          <a:noFill/>
          <a:ln/>
        </p:spPr>
        <p:txBody>
          <a:bodyPr wrap="square" lIns="0" tIns="0" rIns="0" bIns="0" rtlCol="0" anchor="ctr"/>
          <a:lstStyle/>
          <a:p>
            <a:pPr marL="0" indent="0" algn="ctr">
              <a:buNone/>
            </a:pPr>
            <a:r>
              <a:rPr lang="en-US" sz="1450" b="1" dirty="0">
                <a:solidFill>
                  <a:srgbClr val="FFFFFF"/>
                </a:solidFill>
                <a:latin typeface="Cambria" pitchFamily="34" charset="0"/>
                <a:ea typeface="Cambria" pitchFamily="34" charset="-122"/>
                <a:cs typeface="Cambria" pitchFamily="34" charset="-120"/>
              </a:rPr>
              <a:t>Minerals</a:t>
            </a:r>
            <a:endParaRPr lang="en-US" sz="1450" dirty="0"/>
          </a:p>
        </p:txBody>
      </p:sp>
      <p:sp>
        <p:nvSpPr>
          <p:cNvPr id="12" name="Shape 8"/>
          <p:cNvSpPr/>
          <p:nvPr/>
        </p:nvSpPr>
        <p:spPr>
          <a:xfrm>
            <a:off x="6355080" y="1965960"/>
            <a:ext cx="251460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3" name="Shape 9"/>
          <p:cNvSpPr/>
          <p:nvPr/>
        </p:nvSpPr>
        <p:spPr>
          <a:xfrm>
            <a:off x="7173468" y="2240280"/>
            <a:ext cx="877824" cy="877824"/>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4" name="Image 2" descr="preencoded.png"/>
          <p:cNvPicPr>
            <a:picLocks noChangeAspect="1"/>
          </p:cNvPicPr>
          <p:nvPr/>
        </p:nvPicPr>
        <p:blipFill>
          <a:blip r:embed="rId5"/>
          <a:stretch>
            <a:fillRect/>
          </a:stretch>
        </p:blipFill>
        <p:spPr>
          <a:xfrm>
            <a:off x="7384146" y="2450958"/>
            <a:ext cx="456468" cy="456468"/>
          </a:xfrm>
          <a:prstGeom prst="rect">
            <a:avLst/>
          </a:prstGeom>
        </p:spPr>
      </p:pic>
      <p:sp>
        <p:nvSpPr>
          <p:cNvPr id="15" name="Text 10"/>
          <p:cNvSpPr/>
          <p:nvPr/>
        </p:nvSpPr>
        <p:spPr>
          <a:xfrm>
            <a:off x="6492240" y="3246120"/>
            <a:ext cx="2240280" cy="548640"/>
          </a:xfrm>
          <a:prstGeom prst="rect">
            <a:avLst/>
          </a:prstGeom>
          <a:noFill/>
          <a:ln/>
        </p:spPr>
        <p:txBody>
          <a:bodyPr wrap="square" lIns="0" tIns="0" rIns="0" bIns="0" rtlCol="0" anchor="ctr"/>
          <a:lstStyle/>
          <a:p>
            <a:pPr marL="0" indent="0" algn="ctr">
              <a:buNone/>
            </a:pPr>
            <a:r>
              <a:rPr lang="en-US" sz="1450" b="1" dirty="0">
                <a:solidFill>
                  <a:srgbClr val="FFFFFF"/>
                </a:solidFill>
                <a:latin typeface="Cambria" pitchFamily="34" charset="0"/>
                <a:ea typeface="Cambria" pitchFamily="34" charset="-122"/>
                <a:cs typeface="Cambria" pitchFamily="34" charset="-120"/>
              </a:rPr>
              <a:t>Isotopes</a:t>
            </a:r>
            <a:endParaRPr lang="en-US" sz="1450" dirty="0"/>
          </a:p>
        </p:txBody>
      </p:sp>
      <p:sp>
        <p:nvSpPr>
          <p:cNvPr id="16" name="Shape 11"/>
          <p:cNvSpPr/>
          <p:nvPr/>
        </p:nvSpPr>
        <p:spPr>
          <a:xfrm>
            <a:off x="9189720" y="1965960"/>
            <a:ext cx="251460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7" name="Shape 12"/>
          <p:cNvSpPr/>
          <p:nvPr/>
        </p:nvSpPr>
        <p:spPr>
          <a:xfrm>
            <a:off x="10008108" y="2240280"/>
            <a:ext cx="877824" cy="877824"/>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18" name="Image 3" descr="preencoded.png"/>
          <p:cNvPicPr>
            <a:picLocks noChangeAspect="1"/>
          </p:cNvPicPr>
          <p:nvPr/>
        </p:nvPicPr>
        <p:blipFill>
          <a:blip r:embed="rId6"/>
          <a:stretch>
            <a:fillRect/>
          </a:stretch>
        </p:blipFill>
        <p:spPr>
          <a:xfrm>
            <a:off x="10218786" y="2450958"/>
            <a:ext cx="456468" cy="456468"/>
          </a:xfrm>
          <a:prstGeom prst="rect">
            <a:avLst/>
          </a:prstGeom>
        </p:spPr>
      </p:pic>
      <p:sp>
        <p:nvSpPr>
          <p:cNvPr id="19" name="Text 13"/>
          <p:cNvSpPr/>
          <p:nvPr/>
        </p:nvSpPr>
        <p:spPr>
          <a:xfrm>
            <a:off x="9326880" y="3246120"/>
            <a:ext cx="2240280" cy="548640"/>
          </a:xfrm>
          <a:prstGeom prst="rect">
            <a:avLst/>
          </a:prstGeom>
          <a:noFill/>
          <a:ln/>
        </p:spPr>
        <p:txBody>
          <a:bodyPr wrap="square" lIns="0" tIns="0" rIns="0" bIns="0" rtlCol="0" anchor="ctr"/>
          <a:lstStyle/>
          <a:p>
            <a:pPr marL="0" indent="0" algn="ctr">
              <a:buNone/>
            </a:pPr>
            <a:r>
              <a:rPr lang="en-US" sz="1450" b="1" dirty="0">
                <a:solidFill>
                  <a:srgbClr val="FFFFFF"/>
                </a:solidFill>
                <a:latin typeface="Cambria" pitchFamily="34" charset="0"/>
                <a:ea typeface="Cambria" pitchFamily="34" charset="-122"/>
                <a:cs typeface="Cambria" pitchFamily="34" charset="-120"/>
              </a:rPr>
              <a:t>Atmospheric Gases</a:t>
            </a:r>
            <a:endParaRPr lang="en-US" sz="1450" dirty="0"/>
          </a:p>
        </p:txBody>
      </p:sp>
      <p:sp>
        <p:nvSpPr>
          <p:cNvPr id="20" name="Shape 14"/>
          <p:cNvSpPr/>
          <p:nvPr/>
        </p:nvSpPr>
        <p:spPr>
          <a:xfrm>
            <a:off x="822960" y="4572000"/>
            <a:ext cx="2377440" cy="594360"/>
          </a:xfrm>
          <a:prstGeom prst="roundRect">
            <a:avLst>
              <a:gd name="adj" fmla="val 15385"/>
            </a:avLst>
          </a:prstGeom>
          <a:solidFill>
            <a:srgbClr val="1B2542"/>
          </a:solidFill>
          <a:ln w="12700">
            <a:solidFill>
              <a:srgbClr val="2A3557"/>
            </a:solidFill>
            <a:prstDash val="solid"/>
          </a:ln>
        </p:spPr>
        <p:txBody>
          <a:bodyPr/>
          <a:lstStyle/>
          <a:p>
            <a:endParaRPr lang="en-GB"/>
          </a:p>
        </p:txBody>
      </p:sp>
      <p:sp>
        <p:nvSpPr>
          <p:cNvPr id="21" name="Text 15"/>
          <p:cNvSpPr/>
          <p:nvPr/>
        </p:nvSpPr>
        <p:spPr>
          <a:xfrm>
            <a:off x="822960" y="4572000"/>
            <a:ext cx="2377440" cy="59436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Life</a:t>
            </a:r>
            <a:endParaRPr lang="en-US" sz="1400" dirty="0"/>
          </a:p>
        </p:txBody>
      </p:sp>
      <p:sp>
        <p:nvSpPr>
          <p:cNvPr id="22" name="Shape 16"/>
          <p:cNvSpPr/>
          <p:nvPr/>
        </p:nvSpPr>
        <p:spPr>
          <a:xfrm>
            <a:off x="3200400" y="4864608"/>
            <a:ext cx="457200" cy="0"/>
          </a:xfrm>
          <a:prstGeom prst="line">
            <a:avLst/>
          </a:prstGeom>
          <a:noFill/>
          <a:ln w="22225">
            <a:solidFill>
              <a:srgbClr val="33D6FF"/>
            </a:solidFill>
            <a:prstDash val="solid"/>
          </a:ln>
        </p:spPr>
        <p:txBody>
          <a:bodyPr/>
          <a:lstStyle/>
          <a:p>
            <a:endParaRPr lang="en-GB"/>
          </a:p>
        </p:txBody>
      </p:sp>
      <p:sp>
        <p:nvSpPr>
          <p:cNvPr id="23" name="Shape 17"/>
          <p:cNvSpPr/>
          <p:nvPr/>
        </p:nvSpPr>
        <p:spPr>
          <a:xfrm rot="5400000">
            <a:off x="3547872" y="4782312"/>
            <a:ext cx="164592" cy="164592"/>
          </a:xfrm>
          <a:prstGeom prst="triangle">
            <a:avLst/>
          </a:prstGeom>
          <a:solidFill>
            <a:srgbClr val="33D6FF"/>
          </a:solidFill>
          <a:ln/>
        </p:spPr>
        <p:txBody>
          <a:bodyPr/>
          <a:lstStyle/>
          <a:p>
            <a:endParaRPr lang="en-GB"/>
          </a:p>
        </p:txBody>
      </p:sp>
      <p:sp>
        <p:nvSpPr>
          <p:cNvPr id="24" name="Shape 18"/>
          <p:cNvSpPr/>
          <p:nvPr/>
        </p:nvSpPr>
        <p:spPr>
          <a:xfrm>
            <a:off x="3657600" y="4572000"/>
            <a:ext cx="2377440" cy="594360"/>
          </a:xfrm>
          <a:prstGeom prst="roundRect">
            <a:avLst>
              <a:gd name="adj" fmla="val 15385"/>
            </a:avLst>
          </a:prstGeom>
          <a:solidFill>
            <a:srgbClr val="1B2542"/>
          </a:solidFill>
          <a:ln w="12700">
            <a:solidFill>
              <a:srgbClr val="2A3557"/>
            </a:solidFill>
            <a:prstDash val="solid"/>
          </a:ln>
        </p:spPr>
        <p:txBody>
          <a:bodyPr/>
          <a:lstStyle/>
          <a:p>
            <a:endParaRPr lang="en-GB"/>
          </a:p>
        </p:txBody>
      </p:sp>
      <p:sp>
        <p:nvSpPr>
          <p:cNvPr id="25" name="Text 19"/>
          <p:cNvSpPr/>
          <p:nvPr/>
        </p:nvSpPr>
        <p:spPr>
          <a:xfrm>
            <a:off x="3657600" y="4572000"/>
            <a:ext cx="2377440" cy="59436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Biosignatures</a:t>
            </a:r>
            <a:endParaRPr lang="en-US" sz="1400" dirty="0"/>
          </a:p>
        </p:txBody>
      </p:sp>
      <p:sp>
        <p:nvSpPr>
          <p:cNvPr id="26" name="Shape 20"/>
          <p:cNvSpPr/>
          <p:nvPr/>
        </p:nvSpPr>
        <p:spPr>
          <a:xfrm>
            <a:off x="6035040" y="4864608"/>
            <a:ext cx="457200" cy="0"/>
          </a:xfrm>
          <a:prstGeom prst="line">
            <a:avLst/>
          </a:prstGeom>
          <a:noFill/>
          <a:ln w="22225">
            <a:solidFill>
              <a:srgbClr val="33D6FF"/>
            </a:solidFill>
            <a:prstDash val="solid"/>
          </a:ln>
        </p:spPr>
        <p:txBody>
          <a:bodyPr/>
          <a:lstStyle/>
          <a:p>
            <a:endParaRPr lang="en-GB"/>
          </a:p>
        </p:txBody>
      </p:sp>
      <p:sp>
        <p:nvSpPr>
          <p:cNvPr id="27" name="Shape 21"/>
          <p:cNvSpPr/>
          <p:nvPr/>
        </p:nvSpPr>
        <p:spPr>
          <a:xfrm rot="5400000">
            <a:off x="6382512" y="4782312"/>
            <a:ext cx="164592" cy="164592"/>
          </a:xfrm>
          <a:prstGeom prst="triangle">
            <a:avLst/>
          </a:prstGeom>
          <a:solidFill>
            <a:srgbClr val="33D6FF"/>
          </a:solidFill>
          <a:ln/>
        </p:spPr>
        <p:txBody>
          <a:bodyPr/>
          <a:lstStyle/>
          <a:p>
            <a:endParaRPr lang="en-GB"/>
          </a:p>
        </p:txBody>
      </p:sp>
      <p:sp>
        <p:nvSpPr>
          <p:cNvPr id="28" name="Shape 22"/>
          <p:cNvSpPr/>
          <p:nvPr/>
        </p:nvSpPr>
        <p:spPr>
          <a:xfrm>
            <a:off x="6492240" y="4572000"/>
            <a:ext cx="2377440" cy="594360"/>
          </a:xfrm>
          <a:prstGeom prst="roundRect">
            <a:avLst>
              <a:gd name="adj" fmla="val 15385"/>
            </a:avLst>
          </a:prstGeom>
          <a:solidFill>
            <a:srgbClr val="1B2542"/>
          </a:solidFill>
          <a:ln w="12700">
            <a:solidFill>
              <a:srgbClr val="2A3557"/>
            </a:solidFill>
            <a:prstDash val="solid"/>
          </a:ln>
        </p:spPr>
        <p:txBody>
          <a:bodyPr/>
          <a:lstStyle/>
          <a:p>
            <a:endParaRPr lang="en-GB"/>
          </a:p>
        </p:txBody>
      </p:sp>
      <p:sp>
        <p:nvSpPr>
          <p:cNvPr id="29" name="Text 23"/>
          <p:cNvSpPr/>
          <p:nvPr/>
        </p:nvSpPr>
        <p:spPr>
          <a:xfrm>
            <a:off x="6492240" y="4572000"/>
            <a:ext cx="2377440" cy="59436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Detection</a:t>
            </a:r>
            <a:endParaRPr lang="en-US" sz="1400" dirty="0"/>
          </a:p>
        </p:txBody>
      </p:sp>
      <p:sp>
        <p:nvSpPr>
          <p:cNvPr id="30" name="Shape 24"/>
          <p:cNvSpPr/>
          <p:nvPr/>
        </p:nvSpPr>
        <p:spPr>
          <a:xfrm>
            <a:off x="8869680" y="4864608"/>
            <a:ext cx="457200" cy="0"/>
          </a:xfrm>
          <a:prstGeom prst="line">
            <a:avLst/>
          </a:prstGeom>
          <a:noFill/>
          <a:ln w="22225">
            <a:solidFill>
              <a:srgbClr val="33D6FF"/>
            </a:solidFill>
            <a:prstDash val="solid"/>
          </a:ln>
        </p:spPr>
        <p:txBody>
          <a:bodyPr/>
          <a:lstStyle/>
          <a:p>
            <a:endParaRPr lang="en-GB"/>
          </a:p>
        </p:txBody>
      </p:sp>
      <p:sp>
        <p:nvSpPr>
          <p:cNvPr id="31" name="Shape 25"/>
          <p:cNvSpPr/>
          <p:nvPr/>
        </p:nvSpPr>
        <p:spPr>
          <a:xfrm rot="5400000">
            <a:off x="9217152" y="4782312"/>
            <a:ext cx="164592" cy="164592"/>
          </a:xfrm>
          <a:prstGeom prst="triangle">
            <a:avLst/>
          </a:prstGeom>
          <a:solidFill>
            <a:srgbClr val="33D6FF"/>
          </a:solidFill>
          <a:ln/>
        </p:spPr>
        <p:txBody>
          <a:bodyPr/>
          <a:lstStyle/>
          <a:p>
            <a:endParaRPr lang="en-GB"/>
          </a:p>
        </p:txBody>
      </p:sp>
      <p:sp>
        <p:nvSpPr>
          <p:cNvPr id="32" name="Shape 26"/>
          <p:cNvSpPr/>
          <p:nvPr/>
        </p:nvSpPr>
        <p:spPr>
          <a:xfrm>
            <a:off x="9326880" y="4572000"/>
            <a:ext cx="2377440" cy="594360"/>
          </a:xfrm>
          <a:prstGeom prst="roundRect">
            <a:avLst>
              <a:gd name="adj" fmla="val 15385"/>
            </a:avLst>
          </a:prstGeom>
          <a:solidFill>
            <a:srgbClr val="1B2542"/>
          </a:solidFill>
          <a:ln w="12700">
            <a:solidFill>
              <a:srgbClr val="2A3557"/>
            </a:solidFill>
            <a:prstDash val="solid"/>
          </a:ln>
        </p:spPr>
        <p:txBody>
          <a:bodyPr/>
          <a:lstStyle/>
          <a:p>
            <a:endParaRPr lang="en-GB"/>
          </a:p>
        </p:txBody>
      </p:sp>
      <p:sp>
        <p:nvSpPr>
          <p:cNvPr id="33" name="Text 27"/>
          <p:cNvSpPr/>
          <p:nvPr/>
        </p:nvSpPr>
        <p:spPr>
          <a:xfrm>
            <a:off x="9326880" y="4572000"/>
            <a:ext cx="2377440" cy="59436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Interpretation</a:t>
            </a:r>
            <a:endParaRPr lang="en-US" sz="1400" dirty="0"/>
          </a:p>
        </p:txBody>
      </p:sp>
      <p:sp>
        <p:nvSpPr>
          <p:cNvPr id="34" name="Text 28"/>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No single clue is proof on its own — confidence builds when several independent signatures agree.</a:t>
            </a:r>
            <a:endParaRPr lang="en-US" sz="1050" dirty="0"/>
          </a:p>
        </p:txBody>
      </p:sp>
      <p:sp>
        <p:nvSpPr>
          <p:cNvPr id="35" name="Text 29"/>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WHY DON'T WE SEE ANYONE ELSE?</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The Fermi Paradox &amp; The Great Filter</a:t>
            </a:r>
            <a:endParaRPr lang="en-US" sz="3400" dirty="0"/>
          </a:p>
        </p:txBody>
      </p:sp>
      <p:sp>
        <p:nvSpPr>
          <p:cNvPr id="4" name="Text 2"/>
          <p:cNvSpPr/>
          <p:nvPr/>
        </p:nvSpPr>
        <p:spPr>
          <a:xfrm>
            <a:off x="777240" y="1691640"/>
            <a:ext cx="10607040" cy="777240"/>
          </a:xfrm>
          <a:prstGeom prst="rect">
            <a:avLst/>
          </a:prstGeom>
          <a:noFill/>
          <a:ln/>
        </p:spPr>
        <p:txBody>
          <a:bodyPr wrap="square" lIns="0" tIns="0" rIns="0" bIns="0" rtlCol="0" anchor="ctr"/>
          <a:lstStyle/>
          <a:p>
            <a:pPr marL="0" indent="0">
              <a:lnSpc>
                <a:spcPct val="128000"/>
              </a:lnSpc>
              <a:buNone/>
            </a:pPr>
            <a:r>
              <a:rPr lang="en-US" sz="1450" dirty="0">
                <a:solidFill>
                  <a:srgbClr val="FFFFFF"/>
                </a:solidFill>
                <a:latin typeface="Calibri" pitchFamily="34" charset="0"/>
                <a:ea typeface="Calibri" pitchFamily="34" charset="-122"/>
                <a:cs typeface="Calibri" pitchFamily="34" charset="-120"/>
              </a:rPr>
              <a:t>The Fermi Paradox: with hundreds of billions of stars and billions of years for life to arise, civilizations should statistically be common, yet we observe no evidence of any. So where is everybody?</a:t>
            </a:r>
            <a:endParaRPr lang="en-US" sz="1450" dirty="0"/>
          </a:p>
        </p:txBody>
      </p:sp>
      <p:sp>
        <p:nvSpPr>
          <p:cNvPr id="5" name="Shape 3"/>
          <p:cNvSpPr/>
          <p:nvPr/>
        </p:nvSpPr>
        <p:spPr>
          <a:xfrm>
            <a:off x="1097280" y="3749040"/>
            <a:ext cx="9326880" cy="0"/>
          </a:xfrm>
          <a:prstGeom prst="line">
            <a:avLst/>
          </a:prstGeom>
          <a:noFill/>
          <a:ln w="25400">
            <a:solidFill>
              <a:srgbClr val="2A3557"/>
            </a:solidFill>
            <a:prstDash val="solid"/>
          </a:ln>
        </p:spPr>
        <p:txBody>
          <a:bodyPr/>
          <a:lstStyle/>
          <a:p>
            <a:endParaRPr lang="en-GB"/>
          </a:p>
        </p:txBody>
      </p:sp>
      <p:sp>
        <p:nvSpPr>
          <p:cNvPr id="6" name="Shape 4"/>
          <p:cNvSpPr/>
          <p:nvPr/>
        </p:nvSpPr>
        <p:spPr>
          <a:xfrm>
            <a:off x="777240" y="3429000"/>
            <a:ext cx="640080" cy="64008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7" name="Image 0" descr="preencoded.png"/>
          <p:cNvPicPr>
            <a:picLocks noChangeAspect="1"/>
          </p:cNvPicPr>
          <p:nvPr/>
        </p:nvPicPr>
        <p:blipFill>
          <a:blip r:embed="rId3"/>
          <a:stretch>
            <a:fillRect/>
          </a:stretch>
        </p:blipFill>
        <p:spPr>
          <a:xfrm>
            <a:off x="921258" y="3573018"/>
            <a:ext cx="352044" cy="352044"/>
          </a:xfrm>
          <a:prstGeom prst="rect">
            <a:avLst/>
          </a:prstGeom>
        </p:spPr>
      </p:pic>
      <p:sp>
        <p:nvSpPr>
          <p:cNvPr id="8" name="Text 5"/>
          <p:cNvSpPr/>
          <p:nvPr/>
        </p:nvSpPr>
        <p:spPr>
          <a:xfrm>
            <a:off x="457200" y="4206240"/>
            <a:ext cx="1280160" cy="548640"/>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Chemistry</a:t>
            </a:r>
            <a:endParaRPr lang="en-US" sz="1150" dirty="0"/>
          </a:p>
        </p:txBody>
      </p:sp>
      <p:sp>
        <p:nvSpPr>
          <p:cNvPr id="9" name="Shape 6"/>
          <p:cNvSpPr/>
          <p:nvPr/>
        </p:nvSpPr>
        <p:spPr>
          <a:xfrm>
            <a:off x="2770632" y="3429000"/>
            <a:ext cx="640080" cy="64008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0" name="Image 1" descr="preencoded.png"/>
          <p:cNvPicPr>
            <a:picLocks noChangeAspect="1"/>
          </p:cNvPicPr>
          <p:nvPr/>
        </p:nvPicPr>
        <p:blipFill>
          <a:blip r:embed="rId4"/>
          <a:stretch>
            <a:fillRect/>
          </a:stretch>
        </p:blipFill>
        <p:spPr>
          <a:xfrm>
            <a:off x="2914650" y="3573018"/>
            <a:ext cx="352044" cy="352044"/>
          </a:xfrm>
          <a:prstGeom prst="rect">
            <a:avLst/>
          </a:prstGeom>
        </p:spPr>
      </p:pic>
      <p:sp>
        <p:nvSpPr>
          <p:cNvPr id="11" name="Text 7"/>
          <p:cNvSpPr/>
          <p:nvPr/>
        </p:nvSpPr>
        <p:spPr>
          <a:xfrm>
            <a:off x="2450592" y="4206240"/>
            <a:ext cx="1280160" cy="548640"/>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Life</a:t>
            </a:r>
            <a:endParaRPr lang="en-US" sz="1150" dirty="0"/>
          </a:p>
        </p:txBody>
      </p:sp>
      <p:sp>
        <p:nvSpPr>
          <p:cNvPr id="12" name="Shape 8"/>
          <p:cNvSpPr/>
          <p:nvPr/>
        </p:nvSpPr>
        <p:spPr>
          <a:xfrm>
            <a:off x="4764024" y="3429000"/>
            <a:ext cx="640080" cy="64008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3" name="Image 2" descr="preencoded.png"/>
          <p:cNvPicPr>
            <a:picLocks noChangeAspect="1"/>
          </p:cNvPicPr>
          <p:nvPr/>
        </p:nvPicPr>
        <p:blipFill>
          <a:blip r:embed="rId5"/>
          <a:stretch>
            <a:fillRect/>
          </a:stretch>
        </p:blipFill>
        <p:spPr>
          <a:xfrm>
            <a:off x="4908042" y="3573018"/>
            <a:ext cx="352044" cy="352044"/>
          </a:xfrm>
          <a:prstGeom prst="rect">
            <a:avLst/>
          </a:prstGeom>
        </p:spPr>
      </p:pic>
      <p:sp>
        <p:nvSpPr>
          <p:cNvPr id="14" name="Text 9"/>
          <p:cNvSpPr/>
          <p:nvPr/>
        </p:nvSpPr>
        <p:spPr>
          <a:xfrm>
            <a:off x="4443984" y="4206240"/>
            <a:ext cx="1280160" cy="548640"/>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Complex Cells</a:t>
            </a:r>
            <a:endParaRPr lang="en-US" sz="1150" dirty="0"/>
          </a:p>
        </p:txBody>
      </p:sp>
      <p:sp>
        <p:nvSpPr>
          <p:cNvPr id="15" name="Shape 10"/>
          <p:cNvSpPr/>
          <p:nvPr/>
        </p:nvSpPr>
        <p:spPr>
          <a:xfrm>
            <a:off x="6757416" y="3429000"/>
            <a:ext cx="640080" cy="64008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6" name="Image 3" descr="preencoded.png"/>
          <p:cNvPicPr>
            <a:picLocks noChangeAspect="1"/>
          </p:cNvPicPr>
          <p:nvPr/>
        </p:nvPicPr>
        <p:blipFill>
          <a:blip r:embed="rId6"/>
          <a:stretch>
            <a:fillRect/>
          </a:stretch>
        </p:blipFill>
        <p:spPr>
          <a:xfrm>
            <a:off x="6901434" y="3573018"/>
            <a:ext cx="352044" cy="352044"/>
          </a:xfrm>
          <a:prstGeom prst="rect">
            <a:avLst/>
          </a:prstGeom>
        </p:spPr>
      </p:pic>
      <p:sp>
        <p:nvSpPr>
          <p:cNvPr id="17" name="Text 11"/>
          <p:cNvSpPr/>
          <p:nvPr/>
        </p:nvSpPr>
        <p:spPr>
          <a:xfrm>
            <a:off x="6437376" y="4206240"/>
            <a:ext cx="1280160" cy="548640"/>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Animals</a:t>
            </a:r>
            <a:endParaRPr lang="en-US" sz="1150" dirty="0"/>
          </a:p>
        </p:txBody>
      </p:sp>
      <p:sp>
        <p:nvSpPr>
          <p:cNvPr id="18" name="Shape 12"/>
          <p:cNvSpPr/>
          <p:nvPr/>
        </p:nvSpPr>
        <p:spPr>
          <a:xfrm>
            <a:off x="8750808" y="3429000"/>
            <a:ext cx="640080" cy="64008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9" name="Image 4" descr="preencoded.png"/>
          <p:cNvPicPr>
            <a:picLocks noChangeAspect="1"/>
          </p:cNvPicPr>
          <p:nvPr/>
        </p:nvPicPr>
        <p:blipFill>
          <a:blip r:embed="rId7"/>
          <a:stretch>
            <a:fillRect/>
          </a:stretch>
        </p:blipFill>
        <p:spPr>
          <a:xfrm>
            <a:off x="8894826" y="3573018"/>
            <a:ext cx="352044" cy="352044"/>
          </a:xfrm>
          <a:prstGeom prst="rect">
            <a:avLst/>
          </a:prstGeom>
        </p:spPr>
      </p:pic>
      <p:sp>
        <p:nvSpPr>
          <p:cNvPr id="20" name="Text 13"/>
          <p:cNvSpPr/>
          <p:nvPr/>
        </p:nvSpPr>
        <p:spPr>
          <a:xfrm>
            <a:off x="8430768" y="4206240"/>
            <a:ext cx="1280160" cy="548640"/>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Intelligence</a:t>
            </a:r>
            <a:endParaRPr lang="en-US" sz="1150" dirty="0"/>
          </a:p>
        </p:txBody>
      </p:sp>
      <p:sp>
        <p:nvSpPr>
          <p:cNvPr id="21" name="Shape 14"/>
          <p:cNvSpPr/>
          <p:nvPr/>
        </p:nvSpPr>
        <p:spPr>
          <a:xfrm>
            <a:off x="10744200" y="3429000"/>
            <a:ext cx="640080" cy="64008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22" name="Image 5" descr="preencoded.png"/>
          <p:cNvPicPr>
            <a:picLocks noChangeAspect="1"/>
          </p:cNvPicPr>
          <p:nvPr/>
        </p:nvPicPr>
        <p:blipFill>
          <a:blip r:embed="rId8"/>
          <a:stretch>
            <a:fillRect/>
          </a:stretch>
        </p:blipFill>
        <p:spPr>
          <a:xfrm>
            <a:off x="10888218" y="3573018"/>
            <a:ext cx="352044" cy="352044"/>
          </a:xfrm>
          <a:prstGeom prst="rect">
            <a:avLst/>
          </a:prstGeom>
        </p:spPr>
      </p:pic>
      <p:sp>
        <p:nvSpPr>
          <p:cNvPr id="23" name="Text 15"/>
          <p:cNvSpPr/>
          <p:nvPr/>
        </p:nvSpPr>
        <p:spPr>
          <a:xfrm>
            <a:off x="10424160" y="4206240"/>
            <a:ext cx="1280160" cy="548640"/>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Civilization</a:t>
            </a:r>
            <a:endParaRPr lang="en-US" sz="1150" dirty="0"/>
          </a:p>
        </p:txBody>
      </p:sp>
      <p:sp>
        <p:nvSpPr>
          <p:cNvPr id="24" name="Shape 16"/>
          <p:cNvSpPr/>
          <p:nvPr/>
        </p:nvSpPr>
        <p:spPr>
          <a:xfrm>
            <a:off x="7754112" y="2880360"/>
            <a:ext cx="0" cy="548640"/>
          </a:xfrm>
          <a:prstGeom prst="line">
            <a:avLst/>
          </a:prstGeom>
          <a:noFill/>
          <a:ln w="19050">
            <a:solidFill>
              <a:srgbClr val="FF6B5C"/>
            </a:solidFill>
            <a:prstDash val="dash"/>
          </a:ln>
        </p:spPr>
        <p:txBody>
          <a:bodyPr/>
          <a:lstStyle/>
          <a:p>
            <a:endParaRPr lang="en-GB"/>
          </a:p>
        </p:txBody>
      </p:sp>
      <p:sp>
        <p:nvSpPr>
          <p:cNvPr id="25" name="Text 17"/>
          <p:cNvSpPr/>
          <p:nvPr/>
        </p:nvSpPr>
        <p:spPr>
          <a:xfrm>
            <a:off x="7479792" y="2331720"/>
            <a:ext cx="548640" cy="548640"/>
          </a:xfrm>
          <a:prstGeom prst="rect">
            <a:avLst/>
          </a:prstGeom>
          <a:noFill/>
          <a:ln/>
        </p:spPr>
        <p:txBody>
          <a:bodyPr wrap="square" lIns="0" tIns="0" rIns="0" bIns="0" rtlCol="0" anchor="ctr"/>
          <a:lstStyle/>
          <a:p>
            <a:pPr marL="0" indent="0" algn="ctr">
              <a:buNone/>
            </a:pPr>
            <a:r>
              <a:rPr lang="en-US" sz="3200" b="1" dirty="0">
                <a:solidFill>
                  <a:srgbClr val="FF6B5C"/>
                </a:solidFill>
                <a:latin typeface="Cambria" pitchFamily="34" charset="0"/>
                <a:ea typeface="Cambria" pitchFamily="34" charset="-122"/>
                <a:cs typeface="Cambria" pitchFamily="34" charset="-120"/>
              </a:rPr>
              <a:t>?</a:t>
            </a:r>
            <a:endParaRPr lang="en-US" sz="3200" dirty="0"/>
          </a:p>
        </p:txBody>
      </p:sp>
      <p:sp>
        <p:nvSpPr>
          <p:cNvPr id="26" name="Text 18"/>
          <p:cNvSpPr/>
          <p:nvPr/>
        </p:nvSpPr>
        <p:spPr>
          <a:xfrm>
            <a:off x="6291072" y="2101427"/>
            <a:ext cx="2926080" cy="365760"/>
          </a:xfrm>
          <a:prstGeom prst="rect">
            <a:avLst/>
          </a:prstGeom>
          <a:noFill/>
          <a:ln/>
        </p:spPr>
        <p:txBody>
          <a:bodyPr wrap="square" lIns="0" tIns="0" rIns="0" bIns="0" rtlCol="0" anchor="ctr"/>
          <a:lstStyle/>
          <a:p>
            <a:pPr marL="0" indent="0" algn="ctr">
              <a:buNone/>
            </a:pPr>
            <a:r>
              <a:rPr lang="en-US" sz="1250" i="1" dirty="0">
                <a:solidFill>
                  <a:srgbClr val="FF6B5C"/>
                </a:solidFill>
                <a:latin typeface="Calibri" pitchFamily="34" charset="0"/>
                <a:ea typeface="Calibri" pitchFamily="34" charset="-122"/>
                <a:cs typeface="Calibri" pitchFamily="34" charset="-120"/>
              </a:rPr>
              <a:t>Where does the filter sit?</a:t>
            </a:r>
            <a:endParaRPr lang="en-US" sz="1250" dirty="0"/>
          </a:p>
        </p:txBody>
      </p:sp>
      <p:sp>
        <p:nvSpPr>
          <p:cNvPr id="27" name="Text 19"/>
          <p:cNvSpPr/>
          <p:nvPr/>
        </p:nvSpPr>
        <p:spPr>
          <a:xfrm>
            <a:off x="777240" y="5212080"/>
            <a:ext cx="9875520" cy="777240"/>
          </a:xfrm>
          <a:prstGeom prst="rect">
            <a:avLst/>
          </a:prstGeom>
          <a:noFill/>
          <a:ln/>
        </p:spPr>
        <p:txBody>
          <a:bodyPr wrap="square" lIns="0" tIns="0" rIns="0" bIns="0" rtlCol="0" anchor="ctr"/>
          <a:lstStyle/>
          <a:p>
            <a:pPr marL="0" indent="0">
              <a:lnSpc>
                <a:spcPct val="128000"/>
              </a:lnSpc>
              <a:buNone/>
            </a:pPr>
            <a:r>
              <a:rPr lang="en-US" sz="1400" dirty="0">
                <a:solidFill>
                  <a:srgbClr val="8CA0BE"/>
                </a:solidFill>
                <a:latin typeface="Calibri" pitchFamily="34" charset="0"/>
                <a:ea typeface="Calibri" pitchFamily="34" charset="-122"/>
                <a:cs typeface="Calibri" pitchFamily="34" charset="-120"/>
              </a:rPr>
              <a:t>The Great Filter is one proposed answer: somewhere along this path sits a step so improbable that almost nothing gets past it. Whether that filter lies behind us or still ahead of us changes everything.</a:t>
            </a:r>
            <a:endParaRPr lang="en-US" sz="1400" dirty="0"/>
          </a:p>
        </p:txBody>
      </p:sp>
      <p:sp>
        <p:nvSpPr>
          <p:cNvPr id="28" name="Text 20"/>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MEASURING COSMIC PROGRESS</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Types of Civilizations</a:t>
            </a:r>
            <a:endParaRPr lang="en-US" sz="3400" dirty="0"/>
          </a:p>
        </p:txBody>
      </p:sp>
      <p:sp>
        <p:nvSpPr>
          <p:cNvPr id="4" name="Text 2"/>
          <p:cNvSpPr/>
          <p:nvPr/>
        </p:nvSpPr>
        <p:spPr>
          <a:xfrm>
            <a:off x="685800" y="1691640"/>
            <a:ext cx="10607040" cy="548640"/>
          </a:xfrm>
          <a:prstGeom prst="rect">
            <a:avLst/>
          </a:prstGeom>
          <a:noFill/>
          <a:ln/>
        </p:spPr>
        <p:txBody>
          <a:bodyPr wrap="square" lIns="0" tIns="0" rIns="0" bIns="0" rtlCol="0" anchor="ctr"/>
          <a:lstStyle/>
          <a:p>
            <a:pPr marL="0" indent="0">
              <a:lnSpc>
                <a:spcPct val="125000"/>
              </a:lnSpc>
              <a:buNone/>
            </a:pPr>
            <a:r>
              <a:rPr lang="en-US" sz="1450" dirty="0">
                <a:solidFill>
                  <a:srgbClr val="8CA0BE"/>
                </a:solidFill>
                <a:latin typeface="Calibri" pitchFamily="34" charset="0"/>
                <a:ea typeface="Calibri" pitchFamily="34" charset="-122"/>
                <a:cs typeface="Calibri" pitchFamily="34" charset="-120"/>
              </a:rPr>
              <a:t>In 1964, astronomer Nikolai Kardashev proposed ranking civilizations by how much energy they can harness, not by technology or culture, but by raw scale.</a:t>
            </a:r>
            <a:endParaRPr lang="en-US" sz="1450" dirty="0"/>
          </a:p>
        </p:txBody>
      </p:sp>
      <p:sp>
        <p:nvSpPr>
          <p:cNvPr id="5" name="Shape 3"/>
          <p:cNvSpPr/>
          <p:nvPr/>
        </p:nvSpPr>
        <p:spPr>
          <a:xfrm>
            <a:off x="685800" y="2423160"/>
            <a:ext cx="2514600" cy="356616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6" name="Shape 4"/>
          <p:cNvSpPr/>
          <p:nvPr/>
        </p:nvSpPr>
        <p:spPr>
          <a:xfrm>
            <a:off x="1485900" y="2743200"/>
            <a:ext cx="914400" cy="914400"/>
          </a:xfrm>
          <a:prstGeom prst="ellipse">
            <a:avLst/>
          </a:prstGeom>
          <a:solidFill>
            <a:srgbClr val="8CA0BE"/>
          </a:solidFill>
          <a:ln/>
          <a:effectLst>
            <a:outerShdw blurRad="101600" dist="38100" dir="5400000" algn="bl" rotWithShape="0">
              <a:srgbClr val="000000">
                <a:alpha val="35000"/>
              </a:srgbClr>
            </a:outerShdw>
          </a:effectLst>
        </p:spPr>
        <p:txBody>
          <a:bodyPr/>
          <a:lstStyle/>
          <a:p>
            <a:endParaRPr lang="en-GB"/>
          </a:p>
        </p:txBody>
      </p:sp>
      <p:pic>
        <p:nvPicPr>
          <p:cNvPr id="7" name="Image 0" descr="preencoded.png"/>
          <p:cNvPicPr>
            <a:picLocks noChangeAspect="1"/>
          </p:cNvPicPr>
          <p:nvPr/>
        </p:nvPicPr>
        <p:blipFill>
          <a:blip r:embed="rId3"/>
          <a:stretch>
            <a:fillRect/>
          </a:stretch>
        </p:blipFill>
        <p:spPr>
          <a:xfrm>
            <a:off x="1705356" y="2962656"/>
            <a:ext cx="475488" cy="475488"/>
          </a:xfrm>
          <a:prstGeom prst="rect">
            <a:avLst/>
          </a:prstGeom>
        </p:spPr>
      </p:pic>
      <p:sp>
        <p:nvSpPr>
          <p:cNvPr id="8" name="Text 5"/>
          <p:cNvSpPr/>
          <p:nvPr/>
        </p:nvSpPr>
        <p:spPr>
          <a:xfrm>
            <a:off x="868680" y="3794760"/>
            <a:ext cx="2148840" cy="274320"/>
          </a:xfrm>
          <a:prstGeom prst="rect">
            <a:avLst/>
          </a:prstGeom>
          <a:noFill/>
          <a:ln/>
        </p:spPr>
        <p:txBody>
          <a:bodyPr wrap="square" lIns="0" tIns="0" rIns="0" bIns="0" rtlCol="0" anchor="ctr"/>
          <a:lstStyle/>
          <a:p>
            <a:pPr marL="0" indent="0" algn="ctr">
              <a:buNone/>
            </a:pPr>
            <a:r>
              <a:rPr lang="en-US" sz="1150" b="1" kern="0" spc="200" dirty="0">
                <a:solidFill>
                  <a:srgbClr val="8CA0BE"/>
                </a:solidFill>
                <a:latin typeface="Calibri" pitchFamily="34" charset="0"/>
                <a:ea typeface="Calibri" pitchFamily="34" charset="-122"/>
                <a:cs typeface="Calibri" pitchFamily="34" charset="-120"/>
              </a:rPr>
              <a:t>TYPE 0</a:t>
            </a:r>
            <a:endParaRPr lang="en-US" sz="1150" dirty="0"/>
          </a:p>
        </p:txBody>
      </p:sp>
      <p:sp>
        <p:nvSpPr>
          <p:cNvPr id="9" name="Text 6"/>
          <p:cNvSpPr/>
          <p:nvPr/>
        </p:nvSpPr>
        <p:spPr>
          <a:xfrm>
            <a:off x="868680" y="4050792"/>
            <a:ext cx="2148840" cy="36576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Pre-Planetary</a:t>
            </a:r>
            <a:endParaRPr lang="en-US" sz="1700" dirty="0"/>
          </a:p>
        </p:txBody>
      </p:sp>
      <p:sp>
        <p:nvSpPr>
          <p:cNvPr id="10" name="Text 7"/>
          <p:cNvSpPr/>
          <p:nvPr/>
        </p:nvSpPr>
        <p:spPr>
          <a:xfrm>
            <a:off x="886968" y="4480560"/>
            <a:ext cx="2112264" cy="1417320"/>
          </a:xfrm>
          <a:prstGeom prst="rect">
            <a:avLst/>
          </a:prstGeom>
          <a:noFill/>
          <a:ln/>
        </p:spPr>
        <p:txBody>
          <a:bodyPr wrap="square" lIns="0" tIns="0" rIns="0" bIns="0" rtlCol="0" anchor="ctr"/>
          <a:lstStyle/>
          <a:p>
            <a:pPr marL="0" indent="0" algn="ctr">
              <a:lnSpc>
                <a:spcPct val="120000"/>
              </a:lnSpc>
              <a:buNone/>
            </a:pPr>
            <a:r>
              <a:rPr lang="en-US" sz="1100" dirty="0">
                <a:solidFill>
                  <a:srgbClr val="8CA0BE"/>
                </a:solidFill>
                <a:latin typeface="Calibri" pitchFamily="34" charset="0"/>
                <a:ea typeface="Calibri" pitchFamily="34" charset="-122"/>
                <a:cs typeface="Calibri" pitchFamily="34" charset="-120"/>
              </a:rPr>
              <a:t>Draws on chemical fuels, not yet mastering its full home planet's energy, believed to be roughly where humanity stands today.</a:t>
            </a:r>
            <a:endParaRPr lang="en-US" sz="1100" dirty="0"/>
          </a:p>
        </p:txBody>
      </p:sp>
      <p:sp>
        <p:nvSpPr>
          <p:cNvPr id="11" name="Shape 8"/>
          <p:cNvSpPr/>
          <p:nvPr/>
        </p:nvSpPr>
        <p:spPr>
          <a:xfrm>
            <a:off x="3520440" y="2423160"/>
            <a:ext cx="2514600" cy="356616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2" name="Shape 9"/>
          <p:cNvSpPr/>
          <p:nvPr/>
        </p:nvSpPr>
        <p:spPr>
          <a:xfrm>
            <a:off x="4320540" y="2743200"/>
            <a:ext cx="914400" cy="91440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3" name="Image 1" descr="preencoded.png"/>
          <p:cNvPicPr>
            <a:picLocks noChangeAspect="1"/>
          </p:cNvPicPr>
          <p:nvPr/>
        </p:nvPicPr>
        <p:blipFill>
          <a:blip r:embed="rId4"/>
          <a:stretch>
            <a:fillRect/>
          </a:stretch>
        </p:blipFill>
        <p:spPr>
          <a:xfrm>
            <a:off x="4539996" y="2962656"/>
            <a:ext cx="475488" cy="475488"/>
          </a:xfrm>
          <a:prstGeom prst="rect">
            <a:avLst/>
          </a:prstGeom>
        </p:spPr>
      </p:pic>
      <p:sp>
        <p:nvSpPr>
          <p:cNvPr id="14" name="Text 10"/>
          <p:cNvSpPr/>
          <p:nvPr/>
        </p:nvSpPr>
        <p:spPr>
          <a:xfrm>
            <a:off x="3703320" y="3794760"/>
            <a:ext cx="2148840" cy="274320"/>
          </a:xfrm>
          <a:prstGeom prst="rect">
            <a:avLst/>
          </a:prstGeom>
          <a:noFill/>
          <a:ln/>
        </p:spPr>
        <p:txBody>
          <a:bodyPr wrap="square" lIns="0" tIns="0" rIns="0" bIns="0" rtlCol="0" anchor="ctr"/>
          <a:lstStyle/>
          <a:p>
            <a:pPr marL="0" indent="0" algn="ctr">
              <a:buNone/>
            </a:pPr>
            <a:r>
              <a:rPr lang="en-US" sz="1150" b="1" kern="0" spc="200" dirty="0">
                <a:solidFill>
                  <a:srgbClr val="1FA8A0"/>
                </a:solidFill>
                <a:latin typeface="Calibri" pitchFamily="34" charset="0"/>
                <a:ea typeface="Calibri" pitchFamily="34" charset="-122"/>
                <a:cs typeface="Calibri" pitchFamily="34" charset="-120"/>
              </a:rPr>
              <a:t>TYPE I</a:t>
            </a:r>
            <a:endParaRPr lang="en-US" sz="1150" dirty="0"/>
          </a:p>
        </p:txBody>
      </p:sp>
      <p:sp>
        <p:nvSpPr>
          <p:cNvPr id="15" name="Text 11"/>
          <p:cNvSpPr/>
          <p:nvPr/>
        </p:nvSpPr>
        <p:spPr>
          <a:xfrm>
            <a:off x="3703320" y="4050792"/>
            <a:ext cx="2148840" cy="36576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Planetary</a:t>
            </a:r>
            <a:endParaRPr lang="en-US" sz="1700" dirty="0"/>
          </a:p>
        </p:txBody>
      </p:sp>
      <p:sp>
        <p:nvSpPr>
          <p:cNvPr id="16" name="Text 12"/>
          <p:cNvSpPr/>
          <p:nvPr/>
        </p:nvSpPr>
        <p:spPr>
          <a:xfrm>
            <a:off x="3721608" y="4480560"/>
            <a:ext cx="2112264" cy="1417320"/>
          </a:xfrm>
          <a:prstGeom prst="rect">
            <a:avLst/>
          </a:prstGeom>
          <a:noFill/>
          <a:ln/>
        </p:spPr>
        <p:txBody>
          <a:bodyPr wrap="square" lIns="0" tIns="0" rIns="0" bIns="0" rtlCol="0" anchor="ctr"/>
          <a:lstStyle/>
          <a:p>
            <a:pPr marL="0" indent="0" algn="ctr">
              <a:lnSpc>
                <a:spcPct val="120000"/>
              </a:lnSpc>
              <a:buNone/>
            </a:pPr>
            <a:r>
              <a:rPr lang="en-US" sz="1100" dirty="0">
                <a:solidFill>
                  <a:srgbClr val="8CA0BE"/>
                </a:solidFill>
                <a:latin typeface="Calibri" pitchFamily="34" charset="0"/>
                <a:ea typeface="Calibri" pitchFamily="34" charset="-122"/>
                <a:cs typeface="Calibri" pitchFamily="34" charset="-120"/>
              </a:rPr>
              <a:t>Harnesses all the energy available on and from its home planet, including its star's total incoming light.</a:t>
            </a:r>
            <a:endParaRPr lang="en-US" sz="1100" dirty="0"/>
          </a:p>
        </p:txBody>
      </p:sp>
      <p:sp>
        <p:nvSpPr>
          <p:cNvPr id="17" name="Shape 13"/>
          <p:cNvSpPr/>
          <p:nvPr/>
        </p:nvSpPr>
        <p:spPr>
          <a:xfrm>
            <a:off x="6355080" y="2423160"/>
            <a:ext cx="2514600" cy="356616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8" name="Shape 14"/>
          <p:cNvSpPr/>
          <p:nvPr/>
        </p:nvSpPr>
        <p:spPr>
          <a:xfrm>
            <a:off x="7155180" y="2743200"/>
            <a:ext cx="914400" cy="91440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9" name="Image 2" descr="preencoded.png"/>
          <p:cNvPicPr>
            <a:picLocks noChangeAspect="1"/>
          </p:cNvPicPr>
          <p:nvPr/>
        </p:nvPicPr>
        <p:blipFill>
          <a:blip r:embed="rId5"/>
          <a:stretch>
            <a:fillRect/>
          </a:stretch>
        </p:blipFill>
        <p:spPr>
          <a:xfrm>
            <a:off x="7374636" y="2962656"/>
            <a:ext cx="475488" cy="475488"/>
          </a:xfrm>
          <a:prstGeom prst="rect">
            <a:avLst/>
          </a:prstGeom>
        </p:spPr>
      </p:pic>
      <p:sp>
        <p:nvSpPr>
          <p:cNvPr id="20" name="Text 15"/>
          <p:cNvSpPr/>
          <p:nvPr/>
        </p:nvSpPr>
        <p:spPr>
          <a:xfrm>
            <a:off x="6537960" y="3794760"/>
            <a:ext cx="2148840" cy="274320"/>
          </a:xfrm>
          <a:prstGeom prst="rect">
            <a:avLst/>
          </a:prstGeom>
          <a:noFill/>
          <a:ln/>
        </p:spPr>
        <p:txBody>
          <a:bodyPr wrap="square" lIns="0" tIns="0" rIns="0" bIns="0" rtlCol="0" anchor="ctr"/>
          <a:lstStyle/>
          <a:p>
            <a:pPr marL="0" indent="0" algn="ctr">
              <a:buNone/>
            </a:pPr>
            <a:r>
              <a:rPr lang="en-US" sz="1150" b="1" kern="0" spc="200" dirty="0">
                <a:solidFill>
                  <a:srgbClr val="FFB454"/>
                </a:solidFill>
                <a:latin typeface="Calibri" pitchFamily="34" charset="0"/>
                <a:ea typeface="Calibri" pitchFamily="34" charset="-122"/>
                <a:cs typeface="Calibri" pitchFamily="34" charset="-120"/>
              </a:rPr>
              <a:t>TYPE II</a:t>
            </a:r>
            <a:endParaRPr lang="en-US" sz="1150" dirty="0"/>
          </a:p>
        </p:txBody>
      </p:sp>
      <p:sp>
        <p:nvSpPr>
          <p:cNvPr id="21" name="Text 16"/>
          <p:cNvSpPr/>
          <p:nvPr/>
        </p:nvSpPr>
        <p:spPr>
          <a:xfrm>
            <a:off x="6537960" y="4050792"/>
            <a:ext cx="2148840" cy="36576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Stellar</a:t>
            </a:r>
            <a:endParaRPr lang="en-US" sz="1700" dirty="0"/>
          </a:p>
        </p:txBody>
      </p:sp>
      <p:sp>
        <p:nvSpPr>
          <p:cNvPr id="22" name="Text 17"/>
          <p:cNvSpPr/>
          <p:nvPr/>
        </p:nvSpPr>
        <p:spPr>
          <a:xfrm>
            <a:off x="6556248" y="4480560"/>
            <a:ext cx="2112264" cy="1417320"/>
          </a:xfrm>
          <a:prstGeom prst="rect">
            <a:avLst/>
          </a:prstGeom>
          <a:noFill/>
          <a:ln/>
        </p:spPr>
        <p:txBody>
          <a:bodyPr wrap="square" lIns="0" tIns="0" rIns="0" bIns="0" rtlCol="0" anchor="ctr"/>
          <a:lstStyle/>
          <a:p>
            <a:pPr marL="0" indent="0" algn="ctr">
              <a:lnSpc>
                <a:spcPct val="120000"/>
              </a:lnSpc>
              <a:buNone/>
            </a:pPr>
            <a:r>
              <a:rPr lang="en-US" sz="1100" dirty="0">
                <a:solidFill>
                  <a:srgbClr val="8CA0BE"/>
                </a:solidFill>
                <a:latin typeface="Calibri" pitchFamily="34" charset="0"/>
                <a:ea typeface="Calibri" pitchFamily="34" charset="-122"/>
                <a:cs typeface="Calibri" pitchFamily="34" charset="-120"/>
              </a:rPr>
              <a:t>Captures the total energy output of its home star directly, for example, via a theoretical Dyson swarm.</a:t>
            </a:r>
            <a:endParaRPr lang="en-US" sz="1100" dirty="0"/>
          </a:p>
        </p:txBody>
      </p:sp>
      <p:sp>
        <p:nvSpPr>
          <p:cNvPr id="23" name="Shape 18"/>
          <p:cNvSpPr/>
          <p:nvPr/>
        </p:nvSpPr>
        <p:spPr>
          <a:xfrm>
            <a:off x="9189720" y="2423160"/>
            <a:ext cx="2514600" cy="356616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24" name="Shape 19"/>
          <p:cNvSpPr/>
          <p:nvPr/>
        </p:nvSpPr>
        <p:spPr>
          <a:xfrm>
            <a:off x="9989820" y="2743200"/>
            <a:ext cx="914400" cy="91440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25" name="Image 3" descr="preencoded.png"/>
          <p:cNvPicPr>
            <a:picLocks noChangeAspect="1"/>
          </p:cNvPicPr>
          <p:nvPr/>
        </p:nvPicPr>
        <p:blipFill>
          <a:blip r:embed="rId6"/>
          <a:stretch>
            <a:fillRect/>
          </a:stretch>
        </p:blipFill>
        <p:spPr>
          <a:xfrm>
            <a:off x="10209276" y="2962656"/>
            <a:ext cx="475488" cy="475488"/>
          </a:xfrm>
          <a:prstGeom prst="rect">
            <a:avLst/>
          </a:prstGeom>
        </p:spPr>
      </p:pic>
      <p:sp>
        <p:nvSpPr>
          <p:cNvPr id="26" name="Text 20"/>
          <p:cNvSpPr/>
          <p:nvPr/>
        </p:nvSpPr>
        <p:spPr>
          <a:xfrm>
            <a:off x="9372600" y="3794760"/>
            <a:ext cx="2148840" cy="274320"/>
          </a:xfrm>
          <a:prstGeom prst="rect">
            <a:avLst/>
          </a:prstGeom>
          <a:noFill/>
          <a:ln/>
        </p:spPr>
        <p:txBody>
          <a:bodyPr wrap="square" lIns="0" tIns="0" rIns="0" bIns="0" rtlCol="0" anchor="ctr"/>
          <a:lstStyle/>
          <a:p>
            <a:pPr marL="0" indent="0" algn="ctr">
              <a:buNone/>
            </a:pPr>
            <a:r>
              <a:rPr lang="en-US" sz="1150" b="1" kern="0" spc="200" dirty="0">
                <a:solidFill>
                  <a:srgbClr val="33D6FF"/>
                </a:solidFill>
                <a:latin typeface="Calibri" pitchFamily="34" charset="0"/>
                <a:ea typeface="Calibri" pitchFamily="34" charset="-122"/>
                <a:cs typeface="Calibri" pitchFamily="34" charset="-120"/>
              </a:rPr>
              <a:t>TYPE III</a:t>
            </a:r>
            <a:endParaRPr lang="en-US" sz="1150" dirty="0"/>
          </a:p>
        </p:txBody>
      </p:sp>
      <p:sp>
        <p:nvSpPr>
          <p:cNvPr id="27" name="Text 21"/>
          <p:cNvSpPr/>
          <p:nvPr/>
        </p:nvSpPr>
        <p:spPr>
          <a:xfrm>
            <a:off x="9372600" y="4050792"/>
            <a:ext cx="2148840" cy="365760"/>
          </a:xfrm>
          <a:prstGeom prst="rect">
            <a:avLst/>
          </a:prstGeom>
          <a:noFill/>
          <a:ln/>
        </p:spPr>
        <p:txBody>
          <a:bodyPr wrap="square" lIns="0" tIns="0" rIns="0" bIns="0"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Galactic</a:t>
            </a:r>
            <a:endParaRPr lang="en-US" sz="1700" dirty="0"/>
          </a:p>
        </p:txBody>
      </p:sp>
      <p:sp>
        <p:nvSpPr>
          <p:cNvPr id="28" name="Text 22"/>
          <p:cNvSpPr/>
          <p:nvPr/>
        </p:nvSpPr>
        <p:spPr>
          <a:xfrm>
            <a:off x="9390888" y="4480560"/>
            <a:ext cx="2112264" cy="1417320"/>
          </a:xfrm>
          <a:prstGeom prst="rect">
            <a:avLst/>
          </a:prstGeom>
          <a:noFill/>
          <a:ln/>
        </p:spPr>
        <p:txBody>
          <a:bodyPr wrap="square" lIns="0" tIns="0" rIns="0" bIns="0" rtlCol="0" anchor="ctr"/>
          <a:lstStyle/>
          <a:p>
            <a:pPr marL="0" indent="0" algn="ctr">
              <a:lnSpc>
                <a:spcPct val="120000"/>
              </a:lnSpc>
              <a:buNone/>
            </a:pPr>
            <a:r>
              <a:rPr lang="en-US" sz="1100" dirty="0">
                <a:solidFill>
                  <a:srgbClr val="8CA0BE"/>
                </a:solidFill>
                <a:latin typeface="Calibri" pitchFamily="34" charset="0"/>
                <a:ea typeface="Calibri" pitchFamily="34" charset="-122"/>
                <a:cs typeface="Calibri" pitchFamily="34" charset="-120"/>
              </a:rPr>
              <a:t>Commands energy on the scale of an entire galaxy, harnessing billions of stars at once.</a:t>
            </a:r>
            <a:endParaRPr lang="en-US" sz="1100" dirty="0"/>
          </a:p>
        </p:txBody>
      </p:sp>
      <p:sp>
        <p:nvSpPr>
          <p:cNvPr id="29" name="Text 23"/>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Some extensions add a hypothetical Type IV (universal) and even Type V  but these remain purely speculative.</a:t>
            </a:r>
            <a:endParaRPr lang="en-US" sz="1050" dirty="0"/>
          </a:p>
        </p:txBody>
      </p:sp>
      <p:sp>
        <p:nvSpPr>
          <p:cNvPr id="30" name="Text 24"/>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ENGINEERING A SECOND EARTH</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Terraforming Mars</a:t>
            </a:r>
            <a:endParaRPr lang="en-US" sz="3400" dirty="0"/>
          </a:p>
        </p:txBody>
      </p:sp>
      <p:sp>
        <p:nvSpPr>
          <p:cNvPr id="4" name="Shape 2"/>
          <p:cNvSpPr/>
          <p:nvPr/>
        </p:nvSpPr>
        <p:spPr>
          <a:xfrm>
            <a:off x="685800" y="1920240"/>
            <a:ext cx="5074920" cy="3611880"/>
          </a:xfrm>
          <a:prstGeom prst="roundRect">
            <a:avLst>
              <a:gd name="adj" fmla="val 3038"/>
            </a:avLst>
          </a:prstGeom>
          <a:solidFill>
            <a:srgbClr val="241812"/>
          </a:solidFill>
          <a:ln/>
          <a:effectLst>
            <a:outerShdw blurRad="127000" dist="38100" dir="5400000" algn="bl" rotWithShape="0">
              <a:srgbClr val="000000">
                <a:alpha val="28000"/>
              </a:srgbClr>
            </a:outerShdw>
          </a:effectLst>
        </p:spPr>
        <p:txBody>
          <a:bodyPr/>
          <a:lstStyle/>
          <a:p>
            <a:endParaRPr lang="en-GB"/>
          </a:p>
        </p:txBody>
      </p:sp>
      <p:sp>
        <p:nvSpPr>
          <p:cNvPr id="5" name="Shape 3"/>
          <p:cNvSpPr/>
          <p:nvPr/>
        </p:nvSpPr>
        <p:spPr>
          <a:xfrm>
            <a:off x="6080760" y="1920240"/>
            <a:ext cx="5074920" cy="3611880"/>
          </a:xfrm>
          <a:prstGeom prst="roundRect">
            <a:avLst>
              <a:gd name="adj" fmla="val 3038"/>
            </a:avLst>
          </a:prstGeom>
          <a:solidFill>
            <a:srgbClr val="132419"/>
          </a:solidFill>
          <a:ln/>
          <a:effectLst>
            <a:outerShdw blurRad="127000" dist="38100" dir="5400000" algn="bl" rotWithShape="0">
              <a:srgbClr val="000000">
                <a:alpha val="28000"/>
              </a:srgbClr>
            </a:outerShdw>
          </a:effectLst>
        </p:spPr>
        <p:txBody>
          <a:bodyPr/>
          <a:lstStyle/>
          <a:p>
            <a:endParaRPr lang="en-GB"/>
          </a:p>
        </p:txBody>
      </p:sp>
      <p:pic>
        <p:nvPicPr>
          <p:cNvPr id="6" name="Image 0" descr="preencoded.png"/>
          <p:cNvPicPr>
            <a:picLocks noChangeAspect="1"/>
          </p:cNvPicPr>
          <p:nvPr/>
        </p:nvPicPr>
        <p:blipFill>
          <a:blip r:embed="rId3"/>
          <a:stretch>
            <a:fillRect/>
          </a:stretch>
        </p:blipFill>
        <p:spPr>
          <a:xfrm>
            <a:off x="2537460" y="2377440"/>
            <a:ext cx="1371600" cy="1371600"/>
          </a:xfrm>
          <a:prstGeom prst="rect">
            <a:avLst/>
          </a:prstGeom>
        </p:spPr>
      </p:pic>
      <p:sp>
        <p:nvSpPr>
          <p:cNvPr id="7" name="Text 4"/>
          <p:cNvSpPr/>
          <p:nvPr/>
        </p:nvSpPr>
        <p:spPr>
          <a:xfrm>
            <a:off x="685800" y="3886200"/>
            <a:ext cx="5074920" cy="41148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Mars Today</a:t>
            </a:r>
            <a:endParaRPr lang="en-US" sz="1800" dirty="0"/>
          </a:p>
        </p:txBody>
      </p:sp>
      <p:sp>
        <p:nvSpPr>
          <p:cNvPr id="8" name="Text 5"/>
          <p:cNvSpPr/>
          <p:nvPr/>
        </p:nvSpPr>
        <p:spPr>
          <a:xfrm>
            <a:off x="1051560" y="4343400"/>
            <a:ext cx="4343400" cy="914400"/>
          </a:xfrm>
          <a:prstGeom prst="rect">
            <a:avLst/>
          </a:prstGeom>
          <a:noFill/>
          <a:ln/>
        </p:spPr>
        <p:txBody>
          <a:bodyPr wrap="square" lIns="0" tIns="0" rIns="0" bIns="0" rtlCol="0" anchor="ctr"/>
          <a:lstStyle/>
          <a:p>
            <a:pPr marL="0" indent="0" algn="ctr">
              <a:lnSpc>
                <a:spcPct val="125000"/>
              </a:lnSpc>
              <a:buNone/>
            </a:pPr>
            <a:r>
              <a:rPr lang="en-US" sz="1250" dirty="0">
                <a:solidFill>
                  <a:srgbClr val="8CA0BE"/>
                </a:solidFill>
                <a:latin typeface="Calibri" pitchFamily="34" charset="0"/>
                <a:ea typeface="Calibri" pitchFamily="34" charset="-122"/>
                <a:cs typeface="Calibri" pitchFamily="34" charset="-120"/>
              </a:rPr>
              <a:t>Thin CO2 atmosphere, frozen water, no protective magnetic field</a:t>
            </a:r>
            <a:endParaRPr lang="en-US" sz="1250" dirty="0"/>
          </a:p>
        </p:txBody>
      </p:sp>
      <p:pic>
        <p:nvPicPr>
          <p:cNvPr id="9" name="Image 1" descr="preencoded.png"/>
          <p:cNvPicPr>
            <a:picLocks noChangeAspect="1"/>
          </p:cNvPicPr>
          <p:nvPr/>
        </p:nvPicPr>
        <p:blipFill>
          <a:blip r:embed="rId4"/>
          <a:stretch>
            <a:fillRect/>
          </a:stretch>
        </p:blipFill>
        <p:spPr>
          <a:xfrm>
            <a:off x="7932420" y="2377440"/>
            <a:ext cx="1371600" cy="1371600"/>
          </a:xfrm>
          <a:prstGeom prst="rect">
            <a:avLst/>
          </a:prstGeom>
        </p:spPr>
      </p:pic>
      <p:sp>
        <p:nvSpPr>
          <p:cNvPr id="10" name="Text 6"/>
          <p:cNvSpPr/>
          <p:nvPr/>
        </p:nvSpPr>
        <p:spPr>
          <a:xfrm>
            <a:off x="6080760" y="3886200"/>
            <a:ext cx="5074920" cy="41148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A 'Green Mars' Concept</a:t>
            </a:r>
            <a:endParaRPr lang="en-US" sz="1800" dirty="0"/>
          </a:p>
        </p:txBody>
      </p:sp>
      <p:sp>
        <p:nvSpPr>
          <p:cNvPr id="11" name="Text 7"/>
          <p:cNvSpPr/>
          <p:nvPr/>
        </p:nvSpPr>
        <p:spPr>
          <a:xfrm>
            <a:off x="6446520" y="4343400"/>
            <a:ext cx="4343400" cy="914400"/>
          </a:xfrm>
          <a:prstGeom prst="rect">
            <a:avLst/>
          </a:prstGeom>
          <a:noFill/>
          <a:ln/>
        </p:spPr>
        <p:txBody>
          <a:bodyPr wrap="square" lIns="0" tIns="0" rIns="0" bIns="0" rtlCol="0" anchor="ctr"/>
          <a:lstStyle/>
          <a:p>
            <a:pPr marL="0" indent="0" algn="ctr">
              <a:lnSpc>
                <a:spcPct val="125000"/>
              </a:lnSpc>
              <a:buNone/>
            </a:pPr>
            <a:r>
              <a:rPr lang="en-US" sz="1250" dirty="0">
                <a:solidFill>
                  <a:srgbClr val="8CA0BE"/>
                </a:solidFill>
                <a:latin typeface="Calibri" pitchFamily="34" charset="0"/>
                <a:ea typeface="Calibri" pitchFamily="34" charset="-122"/>
                <a:cs typeface="Calibri" pitchFamily="34" charset="-120"/>
              </a:rPr>
              <a:t>Thickened atmosphere, liquid surface water, engineered or introduced life</a:t>
            </a:r>
            <a:endParaRPr lang="en-US" sz="1250" dirty="0"/>
          </a:p>
        </p:txBody>
      </p:sp>
      <p:sp>
        <p:nvSpPr>
          <p:cNvPr id="12" name="Text 8"/>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Still largely theoretical, but it reframes habitability as something life might also help create.</a:t>
            </a:r>
            <a:endParaRPr lang="en-US" sz="1050" dirty="0"/>
          </a:p>
        </p:txBody>
      </p:sp>
      <p:sp>
        <p:nvSpPr>
          <p:cNvPr id="13" name="Text 9"/>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HELPING BIOLOGY KEEP UP</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Genetic Adaptation</a:t>
            </a:r>
            <a:endParaRPr lang="en-US" sz="3400" dirty="0"/>
          </a:p>
        </p:txBody>
      </p:sp>
      <p:sp>
        <p:nvSpPr>
          <p:cNvPr id="4" name="Shape 2"/>
          <p:cNvSpPr/>
          <p:nvPr/>
        </p:nvSpPr>
        <p:spPr>
          <a:xfrm>
            <a:off x="7040880" y="2103120"/>
            <a:ext cx="3657600" cy="3657600"/>
          </a:xfrm>
          <a:prstGeom prst="ellipse">
            <a:avLst/>
          </a:prstGeom>
          <a:solidFill>
            <a:srgbClr val="141C30"/>
          </a:solidFill>
          <a:ln w="12700">
            <a:solidFill>
              <a:srgbClr val="26314F"/>
            </a:solidFill>
            <a:prstDash val="solid"/>
          </a:ln>
        </p:spPr>
        <p:txBody>
          <a:bodyPr/>
          <a:lstStyle/>
          <a:p>
            <a:endParaRPr lang="en-GB"/>
          </a:p>
        </p:txBody>
      </p:sp>
      <p:pic>
        <p:nvPicPr>
          <p:cNvPr id="5" name="Image 0" descr="preencoded.png"/>
          <p:cNvPicPr>
            <a:picLocks noChangeAspect="1"/>
          </p:cNvPicPr>
          <p:nvPr/>
        </p:nvPicPr>
        <p:blipFill>
          <a:blip r:embed="rId3"/>
          <a:stretch>
            <a:fillRect/>
          </a:stretch>
        </p:blipFill>
        <p:spPr>
          <a:xfrm>
            <a:off x="7726680" y="2514600"/>
            <a:ext cx="1554480" cy="1554480"/>
          </a:xfrm>
          <a:prstGeom prst="rect">
            <a:avLst/>
          </a:prstGeom>
        </p:spPr>
      </p:pic>
      <p:pic>
        <p:nvPicPr>
          <p:cNvPr id="6" name="Image 1" descr="preencoded.png"/>
          <p:cNvPicPr>
            <a:picLocks noChangeAspect="1"/>
          </p:cNvPicPr>
          <p:nvPr/>
        </p:nvPicPr>
        <p:blipFill>
          <a:blip r:embed="rId4"/>
          <a:stretch>
            <a:fillRect/>
          </a:stretch>
        </p:blipFill>
        <p:spPr>
          <a:xfrm>
            <a:off x="9006840" y="3977640"/>
            <a:ext cx="1051560" cy="1051560"/>
          </a:xfrm>
          <a:prstGeom prst="rect">
            <a:avLst/>
          </a:prstGeom>
        </p:spPr>
      </p:pic>
      <p:sp>
        <p:nvSpPr>
          <p:cNvPr id="7" name="Shape 3"/>
          <p:cNvSpPr/>
          <p:nvPr/>
        </p:nvSpPr>
        <p:spPr>
          <a:xfrm>
            <a:off x="685800" y="2103120"/>
            <a:ext cx="566928" cy="56692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8" name="Image 2" descr="preencoded.png"/>
          <p:cNvPicPr>
            <a:picLocks noChangeAspect="1"/>
          </p:cNvPicPr>
          <p:nvPr/>
        </p:nvPicPr>
        <p:blipFill>
          <a:blip r:embed="rId5"/>
          <a:stretch>
            <a:fillRect/>
          </a:stretch>
        </p:blipFill>
        <p:spPr>
          <a:xfrm>
            <a:off x="813359" y="2230679"/>
            <a:ext cx="311810" cy="311810"/>
          </a:xfrm>
          <a:prstGeom prst="rect">
            <a:avLst/>
          </a:prstGeom>
        </p:spPr>
      </p:pic>
      <p:sp>
        <p:nvSpPr>
          <p:cNvPr id="9" name="Text 4"/>
          <p:cNvSpPr/>
          <p:nvPr/>
        </p:nvSpPr>
        <p:spPr>
          <a:xfrm>
            <a:off x="1463040" y="2057400"/>
            <a:ext cx="5029200" cy="86868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Engineered microbes could tolerate radiation, cold, or extreme dryness</a:t>
            </a:r>
            <a:endParaRPr lang="en-US" sz="1450" dirty="0"/>
          </a:p>
        </p:txBody>
      </p:sp>
      <p:sp>
        <p:nvSpPr>
          <p:cNvPr id="10" name="Shape 5"/>
          <p:cNvSpPr/>
          <p:nvPr/>
        </p:nvSpPr>
        <p:spPr>
          <a:xfrm>
            <a:off x="685800" y="3154680"/>
            <a:ext cx="566928" cy="56692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1" name="Image 3" descr="preencoded.png"/>
          <p:cNvPicPr>
            <a:picLocks noChangeAspect="1"/>
          </p:cNvPicPr>
          <p:nvPr/>
        </p:nvPicPr>
        <p:blipFill>
          <a:blip r:embed="rId6"/>
          <a:stretch>
            <a:fillRect/>
          </a:stretch>
        </p:blipFill>
        <p:spPr>
          <a:xfrm>
            <a:off x="813359" y="3282239"/>
            <a:ext cx="311810" cy="311810"/>
          </a:xfrm>
          <a:prstGeom prst="rect">
            <a:avLst/>
          </a:prstGeom>
        </p:spPr>
      </p:pic>
      <p:sp>
        <p:nvSpPr>
          <p:cNvPr id="12" name="Text 6"/>
          <p:cNvSpPr/>
          <p:nvPr/>
        </p:nvSpPr>
        <p:spPr>
          <a:xfrm>
            <a:off x="1463040" y="3108960"/>
            <a:ext cx="5029200" cy="86868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Directed adaptation is studied on Earth to model extraterrestrial resilience</a:t>
            </a:r>
            <a:endParaRPr lang="en-US" sz="1450" dirty="0"/>
          </a:p>
        </p:txBody>
      </p:sp>
      <p:sp>
        <p:nvSpPr>
          <p:cNvPr id="13" name="Shape 7"/>
          <p:cNvSpPr/>
          <p:nvPr/>
        </p:nvSpPr>
        <p:spPr>
          <a:xfrm>
            <a:off x="685800" y="4206240"/>
            <a:ext cx="566928" cy="56692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4" name="Image 4" descr="preencoded.png"/>
          <p:cNvPicPr>
            <a:picLocks noChangeAspect="1"/>
          </p:cNvPicPr>
          <p:nvPr/>
        </p:nvPicPr>
        <p:blipFill>
          <a:blip r:embed="rId7"/>
          <a:stretch>
            <a:fillRect/>
          </a:stretch>
        </p:blipFill>
        <p:spPr>
          <a:xfrm>
            <a:off x="813359" y="4333799"/>
            <a:ext cx="311810" cy="311810"/>
          </a:xfrm>
          <a:prstGeom prst="rect">
            <a:avLst/>
          </a:prstGeom>
        </p:spPr>
      </p:pic>
      <p:sp>
        <p:nvSpPr>
          <p:cNvPr id="15" name="Text 8"/>
          <p:cNvSpPr/>
          <p:nvPr/>
        </p:nvSpPr>
        <p:spPr>
          <a:xfrm>
            <a:off x="1463040" y="4160520"/>
            <a:ext cx="5029200" cy="86868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The same principles could one day help sustain life on other worlds</a:t>
            </a:r>
            <a:endParaRPr lang="en-US" sz="1450" dirty="0"/>
          </a:p>
        </p:txBody>
      </p:sp>
      <p:sp>
        <p:nvSpPr>
          <p:cNvPr id="16" name="Text 9"/>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Framed as applied science, not speculation, the diagrams above are illustrative, not exhaustive.</a:t>
            </a:r>
            <a:endParaRPr lang="en-US" sz="1050" dirty="0"/>
          </a:p>
        </p:txBody>
      </p:sp>
      <p:sp>
        <p:nvSpPr>
          <p:cNvPr id="17" name="Text 10"/>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A LIGHTER INTERLUDE</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What Pop Culture Imagines</a:t>
            </a:r>
            <a:endParaRPr lang="en-US" sz="3400" dirty="0"/>
          </a:p>
        </p:txBody>
      </p:sp>
      <p:sp>
        <p:nvSpPr>
          <p:cNvPr id="4" name="Shape 2"/>
          <p:cNvSpPr/>
          <p:nvPr/>
        </p:nvSpPr>
        <p:spPr>
          <a:xfrm>
            <a:off x="685800" y="1965960"/>
            <a:ext cx="214884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5" name="Shape 3"/>
          <p:cNvSpPr/>
          <p:nvPr/>
        </p:nvSpPr>
        <p:spPr>
          <a:xfrm>
            <a:off x="1303020" y="2377440"/>
            <a:ext cx="914400" cy="91440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6" name="Image 0" descr="preencoded.png"/>
          <p:cNvPicPr>
            <a:picLocks noChangeAspect="1"/>
          </p:cNvPicPr>
          <p:nvPr/>
        </p:nvPicPr>
        <p:blipFill>
          <a:blip r:embed="rId3"/>
          <a:stretch>
            <a:fillRect/>
          </a:stretch>
        </p:blipFill>
        <p:spPr>
          <a:xfrm>
            <a:off x="1508760" y="2583180"/>
            <a:ext cx="502920" cy="502920"/>
          </a:xfrm>
          <a:prstGeom prst="rect">
            <a:avLst/>
          </a:prstGeom>
        </p:spPr>
      </p:pic>
      <p:sp>
        <p:nvSpPr>
          <p:cNvPr id="7" name="Shape 4"/>
          <p:cNvSpPr/>
          <p:nvPr/>
        </p:nvSpPr>
        <p:spPr>
          <a:xfrm>
            <a:off x="3090672" y="1965960"/>
            <a:ext cx="214884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8" name="Shape 5"/>
          <p:cNvSpPr/>
          <p:nvPr/>
        </p:nvSpPr>
        <p:spPr>
          <a:xfrm>
            <a:off x="3707892" y="2377440"/>
            <a:ext cx="914400" cy="91440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9" name="Image 1" descr="preencoded.png"/>
          <p:cNvPicPr>
            <a:picLocks noChangeAspect="1"/>
          </p:cNvPicPr>
          <p:nvPr/>
        </p:nvPicPr>
        <p:blipFill>
          <a:blip r:embed="rId4"/>
          <a:stretch>
            <a:fillRect/>
          </a:stretch>
        </p:blipFill>
        <p:spPr>
          <a:xfrm>
            <a:off x="3913632" y="2583180"/>
            <a:ext cx="502920" cy="502920"/>
          </a:xfrm>
          <a:prstGeom prst="rect">
            <a:avLst/>
          </a:prstGeom>
        </p:spPr>
      </p:pic>
      <p:sp>
        <p:nvSpPr>
          <p:cNvPr id="10" name="Shape 6"/>
          <p:cNvSpPr/>
          <p:nvPr/>
        </p:nvSpPr>
        <p:spPr>
          <a:xfrm>
            <a:off x="5495544" y="1965960"/>
            <a:ext cx="214884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1" name="Shape 7"/>
          <p:cNvSpPr/>
          <p:nvPr/>
        </p:nvSpPr>
        <p:spPr>
          <a:xfrm>
            <a:off x="6112764" y="2377440"/>
            <a:ext cx="914400" cy="91440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2" name="Image 2" descr="preencoded.png"/>
          <p:cNvPicPr>
            <a:picLocks noChangeAspect="1"/>
          </p:cNvPicPr>
          <p:nvPr/>
        </p:nvPicPr>
        <p:blipFill>
          <a:blip r:embed="rId5"/>
          <a:stretch>
            <a:fillRect/>
          </a:stretch>
        </p:blipFill>
        <p:spPr>
          <a:xfrm>
            <a:off x="6318504" y="2583180"/>
            <a:ext cx="502920" cy="502920"/>
          </a:xfrm>
          <a:prstGeom prst="rect">
            <a:avLst/>
          </a:prstGeom>
        </p:spPr>
      </p:pic>
      <p:sp>
        <p:nvSpPr>
          <p:cNvPr id="13" name="Shape 8"/>
          <p:cNvSpPr/>
          <p:nvPr/>
        </p:nvSpPr>
        <p:spPr>
          <a:xfrm>
            <a:off x="7900416" y="1965960"/>
            <a:ext cx="2148840" cy="1920240"/>
          </a:xfrm>
          <a:prstGeom prst="roundRect">
            <a:avLst>
              <a:gd name="adj" fmla="val 571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4" name="Shape 9"/>
          <p:cNvSpPr/>
          <p:nvPr/>
        </p:nvSpPr>
        <p:spPr>
          <a:xfrm>
            <a:off x="8517636" y="2377440"/>
            <a:ext cx="914400" cy="91440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5" name="Image 3" descr="preencoded.png"/>
          <p:cNvPicPr>
            <a:picLocks noChangeAspect="1"/>
          </p:cNvPicPr>
          <p:nvPr/>
        </p:nvPicPr>
        <p:blipFill>
          <a:blip r:embed="rId6"/>
          <a:stretch>
            <a:fillRect/>
          </a:stretch>
        </p:blipFill>
        <p:spPr>
          <a:xfrm>
            <a:off x="8723376" y="2583180"/>
            <a:ext cx="502920" cy="502920"/>
          </a:xfrm>
          <a:prstGeom prst="rect">
            <a:avLst/>
          </a:prstGeom>
        </p:spPr>
      </p:pic>
      <p:sp>
        <p:nvSpPr>
          <p:cNvPr id="16" name="Text 10"/>
          <p:cNvSpPr/>
          <p:nvPr/>
        </p:nvSpPr>
        <p:spPr>
          <a:xfrm>
            <a:off x="685800" y="4069080"/>
            <a:ext cx="9601200" cy="411480"/>
          </a:xfrm>
          <a:prstGeom prst="rect">
            <a:avLst/>
          </a:prstGeom>
          <a:noFill/>
          <a:ln/>
        </p:spPr>
        <p:txBody>
          <a:bodyPr wrap="square" lIns="0" tIns="0" rIns="0" bIns="0" rtlCol="0" anchor="ctr"/>
          <a:lstStyle/>
          <a:p>
            <a:pPr marL="0" indent="0">
              <a:buNone/>
            </a:pPr>
            <a:r>
              <a:rPr lang="en-US" sz="1400" i="1" dirty="0">
                <a:solidFill>
                  <a:srgbClr val="8CA0BE"/>
                </a:solidFill>
                <a:latin typeface="Calibri" pitchFamily="34" charset="0"/>
                <a:ea typeface="Calibri" pitchFamily="34" charset="-122"/>
                <a:cs typeface="Calibri" pitchFamily="34" charset="-120"/>
              </a:rPr>
              <a:t>Fiction usually imagines contact with intelligent, humanoid civilizations.</a:t>
            </a:r>
            <a:endParaRPr lang="en-US" sz="1400" dirty="0"/>
          </a:p>
        </p:txBody>
      </p:sp>
      <p:sp>
        <p:nvSpPr>
          <p:cNvPr id="17" name="Shape 11"/>
          <p:cNvSpPr/>
          <p:nvPr/>
        </p:nvSpPr>
        <p:spPr>
          <a:xfrm>
            <a:off x="685800" y="4709160"/>
            <a:ext cx="10607040" cy="0"/>
          </a:xfrm>
          <a:prstGeom prst="line">
            <a:avLst/>
          </a:prstGeom>
          <a:noFill/>
          <a:ln w="12700">
            <a:solidFill>
              <a:srgbClr val="26314F"/>
            </a:solidFill>
            <a:prstDash val="solid"/>
          </a:ln>
        </p:spPr>
        <p:txBody>
          <a:bodyPr/>
          <a:lstStyle/>
          <a:p>
            <a:endParaRPr lang="en-GB"/>
          </a:p>
        </p:txBody>
      </p:sp>
      <p:sp>
        <p:nvSpPr>
          <p:cNvPr id="18" name="Shape 12"/>
          <p:cNvSpPr/>
          <p:nvPr/>
        </p:nvSpPr>
        <p:spPr>
          <a:xfrm>
            <a:off x="4709160" y="4937760"/>
            <a:ext cx="822960" cy="82296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9" name="Image 4" descr="preencoded.png"/>
          <p:cNvPicPr>
            <a:picLocks noChangeAspect="1"/>
          </p:cNvPicPr>
          <p:nvPr/>
        </p:nvPicPr>
        <p:blipFill>
          <a:blip r:embed="rId7"/>
          <a:stretch>
            <a:fillRect/>
          </a:stretch>
        </p:blipFill>
        <p:spPr>
          <a:xfrm>
            <a:off x="4894326" y="5122926"/>
            <a:ext cx="452628" cy="452628"/>
          </a:xfrm>
          <a:prstGeom prst="rect">
            <a:avLst/>
          </a:prstGeom>
        </p:spPr>
      </p:pic>
      <p:sp>
        <p:nvSpPr>
          <p:cNvPr id="20" name="Text 13"/>
          <p:cNvSpPr/>
          <p:nvPr/>
        </p:nvSpPr>
        <p:spPr>
          <a:xfrm>
            <a:off x="5760720" y="5074920"/>
            <a:ext cx="5029200" cy="548640"/>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Most likely first discovery: microbes.</a:t>
            </a:r>
            <a:endParaRPr lang="en-US" sz="1800" dirty="0"/>
          </a:p>
        </p:txBody>
      </p:sp>
      <p:sp>
        <p:nvSpPr>
          <p:cNvPr id="21" name="Text 14"/>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B1020"/>
        </a:solidFill>
        <a:effectLst/>
      </p:bgPr>
    </p:bg>
    <p:spTree>
      <p:nvGrpSpPr>
        <p:cNvPr id="1" name=""/>
        <p:cNvGrpSpPr/>
        <p:nvPr/>
      </p:nvGrpSpPr>
      <p:grpSpPr>
        <a:xfrm>
          <a:off x="0" y="0"/>
          <a:ext cx="0" cy="0"/>
          <a:chOff x="0" y="0"/>
          <a:chExt cx="0" cy="0"/>
        </a:xfrm>
      </p:grpSpPr>
      <p:sp>
        <p:nvSpPr>
          <p:cNvPr id="2" name="Shape 0"/>
          <p:cNvSpPr/>
          <p:nvPr/>
        </p:nvSpPr>
        <p:spPr>
          <a:xfrm>
            <a:off x="960120" y="1554480"/>
            <a:ext cx="3749040" cy="3749040"/>
          </a:xfrm>
          <a:prstGeom prst="ellipse">
            <a:avLst/>
          </a:prstGeom>
          <a:ln w="12700">
            <a:solidFill>
              <a:srgbClr val="24304F"/>
            </a:solidFill>
            <a:prstDash val="solid"/>
          </a:ln>
        </p:spPr>
        <p:txBody>
          <a:bodyPr/>
          <a:lstStyle/>
          <a:p>
            <a:endParaRPr lang="en-GB"/>
          </a:p>
        </p:txBody>
      </p:sp>
      <p:sp>
        <p:nvSpPr>
          <p:cNvPr id="3" name="Shape 1"/>
          <p:cNvSpPr/>
          <p:nvPr/>
        </p:nvSpPr>
        <p:spPr>
          <a:xfrm>
            <a:off x="1280160" y="1874520"/>
            <a:ext cx="3108960" cy="3108960"/>
          </a:xfrm>
          <a:prstGeom prst="ellipse">
            <a:avLst/>
          </a:prstGeom>
          <a:solidFill>
            <a:srgbClr val="0F2A3A"/>
          </a:solidFill>
          <a:ln w="25400">
            <a:solidFill>
              <a:srgbClr val="33D6FF"/>
            </a:solidFill>
            <a:prstDash val="solid"/>
          </a:ln>
        </p:spPr>
        <p:txBody>
          <a:bodyPr/>
          <a:lstStyle/>
          <a:p>
            <a:endParaRPr lang="en-GB"/>
          </a:p>
        </p:txBody>
      </p:sp>
      <p:pic>
        <p:nvPicPr>
          <p:cNvPr id="4" name="Image 0" descr="preencoded.png"/>
          <p:cNvPicPr>
            <a:picLocks noChangeAspect="1"/>
          </p:cNvPicPr>
          <p:nvPr/>
        </p:nvPicPr>
        <p:blipFill>
          <a:blip r:embed="rId3"/>
          <a:stretch>
            <a:fillRect/>
          </a:stretch>
        </p:blipFill>
        <p:spPr>
          <a:xfrm>
            <a:off x="1783080" y="2377440"/>
            <a:ext cx="2103120" cy="2103120"/>
          </a:xfrm>
          <a:prstGeom prst="rect">
            <a:avLst/>
          </a:prstGeom>
        </p:spPr>
      </p:pic>
      <p:sp>
        <p:nvSpPr>
          <p:cNvPr id="5" name="Text 2"/>
          <p:cNvSpPr/>
          <p:nvPr/>
        </p:nvSpPr>
        <p:spPr>
          <a:xfrm>
            <a:off x="5394960" y="1371600"/>
            <a:ext cx="54864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CLOSING THOUGHTS</a:t>
            </a:r>
            <a:endParaRPr lang="en-US" sz="1300" dirty="0"/>
          </a:p>
        </p:txBody>
      </p:sp>
      <p:sp>
        <p:nvSpPr>
          <p:cNvPr id="6" name="Text 3"/>
          <p:cNvSpPr/>
          <p:nvPr/>
        </p:nvSpPr>
        <p:spPr>
          <a:xfrm>
            <a:off x="5394960" y="1737360"/>
            <a:ext cx="5760720" cy="68580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Conclusion</a:t>
            </a:r>
            <a:endParaRPr lang="en-US" sz="3200" dirty="0"/>
          </a:p>
        </p:txBody>
      </p:sp>
      <p:sp>
        <p:nvSpPr>
          <p:cNvPr id="7" name="Shape 4"/>
          <p:cNvSpPr/>
          <p:nvPr/>
        </p:nvSpPr>
        <p:spPr>
          <a:xfrm>
            <a:off x="5394960" y="2679192"/>
            <a:ext cx="128016" cy="128016"/>
          </a:xfrm>
          <a:prstGeom prst="ellipse">
            <a:avLst/>
          </a:prstGeom>
          <a:solidFill>
            <a:srgbClr val="33D6FF"/>
          </a:solidFill>
          <a:ln/>
        </p:spPr>
        <p:txBody>
          <a:bodyPr/>
          <a:lstStyle/>
          <a:p>
            <a:endParaRPr lang="en-GB"/>
          </a:p>
        </p:txBody>
      </p:sp>
      <p:sp>
        <p:nvSpPr>
          <p:cNvPr id="8" name="Text 5"/>
          <p:cNvSpPr/>
          <p:nvPr/>
        </p:nvSpPr>
        <p:spPr>
          <a:xfrm>
            <a:off x="5669280" y="2496312"/>
            <a:ext cx="5486400" cy="685800"/>
          </a:xfrm>
          <a:prstGeom prst="rect">
            <a:avLst/>
          </a:prstGeom>
          <a:noFill/>
          <a:ln/>
        </p:spPr>
        <p:txBody>
          <a:bodyPr wrap="square" lIns="0" tIns="0" rIns="0" bIns="0" rtlCol="0" anchor="ctr"/>
          <a:lstStyle/>
          <a:p>
            <a:pPr marL="0" indent="0">
              <a:lnSpc>
                <a:spcPct val="125000"/>
              </a:lnSpc>
              <a:buNone/>
            </a:pPr>
            <a:r>
              <a:rPr lang="en-US" sz="1450" dirty="0">
                <a:solidFill>
                  <a:srgbClr val="FFFFFF"/>
                </a:solidFill>
                <a:latin typeface="Calibri" pitchFamily="34" charset="0"/>
                <a:ea typeface="Calibri" pitchFamily="34" charset="-122"/>
                <a:cs typeface="Calibri" pitchFamily="34" charset="-120"/>
              </a:rPr>
              <a:t>Life on Earth shows biology can thrive in far more extreme conditions than once assumed.</a:t>
            </a:r>
            <a:endParaRPr lang="en-US" sz="1450" dirty="0"/>
          </a:p>
        </p:txBody>
      </p:sp>
      <p:sp>
        <p:nvSpPr>
          <p:cNvPr id="9" name="Shape 6"/>
          <p:cNvSpPr/>
          <p:nvPr/>
        </p:nvSpPr>
        <p:spPr>
          <a:xfrm>
            <a:off x="5394960" y="3456432"/>
            <a:ext cx="128016" cy="128016"/>
          </a:xfrm>
          <a:prstGeom prst="ellipse">
            <a:avLst/>
          </a:prstGeom>
          <a:solidFill>
            <a:srgbClr val="33D6FF"/>
          </a:solidFill>
          <a:ln/>
        </p:spPr>
        <p:txBody>
          <a:bodyPr/>
          <a:lstStyle/>
          <a:p>
            <a:endParaRPr lang="en-GB"/>
          </a:p>
        </p:txBody>
      </p:sp>
      <p:sp>
        <p:nvSpPr>
          <p:cNvPr id="10" name="Text 7"/>
          <p:cNvSpPr/>
          <p:nvPr/>
        </p:nvSpPr>
        <p:spPr>
          <a:xfrm>
            <a:off x="5669280" y="3273552"/>
            <a:ext cx="5486400" cy="685800"/>
          </a:xfrm>
          <a:prstGeom prst="rect">
            <a:avLst/>
          </a:prstGeom>
          <a:noFill/>
          <a:ln/>
        </p:spPr>
        <p:txBody>
          <a:bodyPr wrap="square" lIns="0" tIns="0" rIns="0" bIns="0" rtlCol="0" anchor="ctr"/>
          <a:lstStyle/>
          <a:p>
            <a:pPr marL="0" indent="0">
              <a:lnSpc>
                <a:spcPct val="125000"/>
              </a:lnSpc>
              <a:buNone/>
            </a:pPr>
            <a:r>
              <a:rPr lang="en-US" sz="1450" dirty="0">
                <a:solidFill>
                  <a:srgbClr val="FFFFFF"/>
                </a:solidFill>
                <a:latin typeface="Calibri" pitchFamily="34" charset="0"/>
                <a:ea typeface="Calibri" pitchFamily="34" charset="-122"/>
                <a:cs typeface="Calibri" pitchFamily="34" charset="-120"/>
              </a:rPr>
              <a:t>Mars, Europa, and Enceladus each offer a plausible, testable habitat within reach.</a:t>
            </a:r>
            <a:endParaRPr lang="en-US" sz="1450" dirty="0"/>
          </a:p>
        </p:txBody>
      </p:sp>
      <p:sp>
        <p:nvSpPr>
          <p:cNvPr id="11" name="Shape 8"/>
          <p:cNvSpPr/>
          <p:nvPr/>
        </p:nvSpPr>
        <p:spPr>
          <a:xfrm>
            <a:off x="5394960" y="4233672"/>
            <a:ext cx="128016" cy="128016"/>
          </a:xfrm>
          <a:prstGeom prst="ellipse">
            <a:avLst/>
          </a:prstGeom>
          <a:solidFill>
            <a:srgbClr val="33D6FF"/>
          </a:solidFill>
          <a:ln/>
        </p:spPr>
        <p:txBody>
          <a:bodyPr/>
          <a:lstStyle/>
          <a:p>
            <a:endParaRPr lang="en-GB"/>
          </a:p>
        </p:txBody>
      </p:sp>
      <p:sp>
        <p:nvSpPr>
          <p:cNvPr id="12" name="Text 9"/>
          <p:cNvSpPr/>
          <p:nvPr/>
        </p:nvSpPr>
        <p:spPr>
          <a:xfrm>
            <a:off x="5669280" y="4050792"/>
            <a:ext cx="5486400" cy="685800"/>
          </a:xfrm>
          <a:prstGeom prst="rect">
            <a:avLst/>
          </a:prstGeom>
          <a:noFill/>
          <a:ln/>
        </p:spPr>
        <p:txBody>
          <a:bodyPr wrap="square" lIns="0" tIns="0" rIns="0" bIns="0" rtlCol="0" anchor="ctr"/>
          <a:lstStyle/>
          <a:p>
            <a:pPr marL="0" indent="0">
              <a:lnSpc>
                <a:spcPct val="125000"/>
              </a:lnSpc>
              <a:buNone/>
            </a:pPr>
            <a:r>
              <a:rPr lang="en-US" sz="1450" dirty="0">
                <a:solidFill>
                  <a:srgbClr val="FFFFFF"/>
                </a:solidFill>
                <a:latin typeface="Calibri" pitchFamily="34" charset="0"/>
                <a:ea typeface="Calibri" pitchFamily="34" charset="-122"/>
                <a:cs typeface="Calibri" pitchFamily="34" charset="-120"/>
              </a:rPr>
              <a:t>Biosignatures give us a rigorous way to search, without needing to travel there ourselves.</a:t>
            </a:r>
            <a:endParaRPr lang="en-US" sz="1450" dirty="0"/>
          </a:p>
        </p:txBody>
      </p:sp>
      <p:sp>
        <p:nvSpPr>
          <p:cNvPr id="13" name="Shape 10"/>
          <p:cNvSpPr/>
          <p:nvPr/>
        </p:nvSpPr>
        <p:spPr>
          <a:xfrm>
            <a:off x="5394960" y="5257800"/>
            <a:ext cx="6126480" cy="1005840"/>
          </a:xfrm>
          <a:prstGeom prst="roundRect">
            <a:avLst>
              <a:gd name="adj" fmla="val 9091"/>
            </a:avLst>
          </a:prstGeom>
          <a:solidFill>
            <a:srgbClr val="141C30"/>
          </a:solidFill>
          <a:ln/>
        </p:spPr>
        <p:txBody>
          <a:bodyPr/>
          <a:lstStyle/>
          <a:p>
            <a:endParaRPr lang="en-GB"/>
          </a:p>
        </p:txBody>
      </p:sp>
      <p:sp>
        <p:nvSpPr>
          <p:cNvPr id="14" name="Text 11"/>
          <p:cNvSpPr/>
          <p:nvPr/>
        </p:nvSpPr>
        <p:spPr>
          <a:xfrm>
            <a:off x="5623560" y="5257800"/>
            <a:ext cx="5669280" cy="1005840"/>
          </a:xfrm>
          <a:prstGeom prst="rect">
            <a:avLst/>
          </a:prstGeom>
          <a:noFill/>
          <a:ln/>
        </p:spPr>
        <p:txBody>
          <a:bodyPr wrap="square" lIns="0" tIns="0" rIns="0" bIns="0" rtlCol="0" anchor="ctr"/>
          <a:lstStyle/>
          <a:p>
            <a:pPr marL="0" indent="0">
              <a:buNone/>
            </a:pPr>
            <a:r>
              <a:rPr lang="en-US" sz="1500" i="1" dirty="0">
                <a:solidFill>
                  <a:srgbClr val="33D6FF"/>
                </a:solidFill>
                <a:latin typeface="Cambria" pitchFamily="34" charset="0"/>
                <a:ea typeface="Cambria" pitchFamily="34" charset="-122"/>
                <a:cs typeface="Cambria" pitchFamily="34" charset="-120"/>
              </a:rPr>
              <a:t>"The search for life is ultimately a search for biology beyond Earth."</a:t>
            </a:r>
            <a:endParaRPr lang="en-US" sz="1500" dirty="0"/>
          </a:p>
        </p:txBody>
      </p:sp>
      <p:sp>
        <p:nvSpPr>
          <p:cNvPr id="15" name="Text 12"/>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WHERE WE'RE HEADED</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Roadmap</a:t>
            </a:r>
            <a:endParaRPr lang="en-US" sz="3400" dirty="0"/>
          </a:p>
        </p:txBody>
      </p:sp>
      <p:sp>
        <p:nvSpPr>
          <p:cNvPr id="4" name="Shape 2"/>
          <p:cNvSpPr/>
          <p:nvPr/>
        </p:nvSpPr>
        <p:spPr>
          <a:xfrm>
            <a:off x="731520" y="1901952"/>
            <a:ext cx="658368" cy="65836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5" name="Image 0" descr="preencoded.png"/>
          <p:cNvPicPr>
            <a:picLocks noChangeAspect="1"/>
          </p:cNvPicPr>
          <p:nvPr/>
        </p:nvPicPr>
        <p:blipFill>
          <a:blip r:embed="rId3"/>
          <a:stretch>
            <a:fillRect/>
          </a:stretch>
        </p:blipFill>
        <p:spPr>
          <a:xfrm>
            <a:off x="879653" y="2050085"/>
            <a:ext cx="362102" cy="362102"/>
          </a:xfrm>
          <a:prstGeom prst="rect">
            <a:avLst/>
          </a:prstGeom>
        </p:spPr>
      </p:pic>
      <p:sp>
        <p:nvSpPr>
          <p:cNvPr id="6" name="Text 3"/>
          <p:cNvSpPr/>
          <p:nvPr/>
        </p:nvSpPr>
        <p:spPr>
          <a:xfrm>
            <a:off x="1645920" y="1828800"/>
            <a:ext cx="5029200" cy="411480"/>
          </a:xfrm>
          <a:prstGeom prst="rect">
            <a:avLst/>
          </a:prstGeom>
          <a:noFill/>
          <a:ln/>
        </p:spPr>
        <p:txBody>
          <a:bodyPr wrap="square" lIns="0" tIns="0" rIns="0" bIns="0" rtlCol="0" anchor="b"/>
          <a:lstStyle/>
          <a:p>
            <a:pPr marL="0" indent="0">
              <a:buNone/>
            </a:pPr>
            <a:r>
              <a:rPr lang="en-US" sz="1900" b="1" dirty="0">
                <a:solidFill>
                  <a:srgbClr val="FFFFFF"/>
                </a:solidFill>
                <a:latin typeface="Cambria" pitchFamily="34" charset="0"/>
                <a:ea typeface="Cambria" pitchFamily="34" charset="-122"/>
                <a:cs typeface="Cambria" pitchFamily="34" charset="-120"/>
              </a:rPr>
              <a:t>Astrobiology</a:t>
            </a:r>
            <a:endParaRPr lang="en-US" sz="1900" dirty="0"/>
          </a:p>
        </p:txBody>
      </p:sp>
      <p:sp>
        <p:nvSpPr>
          <p:cNvPr id="7" name="Text 4"/>
          <p:cNvSpPr/>
          <p:nvPr/>
        </p:nvSpPr>
        <p:spPr>
          <a:xfrm>
            <a:off x="1645920" y="2240280"/>
            <a:ext cx="5029200" cy="365760"/>
          </a:xfrm>
          <a:prstGeom prst="rect">
            <a:avLst/>
          </a:prstGeom>
          <a:noFill/>
          <a:ln/>
        </p:spPr>
        <p:txBody>
          <a:bodyPr wrap="square" lIns="0" tIns="0" rIns="0" bIns="0" rtlCol="0" anchor="ctr"/>
          <a:lstStyle/>
          <a:p>
            <a:pPr marL="0" indent="0">
              <a:buNone/>
            </a:pPr>
            <a:r>
              <a:rPr lang="en-US" sz="1300" dirty="0">
                <a:solidFill>
                  <a:srgbClr val="8CA0BE"/>
                </a:solidFill>
                <a:latin typeface="Calibri" pitchFamily="34" charset="0"/>
                <a:ea typeface="Calibri" pitchFamily="34" charset="-122"/>
                <a:cs typeface="Calibri" pitchFamily="34" charset="-120"/>
              </a:rPr>
              <a:t>Defining the field</a:t>
            </a:r>
            <a:endParaRPr lang="en-US" sz="1300" dirty="0"/>
          </a:p>
        </p:txBody>
      </p:sp>
      <p:sp>
        <p:nvSpPr>
          <p:cNvPr id="8" name="Shape 5"/>
          <p:cNvSpPr/>
          <p:nvPr/>
        </p:nvSpPr>
        <p:spPr>
          <a:xfrm>
            <a:off x="1060704" y="2633472"/>
            <a:ext cx="0" cy="201168"/>
          </a:xfrm>
          <a:prstGeom prst="line">
            <a:avLst/>
          </a:prstGeom>
          <a:noFill/>
          <a:ln w="12700">
            <a:solidFill>
              <a:srgbClr val="26314F"/>
            </a:solidFill>
            <a:prstDash val="solid"/>
          </a:ln>
        </p:spPr>
        <p:txBody>
          <a:bodyPr/>
          <a:lstStyle/>
          <a:p>
            <a:endParaRPr lang="en-GB"/>
          </a:p>
        </p:txBody>
      </p:sp>
      <p:sp>
        <p:nvSpPr>
          <p:cNvPr id="9" name="Shape 6"/>
          <p:cNvSpPr/>
          <p:nvPr/>
        </p:nvSpPr>
        <p:spPr>
          <a:xfrm>
            <a:off x="731520" y="2816352"/>
            <a:ext cx="658368" cy="65836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0" name="Image 1" descr="preencoded.png"/>
          <p:cNvPicPr>
            <a:picLocks noChangeAspect="1"/>
          </p:cNvPicPr>
          <p:nvPr/>
        </p:nvPicPr>
        <p:blipFill>
          <a:blip r:embed="rId4"/>
          <a:stretch>
            <a:fillRect/>
          </a:stretch>
        </p:blipFill>
        <p:spPr>
          <a:xfrm>
            <a:off x="879653" y="2964485"/>
            <a:ext cx="362102" cy="362102"/>
          </a:xfrm>
          <a:prstGeom prst="rect">
            <a:avLst/>
          </a:prstGeom>
        </p:spPr>
      </p:pic>
      <p:sp>
        <p:nvSpPr>
          <p:cNvPr id="11" name="Text 7"/>
          <p:cNvSpPr/>
          <p:nvPr/>
        </p:nvSpPr>
        <p:spPr>
          <a:xfrm>
            <a:off x="1645920" y="2743200"/>
            <a:ext cx="5029200" cy="411480"/>
          </a:xfrm>
          <a:prstGeom prst="rect">
            <a:avLst/>
          </a:prstGeom>
          <a:noFill/>
          <a:ln/>
        </p:spPr>
        <p:txBody>
          <a:bodyPr wrap="square" lIns="0" tIns="0" rIns="0" bIns="0" rtlCol="0" anchor="b"/>
          <a:lstStyle/>
          <a:p>
            <a:pPr marL="0" indent="0">
              <a:buNone/>
            </a:pPr>
            <a:r>
              <a:rPr lang="en-US" sz="1900" b="1" dirty="0">
                <a:solidFill>
                  <a:srgbClr val="FFFFFF"/>
                </a:solidFill>
                <a:latin typeface="Cambria" pitchFamily="34" charset="0"/>
                <a:ea typeface="Cambria" pitchFamily="34" charset="-122"/>
                <a:cs typeface="Cambria" pitchFamily="34" charset="-120"/>
              </a:rPr>
              <a:t>Requirements for Life</a:t>
            </a:r>
            <a:endParaRPr lang="en-US" sz="1900" dirty="0"/>
          </a:p>
        </p:txBody>
      </p:sp>
      <p:sp>
        <p:nvSpPr>
          <p:cNvPr id="12" name="Text 8"/>
          <p:cNvSpPr/>
          <p:nvPr/>
        </p:nvSpPr>
        <p:spPr>
          <a:xfrm>
            <a:off x="1645920" y="3154680"/>
            <a:ext cx="5029200" cy="365760"/>
          </a:xfrm>
          <a:prstGeom prst="rect">
            <a:avLst/>
          </a:prstGeom>
          <a:noFill/>
          <a:ln/>
        </p:spPr>
        <p:txBody>
          <a:bodyPr wrap="square" lIns="0" tIns="0" rIns="0" bIns="0" rtlCol="0" anchor="ctr"/>
          <a:lstStyle/>
          <a:p>
            <a:pPr marL="0" indent="0">
              <a:buNone/>
            </a:pPr>
            <a:r>
              <a:rPr lang="en-US" sz="1300" dirty="0">
                <a:solidFill>
                  <a:srgbClr val="8CA0BE"/>
                </a:solidFill>
                <a:latin typeface="Calibri" pitchFamily="34" charset="0"/>
                <a:ea typeface="Calibri" pitchFamily="34" charset="-122"/>
                <a:cs typeface="Calibri" pitchFamily="34" charset="-120"/>
              </a:rPr>
              <a:t>Water, energy, chemistry, time</a:t>
            </a:r>
            <a:endParaRPr lang="en-US" sz="1300" dirty="0"/>
          </a:p>
        </p:txBody>
      </p:sp>
      <p:sp>
        <p:nvSpPr>
          <p:cNvPr id="13" name="Shape 9"/>
          <p:cNvSpPr/>
          <p:nvPr/>
        </p:nvSpPr>
        <p:spPr>
          <a:xfrm>
            <a:off x="1060704" y="3547872"/>
            <a:ext cx="0" cy="201168"/>
          </a:xfrm>
          <a:prstGeom prst="line">
            <a:avLst/>
          </a:prstGeom>
          <a:noFill/>
          <a:ln w="12700">
            <a:solidFill>
              <a:srgbClr val="26314F"/>
            </a:solidFill>
            <a:prstDash val="solid"/>
          </a:ln>
        </p:spPr>
        <p:txBody>
          <a:bodyPr/>
          <a:lstStyle/>
          <a:p>
            <a:endParaRPr lang="en-GB"/>
          </a:p>
        </p:txBody>
      </p:sp>
      <p:sp>
        <p:nvSpPr>
          <p:cNvPr id="14" name="Shape 10"/>
          <p:cNvSpPr/>
          <p:nvPr/>
        </p:nvSpPr>
        <p:spPr>
          <a:xfrm>
            <a:off x="731520" y="3730752"/>
            <a:ext cx="658368" cy="65836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5" name="Image 2" descr="preencoded.png"/>
          <p:cNvPicPr>
            <a:picLocks noChangeAspect="1"/>
          </p:cNvPicPr>
          <p:nvPr/>
        </p:nvPicPr>
        <p:blipFill>
          <a:blip r:embed="rId5"/>
          <a:stretch>
            <a:fillRect/>
          </a:stretch>
        </p:blipFill>
        <p:spPr>
          <a:xfrm>
            <a:off x="879653" y="3878885"/>
            <a:ext cx="362102" cy="362102"/>
          </a:xfrm>
          <a:prstGeom prst="rect">
            <a:avLst/>
          </a:prstGeom>
        </p:spPr>
      </p:pic>
      <p:sp>
        <p:nvSpPr>
          <p:cNvPr id="16" name="Text 11"/>
          <p:cNvSpPr/>
          <p:nvPr/>
        </p:nvSpPr>
        <p:spPr>
          <a:xfrm>
            <a:off x="1645920" y="3657600"/>
            <a:ext cx="5029200" cy="411480"/>
          </a:xfrm>
          <a:prstGeom prst="rect">
            <a:avLst/>
          </a:prstGeom>
          <a:noFill/>
          <a:ln/>
        </p:spPr>
        <p:txBody>
          <a:bodyPr wrap="square" lIns="0" tIns="0" rIns="0" bIns="0" rtlCol="0" anchor="b"/>
          <a:lstStyle/>
          <a:p>
            <a:pPr marL="0" indent="0">
              <a:buNone/>
            </a:pPr>
            <a:r>
              <a:rPr lang="en-US" sz="1900" b="1" dirty="0">
                <a:solidFill>
                  <a:srgbClr val="FFFFFF"/>
                </a:solidFill>
                <a:latin typeface="Cambria" pitchFamily="34" charset="0"/>
                <a:ea typeface="Cambria" pitchFamily="34" charset="-122"/>
                <a:cs typeface="Cambria" pitchFamily="34" charset="-120"/>
              </a:rPr>
              <a:t>Habitable Planets</a:t>
            </a:r>
            <a:endParaRPr lang="en-US" sz="1900" dirty="0"/>
          </a:p>
        </p:txBody>
      </p:sp>
      <p:sp>
        <p:nvSpPr>
          <p:cNvPr id="17" name="Text 12"/>
          <p:cNvSpPr/>
          <p:nvPr/>
        </p:nvSpPr>
        <p:spPr>
          <a:xfrm>
            <a:off x="1645920" y="4069080"/>
            <a:ext cx="5029200" cy="365760"/>
          </a:xfrm>
          <a:prstGeom prst="rect">
            <a:avLst/>
          </a:prstGeom>
          <a:noFill/>
          <a:ln/>
        </p:spPr>
        <p:txBody>
          <a:bodyPr wrap="square" lIns="0" tIns="0" rIns="0" bIns="0" rtlCol="0" anchor="ctr"/>
          <a:lstStyle/>
          <a:p>
            <a:pPr marL="0" indent="0">
              <a:buNone/>
            </a:pPr>
            <a:r>
              <a:rPr lang="en-US" sz="1300" dirty="0">
                <a:solidFill>
                  <a:srgbClr val="8CA0BE"/>
                </a:solidFill>
                <a:latin typeface="Calibri" pitchFamily="34" charset="0"/>
                <a:ea typeface="Calibri" pitchFamily="34" charset="-122"/>
                <a:cs typeface="Calibri" pitchFamily="34" charset="-120"/>
              </a:rPr>
              <a:t>Where conditions could align</a:t>
            </a:r>
            <a:endParaRPr lang="en-US" sz="1300" dirty="0"/>
          </a:p>
        </p:txBody>
      </p:sp>
      <p:sp>
        <p:nvSpPr>
          <p:cNvPr id="18" name="Shape 13"/>
          <p:cNvSpPr/>
          <p:nvPr/>
        </p:nvSpPr>
        <p:spPr>
          <a:xfrm>
            <a:off x="1060704" y="4462272"/>
            <a:ext cx="0" cy="201168"/>
          </a:xfrm>
          <a:prstGeom prst="line">
            <a:avLst/>
          </a:prstGeom>
          <a:noFill/>
          <a:ln w="12700">
            <a:solidFill>
              <a:srgbClr val="26314F"/>
            </a:solidFill>
            <a:prstDash val="solid"/>
          </a:ln>
        </p:spPr>
        <p:txBody>
          <a:bodyPr/>
          <a:lstStyle/>
          <a:p>
            <a:endParaRPr lang="en-GB"/>
          </a:p>
        </p:txBody>
      </p:sp>
      <p:sp>
        <p:nvSpPr>
          <p:cNvPr id="19" name="Shape 14"/>
          <p:cNvSpPr/>
          <p:nvPr/>
        </p:nvSpPr>
        <p:spPr>
          <a:xfrm>
            <a:off x="731520" y="4645152"/>
            <a:ext cx="658368" cy="65836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20" name="Image 3" descr="preencoded.png"/>
          <p:cNvPicPr>
            <a:picLocks noChangeAspect="1"/>
          </p:cNvPicPr>
          <p:nvPr/>
        </p:nvPicPr>
        <p:blipFill>
          <a:blip r:embed="rId6"/>
          <a:stretch>
            <a:fillRect/>
          </a:stretch>
        </p:blipFill>
        <p:spPr>
          <a:xfrm>
            <a:off x="879653" y="4793285"/>
            <a:ext cx="362102" cy="362102"/>
          </a:xfrm>
          <a:prstGeom prst="rect">
            <a:avLst/>
          </a:prstGeom>
        </p:spPr>
      </p:pic>
      <p:sp>
        <p:nvSpPr>
          <p:cNvPr id="21" name="Text 15"/>
          <p:cNvSpPr/>
          <p:nvPr/>
        </p:nvSpPr>
        <p:spPr>
          <a:xfrm>
            <a:off x="1645920" y="4572000"/>
            <a:ext cx="5029200" cy="411480"/>
          </a:xfrm>
          <a:prstGeom prst="rect">
            <a:avLst/>
          </a:prstGeom>
          <a:noFill/>
          <a:ln/>
        </p:spPr>
        <p:txBody>
          <a:bodyPr wrap="square" lIns="0" tIns="0" rIns="0" bIns="0" rtlCol="0" anchor="b"/>
          <a:lstStyle/>
          <a:p>
            <a:pPr marL="0" indent="0">
              <a:buNone/>
            </a:pPr>
            <a:r>
              <a:rPr lang="en-US" sz="1900" b="1" dirty="0">
                <a:solidFill>
                  <a:srgbClr val="FFFFFF"/>
                </a:solidFill>
                <a:latin typeface="Cambria" pitchFamily="34" charset="0"/>
                <a:ea typeface="Cambria" pitchFamily="34" charset="-122"/>
                <a:cs typeface="Cambria" pitchFamily="34" charset="-120"/>
              </a:rPr>
              <a:t>Solar System Candidates</a:t>
            </a:r>
            <a:endParaRPr lang="en-US" sz="1900" dirty="0"/>
          </a:p>
        </p:txBody>
      </p:sp>
      <p:sp>
        <p:nvSpPr>
          <p:cNvPr id="22" name="Text 16"/>
          <p:cNvSpPr/>
          <p:nvPr/>
        </p:nvSpPr>
        <p:spPr>
          <a:xfrm>
            <a:off x="1645920" y="4983480"/>
            <a:ext cx="5029200" cy="365760"/>
          </a:xfrm>
          <a:prstGeom prst="rect">
            <a:avLst/>
          </a:prstGeom>
          <a:noFill/>
          <a:ln/>
        </p:spPr>
        <p:txBody>
          <a:bodyPr wrap="square" lIns="0" tIns="0" rIns="0" bIns="0" rtlCol="0" anchor="ctr"/>
          <a:lstStyle/>
          <a:p>
            <a:pPr marL="0" indent="0">
              <a:buNone/>
            </a:pPr>
            <a:r>
              <a:rPr lang="en-US" sz="1300" dirty="0">
                <a:solidFill>
                  <a:srgbClr val="8CA0BE"/>
                </a:solidFill>
                <a:latin typeface="Calibri" pitchFamily="34" charset="0"/>
                <a:ea typeface="Calibri" pitchFamily="34" charset="-122"/>
                <a:cs typeface="Calibri" pitchFamily="34" charset="-120"/>
              </a:rPr>
              <a:t>Mars, Europa, Enceladus</a:t>
            </a:r>
            <a:endParaRPr lang="en-US" sz="1300" dirty="0"/>
          </a:p>
        </p:txBody>
      </p:sp>
      <p:sp>
        <p:nvSpPr>
          <p:cNvPr id="23" name="Shape 17"/>
          <p:cNvSpPr/>
          <p:nvPr/>
        </p:nvSpPr>
        <p:spPr>
          <a:xfrm>
            <a:off x="1060704" y="5376672"/>
            <a:ext cx="0" cy="201168"/>
          </a:xfrm>
          <a:prstGeom prst="line">
            <a:avLst/>
          </a:prstGeom>
          <a:noFill/>
          <a:ln w="12700">
            <a:solidFill>
              <a:srgbClr val="26314F"/>
            </a:solidFill>
            <a:prstDash val="solid"/>
          </a:ln>
        </p:spPr>
        <p:txBody>
          <a:bodyPr/>
          <a:lstStyle/>
          <a:p>
            <a:endParaRPr lang="en-GB"/>
          </a:p>
        </p:txBody>
      </p:sp>
      <p:sp>
        <p:nvSpPr>
          <p:cNvPr id="24" name="Shape 18"/>
          <p:cNvSpPr/>
          <p:nvPr/>
        </p:nvSpPr>
        <p:spPr>
          <a:xfrm>
            <a:off x="731520" y="5559552"/>
            <a:ext cx="658368" cy="658368"/>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25" name="Image 4" descr="preencoded.png"/>
          <p:cNvPicPr>
            <a:picLocks noChangeAspect="1"/>
          </p:cNvPicPr>
          <p:nvPr/>
        </p:nvPicPr>
        <p:blipFill>
          <a:blip r:embed="rId7"/>
          <a:stretch>
            <a:fillRect/>
          </a:stretch>
        </p:blipFill>
        <p:spPr>
          <a:xfrm>
            <a:off x="879653" y="5707685"/>
            <a:ext cx="362102" cy="362102"/>
          </a:xfrm>
          <a:prstGeom prst="rect">
            <a:avLst/>
          </a:prstGeom>
        </p:spPr>
      </p:pic>
      <p:sp>
        <p:nvSpPr>
          <p:cNvPr id="26" name="Text 19"/>
          <p:cNvSpPr/>
          <p:nvPr/>
        </p:nvSpPr>
        <p:spPr>
          <a:xfrm>
            <a:off x="1645920" y="5486400"/>
            <a:ext cx="5029200" cy="411480"/>
          </a:xfrm>
          <a:prstGeom prst="rect">
            <a:avLst/>
          </a:prstGeom>
          <a:noFill/>
          <a:ln/>
        </p:spPr>
        <p:txBody>
          <a:bodyPr wrap="square" lIns="0" tIns="0" rIns="0" bIns="0" rtlCol="0" anchor="b"/>
          <a:lstStyle/>
          <a:p>
            <a:pPr marL="0" indent="0">
              <a:buNone/>
            </a:pPr>
            <a:r>
              <a:rPr lang="en-US" sz="1900" b="1" dirty="0">
                <a:solidFill>
                  <a:srgbClr val="FFFFFF"/>
                </a:solidFill>
                <a:latin typeface="Cambria" pitchFamily="34" charset="0"/>
                <a:ea typeface="Cambria" pitchFamily="34" charset="-122"/>
                <a:cs typeface="Cambria" pitchFamily="34" charset="-120"/>
              </a:rPr>
              <a:t>Biosignatures</a:t>
            </a:r>
            <a:endParaRPr lang="en-US" sz="1900" dirty="0"/>
          </a:p>
        </p:txBody>
      </p:sp>
      <p:sp>
        <p:nvSpPr>
          <p:cNvPr id="27" name="Text 20"/>
          <p:cNvSpPr/>
          <p:nvPr/>
        </p:nvSpPr>
        <p:spPr>
          <a:xfrm>
            <a:off x="1645920" y="5897880"/>
            <a:ext cx="5029200" cy="365760"/>
          </a:xfrm>
          <a:prstGeom prst="rect">
            <a:avLst/>
          </a:prstGeom>
          <a:noFill/>
          <a:ln/>
        </p:spPr>
        <p:txBody>
          <a:bodyPr wrap="square" lIns="0" tIns="0" rIns="0" bIns="0" rtlCol="0" anchor="ctr"/>
          <a:lstStyle/>
          <a:p>
            <a:pPr marL="0" indent="0">
              <a:buNone/>
            </a:pPr>
            <a:r>
              <a:rPr lang="en-US" sz="1300" dirty="0">
                <a:solidFill>
                  <a:srgbClr val="8CA0BE"/>
                </a:solidFill>
                <a:latin typeface="Calibri" pitchFamily="34" charset="0"/>
                <a:ea typeface="Calibri" pitchFamily="34" charset="-122"/>
                <a:cs typeface="Calibri" pitchFamily="34" charset="-120"/>
              </a:rPr>
              <a:t>How we'd recognize life</a:t>
            </a:r>
            <a:endParaRPr lang="en-US" sz="1300" dirty="0"/>
          </a:p>
        </p:txBody>
      </p:sp>
      <p:sp>
        <p:nvSpPr>
          <p:cNvPr id="28" name="Shape 21"/>
          <p:cNvSpPr/>
          <p:nvPr/>
        </p:nvSpPr>
        <p:spPr>
          <a:xfrm>
            <a:off x="6766560" y="1783080"/>
            <a:ext cx="4709160" cy="4480560"/>
          </a:xfrm>
          <a:prstGeom prst="roundRect">
            <a:avLst>
              <a:gd name="adj" fmla="val 2449"/>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29" name="Text 22"/>
          <p:cNvSpPr/>
          <p:nvPr/>
        </p:nvSpPr>
        <p:spPr>
          <a:xfrm>
            <a:off x="7086600" y="2057400"/>
            <a:ext cx="4114800" cy="320040"/>
          </a:xfrm>
          <a:prstGeom prst="rect">
            <a:avLst/>
          </a:prstGeom>
          <a:noFill/>
          <a:ln/>
        </p:spPr>
        <p:txBody>
          <a:bodyPr wrap="square" lIns="0" tIns="0" rIns="0" bIns="0" rtlCol="0" anchor="ctr"/>
          <a:lstStyle/>
          <a:p>
            <a:pPr marL="0" indent="0">
              <a:buNone/>
            </a:pPr>
            <a:r>
              <a:rPr lang="en-US" sz="1250" b="1" kern="0" spc="200" dirty="0">
                <a:solidFill>
                  <a:srgbClr val="33D6FF"/>
                </a:solidFill>
                <a:latin typeface="Calibri" pitchFamily="34" charset="0"/>
                <a:ea typeface="Calibri" pitchFamily="34" charset="-122"/>
                <a:cs typeface="Calibri" pitchFamily="34" charset="-120"/>
              </a:rPr>
              <a:t>A BIOLOGY-FIRST JOURNEY</a:t>
            </a:r>
            <a:endParaRPr lang="en-US" sz="1250" dirty="0"/>
          </a:p>
        </p:txBody>
      </p:sp>
      <p:sp>
        <p:nvSpPr>
          <p:cNvPr id="30" name="Text 23"/>
          <p:cNvSpPr/>
          <p:nvPr/>
        </p:nvSpPr>
        <p:spPr>
          <a:xfrm>
            <a:off x="7086600" y="2468880"/>
            <a:ext cx="4160520" cy="1463040"/>
          </a:xfrm>
          <a:prstGeom prst="rect">
            <a:avLst/>
          </a:prstGeom>
          <a:noFill/>
          <a:ln/>
        </p:spPr>
        <p:txBody>
          <a:bodyPr wrap="square" lIns="0" tIns="0" rIns="0" bIns="0" rtlCol="0" anchor="ctr"/>
          <a:lstStyle/>
          <a:p>
            <a:pPr marL="0" indent="0">
              <a:lnSpc>
                <a:spcPct val="125000"/>
              </a:lnSpc>
              <a:buNone/>
            </a:pPr>
            <a:r>
              <a:rPr lang="en-US" sz="1450" dirty="0">
                <a:solidFill>
                  <a:srgbClr val="FFFFFF"/>
                </a:solidFill>
                <a:latin typeface="Calibri" pitchFamily="34" charset="0"/>
                <a:ea typeface="Calibri" pitchFamily="34" charset="-122"/>
                <a:cs typeface="Calibri" pitchFamily="34" charset="-120"/>
              </a:rPr>
              <a:t>We start with what life actually requires, then travel outward, from extreme life on Earth, to promising worlds nearby, to planets we'll never visit but might one day detect.</a:t>
            </a:r>
            <a:endParaRPr lang="en-US" sz="1450" dirty="0"/>
          </a:p>
        </p:txBody>
      </p:sp>
      <p:pic>
        <p:nvPicPr>
          <p:cNvPr id="31" name="Image 5" descr="preencoded.png"/>
          <p:cNvPicPr>
            <a:picLocks noChangeAspect="1"/>
          </p:cNvPicPr>
          <p:nvPr/>
        </p:nvPicPr>
        <p:blipFill>
          <a:blip r:embed="rId8">
            <a:alphaModFix amt="85000"/>
          </a:blip>
          <a:stretch>
            <a:fillRect/>
          </a:stretch>
        </p:blipFill>
        <p:spPr>
          <a:xfrm>
            <a:off x="8229600" y="4114800"/>
            <a:ext cx="2011680" cy="2011680"/>
          </a:xfrm>
          <a:prstGeom prst="rect">
            <a:avLst/>
          </a:prstGeom>
        </p:spPr>
      </p:pic>
      <p:sp>
        <p:nvSpPr>
          <p:cNvPr id="32" name="Text 24"/>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a:extLst>
            <a:ext uri="{FF2B5EF4-FFF2-40B4-BE49-F238E27FC236}">
              <a16:creationId xmlns:a16="http://schemas.microsoft.com/office/drawing/2014/main" id="{1C1527A7-C386-2DBE-8691-91ACE6303C9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2B0B1D3-0C7E-C1DC-5F7A-9A0E06FF6959}"/>
              </a:ext>
            </a:extLst>
          </p:cNvPr>
          <p:cNvSpPr/>
          <p:nvPr/>
        </p:nvSpPr>
        <p:spPr>
          <a:xfrm>
            <a:off x="6858000" y="594360"/>
            <a:ext cx="5669280" cy="5669280"/>
          </a:xfrm>
          <a:prstGeom prst="ellipse">
            <a:avLst/>
          </a:prstGeom>
          <a:ln w="12700">
            <a:solidFill>
              <a:srgbClr val="1FA8A0"/>
            </a:solidFill>
            <a:prstDash val="solid"/>
          </a:ln>
        </p:spPr>
        <p:txBody>
          <a:bodyPr/>
          <a:lstStyle/>
          <a:p>
            <a:endParaRPr lang="en-GB"/>
          </a:p>
        </p:txBody>
      </p:sp>
      <p:sp>
        <p:nvSpPr>
          <p:cNvPr id="3" name="Shape 1">
            <a:extLst>
              <a:ext uri="{FF2B5EF4-FFF2-40B4-BE49-F238E27FC236}">
                <a16:creationId xmlns:a16="http://schemas.microsoft.com/office/drawing/2014/main" id="{8C9C9F44-2490-42C8-AF58-21748B1C3014}"/>
              </a:ext>
            </a:extLst>
          </p:cNvPr>
          <p:cNvSpPr/>
          <p:nvPr/>
        </p:nvSpPr>
        <p:spPr>
          <a:xfrm>
            <a:off x="7543800" y="1280160"/>
            <a:ext cx="4297680" cy="4297680"/>
          </a:xfrm>
          <a:prstGeom prst="ellipse">
            <a:avLst/>
          </a:prstGeom>
          <a:ln w="12700">
            <a:solidFill>
              <a:srgbClr val="1FA8A0"/>
            </a:solidFill>
            <a:prstDash val="dash"/>
          </a:ln>
        </p:spPr>
        <p:txBody>
          <a:bodyPr/>
          <a:lstStyle/>
          <a:p>
            <a:endParaRPr lang="en-GB"/>
          </a:p>
        </p:txBody>
      </p:sp>
      <p:sp>
        <p:nvSpPr>
          <p:cNvPr id="4" name="Shape 2">
            <a:extLst>
              <a:ext uri="{FF2B5EF4-FFF2-40B4-BE49-F238E27FC236}">
                <a16:creationId xmlns:a16="http://schemas.microsoft.com/office/drawing/2014/main" id="{8013C409-4532-6DDC-A470-41FBD2C24CA8}"/>
              </a:ext>
            </a:extLst>
          </p:cNvPr>
          <p:cNvSpPr/>
          <p:nvPr/>
        </p:nvSpPr>
        <p:spPr>
          <a:xfrm>
            <a:off x="8229600" y="1965960"/>
            <a:ext cx="2926080" cy="2926080"/>
          </a:xfrm>
          <a:prstGeom prst="ellipse">
            <a:avLst/>
          </a:prstGeom>
          <a:ln w="19050">
            <a:solidFill>
              <a:srgbClr val="33D6FF"/>
            </a:solidFill>
            <a:prstDash val="solid"/>
          </a:ln>
        </p:spPr>
        <p:txBody>
          <a:bodyPr/>
          <a:lstStyle/>
          <a:p>
            <a:endParaRPr lang="en-GB"/>
          </a:p>
        </p:txBody>
      </p:sp>
      <p:sp>
        <p:nvSpPr>
          <p:cNvPr id="5" name="Shape 3">
            <a:extLst>
              <a:ext uri="{FF2B5EF4-FFF2-40B4-BE49-F238E27FC236}">
                <a16:creationId xmlns:a16="http://schemas.microsoft.com/office/drawing/2014/main" id="{D56E22E3-C873-D21F-6BC8-097759B75111}"/>
              </a:ext>
            </a:extLst>
          </p:cNvPr>
          <p:cNvSpPr/>
          <p:nvPr/>
        </p:nvSpPr>
        <p:spPr>
          <a:xfrm>
            <a:off x="8732520" y="2468880"/>
            <a:ext cx="1920240" cy="1920240"/>
          </a:xfrm>
          <a:prstGeom prst="ellipse">
            <a:avLst/>
          </a:prstGeom>
          <a:solidFill>
            <a:srgbClr val="16233F"/>
          </a:solidFill>
          <a:ln w="25400">
            <a:solidFill>
              <a:srgbClr val="33D6FF"/>
            </a:solidFill>
            <a:prstDash val="solid"/>
          </a:ln>
        </p:spPr>
        <p:txBody>
          <a:bodyPr/>
          <a:lstStyle/>
          <a:p>
            <a:endParaRPr lang="en-GB"/>
          </a:p>
        </p:txBody>
      </p:sp>
      <p:pic>
        <p:nvPicPr>
          <p:cNvPr id="6" name="Image 0" descr="preencoded.png">
            <a:extLst>
              <a:ext uri="{FF2B5EF4-FFF2-40B4-BE49-F238E27FC236}">
                <a16:creationId xmlns:a16="http://schemas.microsoft.com/office/drawing/2014/main" id="{B6FDB010-F791-2E72-BA07-FD49CDA977F9}"/>
              </a:ext>
            </a:extLst>
          </p:cNvPr>
          <p:cNvPicPr>
            <a:picLocks noChangeAspect="1"/>
          </p:cNvPicPr>
          <p:nvPr/>
        </p:nvPicPr>
        <p:blipFill>
          <a:blip r:embed="rId3"/>
          <a:stretch>
            <a:fillRect/>
          </a:stretch>
        </p:blipFill>
        <p:spPr>
          <a:xfrm>
            <a:off x="8915400" y="2651760"/>
            <a:ext cx="1554480" cy="1554480"/>
          </a:xfrm>
          <a:prstGeom prst="rect">
            <a:avLst/>
          </a:prstGeom>
        </p:spPr>
      </p:pic>
      <p:sp>
        <p:nvSpPr>
          <p:cNvPr id="7" name="Shape 4">
            <a:extLst>
              <a:ext uri="{FF2B5EF4-FFF2-40B4-BE49-F238E27FC236}">
                <a16:creationId xmlns:a16="http://schemas.microsoft.com/office/drawing/2014/main" id="{01EFCE3B-487D-AB46-206C-54629B906EDB}"/>
              </a:ext>
            </a:extLst>
          </p:cNvPr>
          <p:cNvSpPr/>
          <p:nvPr/>
        </p:nvSpPr>
        <p:spPr>
          <a:xfrm>
            <a:off x="1005840" y="640080"/>
            <a:ext cx="45720" cy="45720"/>
          </a:xfrm>
          <a:prstGeom prst="ellipse">
            <a:avLst/>
          </a:prstGeom>
          <a:solidFill>
            <a:srgbClr val="3E5578"/>
          </a:solidFill>
          <a:ln/>
        </p:spPr>
        <p:txBody>
          <a:bodyPr/>
          <a:lstStyle/>
          <a:p>
            <a:endParaRPr lang="en-GB"/>
          </a:p>
        </p:txBody>
      </p:sp>
      <p:sp>
        <p:nvSpPr>
          <p:cNvPr id="8" name="Shape 5">
            <a:extLst>
              <a:ext uri="{FF2B5EF4-FFF2-40B4-BE49-F238E27FC236}">
                <a16:creationId xmlns:a16="http://schemas.microsoft.com/office/drawing/2014/main" id="{20DDAA89-13BA-5D58-46BE-ADC274529517}"/>
              </a:ext>
            </a:extLst>
          </p:cNvPr>
          <p:cNvSpPr/>
          <p:nvPr/>
        </p:nvSpPr>
        <p:spPr>
          <a:xfrm>
            <a:off x="2194560" y="1280160"/>
            <a:ext cx="45720" cy="45720"/>
          </a:xfrm>
          <a:prstGeom prst="ellipse">
            <a:avLst/>
          </a:prstGeom>
          <a:solidFill>
            <a:srgbClr val="3E5578"/>
          </a:solidFill>
          <a:ln/>
        </p:spPr>
        <p:txBody>
          <a:bodyPr/>
          <a:lstStyle/>
          <a:p>
            <a:endParaRPr lang="en-GB"/>
          </a:p>
        </p:txBody>
      </p:sp>
      <p:sp>
        <p:nvSpPr>
          <p:cNvPr id="9" name="Shape 6">
            <a:extLst>
              <a:ext uri="{FF2B5EF4-FFF2-40B4-BE49-F238E27FC236}">
                <a16:creationId xmlns:a16="http://schemas.microsoft.com/office/drawing/2014/main" id="{49E3D18E-6FD4-AC20-DC9D-7B0DCBD0C848}"/>
              </a:ext>
            </a:extLst>
          </p:cNvPr>
          <p:cNvSpPr/>
          <p:nvPr/>
        </p:nvSpPr>
        <p:spPr>
          <a:xfrm>
            <a:off x="731520" y="2743200"/>
            <a:ext cx="45720" cy="45720"/>
          </a:xfrm>
          <a:prstGeom prst="ellipse">
            <a:avLst/>
          </a:prstGeom>
          <a:solidFill>
            <a:srgbClr val="3E5578"/>
          </a:solidFill>
          <a:ln/>
        </p:spPr>
        <p:txBody>
          <a:bodyPr/>
          <a:lstStyle/>
          <a:p>
            <a:endParaRPr lang="en-GB"/>
          </a:p>
        </p:txBody>
      </p:sp>
      <p:sp>
        <p:nvSpPr>
          <p:cNvPr id="10" name="Shape 7">
            <a:extLst>
              <a:ext uri="{FF2B5EF4-FFF2-40B4-BE49-F238E27FC236}">
                <a16:creationId xmlns:a16="http://schemas.microsoft.com/office/drawing/2014/main" id="{C0520249-40D4-4913-B58B-83AEC2051C2B}"/>
              </a:ext>
            </a:extLst>
          </p:cNvPr>
          <p:cNvSpPr/>
          <p:nvPr/>
        </p:nvSpPr>
        <p:spPr>
          <a:xfrm>
            <a:off x="3291840" y="548640"/>
            <a:ext cx="45720" cy="45720"/>
          </a:xfrm>
          <a:prstGeom prst="ellipse">
            <a:avLst/>
          </a:prstGeom>
          <a:solidFill>
            <a:srgbClr val="3E5578"/>
          </a:solidFill>
          <a:ln/>
        </p:spPr>
        <p:txBody>
          <a:bodyPr/>
          <a:lstStyle/>
          <a:p>
            <a:endParaRPr lang="en-GB"/>
          </a:p>
        </p:txBody>
      </p:sp>
      <p:sp>
        <p:nvSpPr>
          <p:cNvPr id="11" name="Shape 8">
            <a:extLst>
              <a:ext uri="{FF2B5EF4-FFF2-40B4-BE49-F238E27FC236}">
                <a16:creationId xmlns:a16="http://schemas.microsoft.com/office/drawing/2014/main" id="{6FF5337A-02CF-A550-A15D-7F755F1A6F5F}"/>
              </a:ext>
            </a:extLst>
          </p:cNvPr>
          <p:cNvSpPr/>
          <p:nvPr/>
        </p:nvSpPr>
        <p:spPr>
          <a:xfrm>
            <a:off x="11338560" y="822960"/>
            <a:ext cx="45720" cy="45720"/>
          </a:xfrm>
          <a:prstGeom prst="ellipse">
            <a:avLst/>
          </a:prstGeom>
          <a:solidFill>
            <a:srgbClr val="3E5578"/>
          </a:solidFill>
          <a:ln/>
        </p:spPr>
        <p:txBody>
          <a:bodyPr/>
          <a:lstStyle/>
          <a:p>
            <a:endParaRPr lang="en-GB"/>
          </a:p>
        </p:txBody>
      </p:sp>
      <p:sp>
        <p:nvSpPr>
          <p:cNvPr id="12" name="Shape 9">
            <a:extLst>
              <a:ext uri="{FF2B5EF4-FFF2-40B4-BE49-F238E27FC236}">
                <a16:creationId xmlns:a16="http://schemas.microsoft.com/office/drawing/2014/main" id="{1606E52B-CBCC-05F0-1922-5780C5DD98F2}"/>
              </a:ext>
            </a:extLst>
          </p:cNvPr>
          <p:cNvSpPr/>
          <p:nvPr/>
        </p:nvSpPr>
        <p:spPr>
          <a:xfrm>
            <a:off x="8412480" y="914400"/>
            <a:ext cx="45720" cy="45720"/>
          </a:xfrm>
          <a:prstGeom prst="ellipse">
            <a:avLst/>
          </a:prstGeom>
          <a:solidFill>
            <a:srgbClr val="3E5578"/>
          </a:solidFill>
          <a:ln/>
        </p:spPr>
        <p:txBody>
          <a:bodyPr/>
          <a:lstStyle/>
          <a:p>
            <a:endParaRPr lang="en-GB"/>
          </a:p>
        </p:txBody>
      </p:sp>
      <p:sp>
        <p:nvSpPr>
          <p:cNvPr id="13" name="Shape 10">
            <a:extLst>
              <a:ext uri="{FF2B5EF4-FFF2-40B4-BE49-F238E27FC236}">
                <a16:creationId xmlns:a16="http://schemas.microsoft.com/office/drawing/2014/main" id="{D79CB91A-12F8-2A5C-4DBD-B7F39D7229E6}"/>
              </a:ext>
            </a:extLst>
          </p:cNvPr>
          <p:cNvSpPr/>
          <p:nvPr/>
        </p:nvSpPr>
        <p:spPr>
          <a:xfrm>
            <a:off x="11521440" y="5120640"/>
            <a:ext cx="45720" cy="45720"/>
          </a:xfrm>
          <a:prstGeom prst="ellipse">
            <a:avLst/>
          </a:prstGeom>
          <a:solidFill>
            <a:srgbClr val="3E5578"/>
          </a:solidFill>
          <a:ln/>
        </p:spPr>
        <p:txBody>
          <a:bodyPr/>
          <a:lstStyle/>
          <a:p>
            <a:endParaRPr lang="en-GB"/>
          </a:p>
        </p:txBody>
      </p:sp>
      <p:sp>
        <p:nvSpPr>
          <p:cNvPr id="14" name="Shape 11">
            <a:extLst>
              <a:ext uri="{FF2B5EF4-FFF2-40B4-BE49-F238E27FC236}">
                <a16:creationId xmlns:a16="http://schemas.microsoft.com/office/drawing/2014/main" id="{D9ED9A3D-7DE6-760F-A21F-D178EBDB9E76}"/>
              </a:ext>
            </a:extLst>
          </p:cNvPr>
          <p:cNvSpPr/>
          <p:nvPr/>
        </p:nvSpPr>
        <p:spPr>
          <a:xfrm>
            <a:off x="7406640" y="5669280"/>
            <a:ext cx="45720" cy="45720"/>
          </a:xfrm>
          <a:prstGeom prst="ellipse">
            <a:avLst/>
          </a:prstGeom>
          <a:solidFill>
            <a:srgbClr val="3E5578"/>
          </a:solidFill>
          <a:ln/>
        </p:spPr>
        <p:txBody>
          <a:bodyPr/>
          <a:lstStyle/>
          <a:p>
            <a:endParaRPr lang="en-GB"/>
          </a:p>
        </p:txBody>
      </p:sp>
      <p:sp>
        <p:nvSpPr>
          <p:cNvPr id="15" name="Shape 12">
            <a:extLst>
              <a:ext uri="{FF2B5EF4-FFF2-40B4-BE49-F238E27FC236}">
                <a16:creationId xmlns:a16="http://schemas.microsoft.com/office/drawing/2014/main" id="{B0C6F1D0-02A0-7ED1-961A-BE7D3D9FF775}"/>
              </a:ext>
            </a:extLst>
          </p:cNvPr>
          <p:cNvSpPr/>
          <p:nvPr/>
        </p:nvSpPr>
        <p:spPr>
          <a:xfrm>
            <a:off x="1463040" y="5394960"/>
            <a:ext cx="45720" cy="45720"/>
          </a:xfrm>
          <a:prstGeom prst="ellipse">
            <a:avLst/>
          </a:prstGeom>
          <a:solidFill>
            <a:srgbClr val="3E5578"/>
          </a:solidFill>
          <a:ln/>
        </p:spPr>
        <p:txBody>
          <a:bodyPr/>
          <a:lstStyle/>
          <a:p>
            <a:endParaRPr lang="en-GB"/>
          </a:p>
        </p:txBody>
      </p:sp>
      <p:sp>
        <p:nvSpPr>
          <p:cNvPr id="16" name="Shape 13">
            <a:extLst>
              <a:ext uri="{FF2B5EF4-FFF2-40B4-BE49-F238E27FC236}">
                <a16:creationId xmlns:a16="http://schemas.microsoft.com/office/drawing/2014/main" id="{67C530D9-B410-5200-18D0-EED35B2CA10E}"/>
              </a:ext>
            </a:extLst>
          </p:cNvPr>
          <p:cNvSpPr/>
          <p:nvPr/>
        </p:nvSpPr>
        <p:spPr>
          <a:xfrm>
            <a:off x="2743200" y="6035040"/>
            <a:ext cx="45720" cy="45720"/>
          </a:xfrm>
          <a:prstGeom prst="ellipse">
            <a:avLst/>
          </a:prstGeom>
          <a:solidFill>
            <a:srgbClr val="3E5578"/>
          </a:solidFill>
          <a:ln/>
        </p:spPr>
        <p:txBody>
          <a:bodyPr/>
          <a:lstStyle/>
          <a:p>
            <a:endParaRPr lang="en-GB"/>
          </a:p>
        </p:txBody>
      </p:sp>
      <p:sp>
        <p:nvSpPr>
          <p:cNvPr id="17" name="Text 14">
            <a:extLst>
              <a:ext uri="{FF2B5EF4-FFF2-40B4-BE49-F238E27FC236}">
                <a16:creationId xmlns:a16="http://schemas.microsoft.com/office/drawing/2014/main" id="{8D31F3BB-084C-0CCB-0D0A-761AA2C74385}"/>
              </a:ext>
            </a:extLst>
          </p:cNvPr>
          <p:cNvSpPr/>
          <p:nvPr/>
        </p:nvSpPr>
        <p:spPr>
          <a:xfrm>
            <a:off x="731520" y="196596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A SEARCH FOR BIOLOGY BEYOND EARTH</a:t>
            </a:r>
            <a:endParaRPr lang="en-US" sz="1300" dirty="0"/>
          </a:p>
        </p:txBody>
      </p:sp>
      <p:sp>
        <p:nvSpPr>
          <p:cNvPr id="18" name="Text 15">
            <a:extLst>
              <a:ext uri="{FF2B5EF4-FFF2-40B4-BE49-F238E27FC236}">
                <a16:creationId xmlns:a16="http://schemas.microsoft.com/office/drawing/2014/main" id="{B54BEDA7-2793-CB81-05DD-F11D46F38A18}"/>
              </a:ext>
            </a:extLst>
          </p:cNvPr>
          <p:cNvSpPr/>
          <p:nvPr/>
        </p:nvSpPr>
        <p:spPr>
          <a:xfrm>
            <a:off x="731520" y="2331720"/>
            <a:ext cx="7772400" cy="914400"/>
          </a:xfrm>
          <a:prstGeom prst="rect">
            <a:avLst/>
          </a:prstGeom>
          <a:noFill/>
          <a:ln/>
        </p:spPr>
        <p:txBody>
          <a:bodyPr wrap="square" lIns="0" tIns="0" rIns="0" bIns="0" rtlCol="0" anchor="ctr"/>
          <a:lstStyle/>
          <a:p>
            <a:pPr marL="0" indent="0">
              <a:buNone/>
            </a:pPr>
            <a:r>
              <a:rPr lang="en-US" sz="5200" b="1" dirty="0">
                <a:solidFill>
                  <a:srgbClr val="FFFFFF"/>
                </a:solidFill>
                <a:latin typeface="Cambria" pitchFamily="34" charset="0"/>
                <a:ea typeface="Cambria" pitchFamily="34" charset="-122"/>
                <a:cs typeface="Cambria" pitchFamily="34" charset="-120"/>
              </a:rPr>
              <a:t>ASTROBIOLOGY</a:t>
            </a:r>
            <a:endParaRPr lang="en-US" sz="5200" dirty="0"/>
          </a:p>
        </p:txBody>
      </p:sp>
      <p:sp>
        <p:nvSpPr>
          <p:cNvPr id="19" name="Text 16">
            <a:extLst>
              <a:ext uri="{FF2B5EF4-FFF2-40B4-BE49-F238E27FC236}">
                <a16:creationId xmlns:a16="http://schemas.microsoft.com/office/drawing/2014/main" id="{8C1F43AA-D188-C19B-085D-438592F0D87F}"/>
              </a:ext>
            </a:extLst>
          </p:cNvPr>
          <p:cNvSpPr/>
          <p:nvPr/>
        </p:nvSpPr>
        <p:spPr>
          <a:xfrm>
            <a:off x="731520" y="3200400"/>
            <a:ext cx="8229600" cy="640080"/>
          </a:xfrm>
          <a:prstGeom prst="rect">
            <a:avLst/>
          </a:prstGeom>
          <a:noFill/>
          <a:ln/>
        </p:spPr>
        <p:txBody>
          <a:bodyPr wrap="square" lIns="0" tIns="0" rIns="0" bIns="0" rtlCol="0" anchor="ctr"/>
          <a:lstStyle/>
          <a:p>
            <a:pPr marL="0" indent="0">
              <a:buNone/>
            </a:pPr>
            <a:r>
              <a:rPr lang="en-US" sz="3000" b="1" dirty="0">
                <a:solidFill>
                  <a:srgbClr val="33D6FF"/>
                </a:solidFill>
                <a:latin typeface="Cambria" pitchFamily="34" charset="0"/>
                <a:ea typeface="Cambria" pitchFamily="34" charset="-122"/>
                <a:cs typeface="Cambria" pitchFamily="34" charset="-120"/>
              </a:rPr>
              <a:t>AND EXOPLANET HABITABILITY</a:t>
            </a:r>
            <a:endParaRPr lang="en-US" sz="3000" dirty="0"/>
          </a:p>
        </p:txBody>
      </p:sp>
      <p:sp>
        <p:nvSpPr>
          <p:cNvPr id="20" name="Shape 17">
            <a:extLst>
              <a:ext uri="{FF2B5EF4-FFF2-40B4-BE49-F238E27FC236}">
                <a16:creationId xmlns:a16="http://schemas.microsoft.com/office/drawing/2014/main" id="{D53C6354-F43B-93BD-CA29-47D1C6FEDD23}"/>
              </a:ext>
            </a:extLst>
          </p:cNvPr>
          <p:cNvSpPr/>
          <p:nvPr/>
        </p:nvSpPr>
        <p:spPr>
          <a:xfrm>
            <a:off x="749808" y="4160520"/>
            <a:ext cx="1463040" cy="0"/>
          </a:xfrm>
          <a:prstGeom prst="line">
            <a:avLst/>
          </a:prstGeom>
          <a:noFill/>
          <a:ln w="12700">
            <a:solidFill>
              <a:srgbClr val="5E6E8C"/>
            </a:solidFill>
            <a:prstDash val="solid"/>
          </a:ln>
        </p:spPr>
        <p:txBody>
          <a:bodyPr/>
          <a:lstStyle/>
          <a:p>
            <a:endParaRPr lang="en-GB"/>
          </a:p>
        </p:txBody>
      </p:sp>
      <p:sp>
        <p:nvSpPr>
          <p:cNvPr id="21" name="Text 18">
            <a:extLst>
              <a:ext uri="{FF2B5EF4-FFF2-40B4-BE49-F238E27FC236}">
                <a16:creationId xmlns:a16="http://schemas.microsoft.com/office/drawing/2014/main" id="{463AFB81-3956-9720-63CE-C12CAEFDEB3E}"/>
              </a:ext>
            </a:extLst>
          </p:cNvPr>
          <p:cNvSpPr/>
          <p:nvPr/>
        </p:nvSpPr>
        <p:spPr>
          <a:xfrm>
            <a:off x="731520" y="4297680"/>
            <a:ext cx="5486400" cy="411480"/>
          </a:xfrm>
          <a:prstGeom prst="rect">
            <a:avLst/>
          </a:prstGeom>
          <a:noFill/>
          <a:ln/>
        </p:spPr>
        <p:txBody>
          <a:bodyPr wrap="square" lIns="0" tIns="0" rIns="0" bIns="0" rtlCol="0" anchor="ctr"/>
          <a:lstStyle/>
          <a:p>
            <a:r>
              <a:rPr lang="en-US" sz="1700" dirty="0">
                <a:solidFill>
                  <a:srgbClr val="8CA0BE"/>
                </a:solidFill>
                <a:latin typeface="Calibri" pitchFamily="34" charset="0"/>
                <a:ea typeface="Calibri" pitchFamily="34" charset="-122"/>
                <a:cs typeface="Calibri" pitchFamily="34" charset="-120"/>
              </a:rPr>
              <a:t>A </a:t>
            </a:r>
            <a:r>
              <a:rPr lang="en-US" sz="1700" dirty="0">
                <a:solidFill>
                  <a:srgbClr val="8CA0BE"/>
                </a:solidFill>
                <a:latin typeface="Calibri" pitchFamily="34" charset="0"/>
                <a:ea typeface="Calibri" pitchFamily="34" charset="-122"/>
                <a:cs typeface="Calibri" pitchFamily="34" charset="-120"/>
                <a:hlinkClick r:id="rId4"/>
              </a:rPr>
              <a:t>https://innovationshapesthefuture.com/</a:t>
            </a:r>
            <a:r>
              <a:rPr lang="en-US" sz="1700" dirty="0">
                <a:solidFill>
                  <a:srgbClr val="8CA0BE"/>
                </a:solidFill>
                <a:latin typeface="Calibri" pitchFamily="34" charset="0"/>
                <a:ea typeface="Calibri" pitchFamily="34" charset="-122"/>
                <a:cs typeface="Calibri" pitchFamily="34" charset="-120"/>
              </a:rPr>
              <a:t> Presentation</a:t>
            </a:r>
          </a:p>
          <a:p>
            <a:r>
              <a:rPr lang="en-US" sz="1700" dirty="0">
                <a:solidFill>
                  <a:srgbClr val="8CA0BE"/>
                </a:solidFill>
                <a:latin typeface="Calibri" pitchFamily="34" charset="0"/>
                <a:ea typeface="Calibri" pitchFamily="34" charset="-122"/>
                <a:cs typeface="Calibri" pitchFamily="34" charset="-120"/>
              </a:rPr>
              <a:t>By </a:t>
            </a:r>
            <a:r>
              <a:rPr lang="en-US" sz="1700" dirty="0">
                <a:solidFill>
                  <a:srgbClr val="8CA0BE"/>
                </a:solidFill>
                <a:latin typeface="Calibri" pitchFamily="34" charset="0"/>
                <a:ea typeface="Calibri" pitchFamily="34" charset="-122"/>
                <a:cs typeface="Calibri" pitchFamily="34" charset="-120"/>
                <a:hlinkClick r:id="rId5"/>
              </a:rPr>
              <a:t>https://tamarium.eu/</a:t>
            </a:r>
            <a:r>
              <a:rPr lang="en-US" sz="1700" dirty="0">
                <a:solidFill>
                  <a:srgbClr val="8CA0BE"/>
                </a:solidFill>
                <a:latin typeface="Calibri" pitchFamily="34" charset="0"/>
                <a:ea typeface="Calibri" pitchFamily="34" charset="-122"/>
                <a:cs typeface="Calibri" pitchFamily="34" charset="-120"/>
              </a:rPr>
              <a:t> </a:t>
            </a:r>
            <a:endParaRPr lang="en-US" sz="1700" dirty="0"/>
          </a:p>
        </p:txBody>
      </p:sp>
      <p:pic>
        <p:nvPicPr>
          <p:cNvPr id="23" name="Picture 22" descr="The image features a sleek, stylized, blue, and white logo with a flowing, abstract design, symbolizing the branding of TAMARIUM Genetics.&#10;&#10;AI-generated content may be incorrect.">
            <a:extLst>
              <a:ext uri="{FF2B5EF4-FFF2-40B4-BE49-F238E27FC236}">
                <a16:creationId xmlns:a16="http://schemas.microsoft.com/office/drawing/2014/main" id="{DDDAB1B6-21C3-6B7D-CB33-FD58DC165F16}"/>
              </a:ext>
            </a:extLst>
          </p:cNvPr>
          <p:cNvPicPr>
            <a:picLocks noChangeAspect="1"/>
          </p:cNvPicPr>
          <p:nvPr/>
        </p:nvPicPr>
        <p:blipFill>
          <a:blip r:embed="rId6"/>
          <a:stretch>
            <a:fillRect/>
          </a:stretch>
        </p:blipFill>
        <p:spPr>
          <a:xfrm>
            <a:off x="0" y="0"/>
            <a:ext cx="1296681" cy="411480"/>
          </a:xfrm>
          <a:prstGeom prst="rect">
            <a:avLst/>
          </a:prstGeom>
        </p:spPr>
      </p:pic>
      <p:graphicFrame>
        <p:nvGraphicFramePr>
          <p:cNvPr id="24" name="Object 23">
            <a:extLst>
              <a:ext uri="{FF2B5EF4-FFF2-40B4-BE49-F238E27FC236}">
                <a16:creationId xmlns:a16="http://schemas.microsoft.com/office/drawing/2014/main" id="{6025933F-29E2-E711-F90D-1F31073591BB}"/>
              </a:ext>
            </a:extLst>
          </p:cNvPr>
          <p:cNvGraphicFramePr>
            <a:graphicFrameLocks noChangeAspect="1"/>
          </p:cNvGraphicFramePr>
          <p:nvPr>
            <p:extLst>
              <p:ext uri="{D42A27DB-BD31-4B8C-83A1-F6EECF244321}">
                <p14:modId xmlns:p14="http://schemas.microsoft.com/office/powerpoint/2010/main" val="4245109405"/>
              </p:ext>
            </p:extLst>
          </p:nvPr>
        </p:nvGraphicFramePr>
        <p:xfrm>
          <a:off x="777240" y="4913630"/>
          <a:ext cx="2146300" cy="527050"/>
        </p:xfrm>
        <a:graphic>
          <a:graphicData uri="http://schemas.openxmlformats.org/presentationml/2006/ole">
            <mc:AlternateContent xmlns:mc="http://schemas.openxmlformats.org/markup-compatibility/2006">
              <mc:Choice xmlns:v="urn:schemas-microsoft-com:vml" Requires="v">
                <p:oleObj name="Packager Shell Object" showAsIcon="1" r:id="rId7" imgW="2146317" imgH="527253" progId="Package">
                  <p:embed/>
                </p:oleObj>
              </mc:Choice>
              <mc:Fallback>
                <p:oleObj name="Packager Shell Object" showAsIcon="1" r:id="rId7" imgW="2146317" imgH="527253" progId="Package">
                  <p:embed/>
                  <p:pic>
                    <p:nvPicPr>
                      <p:cNvPr id="0" name=""/>
                      <p:cNvPicPr/>
                      <p:nvPr/>
                    </p:nvPicPr>
                    <p:blipFill>
                      <a:blip r:embed="rId8"/>
                      <a:stretch>
                        <a:fillRect/>
                      </a:stretch>
                    </p:blipFill>
                    <p:spPr>
                      <a:xfrm>
                        <a:off x="777240" y="4913630"/>
                        <a:ext cx="2146300" cy="527050"/>
                      </a:xfrm>
                      <a:prstGeom prst="rect">
                        <a:avLst/>
                      </a:prstGeom>
                    </p:spPr>
                  </p:pic>
                </p:oleObj>
              </mc:Fallback>
            </mc:AlternateContent>
          </a:graphicData>
        </a:graphic>
      </p:graphicFrame>
    </p:spTree>
    <p:extLst>
      <p:ext uri="{BB962C8B-B14F-4D97-AF65-F5344CB8AC3E}">
        <p14:creationId xmlns:p14="http://schemas.microsoft.com/office/powerpoint/2010/main" val="239249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SELECTED SOURCES</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References</a:t>
            </a:r>
            <a:endParaRPr lang="en-US" sz="3400" dirty="0"/>
          </a:p>
        </p:txBody>
      </p:sp>
      <p:sp>
        <p:nvSpPr>
          <p:cNvPr id="4" name="Shape 2"/>
          <p:cNvSpPr/>
          <p:nvPr/>
        </p:nvSpPr>
        <p:spPr>
          <a:xfrm>
            <a:off x="777240" y="2194560"/>
            <a:ext cx="566928" cy="56692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5" name="Image 0" descr="preencoded.png"/>
          <p:cNvPicPr>
            <a:picLocks noChangeAspect="1"/>
          </p:cNvPicPr>
          <p:nvPr/>
        </p:nvPicPr>
        <p:blipFill>
          <a:blip r:embed="rId3"/>
          <a:stretch>
            <a:fillRect/>
          </a:stretch>
        </p:blipFill>
        <p:spPr>
          <a:xfrm>
            <a:off x="918972" y="2336292"/>
            <a:ext cx="283464" cy="283464"/>
          </a:xfrm>
          <a:prstGeom prst="rect">
            <a:avLst/>
          </a:prstGeom>
        </p:spPr>
      </p:pic>
      <p:sp>
        <p:nvSpPr>
          <p:cNvPr id="6" name="Text 3"/>
          <p:cNvSpPr/>
          <p:nvPr/>
        </p:nvSpPr>
        <p:spPr>
          <a:xfrm>
            <a:off x="1554480" y="2212848"/>
            <a:ext cx="4206240" cy="530352"/>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NASA</a:t>
            </a:r>
            <a:endParaRPr lang="en-US" sz="1800" dirty="0"/>
          </a:p>
        </p:txBody>
      </p:sp>
      <p:sp>
        <p:nvSpPr>
          <p:cNvPr id="7" name="Shape 4"/>
          <p:cNvSpPr/>
          <p:nvPr/>
        </p:nvSpPr>
        <p:spPr>
          <a:xfrm>
            <a:off x="777240" y="3246120"/>
            <a:ext cx="566928" cy="56692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8" name="Image 1" descr="preencoded.png"/>
          <p:cNvPicPr>
            <a:picLocks noChangeAspect="1"/>
          </p:cNvPicPr>
          <p:nvPr/>
        </p:nvPicPr>
        <p:blipFill>
          <a:blip r:embed="rId3"/>
          <a:stretch>
            <a:fillRect/>
          </a:stretch>
        </p:blipFill>
        <p:spPr>
          <a:xfrm>
            <a:off x="918972" y="3387852"/>
            <a:ext cx="283464" cy="283464"/>
          </a:xfrm>
          <a:prstGeom prst="rect">
            <a:avLst/>
          </a:prstGeom>
        </p:spPr>
      </p:pic>
      <p:sp>
        <p:nvSpPr>
          <p:cNvPr id="9" name="Text 5"/>
          <p:cNvSpPr/>
          <p:nvPr/>
        </p:nvSpPr>
        <p:spPr>
          <a:xfrm>
            <a:off x="1554480" y="3264408"/>
            <a:ext cx="4206240" cy="530352"/>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ESA</a:t>
            </a:r>
            <a:endParaRPr lang="en-US" sz="1800" dirty="0"/>
          </a:p>
        </p:txBody>
      </p:sp>
      <p:sp>
        <p:nvSpPr>
          <p:cNvPr id="10" name="Shape 6"/>
          <p:cNvSpPr/>
          <p:nvPr/>
        </p:nvSpPr>
        <p:spPr>
          <a:xfrm>
            <a:off x="777240" y="4297680"/>
            <a:ext cx="566928" cy="56692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1" name="Image 2" descr="preencoded.png"/>
          <p:cNvPicPr>
            <a:picLocks noChangeAspect="1"/>
          </p:cNvPicPr>
          <p:nvPr/>
        </p:nvPicPr>
        <p:blipFill>
          <a:blip r:embed="rId3"/>
          <a:stretch>
            <a:fillRect/>
          </a:stretch>
        </p:blipFill>
        <p:spPr>
          <a:xfrm>
            <a:off x="918972" y="4439412"/>
            <a:ext cx="283464" cy="283464"/>
          </a:xfrm>
          <a:prstGeom prst="rect">
            <a:avLst/>
          </a:prstGeom>
        </p:spPr>
      </p:pic>
      <p:sp>
        <p:nvSpPr>
          <p:cNvPr id="12" name="Text 7"/>
          <p:cNvSpPr/>
          <p:nvPr/>
        </p:nvSpPr>
        <p:spPr>
          <a:xfrm>
            <a:off x="1554480" y="4315968"/>
            <a:ext cx="4206240" cy="530352"/>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Astrobiology Journal</a:t>
            </a:r>
            <a:endParaRPr lang="en-US" sz="1800" dirty="0"/>
          </a:p>
        </p:txBody>
      </p:sp>
      <p:sp>
        <p:nvSpPr>
          <p:cNvPr id="13" name="Shape 8"/>
          <p:cNvSpPr/>
          <p:nvPr/>
        </p:nvSpPr>
        <p:spPr>
          <a:xfrm>
            <a:off x="6263640" y="2194560"/>
            <a:ext cx="566928" cy="56692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4" name="Image 3" descr="preencoded.png"/>
          <p:cNvPicPr>
            <a:picLocks noChangeAspect="1"/>
          </p:cNvPicPr>
          <p:nvPr/>
        </p:nvPicPr>
        <p:blipFill>
          <a:blip r:embed="rId3"/>
          <a:stretch>
            <a:fillRect/>
          </a:stretch>
        </p:blipFill>
        <p:spPr>
          <a:xfrm>
            <a:off x="6405372" y="2336292"/>
            <a:ext cx="283464" cy="283464"/>
          </a:xfrm>
          <a:prstGeom prst="rect">
            <a:avLst/>
          </a:prstGeom>
        </p:spPr>
      </p:pic>
      <p:sp>
        <p:nvSpPr>
          <p:cNvPr id="15" name="Text 9"/>
          <p:cNvSpPr/>
          <p:nvPr/>
        </p:nvSpPr>
        <p:spPr>
          <a:xfrm>
            <a:off x="7040880" y="2212848"/>
            <a:ext cx="4206240" cy="530352"/>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Nature</a:t>
            </a:r>
            <a:endParaRPr lang="en-US" sz="1800" dirty="0"/>
          </a:p>
        </p:txBody>
      </p:sp>
      <p:sp>
        <p:nvSpPr>
          <p:cNvPr id="16" name="Shape 10"/>
          <p:cNvSpPr/>
          <p:nvPr/>
        </p:nvSpPr>
        <p:spPr>
          <a:xfrm>
            <a:off x="6263640" y="3246120"/>
            <a:ext cx="566928" cy="56692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7" name="Image 4" descr="preencoded.png"/>
          <p:cNvPicPr>
            <a:picLocks noChangeAspect="1"/>
          </p:cNvPicPr>
          <p:nvPr/>
        </p:nvPicPr>
        <p:blipFill>
          <a:blip r:embed="rId3"/>
          <a:stretch>
            <a:fillRect/>
          </a:stretch>
        </p:blipFill>
        <p:spPr>
          <a:xfrm>
            <a:off x="6405372" y="3387852"/>
            <a:ext cx="283464" cy="283464"/>
          </a:xfrm>
          <a:prstGeom prst="rect">
            <a:avLst/>
          </a:prstGeom>
        </p:spPr>
      </p:pic>
      <p:sp>
        <p:nvSpPr>
          <p:cNvPr id="18" name="Text 11"/>
          <p:cNvSpPr/>
          <p:nvPr/>
        </p:nvSpPr>
        <p:spPr>
          <a:xfrm>
            <a:off x="7040880" y="3264408"/>
            <a:ext cx="4206240" cy="530352"/>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Science</a:t>
            </a:r>
            <a:endParaRPr lang="en-US" sz="1800" dirty="0"/>
          </a:p>
        </p:txBody>
      </p:sp>
      <p:sp>
        <p:nvSpPr>
          <p:cNvPr id="19" name="Shape 12"/>
          <p:cNvSpPr/>
          <p:nvPr/>
        </p:nvSpPr>
        <p:spPr>
          <a:xfrm>
            <a:off x="6263640" y="4297680"/>
            <a:ext cx="566928" cy="566928"/>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20" name="Image 5" descr="preencoded.png"/>
          <p:cNvPicPr>
            <a:picLocks noChangeAspect="1"/>
          </p:cNvPicPr>
          <p:nvPr/>
        </p:nvPicPr>
        <p:blipFill>
          <a:blip r:embed="rId3"/>
          <a:stretch>
            <a:fillRect/>
          </a:stretch>
        </p:blipFill>
        <p:spPr>
          <a:xfrm>
            <a:off x="6405372" y="4439412"/>
            <a:ext cx="283464" cy="283464"/>
          </a:xfrm>
          <a:prstGeom prst="rect">
            <a:avLst/>
          </a:prstGeom>
        </p:spPr>
      </p:pic>
      <p:sp>
        <p:nvSpPr>
          <p:cNvPr id="21" name="Text 13"/>
          <p:cNvSpPr/>
          <p:nvPr/>
        </p:nvSpPr>
        <p:spPr>
          <a:xfrm>
            <a:off x="7040880" y="4315968"/>
            <a:ext cx="4206240" cy="530352"/>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PubMed</a:t>
            </a:r>
            <a:endParaRPr lang="en-US" sz="1800" dirty="0"/>
          </a:p>
        </p:txBody>
      </p:sp>
      <p:sp>
        <p:nvSpPr>
          <p:cNvPr id="22" name="Text 14"/>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Full citations available on request. Thank you.</a:t>
            </a:r>
            <a:endParaRPr lang="en-US" sz="1050" dirty="0"/>
          </a:p>
        </p:txBody>
      </p:sp>
      <p:sp>
        <p:nvSpPr>
          <p:cNvPr id="23" name="Text 15"/>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20</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DEFINING THE FIELD</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What Is Astrobiology?</a:t>
            </a:r>
            <a:endParaRPr lang="en-US" sz="3400" dirty="0"/>
          </a:p>
        </p:txBody>
      </p:sp>
      <p:sp>
        <p:nvSpPr>
          <p:cNvPr id="4" name="Shape 2"/>
          <p:cNvSpPr/>
          <p:nvPr/>
        </p:nvSpPr>
        <p:spPr>
          <a:xfrm>
            <a:off x="7452360" y="3108960"/>
            <a:ext cx="1737360" cy="173736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5" name="Image 0" descr="preencoded.png"/>
          <p:cNvPicPr>
            <a:picLocks noChangeAspect="1"/>
          </p:cNvPicPr>
          <p:nvPr/>
        </p:nvPicPr>
        <p:blipFill>
          <a:blip r:embed="rId3"/>
          <a:stretch>
            <a:fillRect/>
          </a:stretch>
        </p:blipFill>
        <p:spPr>
          <a:xfrm>
            <a:off x="7886700" y="3543300"/>
            <a:ext cx="868680" cy="868680"/>
          </a:xfrm>
          <a:prstGeom prst="rect">
            <a:avLst/>
          </a:prstGeom>
        </p:spPr>
      </p:pic>
      <p:sp>
        <p:nvSpPr>
          <p:cNvPr id="7" name="Shape 4"/>
          <p:cNvSpPr/>
          <p:nvPr/>
        </p:nvSpPr>
        <p:spPr>
          <a:xfrm>
            <a:off x="8284464" y="2542032"/>
            <a:ext cx="54864" cy="1453896"/>
          </a:xfrm>
          <a:prstGeom prst="line">
            <a:avLst/>
          </a:prstGeom>
          <a:noFill/>
          <a:ln w="15875">
            <a:solidFill>
              <a:srgbClr val="2A3557"/>
            </a:solidFill>
            <a:prstDash val="solid"/>
          </a:ln>
        </p:spPr>
        <p:txBody>
          <a:bodyPr/>
          <a:lstStyle/>
          <a:p>
            <a:endParaRPr lang="en-GB"/>
          </a:p>
        </p:txBody>
      </p:sp>
      <p:sp>
        <p:nvSpPr>
          <p:cNvPr id="8" name="Shape 5"/>
          <p:cNvSpPr/>
          <p:nvPr/>
        </p:nvSpPr>
        <p:spPr>
          <a:xfrm>
            <a:off x="8302752" y="3521376"/>
            <a:ext cx="1366239" cy="474552"/>
          </a:xfrm>
          <a:prstGeom prst="line">
            <a:avLst/>
          </a:prstGeom>
          <a:noFill/>
          <a:ln w="15875">
            <a:solidFill>
              <a:srgbClr val="2A3557"/>
            </a:solidFill>
            <a:prstDash val="solid"/>
          </a:ln>
        </p:spPr>
        <p:txBody>
          <a:bodyPr/>
          <a:lstStyle/>
          <a:p>
            <a:endParaRPr lang="en-GB"/>
          </a:p>
        </p:txBody>
      </p:sp>
      <p:sp>
        <p:nvSpPr>
          <p:cNvPr id="9" name="Shape 6"/>
          <p:cNvSpPr/>
          <p:nvPr/>
        </p:nvSpPr>
        <p:spPr>
          <a:xfrm>
            <a:off x="8302752" y="3959352"/>
            <a:ext cx="851368" cy="1183212"/>
          </a:xfrm>
          <a:prstGeom prst="line">
            <a:avLst/>
          </a:prstGeom>
          <a:noFill/>
          <a:ln w="15875">
            <a:solidFill>
              <a:srgbClr val="2A3557"/>
            </a:solidFill>
            <a:prstDash val="solid"/>
          </a:ln>
        </p:spPr>
        <p:txBody>
          <a:bodyPr/>
          <a:lstStyle/>
          <a:p>
            <a:endParaRPr lang="en-GB"/>
          </a:p>
        </p:txBody>
      </p:sp>
      <p:sp>
        <p:nvSpPr>
          <p:cNvPr id="10" name="Shape 7"/>
          <p:cNvSpPr/>
          <p:nvPr/>
        </p:nvSpPr>
        <p:spPr>
          <a:xfrm>
            <a:off x="7451384" y="3959352"/>
            <a:ext cx="28408" cy="868680"/>
          </a:xfrm>
          <a:prstGeom prst="line">
            <a:avLst/>
          </a:prstGeom>
          <a:noFill/>
          <a:ln w="15875">
            <a:solidFill>
              <a:srgbClr val="2A3557"/>
            </a:solidFill>
            <a:prstDash val="solid"/>
          </a:ln>
        </p:spPr>
        <p:txBody>
          <a:bodyPr/>
          <a:lstStyle/>
          <a:p>
            <a:endParaRPr lang="en-GB"/>
          </a:p>
        </p:txBody>
      </p:sp>
      <p:sp>
        <p:nvSpPr>
          <p:cNvPr id="11" name="Shape 8"/>
          <p:cNvSpPr/>
          <p:nvPr/>
        </p:nvSpPr>
        <p:spPr>
          <a:xfrm>
            <a:off x="6936513" y="3521376"/>
            <a:ext cx="1402815" cy="474552"/>
          </a:xfrm>
          <a:prstGeom prst="line">
            <a:avLst/>
          </a:prstGeom>
          <a:noFill/>
          <a:ln w="15875">
            <a:solidFill>
              <a:srgbClr val="2A3557"/>
            </a:solidFill>
            <a:prstDash val="solid"/>
          </a:ln>
        </p:spPr>
        <p:txBody>
          <a:bodyPr/>
          <a:lstStyle/>
          <a:p>
            <a:endParaRPr lang="en-GB"/>
          </a:p>
        </p:txBody>
      </p:sp>
      <p:sp>
        <p:nvSpPr>
          <p:cNvPr id="12" name="Shape 9"/>
          <p:cNvSpPr/>
          <p:nvPr/>
        </p:nvSpPr>
        <p:spPr>
          <a:xfrm>
            <a:off x="7936992" y="2176272"/>
            <a:ext cx="768096" cy="768096"/>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3" name="Image 1" descr="preencoded.png"/>
          <p:cNvPicPr>
            <a:picLocks noChangeAspect="1"/>
          </p:cNvPicPr>
          <p:nvPr/>
        </p:nvPicPr>
        <p:blipFill>
          <a:blip r:embed="rId4"/>
          <a:stretch>
            <a:fillRect/>
          </a:stretch>
        </p:blipFill>
        <p:spPr>
          <a:xfrm>
            <a:off x="8109814" y="2349094"/>
            <a:ext cx="422453" cy="422453"/>
          </a:xfrm>
          <a:prstGeom prst="rect">
            <a:avLst/>
          </a:prstGeom>
        </p:spPr>
      </p:pic>
      <p:sp>
        <p:nvSpPr>
          <p:cNvPr id="14" name="Shape 10"/>
          <p:cNvSpPr/>
          <p:nvPr/>
        </p:nvSpPr>
        <p:spPr>
          <a:xfrm>
            <a:off x="9284943" y="3155616"/>
            <a:ext cx="768096" cy="768096"/>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5" name="Image 2" descr="preencoded.png"/>
          <p:cNvPicPr>
            <a:picLocks noChangeAspect="1"/>
          </p:cNvPicPr>
          <p:nvPr/>
        </p:nvPicPr>
        <p:blipFill>
          <a:blip r:embed="rId5"/>
          <a:stretch>
            <a:fillRect/>
          </a:stretch>
        </p:blipFill>
        <p:spPr>
          <a:xfrm>
            <a:off x="9457765" y="3328438"/>
            <a:ext cx="422453" cy="422453"/>
          </a:xfrm>
          <a:prstGeom prst="rect">
            <a:avLst/>
          </a:prstGeom>
        </p:spPr>
      </p:pic>
      <p:sp>
        <p:nvSpPr>
          <p:cNvPr id="16" name="Shape 11"/>
          <p:cNvSpPr/>
          <p:nvPr/>
        </p:nvSpPr>
        <p:spPr>
          <a:xfrm>
            <a:off x="8770072" y="4740228"/>
            <a:ext cx="768096" cy="768096"/>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17" name="Image 3" descr="preencoded.png"/>
          <p:cNvPicPr>
            <a:picLocks noChangeAspect="1"/>
          </p:cNvPicPr>
          <p:nvPr/>
        </p:nvPicPr>
        <p:blipFill>
          <a:blip r:embed="rId6"/>
          <a:stretch>
            <a:fillRect/>
          </a:stretch>
        </p:blipFill>
        <p:spPr>
          <a:xfrm>
            <a:off x="8942893" y="4913050"/>
            <a:ext cx="422453" cy="422453"/>
          </a:xfrm>
          <a:prstGeom prst="rect">
            <a:avLst/>
          </a:prstGeom>
        </p:spPr>
      </p:pic>
      <p:sp>
        <p:nvSpPr>
          <p:cNvPr id="18" name="Shape 12"/>
          <p:cNvSpPr/>
          <p:nvPr/>
        </p:nvSpPr>
        <p:spPr>
          <a:xfrm>
            <a:off x="7103912" y="4740228"/>
            <a:ext cx="768096" cy="768096"/>
          </a:xfrm>
          <a:prstGeom prst="ellipse">
            <a:avLst/>
          </a:prstGeom>
          <a:solidFill>
            <a:srgbClr val="5FD979"/>
          </a:solidFill>
          <a:ln/>
          <a:effectLst>
            <a:outerShdw blurRad="101600" dist="38100" dir="5400000" algn="bl" rotWithShape="0">
              <a:srgbClr val="000000">
                <a:alpha val="35000"/>
              </a:srgbClr>
            </a:outerShdw>
          </a:effectLst>
        </p:spPr>
        <p:txBody>
          <a:bodyPr/>
          <a:lstStyle/>
          <a:p>
            <a:endParaRPr lang="en-GB"/>
          </a:p>
        </p:txBody>
      </p:sp>
      <p:pic>
        <p:nvPicPr>
          <p:cNvPr id="19" name="Image 4" descr="preencoded.png"/>
          <p:cNvPicPr>
            <a:picLocks noChangeAspect="1"/>
          </p:cNvPicPr>
          <p:nvPr/>
        </p:nvPicPr>
        <p:blipFill>
          <a:blip r:embed="rId7"/>
          <a:stretch>
            <a:fillRect/>
          </a:stretch>
        </p:blipFill>
        <p:spPr>
          <a:xfrm>
            <a:off x="7276734" y="4913050"/>
            <a:ext cx="422453" cy="422453"/>
          </a:xfrm>
          <a:prstGeom prst="rect">
            <a:avLst/>
          </a:prstGeom>
        </p:spPr>
      </p:pic>
      <p:sp>
        <p:nvSpPr>
          <p:cNvPr id="20" name="Shape 13"/>
          <p:cNvSpPr/>
          <p:nvPr/>
        </p:nvSpPr>
        <p:spPr>
          <a:xfrm>
            <a:off x="6589041" y="3155616"/>
            <a:ext cx="768096" cy="768096"/>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21" name="Image 5" descr="preencoded.png"/>
          <p:cNvPicPr>
            <a:picLocks noChangeAspect="1"/>
          </p:cNvPicPr>
          <p:nvPr/>
        </p:nvPicPr>
        <p:blipFill>
          <a:blip r:embed="rId8"/>
          <a:stretch>
            <a:fillRect/>
          </a:stretch>
        </p:blipFill>
        <p:spPr>
          <a:xfrm>
            <a:off x="6761862" y="3328438"/>
            <a:ext cx="422453" cy="422453"/>
          </a:xfrm>
          <a:prstGeom prst="rect">
            <a:avLst/>
          </a:prstGeom>
        </p:spPr>
      </p:pic>
      <p:sp>
        <p:nvSpPr>
          <p:cNvPr id="22" name="Text 14"/>
          <p:cNvSpPr/>
          <p:nvPr/>
        </p:nvSpPr>
        <p:spPr>
          <a:xfrm>
            <a:off x="7498080" y="1783080"/>
            <a:ext cx="1645920" cy="32004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Biology</a:t>
            </a:r>
            <a:endParaRPr lang="en-US" sz="1250" dirty="0"/>
          </a:p>
        </p:txBody>
      </p:sp>
      <p:sp>
        <p:nvSpPr>
          <p:cNvPr id="23" name="Text 15"/>
          <p:cNvSpPr/>
          <p:nvPr/>
        </p:nvSpPr>
        <p:spPr>
          <a:xfrm>
            <a:off x="8846031" y="3996864"/>
            <a:ext cx="1645920" cy="32004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Astronomy</a:t>
            </a:r>
            <a:endParaRPr lang="en-US" sz="1250" dirty="0"/>
          </a:p>
        </p:txBody>
      </p:sp>
      <p:sp>
        <p:nvSpPr>
          <p:cNvPr id="24" name="Text 16"/>
          <p:cNvSpPr/>
          <p:nvPr/>
        </p:nvSpPr>
        <p:spPr>
          <a:xfrm>
            <a:off x="8331160" y="5581476"/>
            <a:ext cx="1645920" cy="32004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Chemistry</a:t>
            </a:r>
            <a:endParaRPr lang="en-US" sz="1250" dirty="0"/>
          </a:p>
        </p:txBody>
      </p:sp>
      <p:sp>
        <p:nvSpPr>
          <p:cNvPr id="25" name="Text 17"/>
          <p:cNvSpPr/>
          <p:nvPr/>
        </p:nvSpPr>
        <p:spPr>
          <a:xfrm>
            <a:off x="6665000" y="5581476"/>
            <a:ext cx="1645920" cy="32004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Geology</a:t>
            </a:r>
            <a:endParaRPr lang="en-US" sz="1250" dirty="0"/>
          </a:p>
        </p:txBody>
      </p:sp>
      <p:sp>
        <p:nvSpPr>
          <p:cNvPr id="26" name="Text 18"/>
          <p:cNvSpPr/>
          <p:nvPr/>
        </p:nvSpPr>
        <p:spPr>
          <a:xfrm>
            <a:off x="6150129" y="3996864"/>
            <a:ext cx="1645920" cy="320040"/>
          </a:xfrm>
          <a:prstGeom prst="rect">
            <a:avLst/>
          </a:prstGeom>
          <a:noFill/>
          <a:ln/>
        </p:spPr>
        <p:txBody>
          <a:bodyPr wrap="square" lIns="0" tIns="0" rIns="0" bIns="0" rtlCol="0" anchor="ctr"/>
          <a:lstStyle/>
          <a:p>
            <a:pPr marL="0" indent="0" algn="ctr">
              <a:buNone/>
            </a:pPr>
            <a:r>
              <a:rPr lang="en-US" sz="1250" b="1" dirty="0">
                <a:solidFill>
                  <a:srgbClr val="FFFFFF"/>
                </a:solidFill>
                <a:latin typeface="Calibri" pitchFamily="34" charset="0"/>
                <a:ea typeface="Calibri" pitchFamily="34" charset="-122"/>
                <a:cs typeface="Calibri" pitchFamily="34" charset="-120"/>
              </a:rPr>
              <a:t>Planetary Science</a:t>
            </a:r>
            <a:endParaRPr lang="en-US" sz="1250" dirty="0"/>
          </a:p>
        </p:txBody>
      </p:sp>
      <p:sp>
        <p:nvSpPr>
          <p:cNvPr id="27" name="Text 19"/>
          <p:cNvSpPr/>
          <p:nvPr/>
        </p:nvSpPr>
        <p:spPr>
          <a:xfrm>
            <a:off x="685800" y="2103120"/>
            <a:ext cx="4480560" cy="2926080"/>
          </a:xfrm>
          <a:prstGeom prst="rect">
            <a:avLst/>
          </a:prstGeom>
          <a:noFill/>
          <a:ln/>
        </p:spPr>
        <p:txBody>
          <a:bodyPr wrap="square" lIns="0" tIns="0" rIns="0" bIns="0" rtlCol="0" anchor="ctr"/>
          <a:lstStyle/>
          <a:p>
            <a:pPr marL="0" indent="0">
              <a:lnSpc>
                <a:spcPct val="130000"/>
              </a:lnSpc>
              <a:spcAft>
                <a:spcPts val="1400"/>
              </a:spcAft>
              <a:buNone/>
            </a:pPr>
            <a:r>
              <a:rPr lang="en-US" sz="1550" dirty="0">
                <a:solidFill>
                  <a:srgbClr val="8CA0BE"/>
                </a:solidFill>
                <a:latin typeface="Calibri" pitchFamily="34" charset="0"/>
                <a:ea typeface="Calibri" pitchFamily="34" charset="-122"/>
                <a:cs typeface="Calibri" pitchFamily="34" charset="-120"/>
              </a:rPr>
              <a:t>The interdisciplinary study of the origin, evolution, distribution, and future of life in the universe.</a:t>
            </a:r>
            <a:endParaRPr lang="en-US" sz="1550" dirty="0"/>
          </a:p>
          <a:p>
            <a:pPr marL="0" indent="0">
              <a:lnSpc>
                <a:spcPct val="130000"/>
              </a:lnSpc>
              <a:buNone/>
            </a:pPr>
            <a:r>
              <a:rPr lang="en-US" sz="1550" dirty="0">
                <a:solidFill>
                  <a:srgbClr val="8CA0BE"/>
                </a:solidFill>
                <a:latin typeface="Calibri" pitchFamily="34" charset="0"/>
                <a:ea typeface="Calibri" pitchFamily="34" charset="-122"/>
                <a:cs typeface="Calibri" pitchFamily="34" charset="-120"/>
              </a:rPr>
              <a:t>It asks three linked questions: how did life begin, where else could it exist, and how would we recognize it?</a:t>
            </a:r>
            <a:endParaRPr lang="en-US" sz="1550" dirty="0"/>
          </a:p>
        </p:txBody>
      </p:sp>
      <p:sp>
        <p:nvSpPr>
          <p:cNvPr id="28" name="Text 20"/>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THE BASELINE REQUIREMENTS</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What Does Life Need?</a:t>
            </a:r>
            <a:endParaRPr lang="en-US" sz="3400" dirty="0"/>
          </a:p>
        </p:txBody>
      </p:sp>
      <p:sp>
        <p:nvSpPr>
          <p:cNvPr id="4" name="Shape 2"/>
          <p:cNvSpPr/>
          <p:nvPr/>
        </p:nvSpPr>
        <p:spPr>
          <a:xfrm>
            <a:off x="685800" y="2103120"/>
            <a:ext cx="2514600" cy="329184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5" name="Shape 3"/>
          <p:cNvSpPr/>
          <p:nvPr/>
        </p:nvSpPr>
        <p:spPr>
          <a:xfrm>
            <a:off x="1440180" y="2514600"/>
            <a:ext cx="1005840" cy="100584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6" name="Image 0" descr="preencoded.png"/>
          <p:cNvPicPr>
            <a:picLocks noChangeAspect="1"/>
          </p:cNvPicPr>
          <p:nvPr/>
        </p:nvPicPr>
        <p:blipFill>
          <a:blip r:embed="rId3"/>
          <a:stretch>
            <a:fillRect/>
          </a:stretch>
        </p:blipFill>
        <p:spPr>
          <a:xfrm>
            <a:off x="1691640" y="2766060"/>
            <a:ext cx="502920" cy="502920"/>
          </a:xfrm>
          <a:prstGeom prst="rect">
            <a:avLst/>
          </a:prstGeom>
        </p:spPr>
      </p:pic>
      <p:sp>
        <p:nvSpPr>
          <p:cNvPr id="7" name="Text 4"/>
          <p:cNvSpPr/>
          <p:nvPr/>
        </p:nvSpPr>
        <p:spPr>
          <a:xfrm>
            <a:off x="868680" y="3794760"/>
            <a:ext cx="214884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Water</a:t>
            </a:r>
            <a:endParaRPr lang="en-US" sz="1900" dirty="0"/>
          </a:p>
        </p:txBody>
      </p:sp>
      <p:sp>
        <p:nvSpPr>
          <p:cNvPr id="8" name="Text 5"/>
          <p:cNvSpPr/>
          <p:nvPr/>
        </p:nvSpPr>
        <p:spPr>
          <a:xfrm>
            <a:off x="914400" y="4297680"/>
            <a:ext cx="2057400" cy="1005840"/>
          </a:xfrm>
          <a:prstGeom prst="rect">
            <a:avLst/>
          </a:prstGeom>
          <a:noFill/>
          <a:ln/>
        </p:spPr>
        <p:txBody>
          <a:bodyPr wrap="square" lIns="0" tIns="0" rIns="0" bIns="0" rtlCol="0" anchor="ctr"/>
          <a:lstStyle/>
          <a:p>
            <a:pPr marL="0" indent="0" algn="ctr">
              <a:lnSpc>
                <a:spcPct val="120000"/>
              </a:lnSpc>
              <a:buNone/>
            </a:pPr>
            <a:r>
              <a:rPr lang="en-US" sz="1250" dirty="0">
                <a:solidFill>
                  <a:srgbClr val="8CA0BE"/>
                </a:solidFill>
                <a:latin typeface="Calibri" pitchFamily="34" charset="0"/>
                <a:ea typeface="Calibri" pitchFamily="34" charset="-122"/>
                <a:cs typeface="Calibri" pitchFamily="34" charset="-120"/>
              </a:rPr>
              <a:t>A liquid medium for chemistry to happen in</a:t>
            </a:r>
            <a:endParaRPr lang="en-US" sz="1250" dirty="0"/>
          </a:p>
        </p:txBody>
      </p:sp>
      <p:sp>
        <p:nvSpPr>
          <p:cNvPr id="9" name="Shape 6"/>
          <p:cNvSpPr/>
          <p:nvPr/>
        </p:nvSpPr>
        <p:spPr>
          <a:xfrm>
            <a:off x="3520440" y="2103120"/>
            <a:ext cx="2514600" cy="329184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0" name="Shape 7"/>
          <p:cNvSpPr/>
          <p:nvPr/>
        </p:nvSpPr>
        <p:spPr>
          <a:xfrm>
            <a:off x="4274820" y="2514600"/>
            <a:ext cx="1005840" cy="100584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1" name="Image 1" descr="preencoded.png"/>
          <p:cNvPicPr>
            <a:picLocks noChangeAspect="1"/>
          </p:cNvPicPr>
          <p:nvPr/>
        </p:nvPicPr>
        <p:blipFill>
          <a:blip r:embed="rId4"/>
          <a:stretch>
            <a:fillRect/>
          </a:stretch>
        </p:blipFill>
        <p:spPr>
          <a:xfrm>
            <a:off x="4526280" y="2766060"/>
            <a:ext cx="502920" cy="502920"/>
          </a:xfrm>
          <a:prstGeom prst="rect">
            <a:avLst/>
          </a:prstGeom>
        </p:spPr>
      </p:pic>
      <p:sp>
        <p:nvSpPr>
          <p:cNvPr id="12" name="Text 8"/>
          <p:cNvSpPr/>
          <p:nvPr/>
        </p:nvSpPr>
        <p:spPr>
          <a:xfrm>
            <a:off x="3703320" y="3794760"/>
            <a:ext cx="214884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Energy</a:t>
            </a:r>
            <a:endParaRPr lang="en-US" sz="1900" dirty="0"/>
          </a:p>
        </p:txBody>
      </p:sp>
      <p:sp>
        <p:nvSpPr>
          <p:cNvPr id="13" name="Text 9"/>
          <p:cNvSpPr/>
          <p:nvPr/>
        </p:nvSpPr>
        <p:spPr>
          <a:xfrm>
            <a:off x="3749040" y="4297680"/>
            <a:ext cx="2057400" cy="1005840"/>
          </a:xfrm>
          <a:prstGeom prst="rect">
            <a:avLst/>
          </a:prstGeom>
          <a:noFill/>
          <a:ln/>
        </p:spPr>
        <p:txBody>
          <a:bodyPr wrap="square" lIns="0" tIns="0" rIns="0" bIns="0" rtlCol="0" anchor="ctr"/>
          <a:lstStyle/>
          <a:p>
            <a:pPr marL="0" indent="0" algn="ctr">
              <a:lnSpc>
                <a:spcPct val="120000"/>
              </a:lnSpc>
              <a:buNone/>
            </a:pPr>
            <a:r>
              <a:rPr lang="en-US" sz="1250" dirty="0">
                <a:solidFill>
                  <a:srgbClr val="8CA0BE"/>
                </a:solidFill>
                <a:latin typeface="Calibri" pitchFamily="34" charset="0"/>
                <a:ea typeface="Calibri" pitchFamily="34" charset="-122"/>
                <a:cs typeface="Calibri" pitchFamily="34" charset="-120"/>
              </a:rPr>
              <a:t>Light, heat, or chemical gradients to exploit</a:t>
            </a:r>
            <a:endParaRPr lang="en-US" sz="1250" dirty="0"/>
          </a:p>
        </p:txBody>
      </p:sp>
      <p:sp>
        <p:nvSpPr>
          <p:cNvPr id="14" name="Shape 10"/>
          <p:cNvSpPr/>
          <p:nvPr/>
        </p:nvSpPr>
        <p:spPr>
          <a:xfrm>
            <a:off x="6355080" y="2103120"/>
            <a:ext cx="2514600" cy="329184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5" name="Shape 11"/>
          <p:cNvSpPr/>
          <p:nvPr/>
        </p:nvSpPr>
        <p:spPr>
          <a:xfrm>
            <a:off x="7109460" y="2514600"/>
            <a:ext cx="1005840" cy="100584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16" name="Image 2" descr="preencoded.png"/>
          <p:cNvPicPr>
            <a:picLocks noChangeAspect="1"/>
          </p:cNvPicPr>
          <p:nvPr/>
        </p:nvPicPr>
        <p:blipFill>
          <a:blip r:embed="rId5"/>
          <a:stretch>
            <a:fillRect/>
          </a:stretch>
        </p:blipFill>
        <p:spPr>
          <a:xfrm>
            <a:off x="7360920" y="2766060"/>
            <a:ext cx="502920" cy="502920"/>
          </a:xfrm>
          <a:prstGeom prst="rect">
            <a:avLst/>
          </a:prstGeom>
        </p:spPr>
      </p:pic>
      <p:sp>
        <p:nvSpPr>
          <p:cNvPr id="17" name="Text 12"/>
          <p:cNvSpPr/>
          <p:nvPr/>
        </p:nvSpPr>
        <p:spPr>
          <a:xfrm>
            <a:off x="6537960" y="3794760"/>
            <a:ext cx="214884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Elements</a:t>
            </a:r>
            <a:endParaRPr lang="en-US" sz="1900" dirty="0"/>
          </a:p>
        </p:txBody>
      </p:sp>
      <p:sp>
        <p:nvSpPr>
          <p:cNvPr id="18" name="Text 13"/>
          <p:cNvSpPr/>
          <p:nvPr/>
        </p:nvSpPr>
        <p:spPr>
          <a:xfrm>
            <a:off x="6583680" y="4297680"/>
            <a:ext cx="2057400" cy="1005840"/>
          </a:xfrm>
          <a:prstGeom prst="rect">
            <a:avLst/>
          </a:prstGeom>
          <a:noFill/>
          <a:ln/>
        </p:spPr>
        <p:txBody>
          <a:bodyPr wrap="square" lIns="0" tIns="0" rIns="0" bIns="0" rtlCol="0" anchor="ctr"/>
          <a:lstStyle/>
          <a:p>
            <a:pPr marL="0" indent="0" algn="ctr">
              <a:lnSpc>
                <a:spcPct val="120000"/>
              </a:lnSpc>
              <a:buNone/>
            </a:pPr>
            <a:r>
              <a:rPr lang="en-US" sz="1250" dirty="0">
                <a:solidFill>
                  <a:srgbClr val="8CA0BE"/>
                </a:solidFill>
                <a:latin typeface="Calibri" pitchFamily="34" charset="0"/>
                <a:ea typeface="Calibri" pitchFamily="34" charset="-122"/>
                <a:cs typeface="Calibri" pitchFamily="34" charset="-120"/>
              </a:rPr>
              <a:t>Carbon, hydrogen, nitrogen, oxygen and more</a:t>
            </a:r>
            <a:endParaRPr lang="en-US" sz="1250" dirty="0"/>
          </a:p>
        </p:txBody>
      </p:sp>
      <p:sp>
        <p:nvSpPr>
          <p:cNvPr id="19" name="Shape 14"/>
          <p:cNvSpPr/>
          <p:nvPr/>
        </p:nvSpPr>
        <p:spPr>
          <a:xfrm>
            <a:off x="9189720" y="2103120"/>
            <a:ext cx="2514600" cy="3291840"/>
          </a:xfrm>
          <a:prstGeom prst="roundRect">
            <a:avLst>
              <a:gd name="adj" fmla="val 436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20" name="Shape 15"/>
          <p:cNvSpPr/>
          <p:nvPr/>
        </p:nvSpPr>
        <p:spPr>
          <a:xfrm>
            <a:off x="9944100" y="2514600"/>
            <a:ext cx="1005840" cy="1005840"/>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21" name="Image 3" descr="preencoded.png"/>
          <p:cNvPicPr>
            <a:picLocks noChangeAspect="1"/>
          </p:cNvPicPr>
          <p:nvPr/>
        </p:nvPicPr>
        <p:blipFill>
          <a:blip r:embed="rId6"/>
          <a:stretch>
            <a:fillRect/>
          </a:stretch>
        </p:blipFill>
        <p:spPr>
          <a:xfrm>
            <a:off x="10195560" y="2766060"/>
            <a:ext cx="502920" cy="502920"/>
          </a:xfrm>
          <a:prstGeom prst="rect">
            <a:avLst/>
          </a:prstGeom>
        </p:spPr>
      </p:pic>
      <p:sp>
        <p:nvSpPr>
          <p:cNvPr id="22" name="Text 16"/>
          <p:cNvSpPr/>
          <p:nvPr/>
        </p:nvSpPr>
        <p:spPr>
          <a:xfrm>
            <a:off x="9372600" y="3794760"/>
            <a:ext cx="214884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Stability</a:t>
            </a:r>
            <a:endParaRPr lang="en-US" sz="1900" dirty="0"/>
          </a:p>
        </p:txBody>
      </p:sp>
      <p:sp>
        <p:nvSpPr>
          <p:cNvPr id="23" name="Text 17"/>
          <p:cNvSpPr/>
          <p:nvPr/>
        </p:nvSpPr>
        <p:spPr>
          <a:xfrm>
            <a:off x="9418320" y="4297680"/>
            <a:ext cx="2057400" cy="1005840"/>
          </a:xfrm>
          <a:prstGeom prst="rect">
            <a:avLst/>
          </a:prstGeom>
          <a:noFill/>
          <a:ln/>
        </p:spPr>
        <p:txBody>
          <a:bodyPr wrap="square" lIns="0" tIns="0" rIns="0" bIns="0" rtlCol="0" anchor="ctr"/>
          <a:lstStyle/>
          <a:p>
            <a:pPr marL="0" indent="0" algn="ctr">
              <a:lnSpc>
                <a:spcPct val="120000"/>
              </a:lnSpc>
              <a:buNone/>
            </a:pPr>
            <a:r>
              <a:rPr lang="en-US" sz="1250" dirty="0">
                <a:solidFill>
                  <a:srgbClr val="8CA0BE"/>
                </a:solidFill>
                <a:latin typeface="Calibri" pitchFamily="34" charset="0"/>
                <a:ea typeface="Calibri" pitchFamily="34" charset="-122"/>
                <a:cs typeface="Calibri" pitchFamily="34" charset="-120"/>
              </a:rPr>
              <a:t>Enough time and particle interaction for complexity to build</a:t>
            </a:r>
            <a:endParaRPr lang="en-US" sz="1250" dirty="0"/>
          </a:p>
        </p:txBody>
      </p:sp>
      <p:sp>
        <p:nvSpPr>
          <p:cNvPr id="24" name="Text 18"/>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These four ingredients define the search image astrobiologists use across the solar system and beyond.</a:t>
            </a:r>
            <a:endParaRPr lang="en-US" sz="1050" dirty="0"/>
          </a:p>
        </p:txBody>
      </p:sp>
      <p:sp>
        <p:nvSpPr>
          <p:cNvPr id="25" name="Text 19"/>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LIFE AT THE EDGES, ON EARTH</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Extremophiles</a:t>
            </a:r>
            <a:endParaRPr lang="en-US" sz="3400" dirty="0"/>
          </a:p>
        </p:txBody>
      </p:sp>
      <p:sp>
        <p:nvSpPr>
          <p:cNvPr id="4" name="Shape 2"/>
          <p:cNvSpPr/>
          <p:nvPr/>
        </p:nvSpPr>
        <p:spPr>
          <a:xfrm>
            <a:off x="685800" y="1874520"/>
            <a:ext cx="3429000" cy="1874520"/>
          </a:xfrm>
          <a:prstGeom prst="roundRect">
            <a:avLst>
              <a:gd name="adj" fmla="val 585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5" name="Shape 3"/>
          <p:cNvSpPr/>
          <p:nvPr/>
        </p:nvSpPr>
        <p:spPr>
          <a:xfrm>
            <a:off x="941832" y="2331720"/>
            <a:ext cx="914400" cy="914400"/>
          </a:xfrm>
          <a:prstGeom prst="ellipse">
            <a:avLst/>
          </a:prstGeom>
          <a:solidFill>
            <a:srgbClr val="FF6B5C"/>
          </a:solidFill>
          <a:ln/>
          <a:effectLst>
            <a:outerShdw blurRad="101600" dist="38100" dir="5400000" algn="bl" rotWithShape="0">
              <a:srgbClr val="000000">
                <a:alpha val="35000"/>
              </a:srgbClr>
            </a:outerShdw>
          </a:effectLst>
        </p:spPr>
        <p:txBody>
          <a:bodyPr/>
          <a:lstStyle/>
          <a:p>
            <a:endParaRPr lang="en-GB"/>
          </a:p>
        </p:txBody>
      </p:sp>
      <p:pic>
        <p:nvPicPr>
          <p:cNvPr id="6" name="Image 0" descr="preencoded.png"/>
          <p:cNvPicPr>
            <a:picLocks noChangeAspect="1"/>
          </p:cNvPicPr>
          <p:nvPr/>
        </p:nvPicPr>
        <p:blipFill>
          <a:blip r:embed="rId3"/>
          <a:stretch>
            <a:fillRect/>
          </a:stretch>
        </p:blipFill>
        <p:spPr>
          <a:xfrm>
            <a:off x="1147572" y="2537460"/>
            <a:ext cx="502920" cy="502920"/>
          </a:xfrm>
          <a:prstGeom prst="rect">
            <a:avLst/>
          </a:prstGeom>
        </p:spPr>
      </p:pic>
      <p:sp>
        <p:nvSpPr>
          <p:cNvPr id="7" name="Text 4"/>
          <p:cNvSpPr/>
          <p:nvPr/>
        </p:nvSpPr>
        <p:spPr>
          <a:xfrm>
            <a:off x="2011680" y="2130552"/>
            <a:ext cx="1920240" cy="457200"/>
          </a:xfrm>
          <a:prstGeom prst="rect">
            <a:avLst/>
          </a:prstGeom>
          <a:noFill/>
          <a:ln/>
        </p:spPr>
        <p:txBody>
          <a:bodyPr wrap="square" lIns="0" tIns="0" rIns="0" bIns="0" rtlCol="0" anchor="b"/>
          <a:lstStyle/>
          <a:p>
            <a:pPr marL="0" indent="0">
              <a:buNone/>
            </a:pPr>
            <a:r>
              <a:rPr lang="en-US" sz="1550" b="1" dirty="0">
                <a:solidFill>
                  <a:srgbClr val="FFFFFF"/>
                </a:solidFill>
                <a:latin typeface="Cambria" pitchFamily="34" charset="0"/>
                <a:ea typeface="Cambria" pitchFamily="34" charset="-122"/>
                <a:cs typeface="Cambria" pitchFamily="34" charset="-120"/>
              </a:rPr>
              <a:t>Thermophiles</a:t>
            </a:r>
            <a:endParaRPr lang="en-US" sz="1550" dirty="0"/>
          </a:p>
        </p:txBody>
      </p:sp>
      <p:sp>
        <p:nvSpPr>
          <p:cNvPr id="8" name="Text 5"/>
          <p:cNvSpPr/>
          <p:nvPr/>
        </p:nvSpPr>
        <p:spPr>
          <a:xfrm>
            <a:off x="2011680" y="2624328"/>
            <a:ext cx="1920240" cy="1005840"/>
          </a:xfrm>
          <a:prstGeom prst="rect">
            <a:avLst/>
          </a:prstGeom>
          <a:noFill/>
          <a:ln/>
        </p:spPr>
        <p:txBody>
          <a:bodyPr wrap="square" lIns="0" tIns="0" rIns="0" bIns="0" rtlCol="0" anchor="ctr"/>
          <a:lstStyle/>
          <a:p>
            <a:pPr marL="0" indent="0">
              <a:lnSpc>
                <a:spcPct val="115000"/>
              </a:lnSpc>
              <a:buNone/>
            </a:pPr>
            <a:r>
              <a:rPr lang="en-US" sz="1150" dirty="0">
                <a:solidFill>
                  <a:srgbClr val="8CA0BE"/>
                </a:solidFill>
                <a:latin typeface="Calibri" pitchFamily="34" charset="0"/>
                <a:ea typeface="Calibri" pitchFamily="34" charset="-122"/>
                <a:cs typeface="Calibri" pitchFamily="34" charset="-120"/>
              </a:rPr>
              <a:t>Thrive near boiling hydrothermal vents</a:t>
            </a:r>
            <a:endParaRPr lang="en-US" sz="1150" dirty="0"/>
          </a:p>
        </p:txBody>
      </p:sp>
      <p:sp>
        <p:nvSpPr>
          <p:cNvPr id="9" name="Shape 6"/>
          <p:cNvSpPr/>
          <p:nvPr/>
        </p:nvSpPr>
        <p:spPr>
          <a:xfrm>
            <a:off x="4370832" y="1874520"/>
            <a:ext cx="3429000" cy="1874520"/>
          </a:xfrm>
          <a:prstGeom prst="roundRect">
            <a:avLst>
              <a:gd name="adj" fmla="val 585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0" name="Shape 7"/>
          <p:cNvSpPr/>
          <p:nvPr/>
        </p:nvSpPr>
        <p:spPr>
          <a:xfrm>
            <a:off x="4626864" y="2331720"/>
            <a:ext cx="914400" cy="91440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1" name="Image 1" descr="preencoded.png"/>
          <p:cNvPicPr>
            <a:picLocks noChangeAspect="1"/>
          </p:cNvPicPr>
          <p:nvPr/>
        </p:nvPicPr>
        <p:blipFill>
          <a:blip r:embed="rId4"/>
          <a:stretch>
            <a:fillRect/>
          </a:stretch>
        </p:blipFill>
        <p:spPr>
          <a:xfrm>
            <a:off x="4832604" y="2537460"/>
            <a:ext cx="502920" cy="502920"/>
          </a:xfrm>
          <a:prstGeom prst="rect">
            <a:avLst/>
          </a:prstGeom>
        </p:spPr>
      </p:pic>
      <p:sp>
        <p:nvSpPr>
          <p:cNvPr id="12" name="Text 8"/>
          <p:cNvSpPr/>
          <p:nvPr/>
        </p:nvSpPr>
        <p:spPr>
          <a:xfrm>
            <a:off x="5696712" y="2130552"/>
            <a:ext cx="1920240" cy="457200"/>
          </a:xfrm>
          <a:prstGeom prst="rect">
            <a:avLst/>
          </a:prstGeom>
          <a:noFill/>
          <a:ln/>
        </p:spPr>
        <p:txBody>
          <a:bodyPr wrap="square" lIns="0" tIns="0" rIns="0" bIns="0" rtlCol="0" anchor="b"/>
          <a:lstStyle/>
          <a:p>
            <a:pPr marL="0" indent="0">
              <a:buNone/>
            </a:pPr>
            <a:r>
              <a:rPr lang="en-US" sz="1550" b="1" dirty="0">
                <a:solidFill>
                  <a:srgbClr val="FFFFFF"/>
                </a:solidFill>
                <a:latin typeface="Cambria" pitchFamily="34" charset="0"/>
                <a:ea typeface="Cambria" pitchFamily="34" charset="-122"/>
                <a:cs typeface="Cambria" pitchFamily="34" charset="-120"/>
              </a:rPr>
              <a:t>Psychrophiles</a:t>
            </a:r>
            <a:endParaRPr lang="en-US" sz="1550" dirty="0"/>
          </a:p>
        </p:txBody>
      </p:sp>
      <p:sp>
        <p:nvSpPr>
          <p:cNvPr id="13" name="Text 9"/>
          <p:cNvSpPr/>
          <p:nvPr/>
        </p:nvSpPr>
        <p:spPr>
          <a:xfrm>
            <a:off x="5696712" y="2624328"/>
            <a:ext cx="1920240" cy="1005840"/>
          </a:xfrm>
          <a:prstGeom prst="rect">
            <a:avLst/>
          </a:prstGeom>
          <a:noFill/>
          <a:ln/>
        </p:spPr>
        <p:txBody>
          <a:bodyPr wrap="square" lIns="0" tIns="0" rIns="0" bIns="0" rtlCol="0" anchor="ctr"/>
          <a:lstStyle/>
          <a:p>
            <a:pPr marL="0" indent="0">
              <a:lnSpc>
                <a:spcPct val="115000"/>
              </a:lnSpc>
              <a:buNone/>
            </a:pPr>
            <a:r>
              <a:rPr lang="en-US" sz="1150" dirty="0">
                <a:solidFill>
                  <a:srgbClr val="8CA0BE"/>
                </a:solidFill>
                <a:latin typeface="Calibri" pitchFamily="34" charset="0"/>
                <a:ea typeface="Calibri" pitchFamily="34" charset="-122"/>
                <a:cs typeface="Calibri" pitchFamily="34" charset="-120"/>
              </a:rPr>
              <a:t>Metabolize in sub-zero polar ice</a:t>
            </a:r>
            <a:endParaRPr lang="en-US" sz="1150" dirty="0"/>
          </a:p>
        </p:txBody>
      </p:sp>
      <p:sp>
        <p:nvSpPr>
          <p:cNvPr id="14" name="Shape 10"/>
          <p:cNvSpPr/>
          <p:nvPr/>
        </p:nvSpPr>
        <p:spPr>
          <a:xfrm>
            <a:off x="8055864" y="1874520"/>
            <a:ext cx="3429000" cy="1874520"/>
          </a:xfrm>
          <a:prstGeom prst="roundRect">
            <a:avLst>
              <a:gd name="adj" fmla="val 585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15" name="Shape 11"/>
          <p:cNvSpPr/>
          <p:nvPr/>
        </p:nvSpPr>
        <p:spPr>
          <a:xfrm>
            <a:off x="8311896" y="2331720"/>
            <a:ext cx="914400" cy="914400"/>
          </a:xfrm>
          <a:prstGeom prst="ellipse">
            <a:avLst/>
          </a:prstGeom>
          <a:solidFill>
            <a:srgbClr val="FFB454"/>
          </a:solidFill>
          <a:ln/>
          <a:effectLst>
            <a:outerShdw blurRad="101600" dist="38100" dir="5400000" algn="bl" rotWithShape="0">
              <a:srgbClr val="000000">
                <a:alpha val="35000"/>
              </a:srgbClr>
            </a:outerShdw>
          </a:effectLst>
        </p:spPr>
        <p:txBody>
          <a:bodyPr/>
          <a:lstStyle/>
          <a:p>
            <a:endParaRPr lang="en-GB"/>
          </a:p>
        </p:txBody>
      </p:sp>
      <p:pic>
        <p:nvPicPr>
          <p:cNvPr id="16" name="Image 2" descr="preencoded.png"/>
          <p:cNvPicPr>
            <a:picLocks noChangeAspect="1"/>
          </p:cNvPicPr>
          <p:nvPr/>
        </p:nvPicPr>
        <p:blipFill>
          <a:blip r:embed="rId5"/>
          <a:stretch>
            <a:fillRect/>
          </a:stretch>
        </p:blipFill>
        <p:spPr>
          <a:xfrm>
            <a:off x="8517636" y="2537460"/>
            <a:ext cx="502920" cy="502920"/>
          </a:xfrm>
          <a:prstGeom prst="rect">
            <a:avLst/>
          </a:prstGeom>
        </p:spPr>
      </p:pic>
      <p:sp>
        <p:nvSpPr>
          <p:cNvPr id="17" name="Text 12"/>
          <p:cNvSpPr/>
          <p:nvPr/>
        </p:nvSpPr>
        <p:spPr>
          <a:xfrm>
            <a:off x="9381744" y="2130552"/>
            <a:ext cx="1920240" cy="457200"/>
          </a:xfrm>
          <a:prstGeom prst="rect">
            <a:avLst/>
          </a:prstGeom>
          <a:noFill/>
          <a:ln/>
        </p:spPr>
        <p:txBody>
          <a:bodyPr wrap="square" lIns="0" tIns="0" rIns="0" bIns="0" rtlCol="0" anchor="b"/>
          <a:lstStyle/>
          <a:p>
            <a:pPr marL="0" indent="0">
              <a:buNone/>
            </a:pPr>
            <a:r>
              <a:rPr lang="en-US" sz="1550" b="1" dirty="0">
                <a:solidFill>
                  <a:srgbClr val="FFFFFF"/>
                </a:solidFill>
                <a:latin typeface="Cambria" pitchFamily="34" charset="0"/>
                <a:ea typeface="Cambria" pitchFamily="34" charset="-122"/>
                <a:cs typeface="Cambria" pitchFamily="34" charset="-120"/>
              </a:rPr>
              <a:t>Halophiles</a:t>
            </a:r>
            <a:endParaRPr lang="en-US" sz="1550" dirty="0"/>
          </a:p>
        </p:txBody>
      </p:sp>
      <p:sp>
        <p:nvSpPr>
          <p:cNvPr id="18" name="Text 13"/>
          <p:cNvSpPr/>
          <p:nvPr/>
        </p:nvSpPr>
        <p:spPr>
          <a:xfrm>
            <a:off x="9381744" y="2624328"/>
            <a:ext cx="1920240" cy="1005840"/>
          </a:xfrm>
          <a:prstGeom prst="rect">
            <a:avLst/>
          </a:prstGeom>
          <a:noFill/>
          <a:ln/>
        </p:spPr>
        <p:txBody>
          <a:bodyPr wrap="square" lIns="0" tIns="0" rIns="0" bIns="0" rtlCol="0" anchor="ctr"/>
          <a:lstStyle/>
          <a:p>
            <a:pPr marL="0" indent="0">
              <a:lnSpc>
                <a:spcPct val="115000"/>
              </a:lnSpc>
              <a:buNone/>
            </a:pPr>
            <a:r>
              <a:rPr lang="en-US" sz="1150" dirty="0">
                <a:solidFill>
                  <a:srgbClr val="8CA0BE"/>
                </a:solidFill>
                <a:latin typeface="Calibri" pitchFamily="34" charset="0"/>
                <a:ea typeface="Calibri" pitchFamily="34" charset="-122"/>
                <a:cs typeface="Calibri" pitchFamily="34" charset="-120"/>
              </a:rPr>
              <a:t>Flourish in saturated brine lakes</a:t>
            </a:r>
            <a:endParaRPr lang="en-US" sz="1150" dirty="0"/>
          </a:p>
        </p:txBody>
      </p:sp>
      <p:sp>
        <p:nvSpPr>
          <p:cNvPr id="19" name="Shape 14"/>
          <p:cNvSpPr/>
          <p:nvPr/>
        </p:nvSpPr>
        <p:spPr>
          <a:xfrm>
            <a:off x="685800" y="4005072"/>
            <a:ext cx="3429000" cy="1874520"/>
          </a:xfrm>
          <a:prstGeom prst="roundRect">
            <a:avLst>
              <a:gd name="adj" fmla="val 585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20" name="Shape 15"/>
          <p:cNvSpPr/>
          <p:nvPr/>
        </p:nvSpPr>
        <p:spPr>
          <a:xfrm>
            <a:off x="941832" y="4462272"/>
            <a:ext cx="914400" cy="914400"/>
          </a:xfrm>
          <a:prstGeom prst="ellipse">
            <a:avLst/>
          </a:prstGeom>
          <a:solidFill>
            <a:srgbClr val="1FA8A0"/>
          </a:solidFill>
          <a:ln/>
          <a:effectLst>
            <a:outerShdw blurRad="101600" dist="38100" dir="5400000" algn="bl" rotWithShape="0">
              <a:srgbClr val="000000">
                <a:alpha val="35000"/>
              </a:srgbClr>
            </a:outerShdw>
          </a:effectLst>
        </p:spPr>
        <p:txBody>
          <a:bodyPr/>
          <a:lstStyle/>
          <a:p>
            <a:endParaRPr lang="en-GB"/>
          </a:p>
        </p:txBody>
      </p:sp>
      <p:pic>
        <p:nvPicPr>
          <p:cNvPr id="21" name="Image 3" descr="preencoded.png"/>
          <p:cNvPicPr>
            <a:picLocks noChangeAspect="1"/>
          </p:cNvPicPr>
          <p:nvPr/>
        </p:nvPicPr>
        <p:blipFill>
          <a:blip r:embed="rId6"/>
          <a:stretch>
            <a:fillRect/>
          </a:stretch>
        </p:blipFill>
        <p:spPr>
          <a:xfrm>
            <a:off x="1147572" y="4668012"/>
            <a:ext cx="502920" cy="502920"/>
          </a:xfrm>
          <a:prstGeom prst="rect">
            <a:avLst/>
          </a:prstGeom>
        </p:spPr>
      </p:pic>
      <p:sp>
        <p:nvSpPr>
          <p:cNvPr id="22" name="Text 16"/>
          <p:cNvSpPr/>
          <p:nvPr/>
        </p:nvSpPr>
        <p:spPr>
          <a:xfrm>
            <a:off x="2011680" y="4261104"/>
            <a:ext cx="1920240" cy="457200"/>
          </a:xfrm>
          <a:prstGeom prst="rect">
            <a:avLst/>
          </a:prstGeom>
          <a:noFill/>
          <a:ln/>
        </p:spPr>
        <p:txBody>
          <a:bodyPr wrap="square" lIns="0" tIns="0" rIns="0" bIns="0" rtlCol="0" anchor="b"/>
          <a:lstStyle/>
          <a:p>
            <a:pPr marL="0" indent="0">
              <a:buNone/>
            </a:pPr>
            <a:r>
              <a:rPr lang="en-US" sz="1550" b="1" dirty="0">
                <a:solidFill>
                  <a:srgbClr val="FFFFFF"/>
                </a:solidFill>
                <a:latin typeface="Cambria" pitchFamily="34" charset="0"/>
                <a:ea typeface="Cambria" pitchFamily="34" charset="-122"/>
                <a:cs typeface="Cambria" pitchFamily="34" charset="-120"/>
              </a:rPr>
              <a:t>Radioresistant Microbes</a:t>
            </a:r>
            <a:endParaRPr lang="en-US" sz="1550" dirty="0"/>
          </a:p>
        </p:txBody>
      </p:sp>
      <p:sp>
        <p:nvSpPr>
          <p:cNvPr id="23" name="Text 17"/>
          <p:cNvSpPr/>
          <p:nvPr/>
        </p:nvSpPr>
        <p:spPr>
          <a:xfrm>
            <a:off x="2011680" y="4754880"/>
            <a:ext cx="1920240" cy="1005840"/>
          </a:xfrm>
          <a:prstGeom prst="rect">
            <a:avLst/>
          </a:prstGeom>
          <a:noFill/>
          <a:ln/>
        </p:spPr>
        <p:txBody>
          <a:bodyPr wrap="square" lIns="0" tIns="0" rIns="0" bIns="0" rtlCol="0" anchor="ctr"/>
          <a:lstStyle/>
          <a:p>
            <a:pPr marL="0" indent="0">
              <a:lnSpc>
                <a:spcPct val="115000"/>
              </a:lnSpc>
              <a:buNone/>
            </a:pPr>
            <a:r>
              <a:rPr lang="en-US" sz="1150" dirty="0">
                <a:solidFill>
                  <a:srgbClr val="8CA0BE"/>
                </a:solidFill>
                <a:latin typeface="Calibri" pitchFamily="34" charset="0"/>
                <a:ea typeface="Calibri" pitchFamily="34" charset="-122"/>
                <a:cs typeface="Calibri" pitchFamily="34" charset="-120"/>
              </a:rPr>
              <a:t>Survive doses lethal to nearly everything else</a:t>
            </a:r>
            <a:endParaRPr lang="en-US" sz="1150" dirty="0"/>
          </a:p>
        </p:txBody>
      </p:sp>
      <p:sp>
        <p:nvSpPr>
          <p:cNvPr id="24" name="Shape 18"/>
          <p:cNvSpPr/>
          <p:nvPr/>
        </p:nvSpPr>
        <p:spPr>
          <a:xfrm>
            <a:off x="4370832" y="4005072"/>
            <a:ext cx="3429000" cy="1874520"/>
          </a:xfrm>
          <a:prstGeom prst="roundRect">
            <a:avLst>
              <a:gd name="adj" fmla="val 585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25" name="Shape 19"/>
          <p:cNvSpPr/>
          <p:nvPr/>
        </p:nvSpPr>
        <p:spPr>
          <a:xfrm>
            <a:off x="4626864" y="4462272"/>
            <a:ext cx="914400" cy="914400"/>
          </a:xfrm>
          <a:prstGeom prst="ellipse">
            <a:avLst/>
          </a:prstGeom>
          <a:solidFill>
            <a:srgbClr val="5FD979"/>
          </a:solidFill>
          <a:ln/>
          <a:effectLst>
            <a:outerShdw blurRad="101600" dist="38100" dir="5400000" algn="bl" rotWithShape="0">
              <a:srgbClr val="000000">
                <a:alpha val="35000"/>
              </a:srgbClr>
            </a:outerShdw>
          </a:effectLst>
        </p:spPr>
        <p:txBody>
          <a:bodyPr/>
          <a:lstStyle/>
          <a:p>
            <a:endParaRPr lang="en-GB"/>
          </a:p>
        </p:txBody>
      </p:sp>
      <p:pic>
        <p:nvPicPr>
          <p:cNvPr id="26" name="Image 4" descr="preencoded.png"/>
          <p:cNvPicPr>
            <a:picLocks noChangeAspect="1"/>
          </p:cNvPicPr>
          <p:nvPr/>
        </p:nvPicPr>
        <p:blipFill>
          <a:blip r:embed="rId7"/>
          <a:stretch>
            <a:fillRect/>
          </a:stretch>
        </p:blipFill>
        <p:spPr>
          <a:xfrm>
            <a:off x="4832604" y="4668012"/>
            <a:ext cx="502920" cy="502920"/>
          </a:xfrm>
          <a:prstGeom prst="rect">
            <a:avLst/>
          </a:prstGeom>
        </p:spPr>
      </p:pic>
      <p:sp>
        <p:nvSpPr>
          <p:cNvPr id="27" name="Text 20"/>
          <p:cNvSpPr/>
          <p:nvPr/>
        </p:nvSpPr>
        <p:spPr>
          <a:xfrm>
            <a:off x="5696712" y="4261104"/>
            <a:ext cx="1920240" cy="457200"/>
          </a:xfrm>
          <a:prstGeom prst="rect">
            <a:avLst/>
          </a:prstGeom>
          <a:noFill/>
          <a:ln/>
        </p:spPr>
        <p:txBody>
          <a:bodyPr wrap="square" lIns="0" tIns="0" rIns="0" bIns="0" rtlCol="0" anchor="b"/>
          <a:lstStyle/>
          <a:p>
            <a:pPr marL="0" indent="0">
              <a:buNone/>
            </a:pPr>
            <a:r>
              <a:rPr lang="en-US" sz="1550" b="1" dirty="0">
                <a:solidFill>
                  <a:srgbClr val="FFFFFF"/>
                </a:solidFill>
                <a:latin typeface="Cambria" pitchFamily="34" charset="0"/>
                <a:ea typeface="Cambria" pitchFamily="34" charset="-122"/>
                <a:cs typeface="Cambria" pitchFamily="34" charset="-120"/>
              </a:rPr>
              <a:t>Piezophiles</a:t>
            </a:r>
            <a:endParaRPr lang="en-US" sz="1550" dirty="0"/>
          </a:p>
        </p:txBody>
      </p:sp>
      <p:sp>
        <p:nvSpPr>
          <p:cNvPr id="28" name="Text 21"/>
          <p:cNvSpPr/>
          <p:nvPr/>
        </p:nvSpPr>
        <p:spPr>
          <a:xfrm>
            <a:off x="5696712" y="4754880"/>
            <a:ext cx="1920240" cy="1005840"/>
          </a:xfrm>
          <a:prstGeom prst="rect">
            <a:avLst/>
          </a:prstGeom>
          <a:noFill/>
          <a:ln/>
        </p:spPr>
        <p:txBody>
          <a:bodyPr wrap="square" lIns="0" tIns="0" rIns="0" bIns="0" rtlCol="0" anchor="ctr"/>
          <a:lstStyle/>
          <a:p>
            <a:pPr marL="0" indent="0">
              <a:lnSpc>
                <a:spcPct val="115000"/>
              </a:lnSpc>
              <a:buNone/>
            </a:pPr>
            <a:r>
              <a:rPr lang="en-US" sz="1150" dirty="0">
                <a:solidFill>
                  <a:srgbClr val="8CA0BE"/>
                </a:solidFill>
                <a:latin typeface="Calibri" pitchFamily="34" charset="0"/>
                <a:ea typeface="Calibri" pitchFamily="34" charset="-122"/>
                <a:cs typeface="Calibri" pitchFamily="34" charset="-120"/>
              </a:rPr>
              <a:t>Live under crushing deep-ocean pressure</a:t>
            </a:r>
            <a:endParaRPr lang="en-US" sz="1150" dirty="0"/>
          </a:p>
        </p:txBody>
      </p:sp>
      <p:sp>
        <p:nvSpPr>
          <p:cNvPr id="29" name="Shape 22"/>
          <p:cNvSpPr/>
          <p:nvPr/>
        </p:nvSpPr>
        <p:spPr>
          <a:xfrm>
            <a:off x="8055864" y="4005072"/>
            <a:ext cx="3429000" cy="1874520"/>
          </a:xfrm>
          <a:prstGeom prst="roundRect">
            <a:avLst>
              <a:gd name="adj" fmla="val 5854"/>
            </a:avLst>
          </a:prstGeom>
          <a:solidFill>
            <a:srgbClr val="141C30"/>
          </a:solidFill>
          <a:ln/>
          <a:effectLst>
            <a:outerShdw blurRad="127000" dist="38100" dir="5400000" algn="bl" rotWithShape="0">
              <a:srgbClr val="000000">
                <a:alpha val="28000"/>
              </a:srgbClr>
            </a:outerShdw>
          </a:effectLst>
        </p:spPr>
        <p:txBody>
          <a:bodyPr/>
          <a:lstStyle/>
          <a:p>
            <a:endParaRPr lang="en-GB"/>
          </a:p>
        </p:txBody>
      </p:sp>
      <p:sp>
        <p:nvSpPr>
          <p:cNvPr id="30" name="Shape 23"/>
          <p:cNvSpPr/>
          <p:nvPr/>
        </p:nvSpPr>
        <p:spPr>
          <a:xfrm>
            <a:off x="8311896" y="4462272"/>
            <a:ext cx="914400" cy="914400"/>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31" name="Image 5" descr="preencoded.png"/>
          <p:cNvPicPr>
            <a:picLocks noChangeAspect="1"/>
          </p:cNvPicPr>
          <p:nvPr/>
        </p:nvPicPr>
        <p:blipFill>
          <a:blip r:embed="rId8"/>
          <a:stretch>
            <a:fillRect/>
          </a:stretch>
        </p:blipFill>
        <p:spPr>
          <a:xfrm>
            <a:off x="8517636" y="4668012"/>
            <a:ext cx="502920" cy="502920"/>
          </a:xfrm>
          <a:prstGeom prst="rect">
            <a:avLst/>
          </a:prstGeom>
        </p:spPr>
      </p:pic>
      <p:sp>
        <p:nvSpPr>
          <p:cNvPr id="32" name="Text 24"/>
          <p:cNvSpPr/>
          <p:nvPr/>
        </p:nvSpPr>
        <p:spPr>
          <a:xfrm>
            <a:off x="9381744" y="4261104"/>
            <a:ext cx="1920240" cy="457200"/>
          </a:xfrm>
          <a:prstGeom prst="rect">
            <a:avLst/>
          </a:prstGeom>
          <a:noFill/>
          <a:ln/>
        </p:spPr>
        <p:txBody>
          <a:bodyPr wrap="square" lIns="0" tIns="0" rIns="0" bIns="0" rtlCol="0" anchor="b"/>
          <a:lstStyle/>
          <a:p>
            <a:pPr marL="0" indent="0">
              <a:buNone/>
            </a:pPr>
            <a:r>
              <a:rPr lang="en-US" sz="1550" b="1" dirty="0">
                <a:solidFill>
                  <a:srgbClr val="FFFFFF"/>
                </a:solidFill>
                <a:latin typeface="Cambria" pitchFamily="34" charset="0"/>
                <a:ea typeface="Cambria" pitchFamily="34" charset="-122"/>
                <a:cs typeface="Cambria" pitchFamily="34" charset="-120"/>
              </a:rPr>
              <a:t>Acidophiles</a:t>
            </a:r>
            <a:endParaRPr lang="en-US" sz="1550" dirty="0"/>
          </a:p>
        </p:txBody>
      </p:sp>
      <p:sp>
        <p:nvSpPr>
          <p:cNvPr id="33" name="Text 25"/>
          <p:cNvSpPr/>
          <p:nvPr/>
        </p:nvSpPr>
        <p:spPr>
          <a:xfrm>
            <a:off x="9381744" y="4754880"/>
            <a:ext cx="1920240" cy="1005840"/>
          </a:xfrm>
          <a:prstGeom prst="rect">
            <a:avLst/>
          </a:prstGeom>
          <a:noFill/>
          <a:ln/>
        </p:spPr>
        <p:txBody>
          <a:bodyPr wrap="square" lIns="0" tIns="0" rIns="0" bIns="0" rtlCol="0" anchor="ctr"/>
          <a:lstStyle/>
          <a:p>
            <a:pPr marL="0" indent="0">
              <a:lnSpc>
                <a:spcPct val="115000"/>
              </a:lnSpc>
              <a:buNone/>
            </a:pPr>
            <a:r>
              <a:rPr lang="en-US" sz="1150" dirty="0">
                <a:solidFill>
                  <a:srgbClr val="8CA0BE"/>
                </a:solidFill>
                <a:latin typeface="Calibri" pitchFamily="34" charset="0"/>
                <a:ea typeface="Calibri" pitchFamily="34" charset="-122"/>
                <a:cs typeface="Calibri" pitchFamily="34" charset="-120"/>
              </a:rPr>
              <a:t>Grow in highly acidic volcanic springs</a:t>
            </a:r>
            <a:endParaRPr lang="en-US" sz="1150" dirty="0"/>
          </a:p>
        </p:txBody>
      </p:sp>
      <p:sp>
        <p:nvSpPr>
          <p:cNvPr id="34" name="Text 26"/>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If life can endure these conditions on Earth, similar niches elsewhere become plausible habitats too.</a:t>
            </a:r>
            <a:endParaRPr lang="en-US" sz="1050" dirty="0"/>
          </a:p>
        </p:txBody>
      </p:sp>
      <p:sp>
        <p:nvSpPr>
          <p:cNvPr id="35" name="Text 27"/>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BEYOND OUR SOLAR SYSTEM</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Exoplanet Habitability</a:t>
            </a:r>
            <a:endParaRPr lang="en-US" sz="3400" dirty="0"/>
          </a:p>
        </p:txBody>
      </p:sp>
      <p:sp>
        <p:nvSpPr>
          <p:cNvPr id="4" name="Shape 2"/>
          <p:cNvSpPr/>
          <p:nvPr/>
        </p:nvSpPr>
        <p:spPr>
          <a:xfrm>
            <a:off x="7315200" y="2011680"/>
            <a:ext cx="3474720" cy="3474720"/>
          </a:xfrm>
          <a:prstGeom prst="ellipse">
            <a:avLst/>
          </a:prstGeom>
          <a:ln w="12700">
            <a:solidFill>
              <a:srgbClr val="24304F"/>
            </a:solidFill>
            <a:prstDash val="solid"/>
          </a:ln>
        </p:spPr>
        <p:txBody>
          <a:bodyPr/>
          <a:lstStyle/>
          <a:p>
            <a:endParaRPr lang="en-GB"/>
          </a:p>
        </p:txBody>
      </p:sp>
      <p:sp>
        <p:nvSpPr>
          <p:cNvPr id="5" name="Shape 3"/>
          <p:cNvSpPr/>
          <p:nvPr/>
        </p:nvSpPr>
        <p:spPr>
          <a:xfrm>
            <a:off x="7818120" y="2514600"/>
            <a:ext cx="2468880" cy="2468880"/>
          </a:xfrm>
          <a:prstGeom prst="ellipse">
            <a:avLst/>
          </a:prstGeom>
          <a:solidFill>
            <a:srgbClr val="142A3A"/>
          </a:solidFill>
          <a:ln w="25400">
            <a:solidFill>
              <a:srgbClr val="1FA8A0"/>
            </a:solidFill>
            <a:prstDash val="solid"/>
          </a:ln>
        </p:spPr>
        <p:txBody>
          <a:bodyPr/>
          <a:lstStyle/>
          <a:p>
            <a:endParaRPr lang="en-GB"/>
          </a:p>
        </p:txBody>
      </p:sp>
      <p:pic>
        <p:nvPicPr>
          <p:cNvPr id="6" name="Image 0" descr="preencoded.png"/>
          <p:cNvPicPr>
            <a:picLocks noChangeAspect="1"/>
          </p:cNvPicPr>
          <p:nvPr/>
        </p:nvPicPr>
        <p:blipFill>
          <a:blip r:embed="rId3"/>
          <a:stretch>
            <a:fillRect/>
          </a:stretch>
        </p:blipFill>
        <p:spPr>
          <a:xfrm>
            <a:off x="8092440" y="2788920"/>
            <a:ext cx="1920240" cy="1920240"/>
          </a:xfrm>
          <a:prstGeom prst="rect">
            <a:avLst/>
          </a:prstGeom>
        </p:spPr>
      </p:pic>
      <p:sp>
        <p:nvSpPr>
          <p:cNvPr id="7" name="Shape 4"/>
          <p:cNvSpPr/>
          <p:nvPr/>
        </p:nvSpPr>
        <p:spPr>
          <a:xfrm>
            <a:off x="6720840" y="3246120"/>
            <a:ext cx="4663440" cy="1005840"/>
          </a:xfrm>
          <a:prstGeom prst="ellipse">
            <a:avLst/>
          </a:prstGeom>
          <a:ln w="12700">
            <a:solidFill>
              <a:srgbClr val="2A3557"/>
            </a:solidFill>
            <a:prstDash val="dash"/>
          </a:ln>
        </p:spPr>
        <p:txBody>
          <a:bodyPr/>
          <a:lstStyle/>
          <a:p>
            <a:endParaRPr lang="en-GB"/>
          </a:p>
        </p:txBody>
      </p:sp>
      <p:sp>
        <p:nvSpPr>
          <p:cNvPr id="8" name="Shape 5"/>
          <p:cNvSpPr/>
          <p:nvPr/>
        </p:nvSpPr>
        <p:spPr>
          <a:xfrm>
            <a:off x="11018520" y="3639312"/>
            <a:ext cx="219456" cy="219456"/>
          </a:xfrm>
          <a:prstGeom prst="ellipse">
            <a:avLst/>
          </a:prstGeom>
          <a:solidFill>
            <a:srgbClr val="FFB454"/>
          </a:solidFill>
          <a:ln/>
        </p:spPr>
        <p:txBody>
          <a:bodyPr/>
          <a:lstStyle/>
          <a:p>
            <a:endParaRPr lang="en-GB"/>
          </a:p>
        </p:txBody>
      </p:sp>
      <p:sp>
        <p:nvSpPr>
          <p:cNvPr id="9" name="Shape 6"/>
          <p:cNvSpPr/>
          <p:nvPr/>
        </p:nvSpPr>
        <p:spPr>
          <a:xfrm>
            <a:off x="685800" y="2194560"/>
            <a:ext cx="548640" cy="54864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0" name="Image 1" descr="preencoded.png"/>
          <p:cNvPicPr>
            <a:picLocks noChangeAspect="1"/>
          </p:cNvPicPr>
          <p:nvPr/>
        </p:nvPicPr>
        <p:blipFill>
          <a:blip r:embed="rId4"/>
          <a:stretch>
            <a:fillRect/>
          </a:stretch>
        </p:blipFill>
        <p:spPr>
          <a:xfrm>
            <a:off x="809244" y="2318004"/>
            <a:ext cx="301752" cy="301752"/>
          </a:xfrm>
          <a:prstGeom prst="rect">
            <a:avLst/>
          </a:prstGeom>
        </p:spPr>
      </p:pic>
      <p:sp>
        <p:nvSpPr>
          <p:cNvPr id="11" name="Text 7"/>
          <p:cNvSpPr/>
          <p:nvPr/>
        </p:nvSpPr>
        <p:spPr>
          <a:xfrm>
            <a:off x="1417320" y="2176272"/>
            <a:ext cx="5120640" cy="77724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Orbits within its star's habitable zone, where liquid water can persist</a:t>
            </a:r>
            <a:endParaRPr lang="en-US" sz="1450" dirty="0"/>
          </a:p>
        </p:txBody>
      </p:sp>
      <p:sp>
        <p:nvSpPr>
          <p:cNvPr id="12" name="Shape 8"/>
          <p:cNvSpPr/>
          <p:nvPr/>
        </p:nvSpPr>
        <p:spPr>
          <a:xfrm>
            <a:off x="685800" y="3154680"/>
            <a:ext cx="548640" cy="54864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3" name="Image 2" descr="preencoded.png"/>
          <p:cNvPicPr>
            <a:picLocks noChangeAspect="1"/>
          </p:cNvPicPr>
          <p:nvPr/>
        </p:nvPicPr>
        <p:blipFill>
          <a:blip r:embed="rId5"/>
          <a:stretch>
            <a:fillRect/>
          </a:stretch>
        </p:blipFill>
        <p:spPr>
          <a:xfrm>
            <a:off x="809244" y="3278124"/>
            <a:ext cx="301752" cy="301752"/>
          </a:xfrm>
          <a:prstGeom prst="rect">
            <a:avLst/>
          </a:prstGeom>
        </p:spPr>
      </p:pic>
      <p:sp>
        <p:nvSpPr>
          <p:cNvPr id="14" name="Text 9"/>
          <p:cNvSpPr/>
          <p:nvPr/>
        </p:nvSpPr>
        <p:spPr>
          <a:xfrm>
            <a:off x="1417320" y="3136392"/>
            <a:ext cx="5120640" cy="77724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Rocky composition and plausible atmosphere, inferred from mass and radius</a:t>
            </a:r>
            <a:endParaRPr lang="en-US" sz="1450" dirty="0"/>
          </a:p>
        </p:txBody>
      </p:sp>
      <p:sp>
        <p:nvSpPr>
          <p:cNvPr id="15" name="Shape 10"/>
          <p:cNvSpPr/>
          <p:nvPr/>
        </p:nvSpPr>
        <p:spPr>
          <a:xfrm>
            <a:off x="685800" y="4114800"/>
            <a:ext cx="548640" cy="548640"/>
          </a:xfrm>
          <a:prstGeom prst="ellipse">
            <a:avLst/>
          </a:prstGeom>
          <a:solidFill>
            <a:srgbClr val="33D6FF"/>
          </a:solidFill>
          <a:ln/>
          <a:effectLst>
            <a:outerShdw blurRad="101600" dist="38100" dir="5400000" algn="bl" rotWithShape="0">
              <a:srgbClr val="000000">
                <a:alpha val="35000"/>
              </a:srgbClr>
            </a:outerShdw>
          </a:effectLst>
        </p:spPr>
        <p:txBody>
          <a:bodyPr/>
          <a:lstStyle/>
          <a:p>
            <a:endParaRPr lang="en-GB"/>
          </a:p>
        </p:txBody>
      </p:sp>
      <p:pic>
        <p:nvPicPr>
          <p:cNvPr id="16" name="Image 3" descr="preencoded.png"/>
          <p:cNvPicPr>
            <a:picLocks noChangeAspect="1"/>
          </p:cNvPicPr>
          <p:nvPr/>
        </p:nvPicPr>
        <p:blipFill>
          <a:blip r:embed="rId6"/>
          <a:stretch>
            <a:fillRect/>
          </a:stretch>
        </p:blipFill>
        <p:spPr>
          <a:xfrm>
            <a:off x="809244" y="4238244"/>
            <a:ext cx="301752" cy="301752"/>
          </a:xfrm>
          <a:prstGeom prst="rect">
            <a:avLst/>
          </a:prstGeom>
        </p:spPr>
      </p:pic>
      <p:sp>
        <p:nvSpPr>
          <p:cNvPr id="17" name="Text 11"/>
          <p:cNvSpPr/>
          <p:nvPr/>
        </p:nvSpPr>
        <p:spPr>
          <a:xfrm>
            <a:off x="1417320" y="4096512"/>
            <a:ext cx="5120640" cy="77724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Detectable spectral signatures that hint at surface or atmospheric chemistry</a:t>
            </a:r>
            <a:endParaRPr lang="en-US" sz="1450" dirty="0"/>
          </a:p>
        </p:txBody>
      </p:sp>
      <p:sp>
        <p:nvSpPr>
          <p:cNvPr id="18" name="Text 12"/>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Thousands of confirmed exoplanets, a small but growing fraction sit in the habitable zone.</a:t>
            </a:r>
            <a:endParaRPr lang="en-US" sz="1050" dirty="0"/>
          </a:p>
        </p:txBody>
      </p:sp>
      <p:sp>
        <p:nvSpPr>
          <p:cNvPr id="19" name="Text 13"/>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THE CIRCUMSTELLAR 'GOLDILOCKS' REGION</a:t>
            </a:r>
            <a:endParaRPr lang="en-US" sz="1300" dirty="0"/>
          </a:p>
        </p:txBody>
      </p:sp>
      <p:sp>
        <p:nvSpPr>
          <p:cNvPr id="3" name="Text 1"/>
          <p:cNvSpPr/>
          <p:nvPr/>
        </p:nvSpPr>
        <p:spPr>
          <a:xfrm>
            <a:off x="640080" y="644652"/>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The Habitable Zone</a:t>
            </a:r>
            <a:endParaRPr lang="en-US" sz="3400" dirty="0"/>
          </a:p>
        </p:txBody>
      </p:sp>
      <p:sp>
        <p:nvSpPr>
          <p:cNvPr id="4" name="Shape 2"/>
          <p:cNvSpPr/>
          <p:nvPr/>
        </p:nvSpPr>
        <p:spPr>
          <a:xfrm>
            <a:off x="411480" y="1280160"/>
            <a:ext cx="5760720" cy="5760720"/>
          </a:xfrm>
          <a:prstGeom prst="ellipse">
            <a:avLst/>
          </a:prstGeom>
          <a:solidFill>
            <a:srgbClr val="111A30"/>
          </a:solidFill>
          <a:ln w="12700">
            <a:solidFill>
              <a:srgbClr val="26314F"/>
            </a:solidFill>
            <a:prstDash val="solid"/>
          </a:ln>
        </p:spPr>
        <p:txBody>
          <a:bodyPr/>
          <a:lstStyle/>
          <a:p>
            <a:endParaRPr lang="en-GB"/>
          </a:p>
        </p:txBody>
      </p:sp>
      <p:sp>
        <p:nvSpPr>
          <p:cNvPr id="5" name="Shape 3"/>
          <p:cNvSpPr/>
          <p:nvPr/>
        </p:nvSpPr>
        <p:spPr>
          <a:xfrm>
            <a:off x="1325880" y="2194560"/>
            <a:ext cx="3931920" cy="3931920"/>
          </a:xfrm>
          <a:prstGeom prst="ellipse">
            <a:avLst/>
          </a:prstGeom>
          <a:solidFill>
            <a:srgbClr val="123832"/>
          </a:solidFill>
          <a:ln w="25400">
            <a:solidFill>
              <a:srgbClr val="1FA8A0"/>
            </a:solidFill>
            <a:prstDash val="solid"/>
          </a:ln>
        </p:spPr>
        <p:txBody>
          <a:bodyPr/>
          <a:lstStyle/>
          <a:p>
            <a:endParaRPr lang="en-GB"/>
          </a:p>
        </p:txBody>
      </p:sp>
      <p:sp>
        <p:nvSpPr>
          <p:cNvPr id="6" name="Shape 4"/>
          <p:cNvSpPr/>
          <p:nvPr/>
        </p:nvSpPr>
        <p:spPr>
          <a:xfrm>
            <a:off x="2240280" y="3108960"/>
            <a:ext cx="2103120" cy="2103120"/>
          </a:xfrm>
          <a:prstGeom prst="ellipse">
            <a:avLst/>
          </a:prstGeom>
          <a:solidFill>
            <a:srgbClr val="3A2320"/>
          </a:solidFill>
          <a:ln w="19050">
            <a:solidFill>
              <a:srgbClr val="FF6B5C"/>
            </a:solidFill>
            <a:prstDash val="solid"/>
          </a:ln>
        </p:spPr>
        <p:txBody>
          <a:bodyPr/>
          <a:lstStyle/>
          <a:p>
            <a:endParaRPr lang="en-GB"/>
          </a:p>
        </p:txBody>
      </p:sp>
      <p:pic>
        <p:nvPicPr>
          <p:cNvPr id="7" name="Image 0" descr="preencoded.png"/>
          <p:cNvPicPr>
            <a:picLocks noChangeAspect="1"/>
          </p:cNvPicPr>
          <p:nvPr/>
        </p:nvPicPr>
        <p:blipFill>
          <a:blip r:embed="rId3"/>
          <a:stretch>
            <a:fillRect/>
          </a:stretch>
        </p:blipFill>
        <p:spPr>
          <a:xfrm>
            <a:off x="2907792" y="3776472"/>
            <a:ext cx="768096" cy="768096"/>
          </a:xfrm>
          <a:prstGeom prst="rect">
            <a:avLst/>
          </a:prstGeom>
        </p:spPr>
      </p:pic>
      <p:sp>
        <p:nvSpPr>
          <p:cNvPr id="8" name="Shape 5"/>
          <p:cNvSpPr/>
          <p:nvPr/>
        </p:nvSpPr>
        <p:spPr>
          <a:xfrm>
            <a:off x="4709160" y="3840480"/>
            <a:ext cx="502920" cy="502920"/>
          </a:xfrm>
          <a:prstGeom prst="ellipse">
            <a:avLst/>
          </a:prstGeom>
          <a:solidFill>
            <a:srgbClr val="33D6FF"/>
          </a:solidFill>
          <a:ln/>
        </p:spPr>
        <p:txBody>
          <a:bodyPr/>
          <a:lstStyle/>
          <a:p>
            <a:endParaRPr lang="en-GB"/>
          </a:p>
        </p:txBody>
      </p:sp>
      <p:pic>
        <p:nvPicPr>
          <p:cNvPr id="9" name="Image 1" descr="preencoded.png"/>
          <p:cNvPicPr>
            <a:picLocks noChangeAspect="1"/>
          </p:cNvPicPr>
          <p:nvPr/>
        </p:nvPicPr>
        <p:blipFill>
          <a:blip r:embed="rId4"/>
          <a:stretch>
            <a:fillRect/>
          </a:stretch>
        </p:blipFill>
        <p:spPr>
          <a:xfrm>
            <a:off x="4809744" y="3941064"/>
            <a:ext cx="301752" cy="301752"/>
          </a:xfrm>
          <a:prstGeom prst="rect">
            <a:avLst/>
          </a:prstGeom>
        </p:spPr>
      </p:pic>
      <p:sp>
        <p:nvSpPr>
          <p:cNvPr id="10" name="Text 6"/>
          <p:cNvSpPr/>
          <p:nvPr/>
        </p:nvSpPr>
        <p:spPr>
          <a:xfrm>
            <a:off x="2606040" y="4023360"/>
            <a:ext cx="1371600" cy="274320"/>
          </a:xfrm>
          <a:prstGeom prst="rect">
            <a:avLst/>
          </a:prstGeom>
          <a:noFill/>
          <a:ln/>
        </p:spPr>
        <p:txBody>
          <a:bodyPr wrap="square" lIns="0" tIns="0" rIns="0" bIns="0" rtlCol="0" anchor="ctr"/>
          <a:lstStyle/>
          <a:p>
            <a:pPr marL="0" indent="0" algn="ctr">
              <a:buNone/>
            </a:pPr>
            <a:r>
              <a:rPr lang="en-US" sz="1050" b="1" dirty="0">
                <a:solidFill>
                  <a:srgbClr val="FF6B5C"/>
                </a:solidFill>
                <a:latin typeface="Calibri" pitchFamily="34" charset="0"/>
                <a:ea typeface="Calibri" pitchFamily="34" charset="-122"/>
                <a:cs typeface="Calibri" pitchFamily="34" charset="-120"/>
              </a:rPr>
              <a:t>TOO HOT</a:t>
            </a:r>
            <a:endParaRPr lang="en-US" sz="1050" dirty="0"/>
          </a:p>
        </p:txBody>
      </p:sp>
      <p:sp>
        <p:nvSpPr>
          <p:cNvPr id="11" name="Text 7"/>
          <p:cNvSpPr/>
          <p:nvPr/>
        </p:nvSpPr>
        <p:spPr>
          <a:xfrm>
            <a:off x="411480" y="2560320"/>
            <a:ext cx="1554480" cy="274320"/>
          </a:xfrm>
          <a:prstGeom prst="rect">
            <a:avLst/>
          </a:prstGeom>
          <a:noFill/>
          <a:ln/>
        </p:spPr>
        <p:txBody>
          <a:bodyPr wrap="square" lIns="0" tIns="0" rIns="0" bIns="0" rtlCol="0" anchor="ctr"/>
          <a:lstStyle/>
          <a:p>
            <a:pPr marL="0" indent="0">
              <a:buNone/>
            </a:pPr>
            <a:r>
              <a:rPr lang="en-US" sz="1050" b="1" dirty="0">
                <a:solidFill>
                  <a:srgbClr val="1FA8A0"/>
                </a:solidFill>
                <a:latin typeface="Calibri" pitchFamily="34" charset="0"/>
                <a:ea typeface="Calibri" pitchFamily="34" charset="-122"/>
                <a:cs typeface="Calibri" pitchFamily="34" charset="-120"/>
              </a:rPr>
              <a:t>HABITABLE</a:t>
            </a:r>
            <a:endParaRPr lang="en-US" sz="1050" dirty="0"/>
          </a:p>
        </p:txBody>
      </p:sp>
      <p:sp>
        <p:nvSpPr>
          <p:cNvPr id="12" name="Text 8"/>
          <p:cNvSpPr/>
          <p:nvPr/>
        </p:nvSpPr>
        <p:spPr>
          <a:xfrm>
            <a:off x="411480" y="1508760"/>
            <a:ext cx="1554480" cy="274320"/>
          </a:xfrm>
          <a:prstGeom prst="rect">
            <a:avLst/>
          </a:prstGeom>
          <a:noFill/>
          <a:ln/>
        </p:spPr>
        <p:txBody>
          <a:bodyPr wrap="square" lIns="0" tIns="0" rIns="0" bIns="0" rtlCol="0" anchor="ctr"/>
          <a:lstStyle/>
          <a:p>
            <a:pPr marL="0" indent="0">
              <a:buNone/>
            </a:pPr>
            <a:r>
              <a:rPr lang="en-US" sz="1050" b="1" dirty="0">
                <a:solidFill>
                  <a:srgbClr val="8CA0BE"/>
                </a:solidFill>
                <a:latin typeface="Calibri" pitchFamily="34" charset="0"/>
                <a:ea typeface="Calibri" pitchFamily="34" charset="-122"/>
                <a:cs typeface="Calibri" pitchFamily="34" charset="-120"/>
              </a:rPr>
              <a:t>TOO COLD</a:t>
            </a:r>
            <a:endParaRPr lang="en-US" sz="1050" dirty="0"/>
          </a:p>
        </p:txBody>
      </p:sp>
      <p:sp>
        <p:nvSpPr>
          <p:cNvPr id="13" name="Shape 9"/>
          <p:cNvSpPr/>
          <p:nvPr/>
        </p:nvSpPr>
        <p:spPr>
          <a:xfrm>
            <a:off x="6949440" y="1993392"/>
            <a:ext cx="201168" cy="201168"/>
          </a:xfrm>
          <a:prstGeom prst="ellipse">
            <a:avLst/>
          </a:prstGeom>
          <a:solidFill>
            <a:srgbClr val="FF6B5C"/>
          </a:solidFill>
          <a:ln/>
        </p:spPr>
        <p:txBody>
          <a:bodyPr/>
          <a:lstStyle/>
          <a:p>
            <a:endParaRPr lang="en-GB"/>
          </a:p>
        </p:txBody>
      </p:sp>
      <p:sp>
        <p:nvSpPr>
          <p:cNvPr id="14" name="Text 10"/>
          <p:cNvSpPr/>
          <p:nvPr/>
        </p:nvSpPr>
        <p:spPr>
          <a:xfrm>
            <a:off x="7315200" y="1847088"/>
            <a:ext cx="4023360" cy="36576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Too Hot</a:t>
            </a:r>
            <a:endParaRPr lang="en-US" sz="1600" dirty="0"/>
          </a:p>
        </p:txBody>
      </p:sp>
      <p:sp>
        <p:nvSpPr>
          <p:cNvPr id="15" name="Text 11"/>
          <p:cNvSpPr/>
          <p:nvPr/>
        </p:nvSpPr>
        <p:spPr>
          <a:xfrm>
            <a:off x="7315200" y="2212848"/>
            <a:ext cx="4023360" cy="502920"/>
          </a:xfrm>
          <a:prstGeom prst="rect">
            <a:avLst/>
          </a:prstGeom>
          <a:noFill/>
          <a:ln/>
        </p:spPr>
        <p:txBody>
          <a:bodyPr wrap="square" lIns="0" tIns="0" rIns="0" bIns="0" rtlCol="0" anchor="ctr"/>
          <a:lstStyle/>
          <a:p>
            <a:pPr marL="0" indent="0">
              <a:buNone/>
            </a:pPr>
            <a:r>
              <a:rPr lang="en-US" sz="1250" dirty="0">
                <a:solidFill>
                  <a:srgbClr val="8CA0BE"/>
                </a:solidFill>
                <a:latin typeface="Calibri" pitchFamily="34" charset="0"/>
                <a:ea typeface="Calibri" pitchFamily="34" charset="-122"/>
                <a:cs typeface="Calibri" pitchFamily="34" charset="-120"/>
              </a:rPr>
              <a:t>Water boils away; any surface ocean is lost to space.</a:t>
            </a:r>
            <a:endParaRPr lang="en-US" sz="1250" dirty="0"/>
          </a:p>
        </p:txBody>
      </p:sp>
      <p:sp>
        <p:nvSpPr>
          <p:cNvPr id="16" name="Shape 12"/>
          <p:cNvSpPr/>
          <p:nvPr/>
        </p:nvSpPr>
        <p:spPr>
          <a:xfrm>
            <a:off x="6949440" y="2953512"/>
            <a:ext cx="201168" cy="201168"/>
          </a:xfrm>
          <a:prstGeom prst="ellipse">
            <a:avLst/>
          </a:prstGeom>
          <a:solidFill>
            <a:srgbClr val="1FA8A0"/>
          </a:solidFill>
          <a:ln/>
        </p:spPr>
        <p:txBody>
          <a:bodyPr/>
          <a:lstStyle/>
          <a:p>
            <a:endParaRPr lang="en-GB"/>
          </a:p>
        </p:txBody>
      </p:sp>
      <p:sp>
        <p:nvSpPr>
          <p:cNvPr id="17" name="Text 13"/>
          <p:cNvSpPr/>
          <p:nvPr/>
        </p:nvSpPr>
        <p:spPr>
          <a:xfrm>
            <a:off x="7315200" y="2807208"/>
            <a:ext cx="4023360" cy="36576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Habitable</a:t>
            </a:r>
            <a:endParaRPr lang="en-US" sz="1600" dirty="0"/>
          </a:p>
        </p:txBody>
      </p:sp>
      <p:sp>
        <p:nvSpPr>
          <p:cNvPr id="18" name="Text 14"/>
          <p:cNvSpPr/>
          <p:nvPr/>
        </p:nvSpPr>
        <p:spPr>
          <a:xfrm>
            <a:off x="7315200" y="3172968"/>
            <a:ext cx="4023360" cy="502920"/>
          </a:xfrm>
          <a:prstGeom prst="rect">
            <a:avLst/>
          </a:prstGeom>
          <a:noFill/>
          <a:ln/>
        </p:spPr>
        <p:txBody>
          <a:bodyPr wrap="square" lIns="0" tIns="0" rIns="0" bIns="0" rtlCol="0" anchor="ctr"/>
          <a:lstStyle/>
          <a:p>
            <a:pPr marL="0" indent="0">
              <a:buNone/>
            </a:pPr>
            <a:r>
              <a:rPr lang="en-US" sz="1250" dirty="0">
                <a:solidFill>
                  <a:srgbClr val="8CA0BE"/>
                </a:solidFill>
                <a:latin typeface="Calibri" pitchFamily="34" charset="0"/>
                <a:ea typeface="Calibri" pitchFamily="34" charset="-122"/>
                <a:cs typeface="Calibri" pitchFamily="34" charset="-120"/>
              </a:rPr>
              <a:t>Temperatures allow liquid water to persist on the surface.</a:t>
            </a:r>
            <a:endParaRPr lang="en-US" sz="1250" dirty="0"/>
          </a:p>
        </p:txBody>
      </p:sp>
      <p:sp>
        <p:nvSpPr>
          <p:cNvPr id="19" name="Shape 15"/>
          <p:cNvSpPr/>
          <p:nvPr/>
        </p:nvSpPr>
        <p:spPr>
          <a:xfrm>
            <a:off x="6949440" y="3913632"/>
            <a:ext cx="201168" cy="201168"/>
          </a:xfrm>
          <a:prstGeom prst="ellipse">
            <a:avLst/>
          </a:prstGeom>
          <a:solidFill>
            <a:srgbClr val="8CA0BE"/>
          </a:solidFill>
          <a:ln/>
        </p:spPr>
        <p:txBody>
          <a:bodyPr/>
          <a:lstStyle/>
          <a:p>
            <a:endParaRPr lang="en-GB"/>
          </a:p>
        </p:txBody>
      </p:sp>
      <p:sp>
        <p:nvSpPr>
          <p:cNvPr id="20" name="Text 16"/>
          <p:cNvSpPr/>
          <p:nvPr/>
        </p:nvSpPr>
        <p:spPr>
          <a:xfrm>
            <a:off x="7315200" y="3767328"/>
            <a:ext cx="4023360" cy="365760"/>
          </a:xfrm>
          <a:prstGeom prst="rect">
            <a:avLst/>
          </a:prstGeom>
          <a:noFill/>
          <a:ln/>
        </p:spPr>
        <p:txBody>
          <a:bodyPr wrap="square" lIns="0" tIns="0" rIns="0" bIns="0"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Too Cold</a:t>
            </a:r>
            <a:endParaRPr lang="en-US" sz="1600" dirty="0"/>
          </a:p>
        </p:txBody>
      </p:sp>
      <p:sp>
        <p:nvSpPr>
          <p:cNvPr id="21" name="Text 17"/>
          <p:cNvSpPr/>
          <p:nvPr/>
        </p:nvSpPr>
        <p:spPr>
          <a:xfrm>
            <a:off x="7315200" y="4133088"/>
            <a:ext cx="4023360" cy="502920"/>
          </a:xfrm>
          <a:prstGeom prst="rect">
            <a:avLst/>
          </a:prstGeom>
          <a:noFill/>
          <a:ln/>
        </p:spPr>
        <p:txBody>
          <a:bodyPr wrap="square" lIns="0" tIns="0" rIns="0" bIns="0" rtlCol="0" anchor="ctr"/>
          <a:lstStyle/>
          <a:p>
            <a:pPr marL="0" indent="0">
              <a:buNone/>
            </a:pPr>
            <a:r>
              <a:rPr lang="en-US" sz="1250" dirty="0">
                <a:solidFill>
                  <a:srgbClr val="8CA0BE"/>
                </a:solidFill>
                <a:latin typeface="Calibri" pitchFamily="34" charset="0"/>
                <a:ea typeface="Calibri" pitchFamily="34" charset="-122"/>
                <a:cs typeface="Calibri" pitchFamily="34" charset="-120"/>
              </a:rPr>
              <a:t>Water freezes solid; surface chemistry slows dramatically.</a:t>
            </a:r>
            <a:endParaRPr lang="en-US" sz="1250" dirty="0"/>
          </a:p>
        </p:txBody>
      </p:sp>
      <p:sp>
        <p:nvSpPr>
          <p:cNvPr id="22" name="Text 18"/>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07</a:t>
            </a:r>
            <a:endParaRPr lang="en-US" sz="1000" dirty="0"/>
          </a:p>
        </p:txBody>
      </p:sp>
      <p:pic>
        <p:nvPicPr>
          <p:cNvPr id="23" name="Picture 22" descr="Earth's Magnetosphere: Protecting Our Planet from Harmful ...">
            <a:extLst>
              <a:ext uri="{FF2B5EF4-FFF2-40B4-BE49-F238E27FC236}">
                <a16:creationId xmlns:a16="http://schemas.microsoft.com/office/drawing/2014/main" id="{FDD52453-573E-705E-8C32-961A069F7716}"/>
              </a:ext>
            </a:extLst>
          </p:cNvPr>
          <p:cNvPicPr>
            <a:picLocks noChangeAspect="1"/>
          </p:cNvPicPr>
          <p:nvPr/>
        </p:nvPicPr>
        <p:blipFill>
          <a:blip r:embed="rId5"/>
          <a:stretch>
            <a:fillRect/>
          </a:stretch>
        </p:blipFill>
        <p:spPr>
          <a:xfrm>
            <a:off x="0" y="0"/>
            <a:ext cx="12192000" cy="8048978"/>
          </a:xfrm>
          <a:prstGeom prst="rect">
            <a:avLst/>
          </a:prstGeom>
        </p:spPr>
      </p:pic>
      <p:pic>
        <p:nvPicPr>
          <p:cNvPr id="24" name="Picture 23" descr="Heliosphere - NASA Science">
            <a:extLst>
              <a:ext uri="{FF2B5EF4-FFF2-40B4-BE49-F238E27FC236}">
                <a16:creationId xmlns:a16="http://schemas.microsoft.com/office/drawing/2014/main" id="{F2738CCB-D650-700D-18FE-624C54E97019}"/>
              </a:ext>
            </a:extLst>
          </p:cNvPr>
          <p:cNvPicPr>
            <a:picLocks noChangeAspect="1"/>
          </p:cNvPicPr>
          <p:nvPr/>
        </p:nvPicPr>
        <p:blipFill>
          <a:blip r:embed="rId6"/>
          <a:stretch>
            <a:fillRect/>
          </a:stretch>
        </p:blipFill>
        <p:spPr>
          <a:xfrm>
            <a:off x="23706" y="-1"/>
            <a:ext cx="12168294" cy="80489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THE CLOSEST CANDIDATE</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Mars</a:t>
            </a:r>
            <a:endParaRPr lang="en-US" sz="3400" dirty="0"/>
          </a:p>
        </p:txBody>
      </p:sp>
      <p:sp>
        <p:nvSpPr>
          <p:cNvPr id="4" name="Shape 2"/>
          <p:cNvSpPr/>
          <p:nvPr/>
        </p:nvSpPr>
        <p:spPr>
          <a:xfrm>
            <a:off x="7178040" y="1920240"/>
            <a:ext cx="3749040" cy="3749040"/>
          </a:xfrm>
          <a:prstGeom prst="ellipse">
            <a:avLst/>
          </a:prstGeom>
          <a:solidFill>
            <a:srgbClr val="3A2013"/>
          </a:solidFill>
          <a:ln w="25400">
            <a:solidFill>
              <a:srgbClr val="FF7A6E"/>
            </a:solidFill>
            <a:prstDash val="solid"/>
          </a:ln>
        </p:spPr>
        <p:txBody>
          <a:bodyPr/>
          <a:lstStyle/>
          <a:p>
            <a:endParaRPr lang="en-GB"/>
          </a:p>
        </p:txBody>
      </p:sp>
      <p:sp>
        <p:nvSpPr>
          <p:cNvPr id="5" name="Shape 3"/>
          <p:cNvSpPr/>
          <p:nvPr/>
        </p:nvSpPr>
        <p:spPr>
          <a:xfrm>
            <a:off x="8092440" y="3017520"/>
            <a:ext cx="640080" cy="640080"/>
          </a:xfrm>
          <a:prstGeom prst="ellipse">
            <a:avLst/>
          </a:prstGeom>
          <a:solidFill>
            <a:srgbClr val="2C1810"/>
          </a:solidFill>
          <a:ln/>
        </p:spPr>
        <p:txBody>
          <a:bodyPr/>
          <a:lstStyle/>
          <a:p>
            <a:endParaRPr lang="en-GB"/>
          </a:p>
        </p:txBody>
      </p:sp>
      <p:sp>
        <p:nvSpPr>
          <p:cNvPr id="6" name="Shape 4"/>
          <p:cNvSpPr/>
          <p:nvPr/>
        </p:nvSpPr>
        <p:spPr>
          <a:xfrm>
            <a:off x="9308592" y="2770632"/>
            <a:ext cx="402336" cy="402336"/>
          </a:xfrm>
          <a:prstGeom prst="ellipse">
            <a:avLst/>
          </a:prstGeom>
          <a:solidFill>
            <a:srgbClr val="2C1810"/>
          </a:solidFill>
          <a:ln/>
        </p:spPr>
        <p:txBody>
          <a:bodyPr/>
          <a:lstStyle/>
          <a:p>
            <a:endParaRPr lang="en-GB"/>
          </a:p>
        </p:txBody>
      </p:sp>
      <p:sp>
        <p:nvSpPr>
          <p:cNvPr id="7" name="Shape 5"/>
          <p:cNvSpPr/>
          <p:nvPr/>
        </p:nvSpPr>
        <p:spPr>
          <a:xfrm>
            <a:off x="9601200" y="3886200"/>
            <a:ext cx="548640" cy="548640"/>
          </a:xfrm>
          <a:prstGeom prst="ellipse">
            <a:avLst/>
          </a:prstGeom>
          <a:solidFill>
            <a:srgbClr val="2C1810"/>
          </a:solidFill>
          <a:ln/>
        </p:spPr>
        <p:txBody>
          <a:bodyPr/>
          <a:lstStyle/>
          <a:p>
            <a:endParaRPr lang="en-GB"/>
          </a:p>
        </p:txBody>
      </p:sp>
      <p:sp>
        <p:nvSpPr>
          <p:cNvPr id="8" name="Shape 6"/>
          <p:cNvSpPr/>
          <p:nvPr/>
        </p:nvSpPr>
        <p:spPr>
          <a:xfrm>
            <a:off x="8467344" y="4398264"/>
            <a:ext cx="438912" cy="438912"/>
          </a:xfrm>
          <a:prstGeom prst="ellipse">
            <a:avLst/>
          </a:prstGeom>
          <a:solidFill>
            <a:srgbClr val="2C1810"/>
          </a:solidFill>
          <a:ln/>
        </p:spPr>
        <p:txBody>
          <a:bodyPr/>
          <a:lstStyle/>
          <a:p>
            <a:endParaRPr lang="en-GB"/>
          </a:p>
        </p:txBody>
      </p:sp>
      <p:sp>
        <p:nvSpPr>
          <p:cNvPr id="9" name="Shape 7"/>
          <p:cNvSpPr/>
          <p:nvPr/>
        </p:nvSpPr>
        <p:spPr>
          <a:xfrm>
            <a:off x="8979408" y="3630168"/>
            <a:ext cx="329184" cy="329184"/>
          </a:xfrm>
          <a:prstGeom prst="ellipse">
            <a:avLst/>
          </a:prstGeom>
          <a:solidFill>
            <a:srgbClr val="2C1810"/>
          </a:solidFill>
          <a:ln/>
        </p:spPr>
        <p:txBody>
          <a:bodyPr/>
          <a:lstStyle/>
          <a:p>
            <a:endParaRPr lang="en-GB"/>
          </a:p>
        </p:txBody>
      </p:sp>
      <p:sp>
        <p:nvSpPr>
          <p:cNvPr id="10" name="Shape 8"/>
          <p:cNvSpPr/>
          <p:nvPr/>
        </p:nvSpPr>
        <p:spPr>
          <a:xfrm>
            <a:off x="8595360" y="3337560"/>
            <a:ext cx="914400" cy="914400"/>
          </a:xfrm>
          <a:prstGeom prst="ellipse">
            <a:avLst/>
          </a:prstGeom>
          <a:solidFill>
            <a:srgbClr val="FFB454"/>
          </a:solidFill>
          <a:ln/>
        </p:spPr>
        <p:txBody>
          <a:bodyPr/>
          <a:lstStyle/>
          <a:p>
            <a:endParaRPr lang="en-GB"/>
          </a:p>
        </p:txBody>
      </p:sp>
      <p:pic>
        <p:nvPicPr>
          <p:cNvPr id="11" name="Image 0" descr="preencoded.png"/>
          <p:cNvPicPr>
            <a:picLocks noChangeAspect="1"/>
          </p:cNvPicPr>
          <p:nvPr/>
        </p:nvPicPr>
        <p:blipFill>
          <a:blip r:embed="rId3"/>
          <a:stretch>
            <a:fillRect/>
          </a:stretch>
        </p:blipFill>
        <p:spPr>
          <a:xfrm>
            <a:off x="8801100" y="3543300"/>
            <a:ext cx="502920" cy="502920"/>
          </a:xfrm>
          <a:prstGeom prst="rect">
            <a:avLst/>
          </a:prstGeom>
        </p:spPr>
      </p:pic>
      <p:sp>
        <p:nvSpPr>
          <p:cNvPr id="12" name="Shape 9"/>
          <p:cNvSpPr/>
          <p:nvPr/>
        </p:nvSpPr>
        <p:spPr>
          <a:xfrm>
            <a:off x="685800" y="2103120"/>
            <a:ext cx="566928" cy="566928"/>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13" name="Image 1" descr="preencoded.png"/>
          <p:cNvPicPr>
            <a:picLocks noChangeAspect="1"/>
          </p:cNvPicPr>
          <p:nvPr/>
        </p:nvPicPr>
        <p:blipFill>
          <a:blip r:embed="rId4"/>
          <a:stretch>
            <a:fillRect/>
          </a:stretch>
        </p:blipFill>
        <p:spPr>
          <a:xfrm>
            <a:off x="813359" y="2230679"/>
            <a:ext cx="311810" cy="311810"/>
          </a:xfrm>
          <a:prstGeom prst="rect">
            <a:avLst/>
          </a:prstGeom>
        </p:spPr>
      </p:pic>
      <p:sp>
        <p:nvSpPr>
          <p:cNvPr id="14" name="Text 10"/>
          <p:cNvSpPr/>
          <p:nvPr/>
        </p:nvSpPr>
        <p:spPr>
          <a:xfrm>
            <a:off x="1463040" y="2057400"/>
            <a:ext cx="5212080" cy="82296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Dry riverbeds and deltas show water once flowed for millions of years</a:t>
            </a:r>
            <a:endParaRPr lang="en-US" sz="1450" dirty="0"/>
          </a:p>
        </p:txBody>
      </p:sp>
      <p:sp>
        <p:nvSpPr>
          <p:cNvPr id="15" name="Shape 11"/>
          <p:cNvSpPr/>
          <p:nvPr/>
        </p:nvSpPr>
        <p:spPr>
          <a:xfrm>
            <a:off x="685800" y="3154680"/>
            <a:ext cx="566928" cy="566928"/>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16" name="Image 2" descr="preencoded.png"/>
          <p:cNvPicPr>
            <a:picLocks noChangeAspect="1"/>
          </p:cNvPicPr>
          <p:nvPr/>
        </p:nvPicPr>
        <p:blipFill>
          <a:blip r:embed="rId5"/>
          <a:stretch>
            <a:fillRect/>
          </a:stretch>
        </p:blipFill>
        <p:spPr>
          <a:xfrm>
            <a:off x="813359" y="3282239"/>
            <a:ext cx="311810" cy="311810"/>
          </a:xfrm>
          <a:prstGeom prst="rect">
            <a:avLst/>
          </a:prstGeom>
        </p:spPr>
      </p:pic>
      <p:sp>
        <p:nvSpPr>
          <p:cNvPr id="17" name="Text 12"/>
          <p:cNvSpPr/>
          <p:nvPr/>
        </p:nvSpPr>
        <p:spPr>
          <a:xfrm>
            <a:off x="1463040" y="3108960"/>
            <a:ext cx="5212080" cy="82296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Subsurface ice and possible seasonal brines persist today</a:t>
            </a:r>
            <a:endParaRPr lang="en-US" sz="1450" dirty="0"/>
          </a:p>
        </p:txBody>
      </p:sp>
      <p:sp>
        <p:nvSpPr>
          <p:cNvPr id="18" name="Shape 13"/>
          <p:cNvSpPr/>
          <p:nvPr/>
        </p:nvSpPr>
        <p:spPr>
          <a:xfrm>
            <a:off x="685800" y="4206240"/>
            <a:ext cx="566928" cy="566928"/>
          </a:xfrm>
          <a:prstGeom prst="ellipse">
            <a:avLst/>
          </a:prstGeom>
          <a:solidFill>
            <a:srgbClr val="FF7A6E"/>
          </a:solidFill>
          <a:ln/>
          <a:effectLst>
            <a:outerShdw blurRad="101600" dist="38100" dir="5400000" algn="bl" rotWithShape="0">
              <a:srgbClr val="000000">
                <a:alpha val="35000"/>
              </a:srgbClr>
            </a:outerShdw>
          </a:effectLst>
        </p:spPr>
        <p:txBody>
          <a:bodyPr/>
          <a:lstStyle/>
          <a:p>
            <a:endParaRPr lang="en-GB"/>
          </a:p>
        </p:txBody>
      </p:sp>
      <p:pic>
        <p:nvPicPr>
          <p:cNvPr id="19" name="Image 3" descr="preencoded.png"/>
          <p:cNvPicPr>
            <a:picLocks noChangeAspect="1"/>
          </p:cNvPicPr>
          <p:nvPr/>
        </p:nvPicPr>
        <p:blipFill>
          <a:blip r:embed="rId6"/>
          <a:stretch>
            <a:fillRect/>
          </a:stretch>
        </p:blipFill>
        <p:spPr>
          <a:xfrm>
            <a:off x="813359" y="4333799"/>
            <a:ext cx="311810" cy="311810"/>
          </a:xfrm>
          <a:prstGeom prst="rect">
            <a:avLst/>
          </a:prstGeom>
        </p:spPr>
      </p:pic>
      <p:sp>
        <p:nvSpPr>
          <p:cNvPr id="20" name="Text 14"/>
          <p:cNvSpPr/>
          <p:nvPr/>
        </p:nvSpPr>
        <p:spPr>
          <a:xfrm>
            <a:off x="1463040" y="4160520"/>
            <a:ext cx="5212080" cy="822960"/>
          </a:xfrm>
          <a:prstGeom prst="rect">
            <a:avLst/>
          </a:prstGeom>
          <a:noFill/>
          <a:ln/>
        </p:spPr>
        <p:txBody>
          <a:bodyPr wrap="square" lIns="0" tIns="0" rIns="0" bIns="0" rtlCol="0" anchor="ctr"/>
          <a:lstStyle/>
          <a:p>
            <a:pPr marL="0" indent="0">
              <a:lnSpc>
                <a:spcPct val="120000"/>
              </a:lnSpc>
              <a:buNone/>
            </a:pPr>
            <a:r>
              <a:rPr lang="en-US" sz="1450" dirty="0">
                <a:solidFill>
                  <a:srgbClr val="FFFFFF"/>
                </a:solidFill>
                <a:latin typeface="Calibri" pitchFamily="34" charset="0"/>
                <a:ea typeface="Calibri" pitchFamily="34" charset="-122"/>
                <a:cs typeface="Calibri" pitchFamily="34" charset="-120"/>
              </a:rPr>
              <a:t>A thin, cold, low-pressure atmosphere preserves ancient surface evidence</a:t>
            </a:r>
            <a:endParaRPr lang="en-US" sz="1450" dirty="0"/>
          </a:p>
        </p:txBody>
      </p:sp>
      <p:sp>
        <p:nvSpPr>
          <p:cNvPr id="21" name="Text 15"/>
          <p:cNvSpPr/>
          <p:nvPr/>
        </p:nvSpPr>
        <p:spPr>
          <a:xfrm>
            <a:off x="640080" y="6355080"/>
            <a:ext cx="8229600" cy="274320"/>
          </a:xfrm>
          <a:prstGeom prst="rect">
            <a:avLst/>
          </a:prstGeom>
          <a:noFill/>
          <a:ln/>
        </p:spPr>
        <p:txBody>
          <a:bodyPr wrap="square" lIns="0" tIns="0" rIns="0" bIns="0" rtlCol="0" anchor="ctr"/>
          <a:lstStyle/>
          <a:p>
            <a:pPr marL="0" indent="0">
              <a:buNone/>
            </a:pPr>
            <a:r>
              <a:rPr lang="en-US" sz="1050" i="1" dirty="0">
                <a:solidFill>
                  <a:srgbClr val="5E6E8C"/>
                </a:solidFill>
                <a:latin typeface="Calibri" pitchFamily="34" charset="0"/>
                <a:ea typeface="Calibri" pitchFamily="34" charset="-122"/>
                <a:cs typeface="Calibri" pitchFamily="34" charset="-120"/>
              </a:rPr>
              <a:t>Preservation, more than present-day activity, is what makes Mars such an accessible biosignature hunt.</a:t>
            </a:r>
            <a:endParaRPr lang="en-US" sz="1050" dirty="0"/>
          </a:p>
        </p:txBody>
      </p:sp>
      <p:sp>
        <p:nvSpPr>
          <p:cNvPr id="22" name="Text 16"/>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1020"/>
        </a:solidFill>
        <a:effectLst/>
      </p:bgPr>
    </p:bg>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lIns="0" tIns="0" rIns="0" bIns="0" rtlCol="0" anchor="ctr"/>
          <a:lstStyle/>
          <a:p>
            <a:pPr marL="0" indent="0">
              <a:buNone/>
            </a:pPr>
            <a:r>
              <a:rPr lang="en-US" sz="1300" b="1" kern="0" spc="300" dirty="0">
                <a:solidFill>
                  <a:srgbClr val="33D6FF"/>
                </a:solidFill>
                <a:latin typeface="Calibri" pitchFamily="34" charset="0"/>
                <a:ea typeface="Calibri" pitchFamily="34" charset="-122"/>
                <a:cs typeface="Calibri" pitchFamily="34" charset="-120"/>
              </a:rPr>
              <a:t>AN ICY PLANET OF TRAPPIST-1</a:t>
            </a:r>
            <a:endParaRPr lang="en-US" sz="1300" dirty="0"/>
          </a:p>
        </p:txBody>
      </p:sp>
      <p:sp>
        <p:nvSpPr>
          <p:cNvPr id="3" name="Text 1"/>
          <p:cNvSpPr/>
          <p:nvPr/>
        </p:nvSpPr>
        <p:spPr>
          <a:xfrm>
            <a:off x="640080" y="777240"/>
            <a:ext cx="9601200" cy="822960"/>
          </a:xfrm>
          <a:prstGeom prst="rect">
            <a:avLst/>
          </a:prstGeom>
          <a:noFill/>
          <a:ln/>
        </p:spPr>
        <p:txBody>
          <a:bodyPr wrap="square" lIns="0" tIns="0" rIns="0" bIns="0" rtlCol="0" anchor="ctr"/>
          <a:lstStyle/>
          <a:p>
            <a:r>
              <a:rPr lang="en-US" sz="3400" b="1" dirty="0">
                <a:solidFill>
                  <a:srgbClr val="FFFFFF"/>
                </a:solidFill>
                <a:latin typeface="Cambria" pitchFamily="34" charset="0"/>
                <a:ea typeface="Cambria" pitchFamily="34" charset="-122"/>
                <a:cs typeface="Cambria" pitchFamily="34" charset="-120"/>
              </a:rPr>
              <a:t>Trappist-1f</a:t>
            </a:r>
            <a:endParaRPr lang="en-US" sz="3400" dirty="0"/>
          </a:p>
        </p:txBody>
      </p:sp>
      <p:sp>
        <p:nvSpPr>
          <p:cNvPr id="4" name="Shape 2"/>
          <p:cNvSpPr/>
          <p:nvPr/>
        </p:nvSpPr>
        <p:spPr>
          <a:xfrm>
            <a:off x="1280160" y="2057400"/>
            <a:ext cx="3931920" cy="3931920"/>
          </a:xfrm>
          <a:prstGeom prst="ellipse">
            <a:avLst/>
          </a:prstGeom>
          <a:solidFill>
            <a:srgbClr val="E8F6FA"/>
          </a:solidFill>
          <a:ln/>
        </p:spPr>
        <p:txBody>
          <a:bodyPr/>
          <a:lstStyle/>
          <a:p>
            <a:endParaRPr lang="en-GB"/>
          </a:p>
        </p:txBody>
      </p:sp>
      <p:sp>
        <p:nvSpPr>
          <p:cNvPr id="5" name="Shape 3"/>
          <p:cNvSpPr/>
          <p:nvPr/>
        </p:nvSpPr>
        <p:spPr>
          <a:xfrm>
            <a:off x="1737360" y="2514600"/>
            <a:ext cx="3017520" cy="3017520"/>
          </a:xfrm>
          <a:prstGeom prst="ellipse">
            <a:avLst/>
          </a:prstGeom>
          <a:solidFill>
            <a:srgbClr val="0F5C8C"/>
          </a:solidFill>
          <a:ln/>
        </p:spPr>
        <p:txBody>
          <a:bodyPr/>
          <a:lstStyle/>
          <a:p>
            <a:endParaRPr lang="en-GB"/>
          </a:p>
        </p:txBody>
      </p:sp>
      <p:sp>
        <p:nvSpPr>
          <p:cNvPr id="6" name="Shape 4"/>
          <p:cNvSpPr/>
          <p:nvPr/>
        </p:nvSpPr>
        <p:spPr>
          <a:xfrm>
            <a:off x="2468880" y="3246120"/>
            <a:ext cx="1554480" cy="1554480"/>
          </a:xfrm>
          <a:prstGeom prst="ellipse">
            <a:avLst/>
          </a:prstGeom>
          <a:solidFill>
            <a:srgbClr val="5B3A24"/>
          </a:solidFill>
          <a:ln/>
        </p:spPr>
        <p:txBody>
          <a:bodyPr/>
          <a:lstStyle/>
          <a:p>
            <a:endParaRPr lang="en-GB"/>
          </a:p>
        </p:txBody>
      </p:sp>
      <p:sp>
        <p:nvSpPr>
          <p:cNvPr id="7" name="Shape 5"/>
          <p:cNvSpPr/>
          <p:nvPr/>
        </p:nvSpPr>
        <p:spPr>
          <a:xfrm>
            <a:off x="3394364" y="4079332"/>
            <a:ext cx="2640676" cy="320040"/>
          </a:xfrm>
          <a:prstGeom prst="line">
            <a:avLst/>
          </a:prstGeom>
          <a:noFill/>
          <a:ln w="19050">
            <a:solidFill>
              <a:srgbClr val="9FC7D6"/>
            </a:solidFill>
            <a:prstDash val="solid"/>
          </a:ln>
        </p:spPr>
        <p:txBody>
          <a:bodyPr/>
          <a:lstStyle/>
          <a:p>
            <a:endParaRPr lang="en-GB"/>
          </a:p>
        </p:txBody>
      </p:sp>
      <p:sp>
        <p:nvSpPr>
          <p:cNvPr id="8" name="Shape 6"/>
          <p:cNvSpPr/>
          <p:nvPr/>
        </p:nvSpPr>
        <p:spPr>
          <a:xfrm flipH="1">
            <a:off x="4114800" y="2112818"/>
            <a:ext cx="1920240" cy="424642"/>
          </a:xfrm>
          <a:prstGeom prst="line">
            <a:avLst/>
          </a:prstGeom>
          <a:noFill/>
          <a:ln w="19050">
            <a:solidFill>
              <a:srgbClr val="9FC7D6"/>
            </a:solidFill>
            <a:prstDash val="solid"/>
          </a:ln>
        </p:spPr>
        <p:txBody>
          <a:bodyPr/>
          <a:lstStyle/>
          <a:p>
            <a:endParaRPr lang="en-GB"/>
          </a:p>
        </p:txBody>
      </p:sp>
      <p:sp>
        <p:nvSpPr>
          <p:cNvPr id="9" name="Shape 7"/>
          <p:cNvSpPr/>
          <p:nvPr/>
        </p:nvSpPr>
        <p:spPr>
          <a:xfrm>
            <a:off x="6035040" y="1965960"/>
            <a:ext cx="320040" cy="320040"/>
          </a:xfrm>
          <a:prstGeom prst="roundRect">
            <a:avLst>
              <a:gd name="adj" fmla="val 17143"/>
            </a:avLst>
          </a:prstGeom>
          <a:solidFill>
            <a:srgbClr val="E8F6FA"/>
          </a:solidFill>
          <a:ln/>
        </p:spPr>
        <p:txBody>
          <a:bodyPr/>
          <a:lstStyle/>
          <a:p>
            <a:endParaRPr lang="en-GB"/>
          </a:p>
        </p:txBody>
      </p:sp>
      <p:sp>
        <p:nvSpPr>
          <p:cNvPr id="10" name="Text 8"/>
          <p:cNvSpPr/>
          <p:nvPr/>
        </p:nvSpPr>
        <p:spPr>
          <a:xfrm>
            <a:off x="6537960" y="1892808"/>
            <a:ext cx="4754880" cy="365760"/>
          </a:xfrm>
          <a:prstGeom prst="rect">
            <a:avLst/>
          </a:prstGeom>
          <a:noFill/>
          <a:ln/>
        </p:spPr>
        <p:txBody>
          <a:bodyPr wrap="square" lIns="0" tIns="0" rIns="0" bIns="0" rtlCol="0" anchor="ctr"/>
          <a:lstStyle/>
          <a:p>
            <a:pPr marL="0" indent="0">
              <a:buNone/>
            </a:pPr>
            <a:r>
              <a:rPr lang="en-US" sz="1650" b="1" dirty="0">
                <a:solidFill>
                  <a:srgbClr val="FFFFFF"/>
                </a:solidFill>
                <a:latin typeface="Cambria" pitchFamily="34" charset="0"/>
                <a:ea typeface="Cambria" pitchFamily="34" charset="-122"/>
                <a:cs typeface="Cambria" pitchFamily="34" charset="-120"/>
              </a:rPr>
              <a:t>Ice Shell</a:t>
            </a:r>
            <a:endParaRPr lang="en-US" sz="1650" dirty="0"/>
          </a:p>
        </p:txBody>
      </p:sp>
      <p:sp>
        <p:nvSpPr>
          <p:cNvPr id="11" name="Text 9"/>
          <p:cNvSpPr/>
          <p:nvPr/>
        </p:nvSpPr>
        <p:spPr>
          <a:xfrm>
            <a:off x="6537960" y="2286000"/>
            <a:ext cx="4754880" cy="502920"/>
          </a:xfrm>
          <a:prstGeom prst="rect">
            <a:avLst/>
          </a:prstGeom>
          <a:noFill/>
          <a:ln/>
        </p:spPr>
        <p:txBody>
          <a:bodyPr wrap="square" lIns="0" tIns="0" rIns="0" bIns="0" rtlCol="0" anchor="ctr"/>
          <a:lstStyle/>
          <a:p>
            <a:pPr marL="0" indent="0">
              <a:buNone/>
            </a:pPr>
            <a:r>
              <a:rPr lang="en-US" sz="1250" dirty="0">
                <a:solidFill>
                  <a:srgbClr val="8CA0BE"/>
                </a:solidFill>
                <a:latin typeface="Calibri" pitchFamily="34" charset="0"/>
                <a:ea typeface="Calibri" pitchFamily="34" charset="-122"/>
                <a:cs typeface="Calibri" pitchFamily="34" charset="-120"/>
              </a:rPr>
              <a:t>A frozen crust several kilometers thick shields what's below</a:t>
            </a:r>
            <a:endParaRPr lang="en-US" sz="1250" dirty="0"/>
          </a:p>
        </p:txBody>
      </p:sp>
      <p:sp>
        <p:nvSpPr>
          <p:cNvPr id="12" name="Shape 10"/>
          <p:cNvSpPr/>
          <p:nvPr/>
        </p:nvSpPr>
        <p:spPr>
          <a:xfrm>
            <a:off x="6035040" y="3108960"/>
            <a:ext cx="320040" cy="320040"/>
          </a:xfrm>
          <a:prstGeom prst="roundRect">
            <a:avLst>
              <a:gd name="adj" fmla="val 17143"/>
            </a:avLst>
          </a:prstGeom>
          <a:solidFill>
            <a:srgbClr val="0F5C8C"/>
          </a:solidFill>
          <a:ln/>
        </p:spPr>
        <p:txBody>
          <a:bodyPr/>
          <a:lstStyle/>
          <a:p>
            <a:endParaRPr lang="en-GB"/>
          </a:p>
        </p:txBody>
      </p:sp>
      <p:sp>
        <p:nvSpPr>
          <p:cNvPr id="13" name="Text 11"/>
          <p:cNvSpPr/>
          <p:nvPr/>
        </p:nvSpPr>
        <p:spPr>
          <a:xfrm>
            <a:off x="6537960" y="3035808"/>
            <a:ext cx="4754880" cy="365760"/>
          </a:xfrm>
          <a:prstGeom prst="rect">
            <a:avLst/>
          </a:prstGeom>
          <a:noFill/>
          <a:ln/>
        </p:spPr>
        <p:txBody>
          <a:bodyPr wrap="square" lIns="0" tIns="0" rIns="0" bIns="0" rtlCol="0" anchor="ctr"/>
          <a:lstStyle/>
          <a:p>
            <a:pPr marL="0" indent="0">
              <a:buNone/>
            </a:pPr>
            <a:r>
              <a:rPr lang="en-US" sz="1650" b="1" dirty="0">
                <a:solidFill>
                  <a:srgbClr val="FFFFFF"/>
                </a:solidFill>
                <a:latin typeface="Cambria" pitchFamily="34" charset="0"/>
                <a:ea typeface="Cambria" pitchFamily="34" charset="-122"/>
                <a:cs typeface="Cambria" pitchFamily="34" charset="-120"/>
              </a:rPr>
              <a:t>Subsurface Ocean</a:t>
            </a:r>
            <a:endParaRPr lang="en-US" sz="1650" dirty="0"/>
          </a:p>
        </p:txBody>
      </p:sp>
      <p:sp>
        <p:nvSpPr>
          <p:cNvPr id="14" name="Text 12"/>
          <p:cNvSpPr/>
          <p:nvPr/>
        </p:nvSpPr>
        <p:spPr>
          <a:xfrm>
            <a:off x="6537960" y="3429000"/>
            <a:ext cx="4754880" cy="502920"/>
          </a:xfrm>
          <a:prstGeom prst="rect">
            <a:avLst/>
          </a:prstGeom>
          <a:noFill/>
          <a:ln/>
        </p:spPr>
        <p:txBody>
          <a:bodyPr wrap="square" lIns="0" tIns="0" rIns="0" bIns="0" rtlCol="0" anchor="ctr"/>
          <a:lstStyle/>
          <a:p>
            <a:pPr marL="0" indent="0">
              <a:buNone/>
            </a:pPr>
            <a:r>
              <a:rPr lang="en-US" sz="1250" dirty="0">
                <a:solidFill>
                  <a:srgbClr val="8CA0BE"/>
                </a:solidFill>
                <a:latin typeface="Calibri" pitchFamily="34" charset="0"/>
                <a:ea typeface="Calibri" pitchFamily="34" charset="-122"/>
                <a:cs typeface="Calibri" pitchFamily="34" charset="-120"/>
              </a:rPr>
              <a:t>A global saltwater ocean, likely in contact with rock</a:t>
            </a:r>
            <a:endParaRPr lang="en-US" sz="1250" dirty="0"/>
          </a:p>
        </p:txBody>
      </p:sp>
      <p:sp>
        <p:nvSpPr>
          <p:cNvPr id="15" name="Shape 13"/>
          <p:cNvSpPr/>
          <p:nvPr/>
        </p:nvSpPr>
        <p:spPr>
          <a:xfrm>
            <a:off x="6035040" y="4251960"/>
            <a:ext cx="320040" cy="320040"/>
          </a:xfrm>
          <a:prstGeom prst="roundRect">
            <a:avLst>
              <a:gd name="adj" fmla="val 17143"/>
            </a:avLst>
          </a:prstGeom>
          <a:solidFill>
            <a:srgbClr val="5B3A24"/>
          </a:solidFill>
          <a:ln/>
        </p:spPr>
        <p:txBody>
          <a:bodyPr/>
          <a:lstStyle/>
          <a:p>
            <a:endParaRPr lang="en-GB"/>
          </a:p>
        </p:txBody>
      </p:sp>
      <p:sp>
        <p:nvSpPr>
          <p:cNvPr id="16" name="Text 14"/>
          <p:cNvSpPr/>
          <p:nvPr/>
        </p:nvSpPr>
        <p:spPr>
          <a:xfrm>
            <a:off x="6537960" y="4178808"/>
            <a:ext cx="4754880" cy="365760"/>
          </a:xfrm>
          <a:prstGeom prst="rect">
            <a:avLst/>
          </a:prstGeom>
          <a:noFill/>
          <a:ln/>
        </p:spPr>
        <p:txBody>
          <a:bodyPr wrap="square" lIns="0" tIns="0" rIns="0" bIns="0" rtlCol="0" anchor="ctr"/>
          <a:lstStyle/>
          <a:p>
            <a:pPr marL="0" indent="0">
              <a:buNone/>
            </a:pPr>
            <a:r>
              <a:rPr lang="en-US" sz="1650" b="1" dirty="0">
                <a:solidFill>
                  <a:srgbClr val="FFFFFF"/>
                </a:solidFill>
                <a:latin typeface="Cambria" pitchFamily="34" charset="0"/>
                <a:ea typeface="Cambria" pitchFamily="34" charset="-122"/>
                <a:cs typeface="Cambria" pitchFamily="34" charset="-120"/>
              </a:rPr>
              <a:t>Rocky Core</a:t>
            </a:r>
            <a:endParaRPr lang="en-US" sz="1650" dirty="0"/>
          </a:p>
        </p:txBody>
      </p:sp>
      <p:sp>
        <p:nvSpPr>
          <p:cNvPr id="17" name="Text 15"/>
          <p:cNvSpPr/>
          <p:nvPr/>
        </p:nvSpPr>
        <p:spPr>
          <a:xfrm>
            <a:off x="6537960" y="4572000"/>
            <a:ext cx="4754880" cy="502920"/>
          </a:xfrm>
          <a:prstGeom prst="rect">
            <a:avLst/>
          </a:prstGeom>
          <a:noFill/>
          <a:ln/>
        </p:spPr>
        <p:txBody>
          <a:bodyPr wrap="square" lIns="0" tIns="0" rIns="0" bIns="0" rtlCol="0" anchor="ctr"/>
          <a:lstStyle/>
          <a:p>
            <a:pPr marL="0" indent="0">
              <a:buNone/>
            </a:pPr>
            <a:r>
              <a:rPr lang="en-US" sz="1250" dirty="0">
                <a:solidFill>
                  <a:srgbClr val="8CA0BE"/>
                </a:solidFill>
                <a:latin typeface="Calibri" pitchFamily="34" charset="0"/>
                <a:ea typeface="Calibri" pitchFamily="34" charset="-122"/>
                <a:cs typeface="Calibri" pitchFamily="34" charset="-120"/>
              </a:rPr>
              <a:t>Tidal flexing from Jupiter may drive hydrothermal activity</a:t>
            </a:r>
            <a:endParaRPr lang="en-US" sz="1250" dirty="0"/>
          </a:p>
        </p:txBody>
      </p:sp>
      <p:sp>
        <p:nvSpPr>
          <p:cNvPr id="18" name="Text 16"/>
          <p:cNvSpPr/>
          <p:nvPr/>
        </p:nvSpPr>
        <p:spPr>
          <a:xfrm>
            <a:off x="11368735" y="6400800"/>
            <a:ext cx="548640" cy="274320"/>
          </a:xfrm>
          <a:prstGeom prst="rect">
            <a:avLst/>
          </a:prstGeom>
          <a:noFill/>
          <a:ln/>
        </p:spPr>
        <p:txBody>
          <a:bodyPr wrap="square" lIns="0" tIns="0" rIns="0" bIns="0" rtlCol="0" anchor="ctr"/>
          <a:lstStyle/>
          <a:p>
            <a:pPr marL="0" indent="0" algn="r">
              <a:buNone/>
            </a:pPr>
            <a:r>
              <a:rPr lang="en-US" sz="1000" dirty="0">
                <a:solidFill>
                  <a:srgbClr val="5E6E8C"/>
                </a:solidFill>
                <a:latin typeface="Calibri" pitchFamily="34" charset="0"/>
                <a:ea typeface="Calibri" pitchFamily="34" charset="-122"/>
                <a:cs typeface="Calibri" pitchFamily="34" charset="-120"/>
              </a:rPr>
              <a:t>09</a:t>
            </a:r>
            <a:endParaRPr lang="en-US" sz="1000" dirty="0"/>
          </a:p>
        </p:txBody>
      </p:sp>
      <p:sp>
        <p:nvSpPr>
          <p:cNvPr id="20" name="Shape 5">
            <a:extLst>
              <a:ext uri="{FF2B5EF4-FFF2-40B4-BE49-F238E27FC236}">
                <a16:creationId xmlns:a16="http://schemas.microsoft.com/office/drawing/2014/main" id="{2E7E91BF-B701-7CDD-C873-AC32EF293C7B}"/>
              </a:ext>
            </a:extLst>
          </p:cNvPr>
          <p:cNvSpPr/>
          <p:nvPr/>
        </p:nvSpPr>
        <p:spPr>
          <a:xfrm flipV="1">
            <a:off x="4206240" y="3255818"/>
            <a:ext cx="1828800" cy="173182"/>
          </a:xfrm>
          <a:prstGeom prst="line">
            <a:avLst/>
          </a:prstGeom>
          <a:noFill/>
          <a:ln w="19050">
            <a:solidFill>
              <a:srgbClr val="9FC7D6"/>
            </a:solidFill>
            <a:prstDash val="solid"/>
          </a:ln>
        </p:spPr>
        <p:txBody>
          <a:bodyPr/>
          <a:lstStyle/>
          <a:p>
            <a:endParaRPr lang="en-GB"/>
          </a:p>
        </p:txBody>
      </p:sp>
    </p:spTree>
  </p:cSld>
  <p:clrMapOvr>
    <a:masterClrMapping/>
  </p:clrMapOvr>
</p:sld>
</file>

<file path=ppt/theme/theme1.xml><?xml version="1.0" encoding="utf-8"?>
<a:theme xmlns:a="http://schemas.openxmlformats.org/drawingml/2006/main" name="Office 2013 - 2022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926</TotalTime>
  <Words>4665</Words>
  <Application>Microsoft Office PowerPoint</Application>
  <PresentationFormat>Widescreen</PresentationFormat>
  <Paragraphs>288</Paragraphs>
  <Slides>21</Slides>
  <Notes>21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7" baseType="lpstr">
      <vt:lpstr>Arial</vt:lpstr>
      <vt:lpstr>Calibri</vt:lpstr>
      <vt:lpstr>Calibri Light</vt:lpstr>
      <vt:lpstr>Cambria</vt:lpstr>
      <vt:lpstr>Office 2013 - 2022 Theme</vt:lpstr>
      <vt:lpstr>Package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Astrobiology and Exoplanet Habitability</dc:title>
  <dc:subject>PptxGenJS Presentation</dc:subject>
  <dc:creator>Rafael Diaz Tamariz</dc:creator>
  <cp:lastModifiedBy>Rafael Diaz</cp:lastModifiedBy>
  <cp:revision>2</cp:revision>
  <dcterms:created xsi:type="dcterms:W3CDTF">2026-07-08T23:06:15Z</dcterms:created>
  <dcterms:modified xsi:type="dcterms:W3CDTF">2026-07-10T10:59:03Z</dcterms:modified>
</cp:coreProperties>
</file>