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7E2DCB-6D8E-99AE-5D6A-281B706C72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DC14590-A594-7304-39DD-F477731DB8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1FE592B-1755-0719-4C57-8CC289E71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29A3-B86E-4D28-AD40-669CAB0AB220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0EC7A49-0DB3-1056-E90D-AB9328FE2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9D7A146-2702-5A47-B33E-463B8A057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91C0-C895-4179-BE35-E827B90362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7539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4D90B3-9D9F-C5D7-33AA-576B44A2D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39EF273-9F32-0F60-6084-C3AF9A7C7B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B498D29-83B6-B6F4-856F-1967AFC2F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29A3-B86E-4D28-AD40-669CAB0AB220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E13527E-6A30-A5E7-2FD8-F47195E6E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B587AA4-574F-85B9-DEB5-AEF364F62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91C0-C895-4179-BE35-E827B90362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0067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8661E36-B369-20F6-4396-ABA76FDE70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10EA00C-06D0-172B-C8D3-AAC7AFBF00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8D44C93-49AE-ABD6-2BB6-883A9B855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29A3-B86E-4D28-AD40-669CAB0AB220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E0C3B71-2C30-98AC-4FC1-FE3B6835C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C6AB138-CFD7-2873-4A87-FA47B1599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91C0-C895-4179-BE35-E827B90362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5419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5EABF6-0090-21C4-3507-D4C5C6410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9F83CCE-A899-3529-607B-BAD60B1C6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B15024B-EA3F-E967-39A0-FC3F82C38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29A3-B86E-4D28-AD40-669CAB0AB220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5D6D42E-1864-4EBB-F20E-AF5543F55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70F7810-8B7A-E00C-421C-B8E69B5DF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91C0-C895-4179-BE35-E827B90362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107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1A10D1-71A4-C41F-63B1-60AC48728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D348262-4C7C-3FED-92BA-C9437A11A1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32C33F9-66D1-21D9-5CFB-B562CBF51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29A3-B86E-4D28-AD40-669CAB0AB220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AD42F8-E9F3-CF07-F18B-3FD33AC01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96FCFBB-ED87-334E-5725-84556B9C3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91C0-C895-4179-BE35-E827B90362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173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A46862-9693-9EE5-A2E4-420A373E7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3CDEC6E-7B72-1E19-DF9B-9AC2CCADEC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9F19F9F-D8E1-6127-F632-FCEDC9A7C2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9C8F262-D082-38DA-CC4C-0DCBA08E0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29A3-B86E-4D28-AD40-669CAB0AB220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A57E7EF-B0B0-04CE-8ABF-0F8C71CC1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19A835A-A8FE-6D18-4977-C81B395D4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91C0-C895-4179-BE35-E827B90362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3700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EFB6E2-C574-3AF5-02CA-6CFD82161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0E0E651-3B54-90B0-1E0B-1E96AA641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0B1BFFB-6C63-1E50-0769-C459DD67BA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F8C72CF-C714-5D69-F71F-67FC217207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E58E910-CDC0-D251-561D-2285DD29C0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D3AC103-FD72-86E3-A371-F3E5B267E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29A3-B86E-4D28-AD40-669CAB0AB220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1FC5A56-BA1E-BBCB-3349-7D6A2D88D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E60C314-52C8-30FF-FC55-8AE0FFCAC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91C0-C895-4179-BE35-E827B90362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5096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168306-B6E2-615A-7C84-8E25A3311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B8F8C85-E14C-879C-5DB0-4CD3EFA74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29A3-B86E-4D28-AD40-669CAB0AB220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BFE26B2-78B3-2F15-DEBE-753C63B88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39D7C98-B537-8BBE-A259-22A69E02C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91C0-C895-4179-BE35-E827B90362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1332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D3132A4-7C9A-AC16-81B0-0BC80A258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29A3-B86E-4D28-AD40-669CAB0AB220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C99FC74-FF6E-C734-81A4-78A0A2D6F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1CE9D81-C3A9-5AA0-C5EA-660C3C2F5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91C0-C895-4179-BE35-E827B90362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4518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D11A55-2F9F-3EEE-150E-CD446F794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7E09465-EC13-3C2F-5EFE-965AFE027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0F80E8B-ACC2-8C9E-1859-94AFE35139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5D1AEED-F439-91E5-0031-FDD913520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29A3-B86E-4D28-AD40-669CAB0AB220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791DBA8-8575-81EB-56DE-92872FDE2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528EC56-40AC-EDFE-48D5-D918D1F5C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91C0-C895-4179-BE35-E827B90362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6812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5238C6-ED82-29FD-D33D-E6F68DD0F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CBDC914-F903-BA10-DC91-DE90DBCEF0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64CDCB7-55F1-EA80-0FA5-4545B3588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DF66664-7C85-1302-49F6-6FB609286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B29A3-B86E-4D28-AD40-669CAB0AB220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49481B-218F-AE61-12DE-D9573A8C0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A487997-901C-F907-2CC5-4115082FA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791C0-C895-4179-BE35-E827B90362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2676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783B2D7-B9FE-AE0B-3F8A-8503622B2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6DEAC7F-A30A-7908-7857-990178BB37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324CFD-5699-192C-AEDE-E5452B53FC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1B29A3-B86E-4D28-AD40-669CAB0AB220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285F0A7-7BA4-7312-2AC2-E2A6E41D22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7D82CE3-3000-3E24-763C-E0802D33E3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0791C0-C895-4179-BE35-E827B903628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4855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49F2E31B-5CBB-6593-242C-EF12E32061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6473" y="498619"/>
            <a:ext cx="11166763" cy="6123853"/>
          </a:xfrm>
          <a:ln w="9525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pt-BR" sz="2800" dirty="0"/>
              <a:t>Valor Posicional</a:t>
            </a:r>
          </a:p>
          <a:p>
            <a:pPr algn="l"/>
            <a:r>
              <a:rPr lang="pt-BR" sz="2800" b="1" dirty="0"/>
              <a:t>📖 Explicação simples</a:t>
            </a:r>
          </a:p>
          <a:p>
            <a:pPr algn="l"/>
            <a:r>
              <a:rPr lang="pt-BR" sz="2800" dirty="0"/>
              <a:t>O </a:t>
            </a:r>
            <a:r>
              <a:rPr lang="pt-BR" sz="2800" b="1" dirty="0"/>
              <a:t>valor posicional</a:t>
            </a:r>
            <a:r>
              <a:rPr lang="pt-BR" sz="2800" dirty="0"/>
              <a:t> indica o valor de cada algarismo dependendo da posição que ele ocupa no número.</a:t>
            </a:r>
          </a:p>
          <a:p>
            <a:pPr algn="l"/>
            <a:r>
              <a:rPr lang="pt-BR" sz="2800" dirty="0"/>
              <a:t>Exemplo:   3.482</a:t>
            </a:r>
          </a:p>
          <a:p>
            <a:pPr algn="l"/>
            <a:endParaRPr lang="pt-BR" sz="2800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99A322EE-0E63-2857-3C25-590C66839E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72440"/>
              </p:ext>
            </p:extLst>
          </p:nvPr>
        </p:nvGraphicFramePr>
        <p:xfrm>
          <a:off x="526472" y="2909456"/>
          <a:ext cx="10404762" cy="3449930"/>
        </p:xfrm>
        <a:graphic>
          <a:graphicData uri="http://schemas.openxmlformats.org/drawingml/2006/table">
            <a:tbl>
              <a:tblPr/>
              <a:tblGrid>
                <a:gridCol w="3468254">
                  <a:extLst>
                    <a:ext uri="{9D8B030D-6E8A-4147-A177-3AD203B41FA5}">
                      <a16:colId xmlns:a16="http://schemas.microsoft.com/office/drawing/2014/main" val="2627512811"/>
                    </a:ext>
                  </a:extLst>
                </a:gridCol>
                <a:gridCol w="3468254">
                  <a:extLst>
                    <a:ext uri="{9D8B030D-6E8A-4147-A177-3AD203B41FA5}">
                      <a16:colId xmlns:a16="http://schemas.microsoft.com/office/drawing/2014/main" val="379865138"/>
                    </a:ext>
                  </a:extLst>
                </a:gridCol>
                <a:gridCol w="3468254">
                  <a:extLst>
                    <a:ext uri="{9D8B030D-6E8A-4147-A177-3AD203B41FA5}">
                      <a16:colId xmlns:a16="http://schemas.microsoft.com/office/drawing/2014/main" val="14378191"/>
                    </a:ext>
                  </a:extLst>
                </a:gridCol>
              </a:tblGrid>
              <a:tr h="689986">
                <a:tc>
                  <a:txBody>
                    <a:bodyPr/>
                    <a:lstStyle/>
                    <a:p>
                      <a:r>
                        <a:rPr lang="pt-BR" dirty="0"/>
                        <a:t>Algarismo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Posição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/>
                        <a:t>Valor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102326"/>
                  </a:ext>
                </a:extLst>
              </a:tr>
              <a:tr h="689986">
                <a:tc>
                  <a:txBody>
                    <a:bodyPr/>
                    <a:lstStyle/>
                    <a:p>
                      <a:r>
                        <a:rPr lang="pt-BR"/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milhar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3000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4886813"/>
                  </a:ext>
                </a:extLst>
              </a:tr>
              <a:tr h="689986">
                <a:tc>
                  <a:txBody>
                    <a:bodyPr/>
                    <a:lstStyle/>
                    <a:p>
                      <a:r>
                        <a:rPr lang="pt-BR"/>
                        <a:t>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/>
                        <a:t>centena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/>
                        <a:t>400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6393705"/>
                  </a:ext>
                </a:extLst>
              </a:tr>
              <a:tr h="689986">
                <a:tc>
                  <a:txBody>
                    <a:bodyPr/>
                    <a:lstStyle/>
                    <a:p>
                      <a:r>
                        <a:rPr lang="pt-BR"/>
                        <a:t>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/>
                        <a:t>dezena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/>
                        <a:t>80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3720379"/>
                  </a:ext>
                </a:extLst>
              </a:tr>
              <a:tr h="689986">
                <a:tc>
                  <a:txBody>
                    <a:bodyPr/>
                    <a:lstStyle/>
                    <a:p>
                      <a:r>
                        <a:rPr lang="pt-BR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unidade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8740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2814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49F2E31B-5CBB-6593-242C-EF12E32061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6365" y="360218"/>
            <a:ext cx="11346872" cy="6497781"/>
          </a:xfrm>
          <a:ln w="63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/>
            <a:r>
              <a:rPr lang="pt-BR" b="1" dirty="0"/>
              <a:t>🧮 Exemplos resolvidos</a:t>
            </a:r>
          </a:p>
          <a:p>
            <a:pPr algn="l"/>
            <a:r>
              <a:rPr lang="pt-BR" b="1" dirty="0"/>
              <a:t>Exemplo 1</a:t>
            </a:r>
          </a:p>
          <a:p>
            <a:pPr algn="l"/>
            <a:r>
              <a:rPr lang="pt-BR" dirty="0"/>
              <a:t>No número </a:t>
            </a:r>
            <a:r>
              <a:rPr lang="pt-BR" b="1" dirty="0"/>
              <a:t>5.673</a:t>
            </a:r>
            <a:r>
              <a:rPr lang="pt-BR" dirty="0"/>
              <a:t>, qual é o valor do algarismo 6?</a:t>
            </a:r>
          </a:p>
          <a:p>
            <a:pPr algn="l"/>
            <a:r>
              <a:rPr lang="pt-BR" dirty="0"/>
              <a:t>O 6 está na </a:t>
            </a:r>
            <a:r>
              <a:rPr lang="pt-BR" b="1" dirty="0"/>
              <a:t>centena</a:t>
            </a:r>
            <a:r>
              <a:rPr lang="pt-BR" dirty="0"/>
              <a:t>.</a:t>
            </a:r>
          </a:p>
          <a:p>
            <a:pPr algn="l"/>
            <a:r>
              <a:rPr lang="pt-BR" dirty="0"/>
              <a:t>Valor = </a:t>
            </a:r>
            <a:r>
              <a:rPr lang="pt-BR" b="1" dirty="0"/>
              <a:t>600</a:t>
            </a:r>
          </a:p>
          <a:p>
            <a:pPr algn="l"/>
            <a:endParaRPr lang="pt-BR" dirty="0"/>
          </a:p>
          <a:p>
            <a:pPr algn="l"/>
            <a:r>
              <a:rPr lang="pt-BR" b="1" dirty="0"/>
              <a:t>🧮 Exemplos resolvidos</a:t>
            </a:r>
          </a:p>
          <a:p>
            <a:pPr algn="l"/>
            <a:r>
              <a:rPr lang="pt-BR" b="1" dirty="0"/>
              <a:t>Exemplo 1</a:t>
            </a:r>
          </a:p>
          <a:p>
            <a:pPr algn="l"/>
            <a:r>
              <a:rPr lang="pt-BR" dirty="0"/>
              <a:t>No número </a:t>
            </a:r>
            <a:r>
              <a:rPr lang="pt-BR" b="1" dirty="0"/>
              <a:t>5.673</a:t>
            </a:r>
            <a:r>
              <a:rPr lang="pt-BR" dirty="0"/>
              <a:t>, qual é o valor do algarismo 6?</a:t>
            </a:r>
          </a:p>
          <a:p>
            <a:pPr algn="l"/>
            <a:r>
              <a:rPr lang="pt-BR" dirty="0"/>
              <a:t>O 6 está na </a:t>
            </a:r>
            <a:r>
              <a:rPr lang="pt-BR" b="1" dirty="0"/>
              <a:t>centena</a:t>
            </a:r>
            <a:r>
              <a:rPr lang="pt-BR" dirty="0"/>
              <a:t>.</a:t>
            </a:r>
          </a:p>
          <a:p>
            <a:pPr algn="l"/>
            <a:r>
              <a:rPr lang="pt-BR" dirty="0"/>
              <a:t>Valor = </a:t>
            </a:r>
            <a:r>
              <a:rPr lang="pt-BR" b="1" dirty="0"/>
              <a:t>600</a:t>
            </a:r>
            <a:endParaRPr lang="pt-BR" dirty="0"/>
          </a:p>
          <a:p>
            <a:pPr algn="l"/>
            <a:endParaRPr lang="pt-BR" dirty="0"/>
          </a:p>
          <a:p>
            <a:pPr algn="l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1785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49F2E31B-5CBB-6593-242C-EF12E32061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6365" y="360218"/>
            <a:ext cx="11346872" cy="6497781"/>
          </a:xfrm>
          <a:ln w="6350"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l"/>
            <a:r>
              <a:rPr lang="pt-BR" b="1" dirty="0"/>
              <a:t>📝 Exercícios</a:t>
            </a:r>
          </a:p>
          <a:p>
            <a:pPr marL="457200" indent="-457200" algn="l">
              <a:buFont typeface="+mj-lt"/>
              <a:buAutoNum type="arabicParenR"/>
            </a:pPr>
            <a:r>
              <a:rPr lang="pt-BR" dirty="0"/>
              <a:t>No número </a:t>
            </a:r>
            <a:r>
              <a:rPr lang="pt-BR" b="1" dirty="0"/>
              <a:t>3.462</a:t>
            </a:r>
            <a:r>
              <a:rPr lang="pt-BR" dirty="0"/>
              <a:t>, qual é o valor do algarismo 4?</a:t>
            </a:r>
          </a:p>
          <a:p>
            <a:pPr marL="457200" indent="-457200" algn="l">
              <a:buFont typeface="+mj-lt"/>
              <a:buAutoNum type="arabicParenR"/>
            </a:pPr>
            <a:endParaRPr lang="pt-BR" dirty="0"/>
          </a:p>
          <a:p>
            <a:pPr marL="457200" indent="-457200" algn="l">
              <a:buFont typeface="+mj-lt"/>
              <a:buAutoNum type="arabicParenR"/>
            </a:pPr>
            <a:r>
              <a:rPr lang="pt-BR" dirty="0"/>
              <a:t>No número </a:t>
            </a:r>
            <a:r>
              <a:rPr lang="pt-BR" b="1" dirty="0"/>
              <a:t>7.519</a:t>
            </a:r>
            <a:r>
              <a:rPr lang="pt-BR" dirty="0"/>
              <a:t>, qual é o valor do algarismo 5?</a:t>
            </a:r>
          </a:p>
          <a:p>
            <a:pPr marL="457200" indent="-457200" algn="l">
              <a:buFont typeface="+mj-lt"/>
              <a:buAutoNum type="arabicParenR"/>
            </a:pPr>
            <a:endParaRPr lang="pt-BR" dirty="0"/>
          </a:p>
          <a:p>
            <a:pPr marL="457200" indent="-457200" algn="l">
              <a:buFont typeface="+mj-lt"/>
              <a:buAutoNum type="arabicParenR"/>
            </a:pPr>
            <a:r>
              <a:rPr lang="pt-BR" dirty="0"/>
              <a:t>No número </a:t>
            </a:r>
            <a:r>
              <a:rPr lang="pt-BR" b="1" dirty="0"/>
              <a:t>8.234</a:t>
            </a:r>
            <a:r>
              <a:rPr lang="pt-BR" dirty="0"/>
              <a:t>, qual é o valor do algarismo 2?</a:t>
            </a:r>
          </a:p>
          <a:p>
            <a:pPr marL="457200" indent="-457200" algn="l">
              <a:buFont typeface="+mj-lt"/>
              <a:buAutoNum type="arabicParenR"/>
            </a:pPr>
            <a:endParaRPr lang="pt-BR" dirty="0"/>
          </a:p>
          <a:p>
            <a:pPr marL="457200" indent="-457200" algn="l">
              <a:buFont typeface="+mj-lt"/>
              <a:buAutoNum type="arabicParenR"/>
            </a:pPr>
            <a:r>
              <a:rPr lang="pt-BR" dirty="0"/>
              <a:t>No número </a:t>
            </a:r>
            <a:r>
              <a:rPr lang="pt-BR" b="1" dirty="0"/>
              <a:t>6.405</a:t>
            </a:r>
            <a:r>
              <a:rPr lang="pt-BR" dirty="0"/>
              <a:t>, qual é o valor do algarismo 6?</a:t>
            </a:r>
          </a:p>
          <a:p>
            <a:pPr marL="457200" indent="-457200" algn="l">
              <a:buFont typeface="+mj-lt"/>
              <a:buAutoNum type="arabicParenR"/>
            </a:pPr>
            <a:endParaRPr lang="pt-BR" dirty="0"/>
          </a:p>
          <a:p>
            <a:pPr algn="l">
              <a:buFont typeface="+mj-lt"/>
              <a:buAutoNum type="arabicPeriod"/>
            </a:pPr>
            <a:endParaRPr lang="pt-BR" dirty="0"/>
          </a:p>
          <a:p>
            <a:pPr algn="l"/>
            <a:r>
              <a:rPr lang="pt-BR" sz="2000" b="1" dirty="0"/>
              <a:t>✅ Gabarito</a:t>
            </a:r>
          </a:p>
          <a:p>
            <a:pPr marL="457200" indent="-457200" algn="l">
              <a:buFont typeface="+mj-lt"/>
              <a:buAutoNum type="arabicParenR"/>
            </a:pPr>
            <a:r>
              <a:rPr lang="pt-BR" sz="2000" dirty="0"/>
              <a:t>400</a:t>
            </a:r>
          </a:p>
          <a:p>
            <a:pPr marL="457200" indent="-457200" algn="l">
              <a:buFont typeface="+mj-lt"/>
              <a:buAutoNum type="arabicParenR"/>
            </a:pPr>
            <a:r>
              <a:rPr lang="pt-BR" sz="2000" dirty="0"/>
              <a:t>500</a:t>
            </a:r>
          </a:p>
          <a:p>
            <a:pPr marL="457200" indent="-457200" algn="l">
              <a:buFont typeface="+mj-lt"/>
              <a:buAutoNum type="arabicParenR"/>
            </a:pPr>
            <a:r>
              <a:rPr lang="pt-BR" sz="2000" dirty="0"/>
              <a:t>200</a:t>
            </a:r>
          </a:p>
          <a:p>
            <a:pPr marL="457200" indent="-457200" algn="l">
              <a:buFont typeface="+mj-lt"/>
              <a:buAutoNum type="arabicParenR"/>
            </a:pPr>
            <a:r>
              <a:rPr lang="pt-BR" sz="2000" dirty="0"/>
              <a:t>6000</a:t>
            </a:r>
          </a:p>
          <a:p>
            <a:pPr algn="l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978910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149</Words>
  <Application>Microsoft Office PowerPoint</Application>
  <PresentationFormat>Widescreen</PresentationFormat>
  <Paragraphs>45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vinicius oliveira</dc:creator>
  <cp:lastModifiedBy>vinicius oliveira</cp:lastModifiedBy>
  <cp:revision>5</cp:revision>
  <dcterms:created xsi:type="dcterms:W3CDTF">2026-03-11T21:22:59Z</dcterms:created>
  <dcterms:modified xsi:type="dcterms:W3CDTF">2026-03-12T01:07:16Z</dcterms:modified>
</cp:coreProperties>
</file>