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5"/>
    <p:restoredTop sz="94698"/>
  </p:normalViewPr>
  <p:slideViewPr>
    <p:cSldViewPr snapToGrid="0">
      <p:cViewPr>
        <p:scale>
          <a:sx n="110" d="100"/>
          <a:sy n="110" d="100"/>
        </p:scale>
        <p:origin x="56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5AD3-905D-2957-A8ED-F96E2A1EA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9B4682E9-129B-21A0-EA58-51AC71FFE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BE2B8D23-39FF-CC4E-3B78-F83B451F2A07}"/>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92211CEE-2E37-D334-3089-5B4B341B9AA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5D5A26B-AEAF-3BA0-E62E-E5B15EDD8BEB}"/>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95207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0C23-473C-A41B-8A50-3E3AD2351220}"/>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C632B373-120F-D46E-8776-EDCAFDB36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3F9BEE2-B430-7822-A8D1-1B9E22ECEDB7}"/>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4F284A3F-7A6A-6E36-0D4E-3EB5C94DBB9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0314F3DC-C381-6931-4D15-C4A3BAB20DC2}"/>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14274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D4985-17BB-4E85-E8C1-8063B7888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7F99C042-EB91-1E3B-87E0-5FDB52EA3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754A3BE0-5852-0660-0AB2-E379F2C7BFAF}"/>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FE4AE6A9-A694-1A2D-00DF-E7059C880C9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C04ECF6-0CE3-21F0-0E6D-146E3B6BAD3B}"/>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126410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F77-E83A-3753-7356-DEE8AF2D29A5}"/>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0F9C74F-DBFA-9BC7-28C5-0EF4F2830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EF999B4C-3EEC-8B2C-7AD5-B5E6CA260A65}"/>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6D5D52E1-0FD1-39D9-18D6-AF351CD70DF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9277152-2D8C-406D-7AD7-9A1101253A21}"/>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198413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FBC6-0D77-EC02-C7FF-DDDDEA39E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C9A302E1-4B20-F085-13AA-4D9D6EA4CA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B7157-4B1C-DE1E-5585-02B398B861EA}"/>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95F4DC48-3715-1A09-C7D1-2DCDE0DB4ED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5BB3FDE-B271-1DC6-E744-5C6387D49FBA}"/>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142988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82D6-0CF5-0D5E-01D8-B3CC8F58368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422BFF00-A58A-9BE0-0E40-F7ACE8EBC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882AE512-A928-F387-B14D-091F6F26A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07CDC4AD-8D72-A0D6-F199-7452C57DB8F3}"/>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6" name="Footer Placeholder 5">
            <a:extLst>
              <a:ext uri="{FF2B5EF4-FFF2-40B4-BE49-F238E27FC236}">
                <a16:creationId xmlns:a16="http://schemas.microsoft.com/office/drawing/2014/main" id="{822A8CC1-73B1-6085-86F3-7415EE77A22B}"/>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80218ACF-1385-8C9B-7A26-E29BA1A649A7}"/>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249384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C9F5-D2A5-1A3C-8E0F-2BB2D4BB9B3F}"/>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F37C4E62-6212-2CCA-FD4E-58A9D0456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8C9DA-2D39-E7AE-233C-6C9131B42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BE277129-8578-0F9C-802B-900525770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AA46E-CD2C-71EC-6775-EF4D2E8EA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60D90C0E-3CEC-0126-E560-A730035AA926}"/>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8" name="Footer Placeholder 7">
            <a:extLst>
              <a:ext uri="{FF2B5EF4-FFF2-40B4-BE49-F238E27FC236}">
                <a16:creationId xmlns:a16="http://schemas.microsoft.com/office/drawing/2014/main" id="{DE1D883B-AF33-8149-8F57-D6EF5BE8B729}"/>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B4335A72-E091-6C48-73C5-4D9CCD443357}"/>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425196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20C-DACC-D80C-B7E2-B803A0824C01}"/>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32606106-0752-8452-177D-7888390F9669}"/>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4" name="Footer Placeholder 3">
            <a:extLst>
              <a:ext uri="{FF2B5EF4-FFF2-40B4-BE49-F238E27FC236}">
                <a16:creationId xmlns:a16="http://schemas.microsoft.com/office/drawing/2014/main" id="{295D3482-E4D9-6A8F-B0EA-249FA98DDBCB}"/>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E0DF2FC2-D870-0133-E56E-35800F8A85F9}"/>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33670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B9786-2664-0587-91ED-1526368A98CD}"/>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3" name="Footer Placeholder 2">
            <a:extLst>
              <a:ext uri="{FF2B5EF4-FFF2-40B4-BE49-F238E27FC236}">
                <a16:creationId xmlns:a16="http://schemas.microsoft.com/office/drawing/2014/main" id="{4EA94CC0-10B8-A3B8-E255-F99E3B968288}"/>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774F2C35-561C-0D3D-05B1-450A82740B9F}"/>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71352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CDD8-F0AD-8AAC-6282-FDC815522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8575B51F-DEC4-1BCE-6CAC-F2550E587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B7D3F3D6-2B4F-CCD7-B466-DBEAC88D9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E62F4-1FF5-159B-00F0-29A448DEC025}"/>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6" name="Footer Placeholder 5">
            <a:extLst>
              <a:ext uri="{FF2B5EF4-FFF2-40B4-BE49-F238E27FC236}">
                <a16:creationId xmlns:a16="http://schemas.microsoft.com/office/drawing/2014/main" id="{31943FDE-DBEE-4768-F830-0A8681C81DD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9DD0B5C1-3A96-5B0D-4376-BB3FC0611C06}"/>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260766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4977-088A-42E6-9AEE-CAFFFF02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1BC5F842-8DD5-27D2-1FE5-82CA77198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A5508807-6ED3-0AF4-D8E2-E03106760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DFBE8-A815-C6FC-B06F-24157C01E4AA}"/>
              </a:ext>
            </a:extLst>
          </p:cNvPr>
          <p:cNvSpPr>
            <a:spLocks noGrp="1"/>
          </p:cNvSpPr>
          <p:nvPr>
            <p:ph type="dt" sz="half" idx="10"/>
          </p:nvPr>
        </p:nvSpPr>
        <p:spPr/>
        <p:txBody>
          <a:bodyPr/>
          <a:lstStyle/>
          <a:p>
            <a:fld id="{F363AE44-80C5-4241-8F24-80341B14553D}" type="datetimeFigureOut">
              <a:rPr lang="en-CN" smtClean="0"/>
              <a:t>2026/2/20</a:t>
            </a:fld>
            <a:endParaRPr lang="en-CN"/>
          </a:p>
        </p:txBody>
      </p:sp>
      <p:sp>
        <p:nvSpPr>
          <p:cNvPr id="6" name="Footer Placeholder 5">
            <a:extLst>
              <a:ext uri="{FF2B5EF4-FFF2-40B4-BE49-F238E27FC236}">
                <a16:creationId xmlns:a16="http://schemas.microsoft.com/office/drawing/2014/main" id="{08AE66D7-055D-5335-429C-1B3F0C8EE885}"/>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718CD244-7BCC-6476-7452-94CDC13B9D47}"/>
              </a:ext>
            </a:extLst>
          </p:cNvPr>
          <p:cNvSpPr>
            <a:spLocks noGrp="1"/>
          </p:cNvSpPr>
          <p:nvPr>
            <p:ph type="sldNum" sz="quarter" idx="12"/>
          </p:nvPr>
        </p:nvSpPr>
        <p:spPr/>
        <p:txBody>
          <a:bodyPr/>
          <a:lstStyle/>
          <a:p>
            <a:fld id="{AAB5E68E-2CE3-6840-96BF-B90262C13007}" type="slidenum">
              <a:rPr lang="en-CN" smtClean="0"/>
              <a:t>‹#›</a:t>
            </a:fld>
            <a:endParaRPr lang="en-CN"/>
          </a:p>
        </p:txBody>
      </p:sp>
    </p:spTree>
    <p:extLst>
      <p:ext uri="{BB962C8B-B14F-4D97-AF65-F5344CB8AC3E}">
        <p14:creationId xmlns:p14="http://schemas.microsoft.com/office/powerpoint/2010/main" val="34540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1AF41-2E95-5C4F-EA26-0A3B02288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4FC0DFF9-FAC2-FF67-3CFE-DC5B6BC81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D0AC22F-1320-9792-3180-C89149B02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63AE44-80C5-4241-8F24-80341B14553D}" type="datetimeFigureOut">
              <a:rPr lang="en-CN" smtClean="0"/>
              <a:t>2026/2/20</a:t>
            </a:fld>
            <a:endParaRPr lang="en-CN"/>
          </a:p>
        </p:txBody>
      </p:sp>
      <p:sp>
        <p:nvSpPr>
          <p:cNvPr id="5" name="Footer Placeholder 4">
            <a:extLst>
              <a:ext uri="{FF2B5EF4-FFF2-40B4-BE49-F238E27FC236}">
                <a16:creationId xmlns:a16="http://schemas.microsoft.com/office/drawing/2014/main" id="{4A786818-4649-751D-3FCF-7E5145EF8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5FF0DAE8-CB6A-2FE4-74F0-0733DDC42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B5E68E-2CE3-6840-96BF-B90262C13007}" type="slidenum">
              <a:rPr lang="en-CN" smtClean="0"/>
              <a:t>‹#›</a:t>
            </a:fld>
            <a:endParaRPr lang="en-CN"/>
          </a:p>
        </p:txBody>
      </p:sp>
    </p:spTree>
    <p:extLst>
      <p:ext uri="{BB962C8B-B14F-4D97-AF65-F5344CB8AC3E}">
        <p14:creationId xmlns:p14="http://schemas.microsoft.com/office/powerpoint/2010/main" val="246779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statue of a person lying down&#10;&#10;AI-generated content may be incorrect.">
            <a:extLst>
              <a:ext uri="{FF2B5EF4-FFF2-40B4-BE49-F238E27FC236}">
                <a16:creationId xmlns:a16="http://schemas.microsoft.com/office/drawing/2014/main" id="{702AAB37-5131-9519-DAF2-9CAFCABD6720}"/>
              </a:ext>
            </a:extLst>
          </p:cNvPr>
          <p:cNvPicPr>
            <a:picLocks noChangeAspect="1"/>
          </p:cNvPicPr>
          <p:nvPr/>
        </p:nvPicPr>
        <p:blipFill>
          <a:blip r:embed="rId2"/>
          <a:stretch>
            <a:fillRect/>
          </a:stretch>
        </p:blipFill>
        <p:spPr>
          <a:xfrm>
            <a:off x="3041809" y="1292772"/>
            <a:ext cx="9150191" cy="5565228"/>
          </a:xfrm>
          <a:prstGeom prst="rect">
            <a:avLst/>
          </a:prstGeom>
        </p:spPr>
      </p:pic>
      <p:sp>
        <p:nvSpPr>
          <p:cNvPr id="10" name="TextBox 9">
            <a:extLst>
              <a:ext uri="{FF2B5EF4-FFF2-40B4-BE49-F238E27FC236}">
                <a16:creationId xmlns:a16="http://schemas.microsoft.com/office/drawing/2014/main" id="{B019E39E-7EFF-664B-FEC6-38E52259E39E}"/>
              </a:ext>
            </a:extLst>
          </p:cNvPr>
          <p:cNvSpPr txBox="1"/>
          <p:nvPr/>
        </p:nvSpPr>
        <p:spPr>
          <a:xfrm>
            <a:off x="1912720" y="3429000"/>
            <a:ext cx="4487594" cy="369332"/>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The tragedy of a hero plagued by hate</a:t>
            </a:r>
          </a:p>
        </p:txBody>
      </p:sp>
      <p:sp>
        <p:nvSpPr>
          <p:cNvPr id="2" name="TextBox 1">
            <a:extLst>
              <a:ext uri="{FF2B5EF4-FFF2-40B4-BE49-F238E27FC236}">
                <a16:creationId xmlns:a16="http://schemas.microsoft.com/office/drawing/2014/main" id="{A3CBC193-46E7-BF54-0BEB-D66AFE0D8127}"/>
              </a:ext>
            </a:extLst>
          </p:cNvPr>
          <p:cNvSpPr txBox="1"/>
          <p:nvPr/>
        </p:nvSpPr>
        <p:spPr>
          <a:xfrm>
            <a:off x="1109330" y="2505670"/>
            <a:ext cx="4986670" cy="923330"/>
          </a:xfrm>
          <a:prstGeom prst="rect">
            <a:avLst/>
          </a:prstGeom>
          <a:noFill/>
        </p:spPr>
        <p:txBody>
          <a:bodyPr wrap="square" rtlCol="0">
            <a:spAutoFit/>
          </a:bodyPr>
          <a:lstStyle/>
          <a:p>
            <a:pPr algn="ctr"/>
            <a:r>
              <a:rPr lang="en-CN" sz="5400" dirty="0">
                <a:solidFill>
                  <a:schemeClr val="bg1"/>
                </a:solidFill>
                <a:latin typeface="Times New Roman" panose="02020603050405020304" pitchFamily="18" charset="0"/>
                <a:cs typeface="Times New Roman" panose="02020603050405020304" pitchFamily="18" charset="0"/>
              </a:rPr>
              <a:t>Achilles</a:t>
            </a:r>
          </a:p>
        </p:txBody>
      </p:sp>
    </p:spTree>
    <p:extLst>
      <p:ext uri="{BB962C8B-B14F-4D97-AF65-F5344CB8AC3E}">
        <p14:creationId xmlns:p14="http://schemas.microsoft.com/office/powerpoint/2010/main" val="373754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07A650A-AC3A-303C-8D35-3CBAB753720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E50AD4D-76CB-901B-583C-79CB258916D0}"/>
              </a:ext>
            </a:extLst>
          </p:cNvPr>
          <p:cNvSpPr txBox="1"/>
          <p:nvPr/>
        </p:nvSpPr>
        <p:spPr>
          <a:xfrm>
            <a:off x="581823" y="656106"/>
            <a:ext cx="1838965"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Death</a:t>
            </a:r>
          </a:p>
        </p:txBody>
      </p:sp>
      <p:sp>
        <p:nvSpPr>
          <p:cNvPr id="2" name="TextBox 1">
            <a:extLst>
              <a:ext uri="{FF2B5EF4-FFF2-40B4-BE49-F238E27FC236}">
                <a16:creationId xmlns:a16="http://schemas.microsoft.com/office/drawing/2014/main" id="{42BE83D0-C329-48E9-0522-8CCA0FF0D2D4}"/>
              </a:ext>
            </a:extLst>
          </p:cNvPr>
          <p:cNvSpPr txBox="1"/>
          <p:nvPr/>
        </p:nvSpPr>
        <p:spPr>
          <a:xfrm>
            <a:off x="581823" y="1582340"/>
            <a:ext cx="3806455" cy="3693319"/>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In the end, Achilles’ hate and revenge kills him. Paris, guided by Apollo, kills Achilles by shooting him in the heel. Achilles dies on the spot. Ajax and Odysseus rescue him from the Trojans, but it’s no use. The Greeks give Achilles a grand funeral, with many funeral duels. Following his death, the G</a:t>
            </a:r>
            <a:r>
              <a:rPr lang="en-US" dirty="0">
                <a:solidFill>
                  <a:schemeClr val="bg1"/>
                </a:solidFill>
                <a:latin typeface="Times New Roman" panose="02020603050405020304" pitchFamily="18" charset="0"/>
                <a:cs typeface="Times New Roman" panose="02020603050405020304" pitchFamily="18" charset="0"/>
              </a:rPr>
              <a:t>r</a:t>
            </a:r>
            <a:r>
              <a:rPr lang="en-CN" dirty="0">
                <a:solidFill>
                  <a:schemeClr val="bg1"/>
                </a:solidFill>
                <a:latin typeface="Times New Roman" panose="02020603050405020304" pitchFamily="18" charset="0"/>
                <a:cs typeface="Times New Roman" panose="02020603050405020304" pitchFamily="18" charset="0"/>
              </a:rPr>
              <a:t>eeks eventually penetrate Troy. While dead, Achilles’ story of heroism, revenge, hate, forgiveness, and tragedy will continue to reverberate across the world.</a:t>
            </a:r>
          </a:p>
        </p:txBody>
      </p:sp>
      <p:pic>
        <p:nvPicPr>
          <p:cNvPr id="11266" name="Picture 2" descr="Who Caused the Trojan War? The Story of Helen, Paris, and the Gods |  TheCollector">
            <a:extLst>
              <a:ext uri="{FF2B5EF4-FFF2-40B4-BE49-F238E27FC236}">
                <a16:creationId xmlns:a16="http://schemas.microsoft.com/office/drawing/2014/main" id="{FFE3D038-1989-83E6-8B12-C2CD65D2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464" y="-1"/>
            <a:ext cx="11926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E1A10C5-5D61-F523-033E-176921058AD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FDBB629-02ED-9C77-59DB-96C63C074EFF}"/>
              </a:ext>
            </a:extLst>
          </p:cNvPr>
          <p:cNvSpPr txBox="1"/>
          <p:nvPr/>
        </p:nvSpPr>
        <p:spPr>
          <a:xfrm>
            <a:off x="2666215" y="1767275"/>
            <a:ext cx="6859570"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Thank you for watching</a:t>
            </a:r>
          </a:p>
        </p:txBody>
      </p:sp>
      <p:sp>
        <p:nvSpPr>
          <p:cNvPr id="2" name="TextBox 1">
            <a:extLst>
              <a:ext uri="{FF2B5EF4-FFF2-40B4-BE49-F238E27FC236}">
                <a16:creationId xmlns:a16="http://schemas.microsoft.com/office/drawing/2014/main" id="{1B852F58-8647-27B2-E0FA-B6DC748C8AAD}"/>
              </a:ext>
            </a:extLst>
          </p:cNvPr>
          <p:cNvSpPr txBox="1"/>
          <p:nvPr/>
        </p:nvSpPr>
        <p:spPr>
          <a:xfrm>
            <a:off x="1404010" y="3712082"/>
            <a:ext cx="9383980" cy="369332"/>
          </a:xfrm>
          <a:prstGeom prst="rect">
            <a:avLst/>
          </a:prstGeom>
          <a:noFill/>
        </p:spPr>
        <p:txBody>
          <a:bodyPr wrap="square" rtlCol="0">
            <a:spAutoFit/>
          </a:bodyPr>
          <a:lstStyle/>
          <a:p>
            <a:pPr algn="ctr"/>
            <a:r>
              <a:rPr lang="en-CN" dirty="0">
                <a:solidFill>
                  <a:schemeClr val="bg1"/>
                </a:solidFill>
                <a:latin typeface="Times New Roman" panose="02020603050405020304" pitchFamily="18" charset="0"/>
                <a:cs typeface="Times New Roman" panose="02020603050405020304" pitchFamily="18" charset="0"/>
              </a:rPr>
              <a:t>By Daniel Zhang, based on the Illiad by Homer (translated by Robert Fagles) and other sources.</a:t>
            </a:r>
          </a:p>
        </p:txBody>
      </p:sp>
    </p:spTree>
    <p:extLst>
      <p:ext uri="{BB962C8B-B14F-4D97-AF65-F5344CB8AC3E}">
        <p14:creationId xmlns:p14="http://schemas.microsoft.com/office/powerpoint/2010/main" val="22949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0C84A823-1326-9B73-9CB8-B436EA01A9A9}"/>
            </a:ext>
          </a:extLst>
        </p:cNvPr>
        <p:cNvGrpSpPr/>
        <p:nvPr/>
      </p:nvGrpSpPr>
      <p:grpSpPr>
        <a:xfrm>
          <a:off x="0" y="0"/>
          <a:ext cx="0" cy="0"/>
          <a:chOff x="0" y="0"/>
          <a:chExt cx="0" cy="0"/>
        </a:xfrm>
      </p:grpSpPr>
      <p:pic>
        <p:nvPicPr>
          <p:cNvPr id="1026" name="Picture 2" descr="Greek helmet ancient statue of a stone face mask on black background |  Premium AI-generated image">
            <a:extLst>
              <a:ext uri="{FF2B5EF4-FFF2-40B4-BE49-F238E27FC236}">
                <a16:creationId xmlns:a16="http://schemas.microsoft.com/office/drawing/2014/main" id="{CBE2DD40-72D7-6AA7-03E9-A7A80E5A8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681" y="2039817"/>
            <a:ext cx="4955149" cy="2778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D31FC1-6D9B-8F36-5AFF-ACA0583B4DC6}"/>
              </a:ext>
            </a:extLst>
          </p:cNvPr>
          <p:cNvSpPr txBox="1"/>
          <p:nvPr/>
        </p:nvSpPr>
        <p:spPr>
          <a:xfrm>
            <a:off x="609958" y="1659285"/>
            <a:ext cx="6283212" cy="3970318"/>
          </a:xfrm>
          <a:prstGeom prst="rect">
            <a:avLst/>
          </a:prstGeom>
          <a:noFill/>
        </p:spPr>
        <p:txBody>
          <a:bodyPr wrap="square" rtlCol="0">
            <a:spAutoFit/>
          </a:bodyPr>
          <a:lstStyle/>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Introduction</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Story</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Hate</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Heroism</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Revenge</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Forgiveness</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Tragedy</a:t>
            </a:r>
          </a:p>
          <a:p>
            <a:pPr marL="285750" indent="-285750">
              <a:buFontTx/>
              <a:buChar char="-"/>
            </a:pPr>
            <a:r>
              <a:rPr lang="en-CN" sz="2800" dirty="0">
                <a:solidFill>
                  <a:schemeClr val="bg1"/>
                </a:solidFill>
                <a:latin typeface="Times New Roman" panose="02020603050405020304" pitchFamily="18" charset="0"/>
                <a:cs typeface="Times New Roman" panose="02020603050405020304" pitchFamily="18" charset="0"/>
              </a:rPr>
              <a:t>Death</a:t>
            </a:r>
          </a:p>
          <a:p>
            <a:pPr marL="285750" indent="-285750">
              <a:buFontTx/>
              <a:buChar char="-"/>
            </a:pPr>
            <a:endParaRPr lang="en-CN" sz="28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E6702C-970C-4A30-B633-64BB5C6E4AC8}"/>
              </a:ext>
            </a:extLst>
          </p:cNvPr>
          <p:cNvSpPr txBox="1"/>
          <p:nvPr/>
        </p:nvSpPr>
        <p:spPr>
          <a:xfrm>
            <a:off x="609958" y="766732"/>
            <a:ext cx="2339102"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116993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91B7D05-975F-3122-2268-45430B4D8A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B4219D-A23E-0179-4F8F-37A022906416}"/>
              </a:ext>
            </a:extLst>
          </p:cNvPr>
          <p:cNvSpPr txBox="1"/>
          <p:nvPr/>
        </p:nvSpPr>
        <p:spPr>
          <a:xfrm>
            <a:off x="581823" y="1769911"/>
            <a:ext cx="5737388" cy="3970318"/>
          </a:xfrm>
          <a:prstGeom prst="rect">
            <a:avLst/>
          </a:prstGeom>
          <a:noFill/>
        </p:spPr>
        <p:txBody>
          <a:bodyPr wrap="square" rtlCol="0">
            <a:spAutoFit/>
          </a:bodyPr>
          <a:lstStyle/>
          <a:p>
            <a:r>
              <a:rPr lang="en-CN" sz="2800" dirty="0">
                <a:solidFill>
                  <a:schemeClr val="bg1"/>
                </a:solidFill>
                <a:latin typeface="Times New Roman" panose="02020603050405020304" pitchFamily="18" charset="0"/>
                <a:cs typeface="Times New Roman" panose="02020603050405020304" pitchFamily="18" charset="0"/>
              </a:rPr>
              <a:t>Achilles – the iconic and tragic hero of the Trojan War – has been one of the most complex and important characters in history. While he is most well known as the best fighter of all of Greece, his heroism instead mainly comes from h</a:t>
            </a:r>
            <a:r>
              <a:rPr lang="en-US" sz="2800" dirty="0">
                <a:solidFill>
                  <a:schemeClr val="bg1"/>
                </a:solidFill>
                <a:latin typeface="Times New Roman" panose="02020603050405020304" pitchFamily="18" charset="0"/>
                <a:cs typeface="Times New Roman" panose="02020603050405020304" pitchFamily="18" charset="0"/>
              </a:rPr>
              <a:t>is</a:t>
            </a:r>
            <a:r>
              <a:rPr lang="en-CN" sz="2800" dirty="0">
                <a:solidFill>
                  <a:schemeClr val="bg1"/>
                </a:solidFill>
                <a:latin typeface="Times New Roman" panose="02020603050405020304" pitchFamily="18" charset="0"/>
                <a:cs typeface="Times New Roman" panose="02020603050405020304" pitchFamily="18" charset="0"/>
              </a:rPr>
              <a:t> character: his willingness to sacrifice for his comrades and his ability to forgive.</a:t>
            </a:r>
          </a:p>
        </p:txBody>
      </p:sp>
      <p:pic>
        <p:nvPicPr>
          <p:cNvPr id="3076" name="Picture 4">
            <a:extLst>
              <a:ext uri="{FF2B5EF4-FFF2-40B4-BE49-F238E27FC236}">
                <a16:creationId xmlns:a16="http://schemas.microsoft.com/office/drawing/2014/main" id="{C189D53B-E32D-A35B-00E1-EDE093E52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648" y="1117771"/>
            <a:ext cx="7650982" cy="57402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4D6740-AF54-1A9C-917C-755149CEC9F8}"/>
              </a:ext>
            </a:extLst>
          </p:cNvPr>
          <p:cNvSpPr txBox="1"/>
          <p:nvPr/>
        </p:nvSpPr>
        <p:spPr>
          <a:xfrm>
            <a:off x="581823" y="656106"/>
            <a:ext cx="3608680"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78565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7E5AF15-D507-20F5-18C6-25A6753D504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675F56E-0D84-2E89-BE42-48381F2CF823}"/>
              </a:ext>
            </a:extLst>
          </p:cNvPr>
          <p:cNvSpPr txBox="1"/>
          <p:nvPr/>
        </p:nvSpPr>
        <p:spPr>
          <a:xfrm>
            <a:off x="581823" y="656106"/>
            <a:ext cx="1685077"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Story</a:t>
            </a:r>
          </a:p>
        </p:txBody>
      </p:sp>
      <p:cxnSp>
        <p:nvCxnSpPr>
          <p:cNvPr id="4" name="Straight Arrow Connector 3">
            <a:extLst>
              <a:ext uri="{FF2B5EF4-FFF2-40B4-BE49-F238E27FC236}">
                <a16:creationId xmlns:a16="http://schemas.microsoft.com/office/drawing/2014/main" id="{E3291B83-91B9-7814-8EF4-CE59B9779F21}"/>
              </a:ext>
            </a:extLst>
          </p:cNvPr>
          <p:cNvCxnSpPr>
            <a:cxnSpLocks/>
          </p:cNvCxnSpPr>
          <p:nvPr/>
        </p:nvCxnSpPr>
        <p:spPr>
          <a:xfrm>
            <a:off x="446567" y="3429000"/>
            <a:ext cx="11515061" cy="0"/>
          </a:xfrm>
          <a:prstGeom prst="straightConnector1">
            <a:avLst/>
          </a:prstGeom>
          <a:ln>
            <a:solidFill>
              <a:schemeClr val="bg1"/>
            </a:solidFill>
            <a:headEnd type="triangle"/>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439FC776-8BE1-2E67-939A-F42CB76DABED}"/>
              </a:ext>
            </a:extLst>
          </p:cNvPr>
          <p:cNvSpPr txBox="1"/>
          <p:nvPr/>
        </p:nvSpPr>
        <p:spPr>
          <a:xfrm>
            <a:off x="535171" y="2730093"/>
            <a:ext cx="2466754" cy="523220"/>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A</a:t>
            </a:r>
            <a:r>
              <a:rPr lang="en-US" sz="1400" dirty="0">
                <a:solidFill>
                  <a:schemeClr val="bg1"/>
                </a:solidFill>
                <a:latin typeface="Times New Roman" panose="02020603050405020304" pitchFamily="18" charset="0"/>
                <a:cs typeface="Times New Roman" panose="02020603050405020304" pitchFamily="18" charset="0"/>
              </a:rPr>
              <a:t>c</a:t>
            </a:r>
            <a:r>
              <a:rPr lang="en-CN" sz="1400" dirty="0">
                <a:solidFill>
                  <a:schemeClr val="bg1"/>
                </a:solidFill>
                <a:latin typeface="Times New Roman" panose="02020603050405020304" pitchFamily="18" charset="0"/>
                <a:cs typeface="Times New Roman" panose="02020603050405020304" pitchFamily="18" charset="0"/>
              </a:rPr>
              <a:t>hilles goes to war, knowing it will be his death.</a:t>
            </a:r>
          </a:p>
        </p:txBody>
      </p:sp>
      <p:sp>
        <p:nvSpPr>
          <p:cNvPr id="9" name="TextBox 8">
            <a:extLst>
              <a:ext uri="{FF2B5EF4-FFF2-40B4-BE49-F238E27FC236}">
                <a16:creationId xmlns:a16="http://schemas.microsoft.com/office/drawing/2014/main" id="{54F569A2-6F11-A037-2142-F20E3DC364BC}"/>
              </a:ext>
            </a:extLst>
          </p:cNvPr>
          <p:cNvSpPr txBox="1"/>
          <p:nvPr/>
        </p:nvSpPr>
        <p:spPr>
          <a:xfrm>
            <a:off x="1768548" y="3600844"/>
            <a:ext cx="2466754" cy="954107"/>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Agememnon steals Briseis, Achilles’ prize from raiding other lands. Furious, Achilles leaves the army.</a:t>
            </a:r>
          </a:p>
        </p:txBody>
      </p:sp>
      <p:sp>
        <p:nvSpPr>
          <p:cNvPr id="10" name="TextBox 9">
            <a:extLst>
              <a:ext uri="{FF2B5EF4-FFF2-40B4-BE49-F238E27FC236}">
                <a16:creationId xmlns:a16="http://schemas.microsoft.com/office/drawing/2014/main" id="{196ACBBE-E7F7-1571-4D0F-2F24AFD3F5C2}"/>
              </a:ext>
            </a:extLst>
          </p:cNvPr>
          <p:cNvSpPr txBox="1"/>
          <p:nvPr/>
        </p:nvSpPr>
        <p:spPr>
          <a:xfrm>
            <a:off x="3770324" y="2171605"/>
            <a:ext cx="2466754" cy="1169551"/>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Without Achilles, the Greeks struggle to fight the Trojans. The Trojans push the Greeks to the beaches and burn some of their ships.</a:t>
            </a:r>
          </a:p>
        </p:txBody>
      </p:sp>
      <p:sp>
        <p:nvSpPr>
          <p:cNvPr id="12" name="TextBox 11">
            <a:extLst>
              <a:ext uri="{FF2B5EF4-FFF2-40B4-BE49-F238E27FC236}">
                <a16:creationId xmlns:a16="http://schemas.microsoft.com/office/drawing/2014/main" id="{429AECD7-C483-34ED-E877-1CCDD0F2D0B4}"/>
              </a:ext>
            </a:extLst>
          </p:cNvPr>
          <p:cNvSpPr txBox="1"/>
          <p:nvPr/>
        </p:nvSpPr>
        <p:spPr>
          <a:xfrm>
            <a:off x="5748670" y="3600844"/>
            <a:ext cx="2466754" cy="1169551"/>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Agememnon sends Odysseus to call back Achilles, who refuses. Instead, Patroclus wears Achilles’ armor and goes to fight.</a:t>
            </a:r>
          </a:p>
        </p:txBody>
      </p:sp>
      <p:sp>
        <p:nvSpPr>
          <p:cNvPr id="13" name="TextBox 12">
            <a:extLst>
              <a:ext uri="{FF2B5EF4-FFF2-40B4-BE49-F238E27FC236}">
                <a16:creationId xmlns:a16="http://schemas.microsoft.com/office/drawing/2014/main" id="{945D237D-8857-3809-C63F-A5EE22BBF6B0}"/>
              </a:ext>
            </a:extLst>
          </p:cNvPr>
          <p:cNvSpPr txBox="1"/>
          <p:nvPr/>
        </p:nvSpPr>
        <p:spPr>
          <a:xfrm>
            <a:off x="7825562" y="1708571"/>
            <a:ext cx="2668773" cy="1600438"/>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Patroclus dies on the battlefield. Achilles, wearing a new set of armour made by Hephasteus, fights and kills Hector. After Hector’s father Priam goes beg for his body, Achilles gives Priam time to bury his son.</a:t>
            </a:r>
          </a:p>
        </p:txBody>
      </p:sp>
      <p:sp>
        <p:nvSpPr>
          <p:cNvPr id="14" name="TextBox 13">
            <a:extLst>
              <a:ext uri="{FF2B5EF4-FFF2-40B4-BE49-F238E27FC236}">
                <a16:creationId xmlns:a16="http://schemas.microsoft.com/office/drawing/2014/main" id="{C14EC990-7C8A-4590-BF28-8BECCFAB401F}"/>
              </a:ext>
            </a:extLst>
          </p:cNvPr>
          <p:cNvSpPr txBox="1"/>
          <p:nvPr/>
        </p:nvSpPr>
        <p:spPr>
          <a:xfrm>
            <a:off x="9292855" y="3816287"/>
            <a:ext cx="2668773" cy="738664"/>
          </a:xfrm>
          <a:prstGeom prst="rect">
            <a:avLst/>
          </a:prstGeom>
          <a:noFill/>
        </p:spPr>
        <p:txBody>
          <a:bodyPr wrap="square" rtlCol="0">
            <a:spAutoFit/>
          </a:bodyPr>
          <a:lstStyle/>
          <a:p>
            <a:r>
              <a:rPr lang="en-CN" sz="1400" dirty="0">
                <a:solidFill>
                  <a:schemeClr val="bg1"/>
                </a:solidFill>
                <a:latin typeface="Times New Roman" panose="02020603050405020304" pitchFamily="18" charset="0"/>
                <a:cs typeface="Times New Roman" panose="02020603050405020304" pitchFamily="18" charset="0"/>
              </a:rPr>
              <a:t>In revenge, Achilles is killed by an arrow from Paris and Apollo, and dies at the gates of Troy.</a:t>
            </a:r>
          </a:p>
        </p:txBody>
      </p:sp>
    </p:spTree>
    <p:extLst>
      <p:ext uri="{BB962C8B-B14F-4D97-AF65-F5344CB8AC3E}">
        <p14:creationId xmlns:p14="http://schemas.microsoft.com/office/powerpoint/2010/main" val="355798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0242483-1D3D-43B7-0F0D-36E5A0D8584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DC2B33E-DB97-6686-8216-E38609F48C6E}"/>
              </a:ext>
            </a:extLst>
          </p:cNvPr>
          <p:cNvSpPr txBox="1"/>
          <p:nvPr/>
        </p:nvSpPr>
        <p:spPr>
          <a:xfrm>
            <a:off x="581823" y="656106"/>
            <a:ext cx="1492716"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Hate</a:t>
            </a:r>
          </a:p>
        </p:txBody>
      </p:sp>
      <p:sp>
        <p:nvSpPr>
          <p:cNvPr id="2" name="TextBox 1">
            <a:extLst>
              <a:ext uri="{FF2B5EF4-FFF2-40B4-BE49-F238E27FC236}">
                <a16:creationId xmlns:a16="http://schemas.microsoft.com/office/drawing/2014/main" id="{BDC7A057-B5CF-7711-135B-35FD96CC7FC5}"/>
              </a:ext>
            </a:extLst>
          </p:cNvPr>
          <p:cNvSpPr txBox="1"/>
          <p:nvPr/>
        </p:nvSpPr>
        <p:spPr>
          <a:xfrm>
            <a:off x="581823" y="1582340"/>
            <a:ext cx="3806455" cy="3693319"/>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Throughout the story, Achilles is driven by hate. This is particularly shown when Agememnon takes Briseis from him. His hate against Agememnon takes control of him for the majority of the story, which is the reason why he refuses to fight for a long time. He despises Agememnon as a leader can calls him a “dirty dog”. However, he doesn’t fight for hate throughout the story, but instead for protecting his comrades and avenging Patroclus. </a:t>
            </a:r>
          </a:p>
        </p:txBody>
      </p:sp>
      <p:pic>
        <p:nvPicPr>
          <p:cNvPr id="1030" name="Picture 6">
            <a:extLst>
              <a:ext uri="{FF2B5EF4-FFF2-40B4-BE49-F238E27FC236}">
                <a16:creationId xmlns:a16="http://schemas.microsoft.com/office/drawing/2014/main" id="{25CDFB7A-5337-EAFF-6EB8-B0FD09813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493" y="1973943"/>
            <a:ext cx="8674854" cy="488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4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C4F6C0E-5007-89C3-89BF-DB64B2F43A9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1E9625D-DC47-C2A0-DC25-B08CD0A7BAB5}"/>
              </a:ext>
            </a:extLst>
          </p:cNvPr>
          <p:cNvSpPr txBox="1"/>
          <p:nvPr/>
        </p:nvSpPr>
        <p:spPr>
          <a:xfrm>
            <a:off x="581823" y="656106"/>
            <a:ext cx="2569934"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Heroism</a:t>
            </a:r>
          </a:p>
        </p:txBody>
      </p:sp>
      <p:sp>
        <p:nvSpPr>
          <p:cNvPr id="2" name="TextBox 1">
            <a:extLst>
              <a:ext uri="{FF2B5EF4-FFF2-40B4-BE49-F238E27FC236}">
                <a16:creationId xmlns:a16="http://schemas.microsoft.com/office/drawing/2014/main" id="{FEF42720-E895-92A4-63D9-30A1DDF76D63}"/>
              </a:ext>
            </a:extLst>
          </p:cNvPr>
          <p:cNvSpPr txBox="1"/>
          <p:nvPr/>
        </p:nvSpPr>
        <p:spPr>
          <a:xfrm>
            <a:off x="581823" y="1582340"/>
            <a:ext cx="3806455" cy="2862322"/>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While Achilles was rageful, he also was heroic in how he was willing to sacrifice himself to save his men. When he was leaving for the war, a prophet had predicted he would die. However, another has also stated that the Greeks could not win without him. Even though he knew his death lay there, he chose to sacrifice himself to save the Greek soliders.</a:t>
            </a:r>
          </a:p>
        </p:txBody>
      </p:sp>
      <p:pic>
        <p:nvPicPr>
          <p:cNvPr id="3074" name="Picture 2">
            <a:extLst>
              <a:ext uri="{FF2B5EF4-FFF2-40B4-BE49-F238E27FC236}">
                <a16:creationId xmlns:a16="http://schemas.microsoft.com/office/drawing/2014/main" id="{612336C6-E9FE-068A-161C-1CDA6E2B3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082" y="0"/>
            <a:ext cx="4886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5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B9FC6C7-EC07-9850-44B9-8CED8339FB6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1D901A2-CF57-8173-CCCE-F13CC798CE87}"/>
              </a:ext>
            </a:extLst>
          </p:cNvPr>
          <p:cNvSpPr txBox="1"/>
          <p:nvPr/>
        </p:nvSpPr>
        <p:spPr>
          <a:xfrm>
            <a:off x="581823" y="656106"/>
            <a:ext cx="2608406"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Revenge</a:t>
            </a:r>
          </a:p>
        </p:txBody>
      </p:sp>
      <p:sp>
        <p:nvSpPr>
          <p:cNvPr id="2" name="TextBox 1">
            <a:extLst>
              <a:ext uri="{FF2B5EF4-FFF2-40B4-BE49-F238E27FC236}">
                <a16:creationId xmlns:a16="http://schemas.microsoft.com/office/drawing/2014/main" id="{F65063B7-38FA-DC8F-47E7-F1384C3F69E2}"/>
              </a:ext>
            </a:extLst>
          </p:cNvPr>
          <p:cNvSpPr txBox="1"/>
          <p:nvPr/>
        </p:nvSpPr>
        <p:spPr>
          <a:xfrm>
            <a:off x="581823" y="1582340"/>
            <a:ext cx="3806455" cy="3139321"/>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Achilles was also a vengeful person. When Patroclus dies, Achilles immediately goes to fight the man who did it. Even though Achilles still has rage against Agememnon, his will to avenge Patroclus surpasses even that. He kills many Trojans and chases Hector around Troy to get his revenge. After Patroclus died, he also avenges Antilochus. Ultimately, he dies for his actions.</a:t>
            </a:r>
          </a:p>
        </p:txBody>
      </p:sp>
      <p:pic>
        <p:nvPicPr>
          <p:cNvPr id="5124" name="Picture 4">
            <a:extLst>
              <a:ext uri="{FF2B5EF4-FFF2-40B4-BE49-F238E27FC236}">
                <a16:creationId xmlns:a16="http://schemas.microsoft.com/office/drawing/2014/main" id="{B0AAE2AA-6757-188F-9559-374948C5F44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8850" y="0"/>
            <a:ext cx="10272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4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95E2291-5724-8C43-167F-C129CF0AFA2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4CA3089-3942-8CE9-3206-3ABA63CCC9D4}"/>
              </a:ext>
            </a:extLst>
          </p:cNvPr>
          <p:cNvSpPr txBox="1"/>
          <p:nvPr/>
        </p:nvSpPr>
        <p:spPr>
          <a:xfrm>
            <a:off x="581823" y="656106"/>
            <a:ext cx="3519233"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Forgiveness</a:t>
            </a:r>
          </a:p>
        </p:txBody>
      </p:sp>
      <p:sp>
        <p:nvSpPr>
          <p:cNvPr id="2" name="TextBox 1">
            <a:extLst>
              <a:ext uri="{FF2B5EF4-FFF2-40B4-BE49-F238E27FC236}">
                <a16:creationId xmlns:a16="http://schemas.microsoft.com/office/drawing/2014/main" id="{D8A1D14D-1CD9-B0A6-FD3F-471EFEFB9854}"/>
              </a:ext>
            </a:extLst>
          </p:cNvPr>
          <p:cNvSpPr txBox="1"/>
          <p:nvPr/>
        </p:nvSpPr>
        <p:spPr>
          <a:xfrm>
            <a:off x="581823" y="1582340"/>
            <a:ext cx="3806455" cy="3416320"/>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While Achilles may be vengeful and sometimes irrational, he is still forgiving. After he kills Hector, Hector’s father Priam comes to beg with Achilles. While Achilles is still sad for Patroclus, he relinquishes his fury and forgives Priam. Similarly, he also forgives Agememnon, and even becomes friends in the underworld. Throughout the war, he actually reveals that he doesn’t wish to actually kill some of the Trojans. </a:t>
            </a:r>
          </a:p>
        </p:txBody>
      </p:sp>
      <p:pic>
        <p:nvPicPr>
          <p:cNvPr id="7170" name="Picture 2">
            <a:extLst>
              <a:ext uri="{FF2B5EF4-FFF2-40B4-BE49-F238E27FC236}">
                <a16:creationId xmlns:a16="http://schemas.microsoft.com/office/drawing/2014/main" id="{5B843E8F-8877-B274-2534-653BB45C4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02866" y="103067"/>
            <a:ext cx="45944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1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89C5BE8-DD80-4630-43FD-0B7B76CA766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08710CE-9A9E-71C5-A74B-DE7DD3E4E0A8}"/>
              </a:ext>
            </a:extLst>
          </p:cNvPr>
          <p:cNvSpPr txBox="1"/>
          <p:nvPr/>
        </p:nvSpPr>
        <p:spPr>
          <a:xfrm>
            <a:off x="581823" y="656106"/>
            <a:ext cx="2468625" cy="923330"/>
          </a:xfrm>
          <a:prstGeom prst="rect">
            <a:avLst/>
          </a:prstGeom>
          <a:noFill/>
        </p:spPr>
        <p:txBody>
          <a:bodyPr wrap="none" rtlCol="0">
            <a:spAutoFit/>
          </a:bodyPr>
          <a:lstStyle/>
          <a:p>
            <a:r>
              <a:rPr lang="en-CN" sz="5400" dirty="0">
                <a:solidFill>
                  <a:schemeClr val="bg1"/>
                </a:solidFill>
                <a:latin typeface="Times New Roman" panose="02020603050405020304" pitchFamily="18" charset="0"/>
                <a:cs typeface="Times New Roman" panose="02020603050405020304" pitchFamily="18" charset="0"/>
              </a:rPr>
              <a:t>Tragedy</a:t>
            </a:r>
          </a:p>
        </p:txBody>
      </p:sp>
      <p:sp>
        <p:nvSpPr>
          <p:cNvPr id="2" name="TextBox 1">
            <a:extLst>
              <a:ext uri="{FF2B5EF4-FFF2-40B4-BE49-F238E27FC236}">
                <a16:creationId xmlns:a16="http://schemas.microsoft.com/office/drawing/2014/main" id="{A9A39E31-BD4B-E0BA-E724-5CCF29F43AC8}"/>
              </a:ext>
            </a:extLst>
          </p:cNvPr>
          <p:cNvSpPr txBox="1"/>
          <p:nvPr/>
        </p:nvSpPr>
        <p:spPr>
          <a:xfrm>
            <a:off x="581823" y="1582340"/>
            <a:ext cx="3806455" cy="4247317"/>
          </a:xfrm>
          <a:prstGeom prst="rect">
            <a:avLst/>
          </a:prstGeom>
          <a:noFill/>
        </p:spPr>
        <p:txBody>
          <a:bodyPr wrap="square" rtlCol="0">
            <a:spAutoFit/>
          </a:bodyPr>
          <a:lstStyle/>
          <a:p>
            <a:r>
              <a:rPr lang="en-CN" dirty="0">
                <a:solidFill>
                  <a:schemeClr val="bg1"/>
                </a:solidFill>
                <a:latin typeface="Times New Roman" panose="02020603050405020304" pitchFamily="18" charset="0"/>
                <a:cs typeface="Times New Roman" panose="02020603050405020304" pitchFamily="18" charset="0"/>
              </a:rPr>
              <a:t>Achilles’ character is also filled with tragedy. He knows he is going to die, but that’s not it. First, Briseis is taken from him. Then, Patroclus is killed. Furthermore, his second-closest friend, Antilochus, is also murdered. Then, he himself dies a painful death from the arrow in his tendon. His life is painful, short, and not very appealing. But this feature can be found in almost all of the Greek heroes. Perseus is the only one who had ever gotten a happy ending: all the other heroes were either poisoned, stabbed, or commited suicide.</a:t>
            </a:r>
          </a:p>
        </p:txBody>
      </p:sp>
      <p:pic>
        <p:nvPicPr>
          <p:cNvPr id="9218" name="Picture 2" descr="Achilles – Mythopedia">
            <a:extLst>
              <a:ext uri="{FF2B5EF4-FFF2-40B4-BE49-F238E27FC236}">
                <a16:creationId xmlns:a16="http://schemas.microsoft.com/office/drawing/2014/main" id="{04DD6513-9DEB-DBC0-87DB-E98035077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345" y="0"/>
            <a:ext cx="6898418" cy="685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9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759</TotalTime>
  <Words>779</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Z37184</dc:creator>
  <cp:lastModifiedBy>Z37184</cp:lastModifiedBy>
  <cp:revision>2</cp:revision>
  <dcterms:created xsi:type="dcterms:W3CDTF">2026-02-19T03:29:23Z</dcterms:created>
  <dcterms:modified xsi:type="dcterms:W3CDTF">2026-02-20T05:16:58Z</dcterms:modified>
</cp:coreProperties>
</file>