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FFF5"/>
    <a:srgbClr val="0D6160"/>
    <a:srgbClr val="127876"/>
    <a:srgbClr val="178E8A"/>
    <a:srgbClr val="000345"/>
    <a:srgbClr val="00555A"/>
    <a:srgbClr val="2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/>
    <p:restoredTop sz="94678"/>
  </p:normalViewPr>
  <p:slideViewPr>
    <p:cSldViewPr snapToGrid="0">
      <p:cViewPr>
        <p:scale>
          <a:sx n="183" d="100"/>
          <a:sy n="183" d="100"/>
        </p:scale>
        <p:origin x="14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ADA2B-0CA7-9146-AB5F-A079F7FCF695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EE23-98A2-CE48-9194-03C69A5BA37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2823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3EE23-98A2-CE48-9194-03C69A5BA375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956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748FD-290C-4063-53EC-46DA40514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23EF28-2511-1AAB-5CD1-DCF678E39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86F03-B4DC-04A9-3001-CC10BDC15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B2619-48B3-8706-3ACD-046602A9B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3EE23-98A2-CE48-9194-03C69A5BA375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4772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94AED-596F-6B7A-ECCE-7478D3BF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15A83-FD1E-8A21-A43F-D41F9681F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CBF99-E0AC-4DF0-31D1-E87D6F88C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585E2-E345-4CCA-EEF3-A2E40DE8B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3EE23-98A2-CE48-9194-03C69A5BA375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1329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EA246-A9D8-7C10-4929-A55B0AAF2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65214-EF13-6B51-F4A8-B20C019D4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9EBA8-AA88-9FB0-CB31-B52AF3542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31A9-58F5-DF45-EAEB-C3768BB96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3EE23-98A2-CE48-9194-03C69A5BA375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6969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DDE46-2D6D-D3BA-9604-2B654D3FB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86775E-E003-D55D-C158-51B73C3AD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69366-365E-B2AD-5CD7-52B53EB69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835E9-B844-516A-8F6B-F7ED8123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3EE23-98A2-CE48-9194-03C69A5BA375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238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42F7E-666A-90D7-466A-26853D722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E0106B-0322-07C5-A7A7-036780248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EC936-B82F-EE9A-ED12-486DBBB56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FCF82-1264-7D22-0E73-FF9B98DB3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3EE23-98A2-CE48-9194-03C69A5BA375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8640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4D5B4-B4B8-A5CD-08B2-871A9FD2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4ED0F-E19B-4DD7-5856-2B5F7415B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EEFAA-296D-8A9A-AE3F-D5C421EF8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F05AB-87F7-4B0C-03EC-3B86E58FC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3EE23-98A2-CE48-9194-03C69A5BA375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6499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4488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9723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2224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3107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5450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76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010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4243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0724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304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013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99546-CDBC-8F4E-87F2-4B6C80A3EF20}" type="datetimeFigureOut">
              <a:rPr lang="en-CN" smtClean="0"/>
              <a:t>2026/3/22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5D6A41-62A8-174D-82D6-564DF84318E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5064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BEFADA2-E6EB-66C9-320F-B74AA3D2DC53}"/>
              </a:ext>
            </a:extLst>
          </p:cNvPr>
          <p:cNvSpPr/>
          <p:nvPr/>
        </p:nvSpPr>
        <p:spPr>
          <a:xfrm>
            <a:off x="4181475" y="1514475"/>
            <a:ext cx="3829049" cy="3829050"/>
          </a:xfrm>
          <a:prstGeom prst="ellipse">
            <a:avLst/>
          </a:pr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Snip Diagonal Corner Rectangle 10">
            <a:extLst>
              <a:ext uri="{FF2B5EF4-FFF2-40B4-BE49-F238E27FC236}">
                <a16:creationId xmlns:a16="http://schemas.microsoft.com/office/drawing/2014/main" id="{9278A6FE-E117-E553-BBEA-60E9911DAFA2}"/>
              </a:ext>
            </a:extLst>
          </p:cNvPr>
          <p:cNvSpPr/>
          <p:nvPr/>
        </p:nvSpPr>
        <p:spPr>
          <a:xfrm>
            <a:off x="3101070" y="2714625"/>
            <a:ext cx="5989860" cy="12001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b="1" dirty="0">
                <a:latin typeface="Orbitron Black" pitchFamily="2" charset="0"/>
              </a:rPr>
              <a:t>Project Hail Mary</a:t>
            </a:r>
          </a:p>
        </p:txBody>
      </p:sp>
      <p:sp>
        <p:nvSpPr>
          <p:cNvPr id="9" name="Snip Diagonal Corner Rectangle 10">
            <a:extLst>
              <a:ext uri="{FF2B5EF4-FFF2-40B4-BE49-F238E27FC236}">
                <a16:creationId xmlns:a16="http://schemas.microsoft.com/office/drawing/2014/main" id="{AC675B72-F865-3A8E-DCBA-4C1504CD31BD}"/>
              </a:ext>
            </a:extLst>
          </p:cNvPr>
          <p:cNvSpPr/>
          <p:nvPr/>
        </p:nvSpPr>
        <p:spPr>
          <a:xfrm>
            <a:off x="5183132" y="3721894"/>
            <a:ext cx="1825736" cy="4000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200" dirty="0">
                <a:latin typeface="Orbitron Black" pitchFamily="2" charset="0"/>
              </a:rPr>
              <a:t>An Analysis</a:t>
            </a:r>
            <a:endParaRPr lang="en-CN" sz="1100" dirty="0">
              <a:latin typeface="Orbitron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1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DEFE3-6EFD-312B-45AB-7FD28463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4E951001-CD64-C808-C372-57ADA4E4CB48}"/>
              </a:ext>
            </a:extLst>
          </p:cNvPr>
          <p:cNvSpPr/>
          <p:nvPr/>
        </p:nvSpPr>
        <p:spPr>
          <a:xfrm>
            <a:off x="269254" y="592930"/>
            <a:ext cx="11197654" cy="58864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Snip Diagonal Corner Rectangle 10">
            <a:extLst>
              <a:ext uri="{FF2B5EF4-FFF2-40B4-BE49-F238E27FC236}">
                <a16:creationId xmlns:a16="http://schemas.microsoft.com/office/drawing/2014/main" id="{FCC34CDB-E453-5355-844B-3BE6C1D47D9A}"/>
              </a:ext>
            </a:extLst>
          </p:cNvPr>
          <p:cNvSpPr/>
          <p:nvPr/>
        </p:nvSpPr>
        <p:spPr>
          <a:xfrm>
            <a:off x="4706714" y="221455"/>
            <a:ext cx="2322735" cy="742951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Orbitron Medium" pitchFamily="2" charset="0"/>
              </a:rPr>
              <a:t>Mission Briefing</a:t>
            </a:r>
          </a:p>
        </p:txBody>
      </p:sp>
      <p:sp>
        <p:nvSpPr>
          <p:cNvPr id="14" name="Snip Diagonal Corner Rectangle 10">
            <a:extLst>
              <a:ext uri="{FF2B5EF4-FFF2-40B4-BE49-F238E27FC236}">
                <a16:creationId xmlns:a16="http://schemas.microsoft.com/office/drawing/2014/main" id="{BE918A7C-AA88-9386-F8E4-C9D7C322F394}"/>
              </a:ext>
            </a:extLst>
          </p:cNvPr>
          <p:cNvSpPr/>
          <p:nvPr/>
        </p:nvSpPr>
        <p:spPr>
          <a:xfrm>
            <a:off x="951483" y="2045493"/>
            <a:ext cx="2322735" cy="167640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Objectives:</a:t>
            </a:r>
          </a:p>
          <a:p>
            <a:pPr algn="ctr"/>
            <a:r>
              <a:rPr lang="en-CN" sz="1000" dirty="0">
                <a:latin typeface="Orbitron Medium" pitchFamily="2" charset="0"/>
              </a:rPr>
              <a:t>Find a solution against Astrophage and deliver it to Earth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958655-7CF4-5F7B-D27C-011FEB8B1BE3}"/>
              </a:ext>
            </a:extLst>
          </p:cNvPr>
          <p:cNvSpPr/>
          <p:nvPr/>
        </p:nvSpPr>
        <p:spPr>
          <a:xfrm>
            <a:off x="3956447" y="1921893"/>
            <a:ext cx="3600000" cy="3600000"/>
          </a:xfrm>
          <a:prstGeom prst="ellipse">
            <a:avLst/>
          </a:pr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8" name="Pie 17">
            <a:extLst>
              <a:ext uri="{FF2B5EF4-FFF2-40B4-BE49-F238E27FC236}">
                <a16:creationId xmlns:a16="http://schemas.microsoft.com/office/drawing/2014/main" id="{226738A5-02C4-41CB-113E-2E1AE87544F5}"/>
              </a:ext>
            </a:extLst>
          </p:cNvPr>
          <p:cNvSpPr/>
          <p:nvPr/>
        </p:nvSpPr>
        <p:spPr>
          <a:xfrm>
            <a:off x="3956447" y="1921893"/>
            <a:ext cx="3600000" cy="3600000"/>
          </a:xfrm>
          <a:prstGeom prst="pie">
            <a:avLst>
              <a:gd name="adj1" fmla="val 0"/>
              <a:gd name="adj2" fmla="val 1228971"/>
            </a:avLst>
          </a:pr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bg1"/>
              </a:solidFill>
              <a:latin typeface="Orbitron Medium" pitchFamily="2" charset="0"/>
            </a:endParaRPr>
          </a:p>
          <a:p>
            <a:pPr algn="ctr"/>
            <a:endParaRPr lang="en-CN" dirty="0">
              <a:solidFill>
                <a:schemeClr val="bg1"/>
              </a:solidFill>
              <a:latin typeface="Orbitron Medium" pitchFamily="2" charset="0"/>
            </a:endParaRPr>
          </a:p>
          <a:p>
            <a:pPr algn="ctr"/>
            <a:endParaRPr lang="en-CN" dirty="0">
              <a:solidFill>
                <a:schemeClr val="bg1"/>
              </a:solidFill>
              <a:latin typeface="Orbitron Medium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B9C2DA-CEEB-F9B2-8181-CA3C5143827A}"/>
              </a:ext>
            </a:extLst>
          </p:cNvPr>
          <p:cNvSpPr txBox="1"/>
          <p:nvPr/>
        </p:nvSpPr>
        <p:spPr>
          <a:xfrm>
            <a:off x="7556447" y="3956270"/>
            <a:ext cx="141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800" dirty="0">
                <a:solidFill>
                  <a:schemeClr val="bg1"/>
                </a:solidFill>
                <a:latin typeface="Orbitron Medium" pitchFamily="2" charset="0"/>
              </a:rPr>
              <a:t>Time Left: 3 years, 1 month, 5 days, 2 hours, 15 minutes, 50 seconds</a:t>
            </a:r>
          </a:p>
        </p:txBody>
      </p:sp>
      <p:sp>
        <p:nvSpPr>
          <p:cNvPr id="20" name="Snip Diagonal Corner Rectangle 10">
            <a:extLst>
              <a:ext uri="{FF2B5EF4-FFF2-40B4-BE49-F238E27FC236}">
                <a16:creationId xmlns:a16="http://schemas.microsoft.com/office/drawing/2014/main" id="{2E0D73A4-8F89-AF77-18B8-912114E8B51B}"/>
              </a:ext>
            </a:extLst>
          </p:cNvPr>
          <p:cNvSpPr/>
          <p:nvPr/>
        </p:nvSpPr>
        <p:spPr>
          <a:xfrm>
            <a:off x="1302717" y="3979066"/>
            <a:ext cx="1620267" cy="112157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solidFill>
                  <a:schemeClr val="bg1"/>
                </a:solidFill>
                <a:latin typeface="Orbitron Medium" pitchFamily="2" charset="0"/>
              </a:rPr>
              <a:t>Mission Vehicle:</a:t>
            </a:r>
          </a:p>
          <a:p>
            <a:pPr algn="ctr"/>
            <a:r>
              <a:rPr lang="en-CN" sz="1000" dirty="0">
                <a:solidFill>
                  <a:schemeClr val="bg1"/>
                </a:solidFill>
                <a:latin typeface="Orbitron Medium" pitchFamily="2" charset="0"/>
              </a:rPr>
              <a:t>Hail Mary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54B4F6-CB18-61E3-D038-FCD5434A6DB6}"/>
              </a:ext>
            </a:extLst>
          </p:cNvPr>
          <p:cNvCxnSpPr>
            <a:cxnSpLocks/>
          </p:cNvCxnSpPr>
          <p:nvPr/>
        </p:nvCxnSpPr>
        <p:spPr>
          <a:xfrm>
            <a:off x="2112850" y="3721893"/>
            <a:ext cx="0" cy="250031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F8A51A94-2912-B591-80B5-1BAEE6E3AC4B}"/>
              </a:ext>
            </a:extLst>
          </p:cNvPr>
          <p:cNvSpPr/>
          <p:nvPr/>
        </p:nvSpPr>
        <p:spPr>
          <a:xfrm>
            <a:off x="9129200" y="1972866"/>
            <a:ext cx="1969293" cy="1140619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Mission Status:</a:t>
            </a:r>
          </a:p>
          <a:p>
            <a:pPr algn="ctr"/>
            <a:r>
              <a:rPr lang="en-CN" sz="1000" dirty="0">
                <a:latin typeface="Orbitron Medium" pitchFamily="2" charset="0"/>
              </a:rPr>
              <a:t>Uncompleted</a:t>
            </a:r>
          </a:p>
        </p:txBody>
      </p:sp>
      <p:sp>
        <p:nvSpPr>
          <p:cNvPr id="25" name="Snip Diagonal Corner Rectangle 10">
            <a:extLst>
              <a:ext uri="{FF2B5EF4-FFF2-40B4-BE49-F238E27FC236}">
                <a16:creationId xmlns:a16="http://schemas.microsoft.com/office/drawing/2014/main" id="{3F505A7B-151D-2AF0-AB00-E008B405B7EF}"/>
              </a:ext>
            </a:extLst>
          </p:cNvPr>
          <p:cNvSpPr/>
          <p:nvPr/>
        </p:nvSpPr>
        <p:spPr>
          <a:xfrm>
            <a:off x="9115425" y="3223023"/>
            <a:ext cx="1969292" cy="940594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Danger Rating:</a:t>
            </a:r>
          </a:p>
          <a:p>
            <a:pPr algn="ctr"/>
            <a:r>
              <a:rPr lang="en-CN" sz="1000" dirty="0">
                <a:latin typeface="Orbitron Medium" pitchFamily="2" charset="0"/>
              </a:rPr>
              <a:t>Extreme</a:t>
            </a:r>
          </a:p>
        </p:txBody>
      </p:sp>
      <p:sp>
        <p:nvSpPr>
          <p:cNvPr id="26" name="Snip Diagonal Corner Rectangle 10">
            <a:extLst>
              <a:ext uri="{FF2B5EF4-FFF2-40B4-BE49-F238E27FC236}">
                <a16:creationId xmlns:a16="http://schemas.microsoft.com/office/drawing/2014/main" id="{0B4A1445-51A4-A4F5-8663-86F277AB847F}"/>
              </a:ext>
            </a:extLst>
          </p:cNvPr>
          <p:cNvSpPr/>
          <p:nvPr/>
        </p:nvSpPr>
        <p:spPr>
          <a:xfrm>
            <a:off x="9115425" y="4273155"/>
            <a:ext cx="1969292" cy="940594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Death Rate:</a:t>
            </a:r>
          </a:p>
          <a:p>
            <a:pPr algn="ctr"/>
            <a:r>
              <a:rPr lang="en-CN" sz="1000" dirty="0">
                <a:latin typeface="Orbitron Medium" pitchFamily="2" charset="0"/>
              </a:rPr>
              <a:t>99%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E438D8-B78E-A137-4AD2-FC425A6B7BD0}"/>
              </a:ext>
            </a:extLst>
          </p:cNvPr>
          <p:cNvCxnSpPr>
            <a:cxnSpLocks/>
          </p:cNvCxnSpPr>
          <p:nvPr/>
        </p:nvCxnSpPr>
        <p:spPr>
          <a:xfrm>
            <a:off x="10113847" y="3113485"/>
            <a:ext cx="0" cy="109538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8C41C40-938D-5D2B-9CA4-4CD64AEC8466}"/>
              </a:ext>
            </a:extLst>
          </p:cNvPr>
          <p:cNvCxnSpPr>
            <a:cxnSpLocks/>
          </p:cNvCxnSpPr>
          <p:nvPr/>
        </p:nvCxnSpPr>
        <p:spPr>
          <a:xfrm>
            <a:off x="10106023" y="4163617"/>
            <a:ext cx="0" cy="109538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nip Diagonal Corner Rectangle 10">
            <a:extLst>
              <a:ext uri="{FF2B5EF4-FFF2-40B4-BE49-F238E27FC236}">
                <a16:creationId xmlns:a16="http://schemas.microsoft.com/office/drawing/2014/main" id="{EB0556B2-1A63-57D4-1A92-1B70FB3B031E}"/>
              </a:ext>
            </a:extLst>
          </p:cNvPr>
          <p:cNvSpPr/>
          <p:nvPr/>
        </p:nvSpPr>
        <p:spPr>
          <a:xfrm>
            <a:off x="4946313" y="6093618"/>
            <a:ext cx="1620267" cy="659605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solidFill>
                  <a:schemeClr val="bg1"/>
                </a:solidFill>
                <a:latin typeface="Orbitron Medium" pitchFamily="2" charset="0"/>
              </a:rPr>
              <a:t>Mission Priority</a:t>
            </a:r>
          </a:p>
          <a:p>
            <a:pPr algn="ctr"/>
            <a:r>
              <a:rPr lang="en-CN" sz="1000" dirty="0">
                <a:solidFill>
                  <a:schemeClr val="bg1"/>
                </a:solidFill>
                <a:latin typeface="Orbitron Medium" pitchFamily="2" charset="0"/>
              </a:rPr>
              <a:t>Global Code Red</a:t>
            </a:r>
          </a:p>
        </p:txBody>
      </p:sp>
    </p:spTree>
    <p:extLst>
      <p:ext uri="{BB962C8B-B14F-4D97-AF65-F5344CB8AC3E}">
        <p14:creationId xmlns:p14="http://schemas.microsoft.com/office/powerpoint/2010/main" val="128909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9559B-17A5-7A52-2DAC-D9B9E713E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258A1-1CEC-508C-20E5-96BD8864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939" y="760555"/>
            <a:ext cx="4060201" cy="6090300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9563DF9-99B4-B790-9912-1C16ECCDB7C2}"/>
              </a:ext>
            </a:extLst>
          </p:cNvPr>
          <p:cNvSpPr/>
          <p:nvPr/>
        </p:nvSpPr>
        <p:spPr>
          <a:xfrm>
            <a:off x="269254" y="592930"/>
            <a:ext cx="11197654" cy="58864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noFill/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2C100B-D384-FCF2-531B-9E71A6CA0A58}"/>
              </a:ext>
            </a:extLst>
          </p:cNvPr>
          <p:cNvCxnSpPr>
            <a:cxnSpLocks/>
          </p:cNvCxnSpPr>
          <p:nvPr/>
        </p:nvCxnSpPr>
        <p:spPr>
          <a:xfrm>
            <a:off x="3304336" y="2747621"/>
            <a:ext cx="1742314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nip Diagonal Corner Rectangle 10">
            <a:extLst>
              <a:ext uri="{FF2B5EF4-FFF2-40B4-BE49-F238E27FC236}">
                <a16:creationId xmlns:a16="http://schemas.microsoft.com/office/drawing/2014/main" id="{E016D502-7339-1EDD-B4E1-2D565FF49C3F}"/>
              </a:ext>
            </a:extLst>
          </p:cNvPr>
          <p:cNvSpPr/>
          <p:nvPr/>
        </p:nvSpPr>
        <p:spPr>
          <a:xfrm>
            <a:off x="4706714" y="221455"/>
            <a:ext cx="2322735" cy="742951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Orbitron Medium" pitchFamily="2" charset="0"/>
              </a:rPr>
              <a:t>Crew Needs</a:t>
            </a:r>
          </a:p>
        </p:txBody>
      </p:sp>
      <p:sp>
        <p:nvSpPr>
          <p:cNvPr id="14" name="Snip Diagonal Corner Rectangle 10">
            <a:extLst>
              <a:ext uri="{FF2B5EF4-FFF2-40B4-BE49-F238E27FC236}">
                <a16:creationId xmlns:a16="http://schemas.microsoft.com/office/drawing/2014/main" id="{AEFF42CF-CB1D-AC14-9D13-9E678424FE8C}"/>
              </a:ext>
            </a:extLst>
          </p:cNvPr>
          <p:cNvSpPr/>
          <p:nvPr/>
        </p:nvSpPr>
        <p:spPr>
          <a:xfrm>
            <a:off x="3232669" y="1386891"/>
            <a:ext cx="1979150" cy="644402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800" dirty="0">
                <a:latin typeface="Orbitron Medium" pitchFamily="2" charset="0"/>
              </a:rPr>
              <a:t>Intelligence:</a:t>
            </a:r>
          </a:p>
          <a:p>
            <a:pPr algn="ctr"/>
            <a:r>
              <a:rPr lang="en-CN" sz="800" dirty="0">
                <a:latin typeface="Orbitron Medium" pitchFamily="2" charset="0"/>
              </a:rPr>
              <a:t>Very high, leading science minds of the scientific community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0483B0-80E3-96D7-ED7A-4C8EE7BF78CD}"/>
              </a:ext>
            </a:extLst>
          </p:cNvPr>
          <p:cNvCxnSpPr>
            <a:cxnSpLocks/>
          </p:cNvCxnSpPr>
          <p:nvPr/>
        </p:nvCxnSpPr>
        <p:spPr>
          <a:xfrm>
            <a:off x="5211819" y="1709092"/>
            <a:ext cx="316462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07F0500-19E0-24D1-D863-1D757AA1401C}"/>
              </a:ext>
            </a:extLst>
          </p:cNvPr>
          <p:cNvSpPr/>
          <p:nvPr/>
        </p:nvSpPr>
        <p:spPr>
          <a:xfrm>
            <a:off x="6557293" y="2216015"/>
            <a:ext cx="1969293" cy="533414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Health: Near Perfect</a:t>
            </a:r>
          </a:p>
        </p:txBody>
      </p:sp>
      <p:sp>
        <p:nvSpPr>
          <p:cNvPr id="26" name="Snip Diagonal Corner Rectangle 10">
            <a:extLst>
              <a:ext uri="{FF2B5EF4-FFF2-40B4-BE49-F238E27FC236}">
                <a16:creationId xmlns:a16="http://schemas.microsoft.com/office/drawing/2014/main" id="{A997EA68-832C-2443-A20A-A16160E5AEB2}"/>
              </a:ext>
            </a:extLst>
          </p:cNvPr>
          <p:cNvSpPr/>
          <p:nvPr/>
        </p:nvSpPr>
        <p:spPr>
          <a:xfrm>
            <a:off x="7223769" y="3460752"/>
            <a:ext cx="1549788" cy="414863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Agility: Strong</a:t>
            </a:r>
          </a:p>
        </p:txBody>
      </p:sp>
      <p:sp>
        <p:nvSpPr>
          <p:cNvPr id="31" name="Snip Diagonal Corner Rectangle 10">
            <a:extLst>
              <a:ext uri="{FF2B5EF4-FFF2-40B4-BE49-F238E27FC236}">
                <a16:creationId xmlns:a16="http://schemas.microsoft.com/office/drawing/2014/main" id="{26E9AEC3-7ED0-7DB0-473D-55786134A685}"/>
              </a:ext>
            </a:extLst>
          </p:cNvPr>
          <p:cNvSpPr/>
          <p:nvPr/>
        </p:nvSpPr>
        <p:spPr>
          <a:xfrm>
            <a:off x="4946313" y="6093618"/>
            <a:ext cx="1620267" cy="659605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solidFill>
                  <a:schemeClr val="bg1"/>
                </a:solidFill>
                <a:latin typeface="Orbitron Medium" pitchFamily="2" charset="0"/>
              </a:rPr>
              <a:t>Possible Candidates:</a:t>
            </a:r>
          </a:p>
          <a:p>
            <a:pPr algn="ctr"/>
            <a:r>
              <a:rPr lang="en-CN" sz="1000" dirty="0">
                <a:solidFill>
                  <a:schemeClr val="bg1"/>
                </a:solidFill>
                <a:latin typeface="Orbitron Medium" pitchFamily="2" charset="0"/>
              </a:rPr>
              <a:t>&lt;100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0D32E5-4CC0-5511-0107-557ECA80679B}"/>
              </a:ext>
            </a:extLst>
          </p:cNvPr>
          <p:cNvCxnSpPr>
            <a:cxnSpLocks/>
          </p:cNvCxnSpPr>
          <p:nvPr/>
        </p:nvCxnSpPr>
        <p:spPr>
          <a:xfrm>
            <a:off x="6376335" y="2482722"/>
            <a:ext cx="180958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77B3AE-0B46-F261-6D5D-000EBD94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2CFFF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10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93" y="2346784"/>
            <a:ext cx="440347" cy="8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nip Diagonal Corner Rectangle 10">
            <a:extLst>
              <a:ext uri="{FF2B5EF4-FFF2-40B4-BE49-F238E27FC236}">
                <a16:creationId xmlns:a16="http://schemas.microsoft.com/office/drawing/2014/main" id="{518FEAE5-F181-E4DD-CEDC-509A4B6BC3C2}"/>
              </a:ext>
            </a:extLst>
          </p:cNvPr>
          <p:cNvSpPr/>
          <p:nvPr/>
        </p:nvSpPr>
        <p:spPr>
          <a:xfrm>
            <a:off x="894084" y="2482722"/>
            <a:ext cx="1979150" cy="546343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800" dirty="0">
                <a:latin typeface="Orbitron Medium" pitchFamily="2" charset="0"/>
              </a:rPr>
              <a:t>Genes: Containing Anti-Coma genes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DEFF77-7094-CB86-22AF-63A31F69FB91}"/>
              </a:ext>
            </a:extLst>
          </p:cNvPr>
          <p:cNvCxnSpPr>
            <a:cxnSpLocks/>
          </p:cNvCxnSpPr>
          <p:nvPr/>
        </p:nvCxnSpPr>
        <p:spPr>
          <a:xfrm>
            <a:off x="2875014" y="2750616"/>
            <a:ext cx="180958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721D3B-AFD2-20AC-EC89-A2285AB42CB9}"/>
              </a:ext>
            </a:extLst>
          </p:cNvPr>
          <p:cNvCxnSpPr>
            <a:cxnSpLocks/>
          </p:cNvCxnSpPr>
          <p:nvPr/>
        </p:nvCxnSpPr>
        <p:spPr>
          <a:xfrm>
            <a:off x="6938970" y="3668184"/>
            <a:ext cx="284799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nip Diagonal Corner Rectangle 10">
            <a:extLst>
              <a:ext uri="{FF2B5EF4-FFF2-40B4-BE49-F238E27FC236}">
                <a16:creationId xmlns:a16="http://schemas.microsoft.com/office/drawing/2014/main" id="{6D8ED09A-9019-21FF-06A9-C9BC7F7ACCA7}"/>
              </a:ext>
            </a:extLst>
          </p:cNvPr>
          <p:cNvSpPr/>
          <p:nvPr/>
        </p:nvSpPr>
        <p:spPr>
          <a:xfrm>
            <a:off x="2718522" y="4979319"/>
            <a:ext cx="1703908" cy="414863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Resilience: Extreme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00A328-39AF-B7C1-8464-0CA3D7C0B770}"/>
              </a:ext>
            </a:extLst>
          </p:cNvPr>
          <p:cNvCxnSpPr>
            <a:cxnSpLocks/>
          </p:cNvCxnSpPr>
          <p:nvPr/>
        </p:nvCxnSpPr>
        <p:spPr>
          <a:xfrm>
            <a:off x="4421915" y="5172790"/>
            <a:ext cx="855080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4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B5D88-07BF-F6F6-651E-C47BB020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081D9-B4E7-45A1-2B2C-FABBF4C83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49" y="1580892"/>
            <a:ext cx="6098757" cy="3696216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4D17F232-46E5-B6CB-0D4E-98C20646D477}"/>
              </a:ext>
            </a:extLst>
          </p:cNvPr>
          <p:cNvSpPr/>
          <p:nvPr/>
        </p:nvSpPr>
        <p:spPr>
          <a:xfrm>
            <a:off x="269254" y="592930"/>
            <a:ext cx="11197654" cy="58864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noFill/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Snip Diagonal Corner Rectangle 10">
            <a:extLst>
              <a:ext uri="{FF2B5EF4-FFF2-40B4-BE49-F238E27FC236}">
                <a16:creationId xmlns:a16="http://schemas.microsoft.com/office/drawing/2014/main" id="{94452677-23F9-C18A-4DFF-FF02878773EF}"/>
              </a:ext>
            </a:extLst>
          </p:cNvPr>
          <p:cNvSpPr/>
          <p:nvPr/>
        </p:nvSpPr>
        <p:spPr>
          <a:xfrm>
            <a:off x="4706714" y="221455"/>
            <a:ext cx="2322735" cy="742951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Orbitron Medium" pitchFamily="2" charset="0"/>
              </a:rPr>
              <a:t>Vehicle</a:t>
            </a:r>
          </a:p>
        </p:txBody>
      </p:sp>
      <p:sp>
        <p:nvSpPr>
          <p:cNvPr id="14" name="Snip Diagonal Corner Rectangle 10">
            <a:extLst>
              <a:ext uri="{FF2B5EF4-FFF2-40B4-BE49-F238E27FC236}">
                <a16:creationId xmlns:a16="http://schemas.microsoft.com/office/drawing/2014/main" id="{6F767840-C79E-4158-29F3-B0F7607602D4}"/>
              </a:ext>
            </a:extLst>
          </p:cNvPr>
          <p:cNvSpPr/>
          <p:nvPr/>
        </p:nvSpPr>
        <p:spPr>
          <a:xfrm>
            <a:off x="3877460" y="1952368"/>
            <a:ext cx="1485653" cy="464513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800" dirty="0">
                <a:latin typeface="Orbitron Medium" pitchFamily="2" charset="0"/>
              </a:rPr>
              <a:t>2 million kilograms of Astrophage stored in F</a:t>
            </a:r>
            <a:r>
              <a:rPr lang="en-US" sz="800" dirty="0">
                <a:latin typeface="Orbitron Medium" pitchFamily="2" charset="0"/>
              </a:rPr>
              <a:t>u</a:t>
            </a:r>
            <a:r>
              <a:rPr lang="en-CN" sz="800" dirty="0">
                <a:latin typeface="Orbitron Medium" pitchFamily="2" charset="0"/>
              </a:rPr>
              <a:t>el Tanks</a:t>
            </a:r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A112F3AF-4A6E-3752-0BE8-2A6E05946F4C}"/>
              </a:ext>
            </a:extLst>
          </p:cNvPr>
          <p:cNvSpPr/>
          <p:nvPr/>
        </p:nvSpPr>
        <p:spPr>
          <a:xfrm>
            <a:off x="8490285" y="2290585"/>
            <a:ext cx="1969293" cy="533414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Control Room</a:t>
            </a:r>
          </a:p>
        </p:txBody>
      </p:sp>
      <p:sp>
        <p:nvSpPr>
          <p:cNvPr id="26" name="Snip Diagonal Corner Rectangle 10">
            <a:extLst>
              <a:ext uri="{FF2B5EF4-FFF2-40B4-BE49-F238E27FC236}">
                <a16:creationId xmlns:a16="http://schemas.microsoft.com/office/drawing/2014/main" id="{45738258-E6A4-17C4-E914-41D67D219F05}"/>
              </a:ext>
            </a:extLst>
          </p:cNvPr>
          <p:cNvSpPr/>
          <p:nvPr/>
        </p:nvSpPr>
        <p:spPr>
          <a:xfrm>
            <a:off x="7656539" y="3118830"/>
            <a:ext cx="1549788" cy="414863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Centrifuge Seperation point</a:t>
            </a:r>
          </a:p>
        </p:txBody>
      </p:sp>
      <p:sp>
        <p:nvSpPr>
          <p:cNvPr id="31" name="Snip Diagonal Corner Rectangle 10">
            <a:extLst>
              <a:ext uri="{FF2B5EF4-FFF2-40B4-BE49-F238E27FC236}">
                <a16:creationId xmlns:a16="http://schemas.microsoft.com/office/drawing/2014/main" id="{777760CC-EC2C-37F5-808A-3F520DD15F28}"/>
              </a:ext>
            </a:extLst>
          </p:cNvPr>
          <p:cNvSpPr/>
          <p:nvPr/>
        </p:nvSpPr>
        <p:spPr>
          <a:xfrm>
            <a:off x="4946313" y="6093618"/>
            <a:ext cx="1620267" cy="659605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solidFill>
                  <a:schemeClr val="bg1"/>
                </a:solidFill>
                <a:latin typeface="Orbitron Medium" pitchFamily="2" charset="0"/>
              </a:rPr>
              <a:t>Hail Mary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1CA621-A3D5-E37E-FBE2-6F5E24B1AC11}"/>
              </a:ext>
            </a:extLst>
          </p:cNvPr>
          <p:cNvCxnSpPr>
            <a:cxnSpLocks/>
          </p:cNvCxnSpPr>
          <p:nvPr/>
        </p:nvCxnSpPr>
        <p:spPr>
          <a:xfrm>
            <a:off x="8309327" y="2557292"/>
            <a:ext cx="180958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501C47-8F3B-07E0-7D18-FBA3B8A5021F}"/>
              </a:ext>
            </a:extLst>
          </p:cNvPr>
          <p:cNvCxnSpPr>
            <a:cxnSpLocks/>
          </p:cNvCxnSpPr>
          <p:nvPr/>
        </p:nvCxnSpPr>
        <p:spPr>
          <a:xfrm>
            <a:off x="7371740" y="3305216"/>
            <a:ext cx="284799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nip Diagonal Corner Rectangle 10">
            <a:extLst>
              <a:ext uri="{FF2B5EF4-FFF2-40B4-BE49-F238E27FC236}">
                <a16:creationId xmlns:a16="http://schemas.microsoft.com/office/drawing/2014/main" id="{9B845D16-2582-A2B5-C987-4E83258EE783}"/>
              </a:ext>
            </a:extLst>
          </p:cNvPr>
          <p:cNvSpPr/>
          <p:nvPr/>
        </p:nvSpPr>
        <p:spPr>
          <a:xfrm>
            <a:off x="1439028" y="3974177"/>
            <a:ext cx="1703908" cy="414863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Spin Drive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1CA00A-701F-0743-75B6-14A7708FF20A}"/>
              </a:ext>
            </a:extLst>
          </p:cNvPr>
          <p:cNvCxnSpPr>
            <a:cxnSpLocks/>
          </p:cNvCxnSpPr>
          <p:nvPr/>
        </p:nvCxnSpPr>
        <p:spPr>
          <a:xfrm>
            <a:off x="3142936" y="4181609"/>
            <a:ext cx="855080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nip Diagonal Corner Rectangle 10">
            <a:extLst>
              <a:ext uri="{FF2B5EF4-FFF2-40B4-BE49-F238E27FC236}">
                <a16:creationId xmlns:a16="http://schemas.microsoft.com/office/drawing/2014/main" id="{77367102-9E88-1E7A-2997-E9AD8C54ADB6}"/>
              </a:ext>
            </a:extLst>
          </p:cNvPr>
          <p:cNvSpPr/>
          <p:nvPr/>
        </p:nvSpPr>
        <p:spPr>
          <a:xfrm>
            <a:off x="6410107" y="1699773"/>
            <a:ext cx="1485653" cy="464513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800" dirty="0">
                <a:latin typeface="Orbitron Medium" pitchFamily="2" charset="0"/>
              </a:rPr>
              <a:t>Fully Equiped Lab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C2CB3A-C31F-5F04-7745-86C129D01785}"/>
              </a:ext>
            </a:extLst>
          </p:cNvPr>
          <p:cNvCxnSpPr>
            <a:cxnSpLocks/>
          </p:cNvCxnSpPr>
          <p:nvPr/>
        </p:nvCxnSpPr>
        <p:spPr>
          <a:xfrm>
            <a:off x="7259948" y="2164286"/>
            <a:ext cx="0" cy="308031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76078C-E2C7-2A41-3E46-8A7153771070}"/>
              </a:ext>
            </a:extLst>
          </p:cNvPr>
          <p:cNvCxnSpPr>
            <a:cxnSpLocks/>
          </p:cNvCxnSpPr>
          <p:nvPr/>
        </p:nvCxnSpPr>
        <p:spPr>
          <a:xfrm>
            <a:off x="4620286" y="2416881"/>
            <a:ext cx="0" cy="308031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nip Diagonal Corner Rectangle 10">
            <a:extLst>
              <a:ext uri="{FF2B5EF4-FFF2-40B4-BE49-F238E27FC236}">
                <a16:creationId xmlns:a16="http://schemas.microsoft.com/office/drawing/2014/main" id="{761A18E2-001A-7338-5A20-3129F92E8FA5}"/>
              </a:ext>
            </a:extLst>
          </p:cNvPr>
          <p:cNvSpPr/>
          <p:nvPr/>
        </p:nvSpPr>
        <p:spPr>
          <a:xfrm>
            <a:off x="8263278" y="4887944"/>
            <a:ext cx="2586691" cy="1367989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800" dirty="0">
                <a:latin typeface="Orbitron Medium" pitchFamily="2" charset="0"/>
              </a:rPr>
              <a:t>Name of Ship: Hail Mary</a:t>
            </a:r>
          </a:p>
          <a:p>
            <a:r>
              <a:rPr lang="en-CN" sz="800" dirty="0">
                <a:latin typeface="Orbitron Medium" pitchFamily="2" charset="0"/>
              </a:rPr>
              <a:t>Type:  Exploration</a:t>
            </a:r>
          </a:p>
          <a:p>
            <a:r>
              <a:rPr lang="en-CN" sz="800" dirty="0">
                <a:latin typeface="Orbitron Medium" pitchFamily="2" charset="0"/>
              </a:rPr>
              <a:t>Fuel: 2 million kg of Enriched Astrophage</a:t>
            </a:r>
          </a:p>
          <a:p>
            <a:r>
              <a:rPr lang="en-CN" sz="800" dirty="0">
                <a:latin typeface="Orbitron Medium" pitchFamily="2" charset="0"/>
              </a:rPr>
              <a:t>Thrust: 70 MN</a:t>
            </a:r>
          </a:p>
          <a:p>
            <a:r>
              <a:rPr lang="en-CN" sz="800" dirty="0">
                <a:latin typeface="Orbitron Medium" pitchFamily="2" charset="0"/>
              </a:rPr>
              <a:t>Mass: 3 million KG</a:t>
            </a:r>
          </a:p>
          <a:p>
            <a:r>
              <a:rPr lang="en-CN" sz="800" dirty="0">
                <a:latin typeface="Orbitron Medium" pitchFamily="2" charset="0"/>
              </a:rPr>
              <a:t>Crew: 3</a:t>
            </a:r>
          </a:p>
          <a:p>
            <a:endParaRPr lang="en-CN" sz="800" dirty="0">
              <a:latin typeface="Orbitron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7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E85B1B-CBB3-8FF9-A023-019374D31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CC1D3-2BA2-96A7-EA13-32F9F125D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90" y="707531"/>
            <a:ext cx="4100312" cy="6150469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702EA3BA-FE62-76DF-C76F-F9F82C94006D}"/>
              </a:ext>
            </a:extLst>
          </p:cNvPr>
          <p:cNvSpPr/>
          <p:nvPr/>
        </p:nvSpPr>
        <p:spPr>
          <a:xfrm>
            <a:off x="269254" y="592930"/>
            <a:ext cx="11197654" cy="58864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noFill/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Snip Diagonal Corner Rectangle 10">
            <a:extLst>
              <a:ext uri="{FF2B5EF4-FFF2-40B4-BE49-F238E27FC236}">
                <a16:creationId xmlns:a16="http://schemas.microsoft.com/office/drawing/2014/main" id="{F58A2F74-8997-2BE8-0990-679B86F6A77B}"/>
              </a:ext>
            </a:extLst>
          </p:cNvPr>
          <p:cNvSpPr/>
          <p:nvPr/>
        </p:nvSpPr>
        <p:spPr>
          <a:xfrm>
            <a:off x="4134606" y="230591"/>
            <a:ext cx="3243680" cy="742951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Orbitron Medium" pitchFamily="2" charset="0"/>
              </a:rPr>
              <a:t>Psychological Pressure</a:t>
            </a:r>
          </a:p>
        </p:txBody>
      </p:sp>
      <p:sp>
        <p:nvSpPr>
          <p:cNvPr id="14" name="Snip Diagonal Corner Rectangle 10">
            <a:extLst>
              <a:ext uri="{FF2B5EF4-FFF2-40B4-BE49-F238E27FC236}">
                <a16:creationId xmlns:a16="http://schemas.microsoft.com/office/drawing/2014/main" id="{5DBAA35E-7736-F943-02CA-B2E65F39F9FE}"/>
              </a:ext>
            </a:extLst>
          </p:cNvPr>
          <p:cNvSpPr/>
          <p:nvPr/>
        </p:nvSpPr>
        <p:spPr>
          <a:xfrm>
            <a:off x="2474385" y="2051538"/>
            <a:ext cx="1485653" cy="1011508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800" dirty="0">
                <a:latin typeface="Orbitron Medium" pitchFamily="2" charset="0"/>
              </a:rPr>
              <a:t>Crew knows that they will die, for certain.</a:t>
            </a:r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AB46D537-03F4-4199-995F-3FC74437CB19}"/>
              </a:ext>
            </a:extLst>
          </p:cNvPr>
          <p:cNvSpPr/>
          <p:nvPr/>
        </p:nvSpPr>
        <p:spPr>
          <a:xfrm>
            <a:off x="7806602" y="2394046"/>
            <a:ext cx="1969293" cy="68296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Will have to go through periods of extreme stress</a:t>
            </a:r>
          </a:p>
        </p:txBody>
      </p:sp>
      <p:sp>
        <p:nvSpPr>
          <p:cNvPr id="26" name="Snip Diagonal Corner Rectangle 10">
            <a:extLst>
              <a:ext uri="{FF2B5EF4-FFF2-40B4-BE49-F238E27FC236}">
                <a16:creationId xmlns:a16="http://schemas.microsoft.com/office/drawing/2014/main" id="{EC9CD9AE-A5A9-ACE7-DFDB-8969A3657CE3}"/>
              </a:ext>
            </a:extLst>
          </p:cNvPr>
          <p:cNvSpPr/>
          <p:nvPr/>
        </p:nvSpPr>
        <p:spPr>
          <a:xfrm>
            <a:off x="7754261" y="3443543"/>
            <a:ext cx="1794588" cy="1065651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Knows that even if they succeed, they die </a:t>
            </a:r>
          </a:p>
        </p:txBody>
      </p:sp>
      <p:sp>
        <p:nvSpPr>
          <p:cNvPr id="23" name="Snip Diagonal Corner Rectangle 10">
            <a:extLst>
              <a:ext uri="{FF2B5EF4-FFF2-40B4-BE49-F238E27FC236}">
                <a16:creationId xmlns:a16="http://schemas.microsoft.com/office/drawing/2014/main" id="{2C120F9F-1142-DA68-2A3D-E5575ED8AB08}"/>
              </a:ext>
            </a:extLst>
          </p:cNvPr>
          <p:cNvSpPr/>
          <p:nvPr/>
        </p:nvSpPr>
        <p:spPr>
          <a:xfrm>
            <a:off x="3755267" y="4407053"/>
            <a:ext cx="1485653" cy="742951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000" dirty="0">
                <a:latin typeface="Orbitron Medium" pitchFamily="2" charset="0"/>
              </a:rPr>
              <a:t>The crew will be alone for years, in a confined space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A52335-BB28-6154-535B-00556348EC42}"/>
              </a:ext>
            </a:extLst>
          </p:cNvPr>
          <p:cNvCxnSpPr>
            <a:cxnSpLocks/>
          </p:cNvCxnSpPr>
          <p:nvPr/>
        </p:nvCxnSpPr>
        <p:spPr>
          <a:xfrm>
            <a:off x="3960038" y="2611075"/>
            <a:ext cx="855080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D39BF9-96A0-F7CE-E5BF-5D7F3CBED14D}"/>
              </a:ext>
            </a:extLst>
          </p:cNvPr>
          <p:cNvCxnSpPr>
            <a:cxnSpLocks/>
          </p:cNvCxnSpPr>
          <p:nvPr/>
        </p:nvCxnSpPr>
        <p:spPr>
          <a:xfrm>
            <a:off x="5240920" y="4773759"/>
            <a:ext cx="855080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216B52-E410-F0FD-1015-21E8C86E16D9}"/>
              </a:ext>
            </a:extLst>
          </p:cNvPr>
          <p:cNvCxnSpPr>
            <a:cxnSpLocks/>
          </p:cNvCxnSpPr>
          <p:nvPr/>
        </p:nvCxnSpPr>
        <p:spPr>
          <a:xfrm>
            <a:off x="6951522" y="2741371"/>
            <a:ext cx="855080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E47A6E-8B1D-C257-F676-B016D095E387}"/>
              </a:ext>
            </a:extLst>
          </p:cNvPr>
          <p:cNvCxnSpPr>
            <a:cxnSpLocks/>
          </p:cNvCxnSpPr>
          <p:nvPr/>
        </p:nvCxnSpPr>
        <p:spPr>
          <a:xfrm>
            <a:off x="7263312" y="3650974"/>
            <a:ext cx="490949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nip Diagonal Corner Rectangle 10">
            <a:extLst>
              <a:ext uri="{FF2B5EF4-FFF2-40B4-BE49-F238E27FC236}">
                <a16:creationId xmlns:a16="http://schemas.microsoft.com/office/drawing/2014/main" id="{9CE1D641-2112-1970-0CFD-C521AA34A536}"/>
              </a:ext>
            </a:extLst>
          </p:cNvPr>
          <p:cNvSpPr/>
          <p:nvPr/>
        </p:nvSpPr>
        <p:spPr>
          <a:xfrm>
            <a:off x="2012733" y="3229295"/>
            <a:ext cx="1485653" cy="1011508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800" dirty="0">
                <a:latin typeface="Orbitron Medium" pitchFamily="2" charset="0"/>
              </a:rPr>
              <a:t>In the end they will have to kill themselves.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5FBF79-3B39-CF5A-CD67-DEAA8E7918BB}"/>
              </a:ext>
            </a:extLst>
          </p:cNvPr>
          <p:cNvCxnSpPr>
            <a:cxnSpLocks/>
          </p:cNvCxnSpPr>
          <p:nvPr/>
        </p:nvCxnSpPr>
        <p:spPr>
          <a:xfrm>
            <a:off x="3498386" y="3735049"/>
            <a:ext cx="808368" cy="0"/>
          </a:xfrm>
          <a:prstGeom prst="line">
            <a:avLst/>
          </a:prstGeom>
          <a:ln>
            <a:solidFill>
              <a:srgbClr val="2CFF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1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983422-406E-AA81-946E-BEDF920E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CB482E8C-AAD3-50DD-8A4C-104626BC4BE8}"/>
              </a:ext>
            </a:extLst>
          </p:cNvPr>
          <p:cNvSpPr/>
          <p:nvPr/>
        </p:nvSpPr>
        <p:spPr>
          <a:xfrm>
            <a:off x="269254" y="592930"/>
            <a:ext cx="11197654" cy="58864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Orbitron Medium" pitchFamily="2" charset="0"/>
              </a:rPr>
              <a:t>Project Hail Mary is the story of a hero doomed to die, yet able to change fate. </a:t>
            </a:r>
          </a:p>
          <a:p>
            <a:pPr algn="ctr"/>
            <a:r>
              <a:rPr lang="en-CN" dirty="0">
                <a:latin typeface="Orbitron Medium" pitchFamily="2" charset="0"/>
              </a:rPr>
              <a:t>Ryland Grace was never meant to survive, yet through will of xenonite, he prevails.</a:t>
            </a:r>
          </a:p>
        </p:txBody>
      </p:sp>
      <p:sp>
        <p:nvSpPr>
          <p:cNvPr id="13" name="Snip Diagonal Corner Rectangle 10">
            <a:extLst>
              <a:ext uri="{FF2B5EF4-FFF2-40B4-BE49-F238E27FC236}">
                <a16:creationId xmlns:a16="http://schemas.microsoft.com/office/drawing/2014/main" id="{2C1F9759-5064-8471-3942-2461258FFFDA}"/>
              </a:ext>
            </a:extLst>
          </p:cNvPr>
          <p:cNvSpPr/>
          <p:nvPr/>
        </p:nvSpPr>
        <p:spPr>
          <a:xfrm>
            <a:off x="4134606" y="230591"/>
            <a:ext cx="3243680" cy="742951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Orbitron Medium" pitchFamily="2" charset="0"/>
              </a:rPr>
              <a:t>Conclusions</a:t>
            </a:r>
          </a:p>
        </p:txBody>
      </p:sp>
      <p:sp>
        <p:nvSpPr>
          <p:cNvPr id="6" name="Snip Diagonal Corner Rectangle 10">
            <a:extLst>
              <a:ext uri="{FF2B5EF4-FFF2-40B4-BE49-F238E27FC236}">
                <a16:creationId xmlns:a16="http://schemas.microsoft.com/office/drawing/2014/main" id="{FD05263B-85D7-DC38-E98D-77D48107BCBC}"/>
              </a:ext>
            </a:extLst>
          </p:cNvPr>
          <p:cNvSpPr/>
          <p:nvPr/>
        </p:nvSpPr>
        <p:spPr>
          <a:xfrm>
            <a:off x="3662996" y="5829260"/>
            <a:ext cx="4186900" cy="87162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Orbitron Medium" pitchFamily="2" charset="0"/>
              </a:rPr>
              <a:t>A Story of how will can change fate</a:t>
            </a:r>
          </a:p>
        </p:txBody>
      </p:sp>
    </p:spTree>
    <p:extLst>
      <p:ext uri="{BB962C8B-B14F-4D97-AF65-F5344CB8AC3E}">
        <p14:creationId xmlns:p14="http://schemas.microsoft.com/office/powerpoint/2010/main" val="260147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6DF01-CD74-986E-CF8F-ECF74A317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4192048-B99F-481F-ACF8-F5DA5C9A0F3F}"/>
              </a:ext>
            </a:extLst>
          </p:cNvPr>
          <p:cNvSpPr/>
          <p:nvPr/>
        </p:nvSpPr>
        <p:spPr>
          <a:xfrm>
            <a:off x="4181475" y="1514475"/>
            <a:ext cx="3829049" cy="3829050"/>
          </a:xfrm>
          <a:prstGeom prst="ellipse">
            <a:avLst/>
          </a:pr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Snip Diagonal Corner Rectangle 10">
            <a:extLst>
              <a:ext uri="{FF2B5EF4-FFF2-40B4-BE49-F238E27FC236}">
                <a16:creationId xmlns:a16="http://schemas.microsoft.com/office/drawing/2014/main" id="{24F35D5F-6640-5050-6390-6021F093694F}"/>
              </a:ext>
            </a:extLst>
          </p:cNvPr>
          <p:cNvSpPr/>
          <p:nvPr/>
        </p:nvSpPr>
        <p:spPr>
          <a:xfrm>
            <a:off x="3101070" y="2714625"/>
            <a:ext cx="5989860" cy="12001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b="1" dirty="0">
                <a:latin typeface="Orbitron Black" pitchFamily="2" charset="0"/>
              </a:rPr>
              <a:t>Thank You </a:t>
            </a:r>
          </a:p>
        </p:txBody>
      </p:sp>
      <p:sp>
        <p:nvSpPr>
          <p:cNvPr id="9" name="Snip Diagonal Corner Rectangle 10">
            <a:extLst>
              <a:ext uri="{FF2B5EF4-FFF2-40B4-BE49-F238E27FC236}">
                <a16:creationId xmlns:a16="http://schemas.microsoft.com/office/drawing/2014/main" id="{1AAAD6A4-0073-B814-123E-E9674038541F}"/>
              </a:ext>
            </a:extLst>
          </p:cNvPr>
          <p:cNvSpPr/>
          <p:nvPr/>
        </p:nvSpPr>
        <p:spPr>
          <a:xfrm>
            <a:off x="5002044" y="3714750"/>
            <a:ext cx="2187909" cy="400050"/>
          </a:xfrm>
          <a:custGeom>
            <a:avLst/>
            <a:gdLst>
              <a:gd name="csX0" fmla="*/ 0 w 3593306"/>
              <a:gd name="csY0" fmla="*/ 0 h 2843212"/>
              <a:gd name="csX1" fmla="*/ 3119428 w 3593306"/>
              <a:gd name="csY1" fmla="*/ 0 h 2843212"/>
              <a:gd name="csX2" fmla="*/ 3593306 w 3593306"/>
              <a:gd name="csY2" fmla="*/ 473878 h 2843212"/>
              <a:gd name="csX3" fmla="*/ 3593306 w 3593306"/>
              <a:gd name="csY3" fmla="*/ 2843212 h 2843212"/>
              <a:gd name="csX4" fmla="*/ 3593306 w 3593306"/>
              <a:gd name="csY4" fmla="*/ 2843212 h 2843212"/>
              <a:gd name="csX5" fmla="*/ 473878 w 3593306"/>
              <a:gd name="csY5" fmla="*/ 2843212 h 2843212"/>
              <a:gd name="csX6" fmla="*/ 0 w 3593306"/>
              <a:gd name="csY6" fmla="*/ 2369334 h 2843212"/>
              <a:gd name="csX7" fmla="*/ 0 w 3593306"/>
              <a:gd name="csY7" fmla="*/ 0 h 2843212"/>
              <a:gd name="csX0" fmla="*/ 0 w 3600450"/>
              <a:gd name="csY0" fmla="*/ 0 h 2843212"/>
              <a:gd name="csX1" fmla="*/ 3126572 w 3600450"/>
              <a:gd name="csY1" fmla="*/ 0 h 2843212"/>
              <a:gd name="csX2" fmla="*/ 3600450 w 3600450"/>
              <a:gd name="csY2" fmla="*/ 473878 h 2843212"/>
              <a:gd name="csX3" fmla="*/ 3600450 w 3600450"/>
              <a:gd name="csY3" fmla="*/ 2843212 h 2843212"/>
              <a:gd name="csX4" fmla="*/ 3600450 w 3600450"/>
              <a:gd name="csY4" fmla="*/ 2843212 h 2843212"/>
              <a:gd name="csX5" fmla="*/ 481022 w 3600450"/>
              <a:gd name="csY5" fmla="*/ 2843212 h 2843212"/>
              <a:gd name="csX6" fmla="*/ 7144 w 3600450"/>
              <a:gd name="csY6" fmla="*/ 2369334 h 2843212"/>
              <a:gd name="csX7" fmla="*/ 0 w 3600450"/>
              <a:gd name="csY7" fmla="*/ 0 h 2843212"/>
              <a:gd name="csX0" fmla="*/ 14287 w 3614737"/>
              <a:gd name="csY0" fmla="*/ 14288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14287 w 3614737"/>
              <a:gd name="csY8" fmla="*/ 14288 h 2857500"/>
              <a:gd name="csX0" fmla="*/ 21431 w 3614737"/>
              <a:gd name="csY0" fmla="*/ 514351 h 2857500"/>
              <a:gd name="csX1" fmla="*/ 0 w 3614737"/>
              <a:gd name="csY1" fmla="*/ 0 h 2857500"/>
              <a:gd name="csX2" fmla="*/ 3140859 w 3614737"/>
              <a:gd name="csY2" fmla="*/ 14288 h 2857500"/>
              <a:gd name="csX3" fmla="*/ 3614737 w 3614737"/>
              <a:gd name="csY3" fmla="*/ 488166 h 2857500"/>
              <a:gd name="csX4" fmla="*/ 3614737 w 3614737"/>
              <a:gd name="csY4" fmla="*/ 2857500 h 2857500"/>
              <a:gd name="csX5" fmla="*/ 3614737 w 3614737"/>
              <a:gd name="csY5" fmla="*/ 2857500 h 2857500"/>
              <a:gd name="csX6" fmla="*/ 495309 w 3614737"/>
              <a:gd name="csY6" fmla="*/ 2857500 h 2857500"/>
              <a:gd name="csX7" fmla="*/ 21431 w 3614737"/>
              <a:gd name="csY7" fmla="*/ 2383622 h 2857500"/>
              <a:gd name="csX8" fmla="*/ 21431 w 3614737"/>
              <a:gd name="csY8" fmla="*/ 514351 h 2857500"/>
              <a:gd name="csX0" fmla="*/ 688 w 3593994"/>
              <a:gd name="csY0" fmla="*/ 514351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514351 h 2857500"/>
              <a:gd name="csX0" fmla="*/ 688 w 3593994"/>
              <a:gd name="csY0" fmla="*/ 650082 h 2857500"/>
              <a:gd name="csX1" fmla="*/ 557901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660813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688 w 3593994"/>
              <a:gd name="csY0" fmla="*/ 650082 h 2857500"/>
              <a:gd name="csX1" fmla="*/ 399576 w 3593994"/>
              <a:gd name="csY1" fmla="*/ 0 h 2857500"/>
              <a:gd name="csX2" fmla="*/ 3120116 w 3593994"/>
              <a:gd name="csY2" fmla="*/ 14288 h 2857500"/>
              <a:gd name="csX3" fmla="*/ 3593994 w 3593994"/>
              <a:gd name="csY3" fmla="*/ 488166 h 2857500"/>
              <a:gd name="csX4" fmla="*/ 3593994 w 3593994"/>
              <a:gd name="csY4" fmla="*/ 2857500 h 2857500"/>
              <a:gd name="csX5" fmla="*/ 3593994 w 3593994"/>
              <a:gd name="csY5" fmla="*/ 2857500 h 2857500"/>
              <a:gd name="csX6" fmla="*/ 474566 w 3593994"/>
              <a:gd name="csY6" fmla="*/ 2857500 h 2857500"/>
              <a:gd name="csX7" fmla="*/ 688 w 3593994"/>
              <a:gd name="csY7" fmla="*/ 2383622 h 2857500"/>
              <a:gd name="csX8" fmla="*/ 688 w 3593994"/>
              <a:gd name="csY8" fmla="*/ 650082 h 2857500"/>
              <a:gd name="csX0" fmla="*/ 8216 w 3593606"/>
              <a:gd name="csY0" fmla="*/ 421482 h 2857500"/>
              <a:gd name="csX1" fmla="*/ 399188 w 3593606"/>
              <a:gd name="csY1" fmla="*/ 0 h 2857500"/>
              <a:gd name="csX2" fmla="*/ 3119728 w 3593606"/>
              <a:gd name="csY2" fmla="*/ 14288 h 2857500"/>
              <a:gd name="csX3" fmla="*/ 3593606 w 3593606"/>
              <a:gd name="csY3" fmla="*/ 488166 h 2857500"/>
              <a:gd name="csX4" fmla="*/ 3593606 w 3593606"/>
              <a:gd name="csY4" fmla="*/ 2857500 h 2857500"/>
              <a:gd name="csX5" fmla="*/ 3593606 w 3593606"/>
              <a:gd name="csY5" fmla="*/ 2857500 h 2857500"/>
              <a:gd name="csX6" fmla="*/ 474178 w 3593606"/>
              <a:gd name="csY6" fmla="*/ 2857500 h 2857500"/>
              <a:gd name="csX7" fmla="*/ 300 w 3593606"/>
              <a:gd name="csY7" fmla="*/ 2383622 h 2857500"/>
              <a:gd name="csX8" fmla="*/ 8216 w 3593606"/>
              <a:gd name="csY8" fmla="*/ 421482 h 2857500"/>
              <a:gd name="csX0" fmla="*/ 8216 w 3609439"/>
              <a:gd name="csY0" fmla="*/ 421482 h 2878931"/>
              <a:gd name="csX1" fmla="*/ 399188 w 3609439"/>
              <a:gd name="csY1" fmla="*/ 0 h 2878931"/>
              <a:gd name="csX2" fmla="*/ 3119728 w 3609439"/>
              <a:gd name="csY2" fmla="*/ 14288 h 2878931"/>
              <a:gd name="csX3" fmla="*/ 3593606 w 3609439"/>
              <a:gd name="csY3" fmla="*/ 488166 h 2878931"/>
              <a:gd name="csX4" fmla="*/ 3593606 w 3609439"/>
              <a:gd name="csY4" fmla="*/ 2857500 h 2878931"/>
              <a:gd name="csX5" fmla="*/ 3593606 w 3609439"/>
              <a:gd name="csY5" fmla="*/ 2857500 h 2878931"/>
              <a:gd name="csX6" fmla="*/ 3609439 w 3609439"/>
              <a:gd name="csY6" fmla="*/ 2878931 h 2878931"/>
              <a:gd name="csX7" fmla="*/ 474178 w 3609439"/>
              <a:gd name="csY7" fmla="*/ 2857500 h 2878931"/>
              <a:gd name="csX8" fmla="*/ 300 w 3609439"/>
              <a:gd name="csY8" fmla="*/ 2383622 h 2878931"/>
              <a:gd name="csX9" fmla="*/ 8216 w 3609439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93606 w 3593606"/>
              <a:gd name="csY5" fmla="*/ 2857500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93606 w 3593606"/>
              <a:gd name="csY4" fmla="*/ 2857500 h 2878931"/>
              <a:gd name="csX5" fmla="*/ 3585689 w 3593606"/>
              <a:gd name="csY5" fmla="*/ 2300288 h 2878931"/>
              <a:gd name="csX6" fmla="*/ 2984053 w 3593606"/>
              <a:gd name="csY6" fmla="*/ 2878931 h 2878931"/>
              <a:gd name="csX7" fmla="*/ 474178 w 3593606"/>
              <a:gd name="csY7" fmla="*/ 2857500 h 2878931"/>
              <a:gd name="csX8" fmla="*/ 300 w 3593606"/>
              <a:gd name="csY8" fmla="*/ 2383622 h 2878931"/>
              <a:gd name="csX9" fmla="*/ 8216 w 3593606"/>
              <a:gd name="csY9" fmla="*/ 421482 h 2878931"/>
              <a:gd name="csX0" fmla="*/ 8216 w 3807345"/>
              <a:gd name="csY0" fmla="*/ 421482 h 2878931"/>
              <a:gd name="csX1" fmla="*/ 399188 w 3807345"/>
              <a:gd name="csY1" fmla="*/ 0 h 2878931"/>
              <a:gd name="csX2" fmla="*/ 3119728 w 3807345"/>
              <a:gd name="csY2" fmla="*/ 14288 h 2878931"/>
              <a:gd name="csX3" fmla="*/ 3593606 w 3807345"/>
              <a:gd name="csY3" fmla="*/ 488166 h 2878931"/>
              <a:gd name="csX4" fmla="*/ 3807345 w 3807345"/>
              <a:gd name="csY4" fmla="*/ 2214562 h 2878931"/>
              <a:gd name="csX5" fmla="*/ 3585689 w 3807345"/>
              <a:gd name="csY5" fmla="*/ 2300288 h 2878931"/>
              <a:gd name="csX6" fmla="*/ 2984053 w 3807345"/>
              <a:gd name="csY6" fmla="*/ 2878931 h 2878931"/>
              <a:gd name="csX7" fmla="*/ 474178 w 3807345"/>
              <a:gd name="csY7" fmla="*/ 2857500 h 2878931"/>
              <a:gd name="csX8" fmla="*/ 300 w 3807345"/>
              <a:gd name="csY8" fmla="*/ 2383622 h 2878931"/>
              <a:gd name="csX9" fmla="*/ 8216 w 3807345"/>
              <a:gd name="csY9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89 w 3593606"/>
              <a:gd name="csY4" fmla="*/ 2300288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617355"/>
              <a:gd name="csY0" fmla="*/ 421482 h 2878931"/>
              <a:gd name="csX1" fmla="*/ 399188 w 3617355"/>
              <a:gd name="csY1" fmla="*/ 0 h 2878931"/>
              <a:gd name="csX2" fmla="*/ 3119728 w 3617355"/>
              <a:gd name="csY2" fmla="*/ 14288 h 2878931"/>
              <a:gd name="csX3" fmla="*/ 3593606 w 3617355"/>
              <a:gd name="csY3" fmla="*/ 488166 h 2878931"/>
              <a:gd name="csX4" fmla="*/ 3617355 w 3617355"/>
              <a:gd name="csY4" fmla="*/ 2307431 h 2878931"/>
              <a:gd name="csX5" fmla="*/ 2984053 w 3617355"/>
              <a:gd name="csY5" fmla="*/ 2878931 h 2878931"/>
              <a:gd name="csX6" fmla="*/ 474178 w 3617355"/>
              <a:gd name="csY6" fmla="*/ 2857500 h 2878931"/>
              <a:gd name="csX7" fmla="*/ 300 w 3617355"/>
              <a:gd name="csY7" fmla="*/ 2383622 h 2878931"/>
              <a:gd name="csX8" fmla="*/ 8216 w 3617355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2984053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3606"/>
              <a:gd name="csY0" fmla="*/ 421482 h 2878931"/>
              <a:gd name="csX1" fmla="*/ 399188 w 3593606"/>
              <a:gd name="csY1" fmla="*/ 0 h 2878931"/>
              <a:gd name="csX2" fmla="*/ 3119728 w 3593606"/>
              <a:gd name="csY2" fmla="*/ 14288 h 2878931"/>
              <a:gd name="csX3" fmla="*/ 3593606 w 3593606"/>
              <a:gd name="csY3" fmla="*/ 488166 h 2878931"/>
              <a:gd name="csX4" fmla="*/ 3585690 w 3593606"/>
              <a:gd name="csY4" fmla="*/ 2293143 h 2878931"/>
              <a:gd name="csX5" fmla="*/ 3237374 w 3593606"/>
              <a:gd name="csY5" fmla="*/ 2878931 h 2878931"/>
              <a:gd name="csX6" fmla="*/ 474178 w 3593606"/>
              <a:gd name="csY6" fmla="*/ 2857500 h 2878931"/>
              <a:gd name="csX7" fmla="*/ 300 w 3593606"/>
              <a:gd name="csY7" fmla="*/ 2383622 h 2878931"/>
              <a:gd name="csX8" fmla="*/ 8216 w 3593606"/>
              <a:gd name="csY8" fmla="*/ 421482 h 2878931"/>
              <a:gd name="csX0" fmla="*/ 8216 w 3594367"/>
              <a:gd name="csY0" fmla="*/ 421482 h 2878931"/>
              <a:gd name="csX1" fmla="*/ 399188 w 3594367"/>
              <a:gd name="csY1" fmla="*/ 0 h 2878931"/>
              <a:gd name="csX2" fmla="*/ 3119728 w 3594367"/>
              <a:gd name="csY2" fmla="*/ 14288 h 2878931"/>
              <a:gd name="csX3" fmla="*/ 3593606 w 3594367"/>
              <a:gd name="csY3" fmla="*/ 488166 h 2878931"/>
              <a:gd name="csX4" fmla="*/ 3593606 w 3594367"/>
              <a:gd name="csY4" fmla="*/ 2550318 h 2878931"/>
              <a:gd name="csX5" fmla="*/ 3237374 w 3594367"/>
              <a:gd name="csY5" fmla="*/ 2878931 h 2878931"/>
              <a:gd name="csX6" fmla="*/ 474178 w 3594367"/>
              <a:gd name="csY6" fmla="*/ 2857500 h 2878931"/>
              <a:gd name="csX7" fmla="*/ 300 w 3594367"/>
              <a:gd name="csY7" fmla="*/ 2383622 h 2878931"/>
              <a:gd name="csX8" fmla="*/ 8216 w 3594367"/>
              <a:gd name="csY8" fmla="*/ 421482 h 28789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594367" h="2878931">
                <a:moveTo>
                  <a:pt x="8216" y="421482"/>
                </a:moveTo>
                <a:lnTo>
                  <a:pt x="399188" y="0"/>
                </a:lnTo>
                <a:lnTo>
                  <a:pt x="3119728" y="14288"/>
                </a:lnTo>
                <a:lnTo>
                  <a:pt x="3593606" y="488166"/>
                </a:lnTo>
                <a:cubicBezTo>
                  <a:pt x="3590967" y="1089825"/>
                  <a:pt x="3596245" y="1948659"/>
                  <a:pt x="3593606" y="2550318"/>
                </a:cubicBezTo>
                <a:lnTo>
                  <a:pt x="3237374" y="2878931"/>
                </a:lnTo>
                <a:lnTo>
                  <a:pt x="474178" y="2857500"/>
                </a:lnTo>
                <a:lnTo>
                  <a:pt x="300" y="2383622"/>
                </a:lnTo>
                <a:cubicBezTo>
                  <a:pt x="-2081" y="1593844"/>
                  <a:pt x="10597" y="1211260"/>
                  <a:pt x="8216" y="421482"/>
                </a:cubicBezTo>
                <a:close/>
              </a:path>
            </a:pathLst>
          </a:custGeom>
          <a:solidFill>
            <a:srgbClr val="0D6160"/>
          </a:solidFill>
          <a:ln>
            <a:solidFill>
              <a:srgbClr val="2CFF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100" dirty="0">
                <a:latin typeface="Orbitron Black" pitchFamily="2" charset="0"/>
              </a:rPr>
              <a:t>All designs and content by Daniel Zhang</a:t>
            </a:r>
          </a:p>
        </p:txBody>
      </p:sp>
    </p:spTree>
    <p:extLst>
      <p:ext uri="{BB962C8B-B14F-4D97-AF65-F5344CB8AC3E}">
        <p14:creationId xmlns:p14="http://schemas.microsoft.com/office/powerpoint/2010/main" val="243896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262</Words>
  <Application>Microsoft Macintosh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Orbitron Black</vt:lpstr>
      <vt:lpstr>Orbitron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Z37184</dc:creator>
  <cp:lastModifiedBy>Z37184</cp:lastModifiedBy>
  <cp:revision>2</cp:revision>
  <dcterms:created xsi:type="dcterms:W3CDTF">2026-03-18T12:37:43Z</dcterms:created>
  <dcterms:modified xsi:type="dcterms:W3CDTF">2026-03-22T07:46:53Z</dcterms:modified>
</cp:coreProperties>
</file>