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A341"/>
    <a:srgbClr val="00FC00"/>
    <a:srgbClr val="008BBF"/>
    <a:srgbClr val="B20A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p:restoredTop sz="94631"/>
  </p:normalViewPr>
  <p:slideViewPr>
    <p:cSldViewPr snapToGrid="0">
      <p:cViewPr>
        <p:scale>
          <a:sx n="111" d="100"/>
          <a:sy n="111" d="100"/>
        </p:scale>
        <p:origin x="144"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2T07:15:08.914"/>
    </inkml:context>
    <inkml:brush xml:id="br0">
      <inkml:brushProperty name="width" value="0.35" units="cm"/>
      <inkml:brushProperty name="height" value="0.3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2T07:15:15.065"/>
    </inkml:context>
    <inkml:brush xml:id="br0">
      <inkml:brushProperty name="width" value="0.35" units="cm"/>
      <inkml:brushProperty name="height" value="0.35" units="cm"/>
    </inkml:brush>
  </inkml:definitions>
  <inkml:trace contextRef="#ctx0" brushRef="#br0">3 96 24575,'48'0'0,"-5"0"0,-1 0 0,4 0 0,7 4 0,4 3 0,-1 6 0,-9 4 0,-10-2 0,-11-1 0,-11-4 0,0-3 0,-3-3 0,1 0 0,1-2 0,1 1 0,2-1 0,-1-1 0,5 4 0,3 1 0,5 3 0,2-1 0,-3 1 0,-2 1 0,-2 1 0,-3-1 0,-1-2 0,-2-4 0,-1 0 0,2-2 0,0 0 0,1 0 0,-2-2 0,-1 0 0,0 0 0,-1 0 0,0 0 0,-2 0 0,-1 0 0,-2 0 0,0 0 0,-1 0 0,-2 0 0,5 0 0,-4 0 0,4 0 0,-2 0 0,2 0 0,3 0 0,1 0 0,-2 0 0,0-1 0,-3-3 0,-1-2 0,1-2 0,-1 0 0,0 1 0,-2 1 0,-3 0 0,4-1 0,-5 0 0,1-2 0,-40 17 0,10-6 0,-32 14 0,20-8 0,2-1 0,-5-2 0,0-3 0,0-2 0,2 0 0,8 0 0,3-2 0,5-4 0,2-3 0,4-3 0,0 2 0,2 1 0,4 0 0,1-1 0,5 1 0,3 0 0,10-3 0,6 5 0,10 0 0,2 4 0,1 3 0,0 0 0,2-1 0,1-3 0,1-3 0,-4-2 0,-5 2 0,-3 3 0,-4 2 0,-1 2 0,-2 0 0,-3 0 0,-1 2 0,-1 2 0,3 1 0,2 1 0,5-2 0,6-2 0,5-1 0,1-1 0,-1 0 0,-2 0 0,-6 2 0,-3 3 0,-4 1 0,-3 4 0,-3 0 0,-2 1 0,-1 3 0,-2-1 0,0 2 0,-2-1 0,2 1 0,-2 0 0,0 2 0,0 0 0,-2-1 0,0 0 0,0 0 0,0 3 0,-3 2 0,-4 1 0,-6 0 0,-5-3 0,-4-1 0,-3-3 0,-5-1 0,-7-4 0,-5-5 0,-7-2 0,-1-3 0,4 0 0,2-1 0,7-2 0,5-6 0,4-4 0,4-2 0,0 3 0,-11 2 0,-22 3 0,-29 2 0,33 3 0,-1 1 0,0 1 0,2 0 0,-35-1 0,30-3 0,22-5 0,13-5 0,8-1 0,1 1 0,1 2 0,-2 3 0,-3 0 0,-5 1 0,-11-1 0,-5 1 0,-8 1 0,2 3 0,6 1 0,13-1 0,18-2 0,16-7 0,10-6 0,2-6 0,-2-5 0,-2-5 0,-5 0 0,-5 5 0,-3 6 0,-4 8 0,0 4 0,-4 1 0,-3 1 0,-4 1 0,-1 1 0,2 0 0,1 2 0,3 0 0,-7 3 0,3 0 0,-3 0 0,4 0 0,33 3 0,1 12 0,31 7 0,-7 11 0,1-2 0,8 0 0,-4-3 0,0-5 0,0-5 0,-2-9 0,5-1 0,1-1 0,-3-1 0,-7-2 0,-4-1 0,-5 0 0,-7 0 0,-7 0 0,-6-3 0,-6-8 0,-5-7 0,-6-7 0,-2-2 0,-1 0 0,-8 4 0,-14 4 0,-15 7 0,-16 6 0,-6 4 0,2 2 0,5 0 0,9 0 0,7 0 0,6 0 0,5 1 0,4 4 0,6 1 0,2 3 0,7-5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2T07:15:17.097"/>
    </inkml:context>
    <inkml:brush xml:id="br0">
      <inkml:brushProperty name="width" value="0.35" units="cm"/>
      <inkml:brushProperty name="height" value="0.35" units="cm"/>
    </inkml:brush>
  </inkml:definitions>
  <inkml:trace contextRef="#ctx0" brushRef="#br0">16 1 24575,'-9'79'0,"2"14"0,11-38 0,6 0 0,2-43 0,-3-7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2T07:15:23.531"/>
    </inkml:context>
    <inkml:brush xml:id="br0">
      <inkml:brushProperty name="width" value="0.35" units="cm"/>
      <inkml:brushProperty name="height" value="0.35" units="cm"/>
    </inkml:brush>
  </inkml:definitions>
  <inkml:trace contextRef="#ctx0" brushRef="#br0">1 80 24575,'7'56'0,"1"-1"0,3-8 0,-4-6 0,-3-8 0,-4-4 0,0-8 0,0-2 0,0-1 0,0-6 0,0-3 0,0 2 0,2-3 0,9-3 0,-1-3 0,8-8 0,1-6 0,2-4 0,0-3 0,0 2 0,-4 2 0,-1 3 0,1 2 0,0 0 0,-1 3 0,4 1 0,7 2 0,8 1 0,12 2 0,4 1 0,1 1 0,-6 3 0,-9 2 0,-11 0 0,-7-1 0,-3-3 0,-2-1 0,1-1 0,1 0 0,0 0 0,-1 0 0,1 0 0,-1 0 0,2 0 0,0 0 0,0 0 0,-1 0 0,1 0 0,-1 0 0,-3 0 0,0 0 0,-3 0 0,-1 0 0,-1-9 0,-5-2 0,0-10 0,-3 3 0,0-1 0,-1 2 0,-1 2 0,-2 1 0,-3 0 0,2 1 0,1 0 0,0-1 0,1 2 0,-1 2 0,-3-1 0,-5 1 0,-10-1 0,-8 2 0,-14 4 0,-14 3 0,-10 2 0,1 0 0,4 0 0,12 0 0,10 2 0,8 1 0,9 1 0,5-1 0,4 0 0,1-2 0,2-1 0,1 0 0,-3 0 0,0-4 0,1-3 0,1-3 0,4-2 0,4 0 0,1-3 0,3-3 0,-1 7 0,1-1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2T07:59:36.711"/>
    </inkml:context>
    <inkml:brush xml:id="br0">
      <inkml:brushProperty name="width" value="0.35" units="cm"/>
      <inkml:brushProperty name="height" value="0.35" units="cm"/>
    </inkml:brush>
  </inkml:definitions>
  <inkml:trace contextRef="#ctx0" brushRef="#br0">168 370 24575,'10'-9'0,"6"-3"0,1 2 0,0 0 0,-1 3 0,4 1 0,7 2 0,8 1 0,12 2 0,4 1 0,1 1 0,-6 3 0,-9 2 0,-11 0 0,-7-1 0,-3-3 0,-2-1 0,1-1 0,1 0 0,0 0 0,-1 0 0,1 0 0,-1 0 0,2 0 0,0 0 0,0 0 0,-1 0 0,1 0 0,-1 0 0,-3 0 0,0 0 0,-3 0 0,-1 0 0,-1-9 0,-5-2 0,0-10 0,-3 3 0,0-1 0,-1 2 0,-1 2 0,-2 1 0,-3 0 0,2 1 0,1 0 0,0-1 0,1 2 0,0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E181C-B336-2248-8270-97EBD6AFBB96}" type="datetimeFigureOut">
              <a:rPr lang="en-CN" smtClean="0"/>
              <a:t>2026/2/22</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5A0C-F55B-244A-9405-F87599683C2E}" type="slidenum">
              <a:rPr lang="en-CN" smtClean="0"/>
              <a:t>‹#›</a:t>
            </a:fld>
            <a:endParaRPr lang="en-CN"/>
          </a:p>
        </p:txBody>
      </p:sp>
    </p:spTree>
    <p:extLst>
      <p:ext uri="{BB962C8B-B14F-4D97-AF65-F5344CB8AC3E}">
        <p14:creationId xmlns:p14="http://schemas.microsoft.com/office/powerpoint/2010/main" val="240127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0E05A0C-F55B-244A-9405-F87599683C2E}" type="slidenum">
              <a:rPr lang="en-CN" smtClean="0"/>
              <a:t>6</a:t>
            </a:fld>
            <a:endParaRPr lang="en-CN"/>
          </a:p>
        </p:txBody>
      </p:sp>
    </p:spTree>
    <p:extLst>
      <p:ext uri="{BB962C8B-B14F-4D97-AF65-F5344CB8AC3E}">
        <p14:creationId xmlns:p14="http://schemas.microsoft.com/office/powerpoint/2010/main" val="221348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730D7-66B0-C63E-BA29-90B9092F9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26E25-9803-9AB4-EC96-DE0B632F7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51835-6A44-0A19-092B-29D16820DC53}"/>
              </a:ext>
            </a:extLst>
          </p:cNvPr>
          <p:cNvSpPr>
            <a:spLocks noGrp="1"/>
          </p:cNvSpPr>
          <p:nvPr>
            <p:ph type="body" idx="1"/>
          </p:nvPr>
        </p:nvSpPr>
        <p:spPr/>
        <p:txBody>
          <a:bodyPr/>
          <a:lstStyle/>
          <a:p>
            <a:endParaRPr lang="en-CN" dirty="0"/>
          </a:p>
        </p:txBody>
      </p:sp>
      <p:sp>
        <p:nvSpPr>
          <p:cNvPr id="4" name="Slide Number Placeholder 3">
            <a:extLst>
              <a:ext uri="{FF2B5EF4-FFF2-40B4-BE49-F238E27FC236}">
                <a16:creationId xmlns:a16="http://schemas.microsoft.com/office/drawing/2014/main" id="{4D55AC73-5BF0-B8C8-53FD-4776D10058BF}"/>
              </a:ext>
            </a:extLst>
          </p:cNvPr>
          <p:cNvSpPr>
            <a:spLocks noGrp="1"/>
          </p:cNvSpPr>
          <p:nvPr>
            <p:ph type="sldNum" sz="quarter" idx="5"/>
          </p:nvPr>
        </p:nvSpPr>
        <p:spPr/>
        <p:txBody>
          <a:bodyPr/>
          <a:lstStyle/>
          <a:p>
            <a:fld id="{80E05A0C-F55B-244A-9405-F87599683C2E}" type="slidenum">
              <a:rPr lang="en-CN" smtClean="0"/>
              <a:t>7</a:t>
            </a:fld>
            <a:endParaRPr lang="en-CN"/>
          </a:p>
        </p:txBody>
      </p:sp>
    </p:spTree>
    <p:extLst>
      <p:ext uri="{BB962C8B-B14F-4D97-AF65-F5344CB8AC3E}">
        <p14:creationId xmlns:p14="http://schemas.microsoft.com/office/powerpoint/2010/main" val="235580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11481-1552-A8DA-938D-F9BC8DC29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44E3A-C06D-9BDA-9E99-354631222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C2306-C4EE-BC01-9D0A-1D561683DC9E}"/>
              </a:ext>
            </a:extLst>
          </p:cNvPr>
          <p:cNvSpPr>
            <a:spLocks noGrp="1"/>
          </p:cNvSpPr>
          <p:nvPr>
            <p:ph type="body" idx="1"/>
          </p:nvPr>
        </p:nvSpPr>
        <p:spPr/>
        <p:txBody>
          <a:bodyPr/>
          <a:lstStyle/>
          <a:p>
            <a:endParaRPr lang="en-CN" dirty="0"/>
          </a:p>
        </p:txBody>
      </p:sp>
      <p:sp>
        <p:nvSpPr>
          <p:cNvPr id="4" name="Slide Number Placeholder 3">
            <a:extLst>
              <a:ext uri="{FF2B5EF4-FFF2-40B4-BE49-F238E27FC236}">
                <a16:creationId xmlns:a16="http://schemas.microsoft.com/office/drawing/2014/main" id="{AF61EE7D-180A-EBB4-9F55-9A82D0C4F79F}"/>
              </a:ext>
            </a:extLst>
          </p:cNvPr>
          <p:cNvSpPr>
            <a:spLocks noGrp="1"/>
          </p:cNvSpPr>
          <p:nvPr>
            <p:ph type="sldNum" sz="quarter" idx="5"/>
          </p:nvPr>
        </p:nvSpPr>
        <p:spPr/>
        <p:txBody>
          <a:bodyPr/>
          <a:lstStyle/>
          <a:p>
            <a:fld id="{80E05A0C-F55B-244A-9405-F87599683C2E}" type="slidenum">
              <a:rPr lang="en-CN" smtClean="0"/>
              <a:t>8</a:t>
            </a:fld>
            <a:endParaRPr lang="en-CN"/>
          </a:p>
        </p:txBody>
      </p:sp>
    </p:spTree>
    <p:extLst>
      <p:ext uri="{BB962C8B-B14F-4D97-AF65-F5344CB8AC3E}">
        <p14:creationId xmlns:p14="http://schemas.microsoft.com/office/powerpoint/2010/main" val="427371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4D520-99B6-E126-18CF-969E55E0C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E07C8-5AAA-1561-205C-8178D2E11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41B2E-3DB0-19B2-EB48-60A9F113E2B3}"/>
              </a:ext>
            </a:extLst>
          </p:cNvPr>
          <p:cNvSpPr>
            <a:spLocks noGrp="1"/>
          </p:cNvSpPr>
          <p:nvPr>
            <p:ph type="body" idx="1"/>
          </p:nvPr>
        </p:nvSpPr>
        <p:spPr/>
        <p:txBody>
          <a:bodyPr/>
          <a:lstStyle/>
          <a:p>
            <a:endParaRPr lang="en-CN" dirty="0"/>
          </a:p>
        </p:txBody>
      </p:sp>
      <p:sp>
        <p:nvSpPr>
          <p:cNvPr id="4" name="Slide Number Placeholder 3">
            <a:extLst>
              <a:ext uri="{FF2B5EF4-FFF2-40B4-BE49-F238E27FC236}">
                <a16:creationId xmlns:a16="http://schemas.microsoft.com/office/drawing/2014/main" id="{BD24091F-C2B8-E191-3E44-1DF0A2B4B22F}"/>
              </a:ext>
            </a:extLst>
          </p:cNvPr>
          <p:cNvSpPr>
            <a:spLocks noGrp="1"/>
          </p:cNvSpPr>
          <p:nvPr>
            <p:ph type="sldNum" sz="quarter" idx="5"/>
          </p:nvPr>
        </p:nvSpPr>
        <p:spPr/>
        <p:txBody>
          <a:bodyPr/>
          <a:lstStyle/>
          <a:p>
            <a:fld id="{80E05A0C-F55B-244A-9405-F87599683C2E}" type="slidenum">
              <a:rPr lang="en-CN" smtClean="0"/>
              <a:t>9</a:t>
            </a:fld>
            <a:endParaRPr lang="en-CN"/>
          </a:p>
        </p:txBody>
      </p:sp>
    </p:spTree>
    <p:extLst>
      <p:ext uri="{BB962C8B-B14F-4D97-AF65-F5344CB8AC3E}">
        <p14:creationId xmlns:p14="http://schemas.microsoft.com/office/powerpoint/2010/main" val="318585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676FE-6748-CEA4-095F-6D5CAD573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105F9-2A0E-E384-1FD5-8EAA482B0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F6412-778B-3FBD-4E42-F2BFE4FF33F2}"/>
              </a:ext>
            </a:extLst>
          </p:cNvPr>
          <p:cNvSpPr>
            <a:spLocks noGrp="1"/>
          </p:cNvSpPr>
          <p:nvPr>
            <p:ph type="body" idx="1"/>
          </p:nvPr>
        </p:nvSpPr>
        <p:spPr/>
        <p:txBody>
          <a:bodyPr/>
          <a:lstStyle/>
          <a:p>
            <a:endParaRPr lang="en-CN" dirty="0"/>
          </a:p>
        </p:txBody>
      </p:sp>
      <p:sp>
        <p:nvSpPr>
          <p:cNvPr id="4" name="Slide Number Placeholder 3">
            <a:extLst>
              <a:ext uri="{FF2B5EF4-FFF2-40B4-BE49-F238E27FC236}">
                <a16:creationId xmlns:a16="http://schemas.microsoft.com/office/drawing/2014/main" id="{1F0A4470-5D73-2B95-0FBE-AC6EF5850C6D}"/>
              </a:ext>
            </a:extLst>
          </p:cNvPr>
          <p:cNvSpPr>
            <a:spLocks noGrp="1"/>
          </p:cNvSpPr>
          <p:nvPr>
            <p:ph type="sldNum" sz="quarter" idx="5"/>
          </p:nvPr>
        </p:nvSpPr>
        <p:spPr/>
        <p:txBody>
          <a:bodyPr/>
          <a:lstStyle/>
          <a:p>
            <a:fld id="{80E05A0C-F55B-244A-9405-F87599683C2E}" type="slidenum">
              <a:rPr lang="en-CN" smtClean="0"/>
              <a:t>10</a:t>
            </a:fld>
            <a:endParaRPr lang="en-CN"/>
          </a:p>
        </p:txBody>
      </p:sp>
    </p:spTree>
    <p:extLst>
      <p:ext uri="{BB962C8B-B14F-4D97-AF65-F5344CB8AC3E}">
        <p14:creationId xmlns:p14="http://schemas.microsoft.com/office/powerpoint/2010/main" val="412959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C6E1B7-EC27-FD4D-AD72-50ECB452B9F4}" type="datetimeFigureOut">
              <a:rPr lang="en-CN" smtClean="0"/>
              <a:t>2026/2/22</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380468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6E1B7-EC27-FD4D-AD72-50ECB452B9F4}" type="datetimeFigureOut">
              <a:rPr lang="en-CN" smtClean="0"/>
              <a:t>2026/2/22</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422720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6E1B7-EC27-FD4D-AD72-50ECB452B9F4}" type="datetimeFigureOut">
              <a:rPr lang="en-CN" smtClean="0"/>
              <a:t>2026/2/22</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19851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6E1B7-EC27-FD4D-AD72-50ECB452B9F4}" type="datetimeFigureOut">
              <a:rPr lang="en-CN" smtClean="0"/>
              <a:t>2026/2/22</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416077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6E1B7-EC27-FD4D-AD72-50ECB452B9F4}" type="datetimeFigureOut">
              <a:rPr lang="en-CN" smtClean="0"/>
              <a:t>2026/2/22</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92857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6E1B7-EC27-FD4D-AD72-50ECB452B9F4}" type="datetimeFigureOut">
              <a:rPr lang="en-CN" smtClean="0"/>
              <a:t>2026/2/22</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127148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6E1B7-EC27-FD4D-AD72-50ECB452B9F4}" type="datetimeFigureOut">
              <a:rPr lang="en-CN" smtClean="0"/>
              <a:t>2026/2/22</a:t>
            </a:fld>
            <a:endParaRPr lang="en-CN"/>
          </a:p>
        </p:txBody>
      </p:sp>
      <p:sp>
        <p:nvSpPr>
          <p:cNvPr id="8" name="Footer Placeholder 7"/>
          <p:cNvSpPr>
            <a:spLocks noGrp="1"/>
          </p:cNvSpPr>
          <p:nvPr>
            <p:ph type="ftr" sz="quarter" idx="11"/>
          </p:nvPr>
        </p:nvSpPr>
        <p:spPr/>
        <p:txBody>
          <a:bodyPr/>
          <a:lstStyle/>
          <a:p>
            <a:endParaRPr lang="en-CN"/>
          </a:p>
        </p:txBody>
      </p:sp>
      <p:sp>
        <p:nvSpPr>
          <p:cNvPr id="9" name="Slide Number Placeholder 8"/>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333278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6E1B7-EC27-FD4D-AD72-50ECB452B9F4}" type="datetimeFigureOut">
              <a:rPr lang="en-CN" smtClean="0"/>
              <a:t>2026/2/22</a:t>
            </a:fld>
            <a:endParaRPr lang="en-CN"/>
          </a:p>
        </p:txBody>
      </p:sp>
      <p:sp>
        <p:nvSpPr>
          <p:cNvPr id="4" name="Footer Placeholder 3"/>
          <p:cNvSpPr>
            <a:spLocks noGrp="1"/>
          </p:cNvSpPr>
          <p:nvPr>
            <p:ph type="ftr" sz="quarter" idx="11"/>
          </p:nvPr>
        </p:nvSpPr>
        <p:spPr/>
        <p:txBody>
          <a:bodyPr/>
          <a:lstStyle/>
          <a:p>
            <a:endParaRPr lang="en-CN"/>
          </a:p>
        </p:txBody>
      </p:sp>
      <p:sp>
        <p:nvSpPr>
          <p:cNvPr id="5" name="Slide Number Placeholder 4"/>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27207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6E1B7-EC27-FD4D-AD72-50ECB452B9F4}" type="datetimeFigureOut">
              <a:rPr lang="en-CN" smtClean="0"/>
              <a:t>2026/2/22</a:t>
            </a:fld>
            <a:endParaRPr lang="en-CN"/>
          </a:p>
        </p:txBody>
      </p:sp>
      <p:sp>
        <p:nvSpPr>
          <p:cNvPr id="3" name="Footer Placeholder 2"/>
          <p:cNvSpPr>
            <a:spLocks noGrp="1"/>
          </p:cNvSpPr>
          <p:nvPr>
            <p:ph type="ftr" sz="quarter" idx="11"/>
          </p:nvPr>
        </p:nvSpPr>
        <p:spPr/>
        <p:txBody>
          <a:bodyPr/>
          <a:lstStyle/>
          <a:p>
            <a:endParaRPr lang="en-CN"/>
          </a:p>
        </p:txBody>
      </p:sp>
      <p:sp>
        <p:nvSpPr>
          <p:cNvPr id="4" name="Slide Number Placeholder 3"/>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302882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C6E1B7-EC27-FD4D-AD72-50ECB452B9F4}" type="datetimeFigureOut">
              <a:rPr lang="en-CN" smtClean="0"/>
              <a:t>2026/2/22</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222421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C6E1B7-EC27-FD4D-AD72-50ECB452B9F4}" type="datetimeFigureOut">
              <a:rPr lang="en-CN" smtClean="0"/>
              <a:t>2026/2/22</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1FF95E33-CA58-4C4D-A50A-9BC962327392}" type="slidenum">
              <a:rPr lang="en-CN" smtClean="0"/>
              <a:t>‹#›</a:t>
            </a:fld>
            <a:endParaRPr lang="en-CN"/>
          </a:p>
        </p:txBody>
      </p:sp>
    </p:spTree>
    <p:extLst>
      <p:ext uri="{BB962C8B-B14F-4D97-AF65-F5344CB8AC3E}">
        <p14:creationId xmlns:p14="http://schemas.microsoft.com/office/powerpoint/2010/main" val="213947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C6E1B7-EC27-FD4D-AD72-50ECB452B9F4}" type="datetimeFigureOut">
              <a:rPr lang="en-CN" smtClean="0"/>
              <a:t>2026/2/22</a:t>
            </a:fld>
            <a:endParaRPr lang="en-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F95E33-CA58-4C4D-A50A-9BC962327392}" type="slidenum">
              <a:rPr lang="en-CN" smtClean="0"/>
              <a:t>‹#›</a:t>
            </a:fld>
            <a:endParaRPr lang="en-CN"/>
          </a:p>
        </p:txBody>
      </p:sp>
    </p:spTree>
    <p:extLst>
      <p:ext uri="{BB962C8B-B14F-4D97-AF65-F5344CB8AC3E}">
        <p14:creationId xmlns:p14="http://schemas.microsoft.com/office/powerpoint/2010/main" val="3190545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customXml" Target="../ink/ink2.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8.png"/><Relationship Id="rId4" Type="http://schemas.microsoft.com/office/2007/relationships/hdphoto" Target="../media/hdphoto3.wdp"/><Relationship Id="rId9"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BCF767-9A17-B3B6-931D-EBC79381358E}"/>
              </a:ext>
            </a:extLst>
          </p:cNvPr>
          <p:cNvSpPr txBox="1"/>
          <p:nvPr/>
        </p:nvSpPr>
        <p:spPr>
          <a:xfrm>
            <a:off x="210064" y="1566952"/>
            <a:ext cx="6734432" cy="1862048"/>
          </a:xfrm>
          <a:prstGeom prst="rect">
            <a:avLst/>
          </a:prstGeom>
          <a:noFill/>
        </p:spPr>
        <p:txBody>
          <a:bodyPr wrap="square" rtlCol="0">
            <a:spAutoFit/>
          </a:bodyPr>
          <a:lstStyle/>
          <a:p>
            <a:r>
              <a:rPr lang="en-CN" sz="11500" dirty="0">
                <a:solidFill>
                  <a:schemeClr val="bg1"/>
                </a:solidFill>
                <a:latin typeface="Futura Medium" panose="020B0602020204020303" pitchFamily="34" charset="-79"/>
                <a:ea typeface="Google Sans" pitchFamily="2" charset="0"/>
                <a:cs typeface="Futura Medium" panose="020B0602020204020303" pitchFamily="34" charset="-79"/>
              </a:rPr>
              <a:t>Ethics</a:t>
            </a:r>
            <a:endParaRPr lang="en-CN" sz="11500" dirty="0">
              <a:solidFill>
                <a:schemeClr val="bg1"/>
              </a:solidFill>
              <a:latin typeface="Futura Medium" panose="020B0602020204020303" pitchFamily="34" charset="-79"/>
              <a:ea typeface="Google Sans" pitchFamily="2" charset="0"/>
              <a:cs typeface="Futura Medium" panose="020B0602020204020303" pitchFamily="34" charset="-79"/>
            </a:endParaRPr>
          </a:p>
        </p:txBody>
      </p:sp>
      <p:sp>
        <p:nvSpPr>
          <p:cNvPr id="5" name="TextBox 4">
            <a:extLst>
              <a:ext uri="{FF2B5EF4-FFF2-40B4-BE49-F238E27FC236}">
                <a16:creationId xmlns:a16="http://schemas.microsoft.com/office/drawing/2014/main" id="{562E498C-4815-664B-4B86-1AFCDCEB2CA8}"/>
              </a:ext>
            </a:extLst>
          </p:cNvPr>
          <p:cNvSpPr txBox="1"/>
          <p:nvPr/>
        </p:nvSpPr>
        <p:spPr>
          <a:xfrm>
            <a:off x="210064" y="3429000"/>
            <a:ext cx="6734432" cy="461665"/>
          </a:xfrm>
          <a:prstGeom prst="rect">
            <a:avLst/>
          </a:prstGeom>
          <a:noFill/>
        </p:spPr>
        <p:txBody>
          <a:bodyPr wrap="square" rtlCol="0">
            <a:spAutoFit/>
          </a:bodyPr>
          <a:lstStyle/>
          <a:p>
            <a:r>
              <a:rPr lang="en-CN" sz="2400" dirty="0">
                <a:solidFill>
                  <a:schemeClr val="bg1"/>
                </a:solidFill>
                <a:latin typeface="Futura Medium" panose="020B0602020204020303" pitchFamily="34" charset="-79"/>
                <a:ea typeface="Google Sans" pitchFamily="2" charset="0"/>
                <a:cs typeface="Futura Medium" panose="020B0602020204020303" pitchFamily="34" charset="-79"/>
              </a:rPr>
              <a:t>And how AI understands them</a:t>
            </a:r>
          </a:p>
        </p:txBody>
      </p:sp>
      <p:pic>
        <p:nvPicPr>
          <p:cNvPr id="1028" name="Picture 4">
            <a:extLst>
              <a:ext uri="{FF2B5EF4-FFF2-40B4-BE49-F238E27FC236}">
                <a16:creationId xmlns:a16="http://schemas.microsoft.com/office/drawing/2014/main" id="{205B33B4-83BA-6629-A966-0D3BA597061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890924" y="0"/>
            <a:ext cx="10290175" cy="6858000"/>
          </a:xfrm>
          <a:prstGeom prst="rect">
            <a:avLst/>
          </a:prstGeom>
          <a:noFill/>
        </p:spPr>
      </p:pic>
      <p:sp>
        <p:nvSpPr>
          <p:cNvPr id="11" name="Trapezoid 10">
            <a:extLst>
              <a:ext uri="{FF2B5EF4-FFF2-40B4-BE49-F238E27FC236}">
                <a16:creationId xmlns:a16="http://schemas.microsoft.com/office/drawing/2014/main" id="{B761DBD1-1BAB-ADD3-A764-B72177114CC7}"/>
              </a:ext>
            </a:extLst>
          </p:cNvPr>
          <p:cNvSpPr/>
          <p:nvPr/>
        </p:nvSpPr>
        <p:spPr>
          <a:xfrm rot="10800000">
            <a:off x="383057" y="3299428"/>
            <a:ext cx="4176583" cy="259315"/>
          </a:xfrm>
          <a:prstGeom prst="trapezoid">
            <a:avLst>
              <a:gd name="adj" fmla="val 18511"/>
            </a:avLst>
          </a:prstGeom>
          <a:gradFill>
            <a:gsLst>
              <a:gs pos="0">
                <a:schemeClr val="tx1"/>
              </a:gs>
              <a:gs pos="99000">
                <a:schemeClr val="accent1">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9" name="Straight Connector 8">
            <a:extLst>
              <a:ext uri="{FF2B5EF4-FFF2-40B4-BE49-F238E27FC236}">
                <a16:creationId xmlns:a16="http://schemas.microsoft.com/office/drawing/2014/main" id="{EBB15526-EF38-AAED-7774-69072F66EB05}"/>
              </a:ext>
            </a:extLst>
          </p:cNvPr>
          <p:cNvCxnSpPr>
            <a:cxnSpLocks/>
          </p:cNvCxnSpPr>
          <p:nvPr/>
        </p:nvCxnSpPr>
        <p:spPr>
          <a:xfrm>
            <a:off x="383059" y="3299255"/>
            <a:ext cx="4176585"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7530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F5A179-9EC1-6471-7FB0-06CAED7DD792}"/>
            </a:ext>
          </a:extLst>
        </p:cNvPr>
        <p:cNvGrpSpPr/>
        <p:nvPr/>
      </p:nvGrpSpPr>
      <p:grpSpPr>
        <a:xfrm>
          <a:off x="0" y="0"/>
          <a:ext cx="0" cy="0"/>
          <a:chOff x="0" y="0"/>
          <a:chExt cx="0" cy="0"/>
        </a:xfrm>
      </p:grpSpPr>
      <p:sp>
        <p:nvSpPr>
          <p:cNvPr id="7" name="Trapezoid 6">
            <a:extLst>
              <a:ext uri="{FF2B5EF4-FFF2-40B4-BE49-F238E27FC236}">
                <a16:creationId xmlns:a16="http://schemas.microsoft.com/office/drawing/2014/main" id="{5F37F2A8-CB8F-0E83-AF74-2D491B44859F}"/>
              </a:ext>
            </a:extLst>
          </p:cNvPr>
          <p:cNvSpPr/>
          <p:nvPr/>
        </p:nvSpPr>
        <p:spPr>
          <a:xfrm rot="10800000">
            <a:off x="2279862" y="3265685"/>
            <a:ext cx="7666808" cy="360679"/>
          </a:xfrm>
          <a:prstGeom prst="trapezoid">
            <a:avLst>
              <a:gd name="adj" fmla="val 18511"/>
            </a:avLst>
          </a:prstGeom>
          <a:gradFill>
            <a:gsLst>
              <a:gs pos="0">
                <a:schemeClr val="tx1"/>
              </a:gs>
              <a:gs pos="99000">
                <a:schemeClr val="accent1">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2" name="Straight Connector 1">
            <a:extLst>
              <a:ext uri="{FF2B5EF4-FFF2-40B4-BE49-F238E27FC236}">
                <a16:creationId xmlns:a16="http://schemas.microsoft.com/office/drawing/2014/main" id="{D571D470-5C1B-CEBD-6C1F-70CA5B7A79BC}"/>
              </a:ext>
            </a:extLst>
          </p:cNvPr>
          <p:cNvCxnSpPr>
            <a:cxnSpLocks/>
          </p:cNvCxnSpPr>
          <p:nvPr/>
        </p:nvCxnSpPr>
        <p:spPr>
          <a:xfrm>
            <a:off x="2279862" y="3248659"/>
            <a:ext cx="766682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A31D563-77EA-C668-2753-668CC2EE0B4C}"/>
              </a:ext>
            </a:extLst>
          </p:cNvPr>
          <p:cNvSpPr txBox="1"/>
          <p:nvPr/>
        </p:nvSpPr>
        <p:spPr>
          <a:xfrm>
            <a:off x="970339" y="2308306"/>
            <a:ext cx="10251322" cy="923330"/>
          </a:xfrm>
          <a:prstGeom prst="rect">
            <a:avLst/>
          </a:prstGeom>
          <a:noFill/>
        </p:spPr>
        <p:txBody>
          <a:bodyPr wrap="square" rtlCol="0">
            <a:spAutoFit/>
          </a:bodyPr>
          <a:lstStyle/>
          <a:p>
            <a:pPr algn="ctr"/>
            <a:r>
              <a:rPr lang="en-CN" sz="5400" dirty="0">
                <a:solidFill>
                  <a:schemeClr val="bg1"/>
                </a:solidFill>
                <a:latin typeface="Futura Medium" panose="020B0602020204020303" pitchFamily="34" charset="-79"/>
                <a:cs typeface="Futura Medium" panose="020B0602020204020303" pitchFamily="34" charset="-79"/>
              </a:rPr>
              <a:t>Thank You for Watching!</a:t>
            </a:r>
          </a:p>
        </p:txBody>
      </p:sp>
      <p:cxnSp>
        <p:nvCxnSpPr>
          <p:cNvPr id="9" name="Straight Connector 8">
            <a:extLst>
              <a:ext uri="{FF2B5EF4-FFF2-40B4-BE49-F238E27FC236}">
                <a16:creationId xmlns:a16="http://schemas.microsoft.com/office/drawing/2014/main" id="{10C26C83-F74A-0260-2009-CFC79B098E8B}"/>
              </a:ext>
            </a:extLst>
          </p:cNvPr>
          <p:cNvCxnSpPr>
            <a:cxnSpLocks/>
          </p:cNvCxnSpPr>
          <p:nvPr/>
        </p:nvCxnSpPr>
        <p:spPr>
          <a:xfrm flipV="1">
            <a:off x="5638780" y="3248659"/>
            <a:ext cx="0" cy="4432"/>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0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2AE642-EAA0-2BDE-6FBF-8C9BCF7C94B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8FBA6A5-8426-8D56-B3F5-0574DA27F2DF}"/>
              </a:ext>
            </a:extLst>
          </p:cNvPr>
          <p:cNvSpPr txBox="1"/>
          <p:nvPr/>
        </p:nvSpPr>
        <p:spPr>
          <a:xfrm>
            <a:off x="246577" y="1414849"/>
            <a:ext cx="6734432" cy="2677656"/>
          </a:xfrm>
          <a:prstGeom prst="rect">
            <a:avLst/>
          </a:prstGeom>
          <a:noFill/>
        </p:spPr>
        <p:txBody>
          <a:bodyPr wrap="square" rtlCol="0">
            <a:spAutoFit/>
          </a:bodyPr>
          <a:lstStyle/>
          <a:p>
            <a:pPr marL="342900" indent="-342900">
              <a:buFont typeface="Arial" panose="020B0604020202020204" pitchFamily="34" charset="0"/>
              <a:buChar char="•"/>
            </a:pPr>
            <a:r>
              <a:rPr lang="en-CN" sz="2400" dirty="0">
                <a:solidFill>
                  <a:schemeClr val="bg1"/>
                </a:solidFill>
                <a:latin typeface="Futura Medium" panose="020B0602020204020303" pitchFamily="34" charset="-79"/>
                <a:ea typeface="Google Sans" pitchFamily="2" charset="0"/>
                <a:cs typeface="Futura Medium" panose="020B0602020204020303" pitchFamily="34" charset="-79"/>
              </a:rPr>
              <a:t>Introduction</a:t>
            </a:r>
          </a:p>
          <a:p>
            <a:pPr marL="342900" indent="-342900">
              <a:buFont typeface="Arial" panose="020B0604020202020204" pitchFamily="34" charset="0"/>
              <a:buChar char="•"/>
            </a:pPr>
            <a:r>
              <a:rPr lang="en-CN" sz="2400" dirty="0">
                <a:solidFill>
                  <a:schemeClr val="bg1"/>
                </a:solidFill>
                <a:latin typeface="Futura Medium" panose="020B0602020204020303" pitchFamily="34" charset="-79"/>
                <a:ea typeface="Google Sans" pitchFamily="2" charset="0"/>
                <a:cs typeface="Futura Medium" panose="020B0602020204020303" pitchFamily="34" charset="-79"/>
              </a:rPr>
              <a:t>Definition</a:t>
            </a:r>
          </a:p>
          <a:p>
            <a:pPr marL="342900" indent="-342900">
              <a:buFont typeface="Arial" panose="020B0604020202020204" pitchFamily="34" charset="0"/>
              <a:buChar char="•"/>
            </a:pPr>
            <a:r>
              <a:rPr lang="en-CN" sz="2400" dirty="0">
                <a:solidFill>
                  <a:schemeClr val="bg1"/>
                </a:solidFill>
                <a:latin typeface="Futura Medium" panose="020B0602020204020303" pitchFamily="34" charset="-79"/>
                <a:ea typeface="Google Sans" pitchFamily="2" charset="0"/>
                <a:cs typeface="Futura Medium" panose="020B0602020204020303" pitchFamily="34" charset="-79"/>
              </a:rPr>
              <a:t>Utilitarianism</a:t>
            </a:r>
          </a:p>
          <a:p>
            <a:pPr marL="342900" indent="-342900">
              <a:buFont typeface="Arial" panose="020B0604020202020204" pitchFamily="34" charset="0"/>
              <a:buChar char="•"/>
            </a:pPr>
            <a:r>
              <a:rPr lang="en-CN" sz="2400" dirty="0">
                <a:solidFill>
                  <a:schemeClr val="bg1"/>
                </a:solidFill>
                <a:latin typeface="Futura Medium" panose="020B0602020204020303" pitchFamily="34" charset="-79"/>
                <a:ea typeface="Google Sans" pitchFamily="2" charset="0"/>
                <a:cs typeface="Futura Medium" panose="020B0602020204020303" pitchFamily="34" charset="-79"/>
              </a:rPr>
              <a:t>Deontology</a:t>
            </a:r>
          </a:p>
          <a:p>
            <a:pPr marL="342900" indent="-342900">
              <a:buFont typeface="Arial" panose="020B0604020202020204" pitchFamily="34" charset="0"/>
              <a:buChar char="•"/>
            </a:pPr>
            <a:r>
              <a:rPr lang="en-CN" sz="2400" dirty="0">
                <a:solidFill>
                  <a:schemeClr val="bg1"/>
                </a:solidFill>
                <a:latin typeface="Futura Medium" panose="020B0602020204020303" pitchFamily="34" charset="-79"/>
                <a:ea typeface="Google Sans" pitchFamily="2" charset="0"/>
                <a:cs typeface="Futura Medium" panose="020B0602020204020303" pitchFamily="34" charset="-79"/>
              </a:rPr>
              <a:t>Virtue Ethics</a:t>
            </a:r>
          </a:p>
          <a:p>
            <a:pPr marL="342900" indent="-342900">
              <a:buFont typeface="Arial" panose="020B0604020202020204" pitchFamily="34" charset="0"/>
              <a:buChar char="•"/>
            </a:pPr>
            <a:r>
              <a:rPr lang="en-CN" sz="2400" dirty="0">
                <a:solidFill>
                  <a:schemeClr val="bg1"/>
                </a:solidFill>
                <a:latin typeface="Futura Medium" panose="020B0602020204020303" pitchFamily="34" charset="-79"/>
                <a:ea typeface="Google Sans" pitchFamily="2" charset="0"/>
                <a:cs typeface="Futura Medium" panose="020B0602020204020303" pitchFamily="34" charset="-79"/>
              </a:rPr>
              <a:t>Ethical Egoism</a:t>
            </a:r>
          </a:p>
          <a:p>
            <a:pPr marL="342900" indent="-342900">
              <a:buFont typeface="Arial" panose="020B0604020202020204" pitchFamily="34" charset="0"/>
              <a:buChar char="•"/>
            </a:pPr>
            <a:r>
              <a:rPr lang="en-CN" sz="2400" dirty="0">
                <a:solidFill>
                  <a:schemeClr val="bg1"/>
                </a:solidFill>
                <a:latin typeface="Futura Medium" panose="020B0602020204020303" pitchFamily="34" charset="-79"/>
                <a:ea typeface="Google Sans" pitchFamily="2" charset="0"/>
                <a:cs typeface="Futura Medium" panose="020B0602020204020303" pitchFamily="34" charset="-79"/>
              </a:rPr>
              <a:t>Examples in </a:t>
            </a:r>
            <a:r>
              <a:rPr lang="en-CN" sz="2400" i="1" dirty="0">
                <a:solidFill>
                  <a:schemeClr val="bg1"/>
                </a:solidFill>
                <a:latin typeface="Futura Medium" panose="020B0602020204020303" pitchFamily="34" charset="-79"/>
                <a:ea typeface="Google Sans" pitchFamily="2" charset="0"/>
                <a:cs typeface="Futura Medium" panose="020B0602020204020303" pitchFamily="34" charset="-79"/>
              </a:rPr>
              <a:t>Machines like Me</a:t>
            </a:r>
            <a:endParaRPr lang="en-CN" sz="2400" dirty="0">
              <a:solidFill>
                <a:schemeClr val="bg1"/>
              </a:solidFill>
              <a:latin typeface="Futura Medium" panose="020B0602020204020303" pitchFamily="34" charset="-79"/>
              <a:ea typeface="Google Sans" pitchFamily="2" charset="0"/>
              <a:cs typeface="Futura Medium" panose="020B0602020204020303" pitchFamily="34" charset="-79"/>
            </a:endParaRPr>
          </a:p>
        </p:txBody>
      </p:sp>
      <p:sp>
        <p:nvSpPr>
          <p:cNvPr id="3" name="TextBox 2">
            <a:extLst>
              <a:ext uri="{FF2B5EF4-FFF2-40B4-BE49-F238E27FC236}">
                <a16:creationId xmlns:a16="http://schemas.microsoft.com/office/drawing/2014/main" id="{8B08895A-654E-A5A0-74F0-B24DF647ED5D}"/>
              </a:ext>
            </a:extLst>
          </p:cNvPr>
          <p:cNvSpPr txBox="1"/>
          <p:nvPr/>
        </p:nvSpPr>
        <p:spPr>
          <a:xfrm>
            <a:off x="246577" y="247135"/>
            <a:ext cx="6734432" cy="923330"/>
          </a:xfrm>
          <a:prstGeom prst="rect">
            <a:avLst/>
          </a:prstGeom>
          <a:noFill/>
        </p:spPr>
        <p:txBody>
          <a:bodyPr wrap="square" rtlCol="0">
            <a:spAutoFit/>
          </a:bodyPr>
          <a:lstStyle/>
          <a:p>
            <a:r>
              <a:rPr lang="en-CN" sz="5400" dirty="0">
                <a:solidFill>
                  <a:schemeClr val="bg1"/>
                </a:solidFill>
                <a:latin typeface="Futura Medium" panose="020B0602020204020303" pitchFamily="34" charset="-79"/>
                <a:cs typeface="Futura Medium" panose="020B0602020204020303" pitchFamily="34" charset="-79"/>
              </a:rPr>
              <a:t>Agenda</a:t>
            </a:r>
          </a:p>
        </p:txBody>
      </p:sp>
      <p:cxnSp>
        <p:nvCxnSpPr>
          <p:cNvPr id="6" name="Straight Connector 5">
            <a:extLst>
              <a:ext uri="{FF2B5EF4-FFF2-40B4-BE49-F238E27FC236}">
                <a16:creationId xmlns:a16="http://schemas.microsoft.com/office/drawing/2014/main" id="{7E7EB80D-9915-139A-6EFA-965FEF43B79D}"/>
              </a:ext>
            </a:extLst>
          </p:cNvPr>
          <p:cNvCxnSpPr>
            <a:cxnSpLocks/>
          </p:cNvCxnSpPr>
          <p:nvPr/>
        </p:nvCxnSpPr>
        <p:spPr>
          <a:xfrm>
            <a:off x="246577" y="1195179"/>
            <a:ext cx="2607834"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rapezoid 8">
            <a:extLst>
              <a:ext uri="{FF2B5EF4-FFF2-40B4-BE49-F238E27FC236}">
                <a16:creationId xmlns:a16="http://schemas.microsoft.com/office/drawing/2014/main" id="{1819AD59-056D-D7B3-E5AD-FBB8C085071B}"/>
              </a:ext>
            </a:extLst>
          </p:cNvPr>
          <p:cNvSpPr/>
          <p:nvPr/>
        </p:nvSpPr>
        <p:spPr>
          <a:xfrm rot="10800000">
            <a:off x="246577" y="1219894"/>
            <a:ext cx="2607833" cy="244347"/>
          </a:xfrm>
          <a:prstGeom prst="trapezoid">
            <a:avLst>
              <a:gd name="adj" fmla="val 18511"/>
            </a:avLst>
          </a:prstGeom>
          <a:gradFill>
            <a:gsLst>
              <a:gs pos="0">
                <a:schemeClr val="tx1"/>
              </a:gs>
              <a:gs pos="98000">
                <a:srgbClr val="B20A0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415012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5A5CFAF-53EE-763F-1455-E9E5596F0477}"/>
            </a:ext>
          </a:extLst>
        </p:cNvPr>
        <p:cNvGrpSpPr/>
        <p:nvPr/>
      </p:nvGrpSpPr>
      <p:grpSpPr>
        <a:xfrm>
          <a:off x="0" y="0"/>
          <a:ext cx="0" cy="0"/>
          <a:chOff x="0" y="0"/>
          <a:chExt cx="0" cy="0"/>
        </a:xfrm>
      </p:grpSpPr>
      <p:sp>
        <p:nvSpPr>
          <p:cNvPr id="7" name="Trapezoid 6">
            <a:extLst>
              <a:ext uri="{FF2B5EF4-FFF2-40B4-BE49-F238E27FC236}">
                <a16:creationId xmlns:a16="http://schemas.microsoft.com/office/drawing/2014/main" id="{77D6E33E-622D-1865-E4E4-00BFD34E2076}"/>
              </a:ext>
            </a:extLst>
          </p:cNvPr>
          <p:cNvSpPr/>
          <p:nvPr/>
        </p:nvSpPr>
        <p:spPr>
          <a:xfrm rot="5400000">
            <a:off x="4212098" y="3068597"/>
            <a:ext cx="3046989" cy="720808"/>
          </a:xfrm>
          <a:prstGeom prst="trapezoid">
            <a:avLst>
              <a:gd name="adj" fmla="val 18511"/>
            </a:avLst>
          </a:prstGeom>
          <a:gradFill>
            <a:gsLst>
              <a:gs pos="0">
                <a:schemeClr val="tx1"/>
              </a:gs>
              <a:gs pos="99000">
                <a:srgbClr val="008BB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 name="TextBox 4">
            <a:extLst>
              <a:ext uri="{FF2B5EF4-FFF2-40B4-BE49-F238E27FC236}">
                <a16:creationId xmlns:a16="http://schemas.microsoft.com/office/drawing/2014/main" id="{7B7772E1-EFF9-360A-173C-F6D22B75BA45}"/>
              </a:ext>
            </a:extLst>
          </p:cNvPr>
          <p:cNvSpPr txBox="1"/>
          <p:nvPr/>
        </p:nvSpPr>
        <p:spPr>
          <a:xfrm>
            <a:off x="6096000" y="1905506"/>
            <a:ext cx="6096000" cy="3046988"/>
          </a:xfrm>
          <a:prstGeom prst="rect">
            <a:avLst/>
          </a:prstGeom>
          <a:noFill/>
        </p:spPr>
        <p:txBody>
          <a:bodyPr wrap="square" rtlCol="0">
            <a:spAutoFit/>
          </a:bodyPr>
          <a:lstStyle/>
          <a:p>
            <a:r>
              <a:rPr lang="en-CN" sz="2400" dirty="0">
                <a:solidFill>
                  <a:schemeClr val="bg1"/>
                </a:solidFill>
                <a:latin typeface="Futura Medium" panose="020B0602020204020303" pitchFamily="34" charset="-79"/>
                <a:ea typeface="Google Sans" pitchFamily="2" charset="0"/>
                <a:cs typeface="Futura Medium" panose="020B0602020204020303" pitchFamily="34" charset="-79"/>
              </a:rPr>
              <a:t>Ethics are the rules that govern our lives, the laws that interpret right and wrong. However, not all people have the same ethics, and not all machines do either. However, ethics influence every choice in our lives, from deciding whether to have a bar of chocolate, to evaluating policies that affect everybody.</a:t>
            </a:r>
          </a:p>
        </p:txBody>
      </p:sp>
      <p:sp>
        <p:nvSpPr>
          <p:cNvPr id="3" name="TextBox 2">
            <a:extLst>
              <a:ext uri="{FF2B5EF4-FFF2-40B4-BE49-F238E27FC236}">
                <a16:creationId xmlns:a16="http://schemas.microsoft.com/office/drawing/2014/main" id="{334936BC-F1C7-5C3F-6B4C-4CD806B53844}"/>
              </a:ext>
            </a:extLst>
          </p:cNvPr>
          <p:cNvSpPr txBox="1"/>
          <p:nvPr/>
        </p:nvSpPr>
        <p:spPr>
          <a:xfrm>
            <a:off x="1071477" y="2967335"/>
            <a:ext cx="6734432" cy="923330"/>
          </a:xfrm>
          <a:prstGeom prst="rect">
            <a:avLst/>
          </a:prstGeom>
          <a:noFill/>
        </p:spPr>
        <p:txBody>
          <a:bodyPr wrap="square" rtlCol="0">
            <a:spAutoFit/>
          </a:bodyPr>
          <a:lstStyle/>
          <a:p>
            <a:r>
              <a:rPr lang="en-CN" sz="5400" dirty="0">
                <a:solidFill>
                  <a:schemeClr val="bg1"/>
                </a:solidFill>
                <a:latin typeface="Futura Medium" panose="020B0602020204020303" pitchFamily="34" charset="-79"/>
                <a:cs typeface="Futura Medium" panose="020B0602020204020303" pitchFamily="34" charset="-79"/>
              </a:rPr>
              <a:t>Introduction</a:t>
            </a:r>
          </a:p>
        </p:txBody>
      </p:sp>
      <p:cxnSp>
        <p:nvCxnSpPr>
          <p:cNvPr id="2" name="Straight Connector 1">
            <a:extLst>
              <a:ext uri="{FF2B5EF4-FFF2-40B4-BE49-F238E27FC236}">
                <a16:creationId xmlns:a16="http://schemas.microsoft.com/office/drawing/2014/main" id="{636F9E70-C424-3618-945E-706C0529BCDA}"/>
              </a:ext>
            </a:extLst>
          </p:cNvPr>
          <p:cNvCxnSpPr>
            <a:cxnSpLocks/>
          </p:cNvCxnSpPr>
          <p:nvPr/>
        </p:nvCxnSpPr>
        <p:spPr>
          <a:xfrm flipV="1">
            <a:off x="5375189" y="1905506"/>
            <a:ext cx="0" cy="3046988"/>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27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761313B-4F7D-0287-0AED-A92ACF8CFFBE}"/>
            </a:ext>
          </a:extLst>
        </p:cNvPr>
        <p:cNvGrpSpPr/>
        <p:nvPr/>
      </p:nvGrpSpPr>
      <p:grpSpPr>
        <a:xfrm>
          <a:off x="0" y="0"/>
          <a:ext cx="0" cy="0"/>
          <a:chOff x="0" y="0"/>
          <a:chExt cx="0" cy="0"/>
        </a:xfrm>
      </p:grpSpPr>
      <p:sp>
        <p:nvSpPr>
          <p:cNvPr id="7" name="Trapezoid 6">
            <a:extLst>
              <a:ext uri="{FF2B5EF4-FFF2-40B4-BE49-F238E27FC236}">
                <a16:creationId xmlns:a16="http://schemas.microsoft.com/office/drawing/2014/main" id="{6736D540-7952-89D9-EBA7-F667865580EA}"/>
              </a:ext>
            </a:extLst>
          </p:cNvPr>
          <p:cNvSpPr/>
          <p:nvPr/>
        </p:nvSpPr>
        <p:spPr>
          <a:xfrm rot="10800000">
            <a:off x="4212096" y="1285240"/>
            <a:ext cx="3046989" cy="360679"/>
          </a:xfrm>
          <a:prstGeom prst="trapezoid">
            <a:avLst>
              <a:gd name="adj" fmla="val 18511"/>
            </a:avLst>
          </a:prstGeom>
          <a:gradFill>
            <a:gsLst>
              <a:gs pos="0">
                <a:schemeClr val="tx1"/>
              </a:gs>
              <a:gs pos="99000">
                <a:schemeClr val="accent6">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 name="TextBox 4">
            <a:extLst>
              <a:ext uri="{FF2B5EF4-FFF2-40B4-BE49-F238E27FC236}">
                <a16:creationId xmlns:a16="http://schemas.microsoft.com/office/drawing/2014/main" id="{C871674A-9A77-1054-8797-C70A43FAECA2}"/>
              </a:ext>
            </a:extLst>
          </p:cNvPr>
          <p:cNvSpPr txBox="1"/>
          <p:nvPr/>
        </p:nvSpPr>
        <p:spPr>
          <a:xfrm>
            <a:off x="2687590" y="2208569"/>
            <a:ext cx="6096000" cy="2862322"/>
          </a:xfrm>
          <a:prstGeom prst="rect">
            <a:avLst/>
          </a:prstGeom>
          <a:noFill/>
        </p:spPr>
        <p:txBody>
          <a:bodyPr wrap="square" rtlCol="0">
            <a:spAutoFit/>
          </a:bodyPr>
          <a:lstStyle/>
          <a:p>
            <a:pPr algn="ctr"/>
            <a:r>
              <a:rPr lang="en-US" dirty="0">
                <a:solidFill>
                  <a:schemeClr val="bg1"/>
                </a:solidFill>
                <a:latin typeface="Futura Medium" panose="020B0602020204020303" pitchFamily="34" charset="-79"/>
                <a:ea typeface="Google Sans" pitchFamily="2" charset="0"/>
                <a:cs typeface="Futura Medium" panose="020B0602020204020303" pitchFamily="34" charset="-79"/>
              </a:rPr>
              <a:t>“a set of moral principles: a theory or system of moral values” – Meriam Webster</a:t>
            </a:r>
          </a:p>
          <a:p>
            <a:pPr algn="ctr"/>
            <a:endParaRPr lang="en-US" dirty="0">
              <a:solidFill>
                <a:schemeClr val="bg1"/>
              </a:solidFill>
              <a:latin typeface="Futura Medium" panose="020B0602020204020303" pitchFamily="34" charset="-79"/>
              <a:ea typeface="Google Sans" pitchFamily="2" charset="0"/>
              <a:cs typeface="Futura Medium" panose="020B0602020204020303" pitchFamily="34" charset="-79"/>
            </a:endParaRPr>
          </a:p>
          <a:p>
            <a:pPr algn="ctr"/>
            <a:r>
              <a:rPr lang="en-US" dirty="0">
                <a:solidFill>
                  <a:schemeClr val="bg1"/>
                </a:solidFill>
                <a:latin typeface="Futura Medium" panose="020B0602020204020303" pitchFamily="34" charset="-79"/>
                <a:ea typeface="Google Sans" pitchFamily="2" charset="0"/>
                <a:cs typeface="Futura Medium" panose="020B0602020204020303" pitchFamily="34" charset="-79"/>
              </a:rPr>
              <a:t>“Ethics, at its core, examines the basic issues of human conduct, focusing on what is morally right and wrong, good and bad, just and unjust. “ – (</a:t>
            </a:r>
            <a:r>
              <a:rPr lang="en-US" dirty="0" err="1">
                <a:solidFill>
                  <a:schemeClr val="bg1"/>
                </a:solidFill>
                <a:latin typeface="Futura Medium" panose="020B0602020204020303" pitchFamily="34" charset="-79"/>
                <a:ea typeface="Google Sans" pitchFamily="2" charset="0"/>
                <a:cs typeface="Futura Medium" panose="020B0602020204020303" pitchFamily="34" charset="-79"/>
              </a:rPr>
              <a:t>Thosiah</a:t>
            </a:r>
            <a:r>
              <a:rPr lang="en-US" dirty="0">
                <a:solidFill>
                  <a:schemeClr val="bg1"/>
                </a:solidFill>
                <a:latin typeface="Futura Medium" panose="020B0602020204020303" pitchFamily="34" charset="-79"/>
                <a:ea typeface="Google Sans" pitchFamily="2" charset="0"/>
                <a:cs typeface="Futura Medium" panose="020B0602020204020303" pitchFamily="34" charset="-79"/>
              </a:rPr>
              <a:t>, 2024)</a:t>
            </a:r>
          </a:p>
          <a:p>
            <a:pPr algn="ctr"/>
            <a:endParaRPr lang="en-US" u="sng" dirty="0">
              <a:solidFill>
                <a:schemeClr val="accent1"/>
              </a:solidFill>
              <a:latin typeface="Futura Medium" panose="020B0602020204020303" pitchFamily="34" charset="-79"/>
              <a:ea typeface="Google Sans" pitchFamily="2" charset="0"/>
              <a:cs typeface="Futura Medium" panose="020B0602020204020303" pitchFamily="34" charset="-79"/>
            </a:endParaRPr>
          </a:p>
          <a:p>
            <a:pPr algn="ctr"/>
            <a:r>
              <a:rPr lang="en-US" dirty="0">
                <a:solidFill>
                  <a:schemeClr val="bg1"/>
                </a:solidFill>
                <a:latin typeface="Futura Medium" panose="020B0602020204020303" pitchFamily="34" charset="-79"/>
                <a:ea typeface="Google Sans" pitchFamily="2" charset="0"/>
                <a:cs typeface="Futura Medium" panose="020B0602020204020303" pitchFamily="34" charset="-79"/>
              </a:rPr>
              <a:t>A set of guiding principles that separates right from wrong.</a:t>
            </a:r>
          </a:p>
          <a:p>
            <a:pPr algn="ctr"/>
            <a:endParaRPr lang="en-CN" dirty="0">
              <a:solidFill>
                <a:schemeClr val="bg1"/>
              </a:solidFill>
              <a:latin typeface="Futura Medium" panose="020B0602020204020303" pitchFamily="34" charset="-79"/>
              <a:ea typeface="Google Sans" pitchFamily="2" charset="0"/>
              <a:cs typeface="Futura Medium" panose="020B0602020204020303" pitchFamily="34" charset="-79"/>
            </a:endParaRPr>
          </a:p>
        </p:txBody>
      </p:sp>
      <p:sp>
        <p:nvSpPr>
          <p:cNvPr id="3" name="TextBox 2">
            <a:extLst>
              <a:ext uri="{FF2B5EF4-FFF2-40B4-BE49-F238E27FC236}">
                <a16:creationId xmlns:a16="http://schemas.microsoft.com/office/drawing/2014/main" id="{EB55B3DB-EDF7-AC5F-698E-4FF26D7251C9}"/>
              </a:ext>
            </a:extLst>
          </p:cNvPr>
          <p:cNvSpPr txBox="1"/>
          <p:nvPr/>
        </p:nvSpPr>
        <p:spPr>
          <a:xfrm>
            <a:off x="2368376" y="463510"/>
            <a:ext cx="6734432" cy="923330"/>
          </a:xfrm>
          <a:prstGeom prst="rect">
            <a:avLst/>
          </a:prstGeom>
          <a:noFill/>
        </p:spPr>
        <p:txBody>
          <a:bodyPr wrap="square" rtlCol="0">
            <a:spAutoFit/>
          </a:bodyPr>
          <a:lstStyle/>
          <a:p>
            <a:pPr algn="ctr"/>
            <a:r>
              <a:rPr lang="en-CN" sz="5400" dirty="0">
                <a:solidFill>
                  <a:schemeClr val="bg1"/>
                </a:solidFill>
                <a:latin typeface="Futura Medium" panose="020B0602020204020303" pitchFamily="34" charset="-79"/>
                <a:cs typeface="Futura Medium" panose="020B0602020204020303" pitchFamily="34" charset="-79"/>
              </a:rPr>
              <a:t>Definition</a:t>
            </a:r>
          </a:p>
        </p:txBody>
      </p:sp>
      <p:cxnSp>
        <p:nvCxnSpPr>
          <p:cNvPr id="2" name="Straight Connector 1">
            <a:extLst>
              <a:ext uri="{FF2B5EF4-FFF2-40B4-BE49-F238E27FC236}">
                <a16:creationId xmlns:a16="http://schemas.microsoft.com/office/drawing/2014/main" id="{C971F732-A438-F236-55BF-976D228FEF1B}"/>
              </a:ext>
            </a:extLst>
          </p:cNvPr>
          <p:cNvCxnSpPr>
            <a:cxnSpLocks/>
          </p:cNvCxnSpPr>
          <p:nvPr/>
        </p:nvCxnSpPr>
        <p:spPr>
          <a:xfrm rot="5400000" flipV="1">
            <a:off x="5735592" y="-238254"/>
            <a:ext cx="0" cy="3046988"/>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04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4DADE05-85A8-EDEB-A50F-E1A9A007B22E}"/>
            </a:ext>
          </a:extLst>
        </p:cNvPr>
        <p:cNvGrpSpPr/>
        <p:nvPr/>
      </p:nvGrpSpPr>
      <p:grpSpPr>
        <a:xfrm>
          <a:off x="0" y="0"/>
          <a:ext cx="0" cy="0"/>
          <a:chOff x="0" y="0"/>
          <a:chExt cx="0" cy="0"/>
        </a:xfrm>
      </p:grpSpPr>
      <p:sp>
        <p:nvSpPr>
          <p:cNvPr id="7" name="Trapezoid 6">
            <a:extLst>
              <a:ext uri="{FF2B5EF4-FFF2-40B4-BE49-F238E27FC236}">
                <a16:creationId xmlns:a16="http://schemas.microsoft.com/office/drawing/2014/main" id="{36BFC2AC-A1C3-FE86-1C15-558DE4E799D5}"/>
              </a:ext>
            </a:extLst>
          </p:cNvPr>
          <p:cNvSpPr/>
          <p:nvPr/>
        </p:nvSpPr>
        <p:spPr>
          <a:xfrm rot="10800000">
            <a:off x="478063" y="1645917"/>
            <a:ext cx="4226016" cy="360679"/>
          </a:xfrm>
          <a:prstGeom prst="trapezoid">
            <a:avLst>
              <a:gd name="adj" fmla="val 18511"/>
            </a:avLst>
          </a:prstGeom>
          <a:gradFill>
            <a:gsLst>
              <a:gs pos="0">
                <a:schemeClr val="tx1"/>
              </a:gs>
              <a:gs pos="99000">
                <a:schemeClr val="accent4">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 name="TextBox 4">
            <a:extLst>
              <a:ext uri="{FF2B5EF4-FFF2-40B4-BE49-F238E27FC236}">
                <a16:creationId xmlns:a16="http://schemas.microsoft.com/office/drawing/2014/main" id="{B86D74C0-835D-02CE-159D-8D1CE59A5FF2}"/>
              </a:ext>
            </a:extLst>
          </p:cNvPr>
          <p:cNvSpPr txBox="1"/>
          <p:nvPr/>
        </p:nvSpPr>
        <p:spPr>
          <a:xfrm>
            <a:off x="391432" y="2266081"/>
            <a:ext cx="6096000" cy="2585323"/>
          </a:xfrm>
          <a:prstGeom prst="rect">
            <a:avLst/>
          </a:prstGeom>
          <a:noFill/>
        </p:spPr>
        <p:txBody>
          <a:bodyPr wrap="square" rtlCol="0">
            <a:spAutoFit/>
          </a:bodyPr>
          <a:lstStyle/>
          <a:p>
            <a:r>
              <a:rPr lang="en-US" dirty="0">
                <a:solidFill>
                  <a:schemeClr val="bg1"/>
                </a:solidFill>
                <a:latin typeface="Futura Medium" panose="020B0602020204020303" pitchFamily="34" charset="-79"/>
                <a:ea typeface="Google Sans" pitchFamily="2" charset="0"/>
                <a:cs typeface="Futura Medium" panose="020B0602020204020303" pitchFamily="34" charset="-79"/>
              </a:rPr>
              <a:t>Utilitarianism</a:t>
            </a:r>
            <a:r>
              <a:rPr lang="en-CN" dirty="0">
                <a:solidFill>
                  <a:schemeClr val="bg1"/>
                </a:solidFill>
                <a:latin typeface="Futura Medium" panose="020B0602020204020303" pitchFamily="34" charset="-79"/>
                <a:ea typeface="Google Sans" pitchFamily="2" charset="0"/>
                <a:cs typeface="Futura Medium" panose="020B0602020204020303" pitchFamily="34" charset="-79"/>
              </a:rPr>
              <a:t> is a form of ethics. In short, the right action is the one that gives the most amount of happiness to the most amount of people. </a:t>
            </a:r>
          </a:p>
          <a:p>
            <a:endParaRPr lang="en-CN" dirty="0">
              <a:solidFill>
                <a:schemeClr val="bg1"/>
              </a:solidFill>
              <a:latin typeface="Futura Medium" panose="020B0602020204020303" pitchFamily="34" charset="-79"/>
              <a:ea typeface="Google Sans" pitchFamily="2" charset="0"/>
              <a:cs typeface="Futura Medium" panose="020B0602020204020303" pitchFamily="34" charset="-79"/>
            </a:endParaRP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Founded by Jeremy Banthem</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Focuses on bringing happiness while minimizing suffering</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Prioritizes total outcome on everybody affected</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Treats ethics as a calculable matter</a:t>
            </a:r>
          </a:p>
        </p:txBody>
      </p:sp>
      <p:sp>
        <p:nvSpPr>
          <p:cNvPr id="3" name="TextBox 2">
            <a:extLst>
              <a:ext uri="{FF2B5EF4-FFF2-40B4-BE49-F238E27FC236}">
                <a16:creationId xmlns:a16="http://schemas.microsoft.com/office/drawing/2014/main" id="{E0901FE7-4B73-426C-A7DA-EC2F919A0F5D}"/>
              </a:ext>
            </a:extLst>
          </p:cNvPr>
          <p:cNvSpPr txBox="1"/>
          <p:nvPr/>
        </p:nvSpPr>
        <p:spPr>
          <a:xfrm>
            <a:off x="391432" y="823572"/>
            <a:ext cx="6734432" cy="923330"/>
          </a:xfrm>
          <a:prstGeom prst="rect">
            <a:avLst/>
          </a:prstGeom>
          <a:noFill/>
        </p:spPr>
        <p:txBody>
          <a:bodyPr wrap="square" rtlCol="0">
            <a:spAutoFit/>
          </a:bodyPr>
          <a:lstStyle/>
          <a:p>
            <a:r>
              <a:rPr lang="en-CN" sz="5400" dirty="0">
                <a:solidFill>
                  <a:schemeClr val="bg1"/>
                </a:solidFill>
                <a:latin typeface="Futura Medium" panose="020B0602020204020303" pitchFamily="34" charset="-79"/>
                <a:cs typeface="Futura Medium" panose="020B0602020204020303" pitchFamily="34" charset="-79"/>
              </a:rPr>
              <a:t>Ultilitarianism</a:t>
            </a:r>
          </a:p>
        </p:txBody>
      </p:sp>
      <p:cxnSp>
        <p:nvCxnSpPr>
          <p:cNvPr id="2" name="Straight Connector 1">
            <a:extLst>
              <a:ext uri="{FF2B5EF4-FFF2-40B4-BE49-F238E27FC236}">
                <a16:creationId xmlns:a16="http://schemas.microsoft.com/office/drawing/2014/main" id="{91EE9592-64A7-759D-9171-57CDA0747C4A}"/>
              </a:ext>
            </a:extLst>
          </p:cNvPr>
          <p:cNvCxnSpPr>
            <a:cxnSpLocks/>
          </p:cNvCxnSpPr>
          <p:nvPr/>
        </p:nvCxnSpPr>
        <p:spPr>
          <a:xfrm>
            <a:off x="478063" y="1645917"/>
            <a:ext cx="4226017"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6148" name="Picture 4">
            <a:extLst>
              <a:ext uri="{FF2B5EF4-FFF2-40B4-BE49-F238E27FC236}">
                <a16:creationId xmlns:a16="http://schemas.microsoft.com/office/drawing/2014/main" id="{CCEDE1E4-6038-DF17-34E0-35A89807700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487432" y="1800860"/>
            <a:ext cx="5470852" cy="325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1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DF8900-6B62-B0D7-0ECE-6307219CF7B5}"/>
            </a:ext>
          </a:extLst>
        </p:cNvPr>
        <p:cNvGrpSpPr/>
        <p:nvPr/>
      </p:nvGrpSpPr>
      <p:grpSpPr>
        <a:xfrm>
          <a:off x="0" y="0"/>
          <a:ext cx="0" cy="0"/>
          <a:chOff x="0" y="0"/>
          <a:chExt cx="0" cy="0"/>
        </a:xfrm>
      </p:grpSpPr>
      <p:sp>
        <p:nvSpPr>
          <p:cNvPr id="7" name="Trapezoid 6">
            <a:extLst>
              <a:ext uri="{FF2B5EF4-FFF2-40B4-BE49-F238E27FC236}">
                <a16:creationId xmlns:a16="http://schemas.microsoft.com/office/drawing/2014/main" id="{1D79D845-C961-E7D9-4DC9-C548361042B8}"/>
              </a:ext>
            </a:extLst>
          </p:cNvPr>
          <p:cNvSpPr/>
          <p:nvPr/>
        </p:nvSpPr>
        <p:spPr>
          <a:xfrm rot="10800000">
            <a:off x="461880" y="1641488"/>
            <a:ext cx="3699812" cy="360679"/>
          </a:xfrm>
          <a:prstGeom prst="trapezoid">
            <a:avLst>
              <a:gd name="adj" fmla="val 18511"/>
            </a:avLst>
          </a:prstGeom>
          <a:gradFill>
            <a:gsLst>
              <a:gs pos="0">
                <a:schemeClr val="tx1"/>
              </a:gs>
              <a:gs pos="99000">
                <a:schemeClr val="accent3">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2" name="Straight Connector 1">
            <a:extLst>
              <a:ext uri="{FF2B5EF4-FFF2-40B4-BE49-F238E27FC236}">
                <a16:creationId xmlns:a16="http://schemas.microsoft.com/office/drawing/2014/main" id="{56F6B8DF-26CE-7B19-37BC-6904F717787D}"/>
              </a:ext>
            </a:extLst>
          </p:cNvPr>
          <p:cNvCxnSpPr>
            <a:cxnSpLocks/>
          </p:cNvCxnSpPr>
          <p:nvPr/>
        </p:nvCxnSpPr>
        <p:spPr>
          <a:xfrm>
            <a:off x="461879" y="1629979"/>
            <a:ext cx="3699813" cy="1151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C4FF7DC-6523-2ED9-7B86-77F0D5FBFDA0}"/>
              </a:ext>
            </a:extLst>
          </p:cNvPr>
          <p:cNvSpPr txBox="1"/>
          <p:nvPr/>
        </p:nvSpPr>
        <p:spPr>
          <a:xfrm>
            <a:off x="391432" y="2266081"/>
            <a:ext cx="6096000" cy="2585323"/>
          </a:xfrm>
          <a:prstGeom prst="rect">
            <a:avLst/>
          </a:prstGeom>
          <a:noFill/>
        </p:spPr>
        <p:txBody>
          <a:bodyPr wrap="square" rtlCol="0">
            <a:spAutoFit/>
          </a:bodyPr>
          <a:lstStyle/>
          <a:p>
            <a:r>
              <a:rPr lang="en-CN" dirty="0">
                <a:solidFill>
                  <a:schemeClr val="bg1"/>
                </a:solidFill>
                <a:latin typeface="Futura Medium" panose="020B0602020204020303" pitchFamily="34" charset="-79"/>
                <a:ea typeface="Google Sans" pitchFamily="2" charset="0"/>
                <a:cs typeface="Futura Medium" panose="020B0602020204020303" pitchFamily="34" charset="-79"/>
              </a:rPr>
              <a:t>Deontology is another way of thinking in ethics. Instead on focusing on the output, it is about the input. Deontology is a set of laws that define what action is correct.</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Disregards outcome</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Focuses on making choices that do not break a law (Do not lie etc.)</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Laws are universal</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Formulated by Immanuel Kant</a:t>
            </a:r>
          </a:p>
        </p:txBody>
      </p:sp>
      <p:sp>
        <p:nvSpPr>
          <p:cNvPr id="3" name="TextBox 2">
            <a:extLst>
              <a:ext uri="{FF2B5EF4-FFF2-40B4-BE49-F238E27FC236}">
                <a16:creationId xmlns:a16="http://schemas.microsoft.com/office/drawing/2014/main" id="{98064AF7-3B44-798A-3031-714949F3B635}"/>
              </a:ext>
            </a:extLst>
          </p:cNvPr>
          <p:cNvSpPr txBox="1"/>
          <p:nvPr/>
        </p:nvSpPr>
        <p:spPr>
          <a:xfrm>
            <a:off x="391432" y="671794"/>
            <a:ext cx="6734432" cy="923330"/>
          </a:xfrm>
          <a:prstGeom prst="rect">
            <a:avLst/>
          </a:prstGeom>
          <a:noFill/>
        </p:spPr>
        <p:txBody>
          <a:bodyPr wrap="square" rtlCol="0">
            <a:spAutoFit/>
          </a:bodyPr>
          <a:lstStyle/>
          <a:p>
            <a:r>
              <a:rPr lang="en-CN" sz="5400" dirty="0">
                <a:solidFill>
                  <a:schemeClr val="bg1"/>
                </a:solidFill>
                <a:latin typeface="Futura Medium" panose="020B0602020204020303" pitchFamily="34" charset="-79"/>
                <a:cs typeface="Futura Medium" panose="020B0602020204020303" pitchFamily="34" charset="-79"/>
              </a:rPr>
              <a:t>Deontology</a:t>
            </a:r>
          </a:p>
        </p:txBody>
      </p:sp>
      <p:pic>
        <p:nvPicPr>
          <p:cNvPr id="8196" name="Picture 4">
            <a:extLst>
              <a:ext uri="{FF2B5EF4-FFF2-40B4-BE49-F238E27FC236}">
                <a16:creationId xmlns:a16="http://schemas.microsoft.com/office/drawing/2014/main" id="{5B895532-789D-EDAF-6DB5-D02A5046A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090" y="1913327"/>
            <a:ext cx="7229295" cy="494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32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9D2C713-4522-473A-5D3E-054BA3721F57}"/>
            </a:ext>
          </a:extLst>
        </p:cNvPr>
        <p:cNvGrpSpPr/>
        <p:nvPr/>
      </p:nvGrpSpPr>
      <p:grpSpPr>
        <a:xfrm>
          <a:off x="0" y="0"/>
          <a:ext cx="0" cy="0"/>
          <a:chOff x="0" y="0"/>
          <a:chExt cx="0" cy="0"/>
        </a:xfrm>
      </p:grpSpPr>
      <p:sp>
        <p:nvSpPr>
          <p:cNvPr id="7" name="Trapezoid 6">
            <a:extLst>
              <a:ext uri="{FF2B5EF4-FFF2-40B4-BE49-F238E27FC236}">
                <a16:creationId xmlns:a16="http://schemas.microsoft.com/office/drawing/2014/main" id="{0E6ED8F1-69F9-A91D-7F8A-F25B17592144}"/>
              </a:ext>
            </a:extLst>
          </p:cNvPr>
          <p:cNvSpPr/>
          <p:nvPr/>
        </p:nvSpPr>
        <p:spPr>
          <a:xfrm rot="10800000">
            <a:off x="461877" y="1641487"/>
            <a:ext cx="3936499" cy="360679"/>
          </a:xfrm>
          <a:prstGeom prst="trapezoid">
            <a:avLst>
              <a:gd name="adj" fmla="val 18511"/>
            </a:avLst>
          </a:prstGeom>
          <a:gradFill>
            <a:gsLst>
              <a:gs pos="0">
                <a:schemeClr val="tx1"/>
              </a:gs>
              <a:gs pos="99000">
                <a:schemeClr val="accent5">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2" name="Straight Connector 1">
            <a:extLst>
              <a:ext uri="{FF2B5EF4-FFF2-40B4-BE49-F238E27FC236}">
                <a16:creationId xmlns:a16="http://schemas.microsoft.com/office/drawing/2014/main" id="{A383398E-35EA-F47C-E910-8AA44CB0882D}"/>
              </a:ext>
            </a:extLst>
          </p:cNvPr>
          <p:cNvCxnSpPr>
            <a:cxnSpLocks/>
          </p:cNvCxnSpPr>
          <p:nvPr/>
        </p:nvCxnSpPr>
        <p:spPr>
          <a:xfrm flipV="1">
            <a:off x="461879" y="1641488"/>
            <a:ext cx="3936500" cy="4429"/>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BFC7B65-11C7-A5AA-0FA2-F2F97ECF8E50}"/>
              </a:ext>
            </a:extLst>
          </p:cNvPr>
          <p:cNvSpPr txBox="1"/>
          <p:nvPr/>
        </p:nvSpPr>
        <p:spPr>
          <a:xfrm>
            <a:off x="391432" y="2266081"/>
            <a:ext cx="6096000" cy="2308324"/>
          </a:xfrm>
          <a:prstGeom prst="rect">
            <a:avLst/>
          </a:prstGeom>
          <a:noFill/>
        </p:spPr>
        <p:txBody>
          <a:bodyPr wrap="square" rtlCol="0">
            <a:spAutoFit/>
          </a:bodyPr>
          <a:lstStyle/>
          <a:p>
            <a:r>
              <a:rPr lang="en-CN" dirty="0">
                <a:solidFill>
                  <a:schemeClr val="bg1"/>
                </a:solidFill>
                <a:latin typeface="Futura Medium" panose="020B0602020204020303" pitchFamily="34" charset="-79"/>
                <a:ea typeface="Google Sans" pitchFamily="2" charset="0"/>
                <a:cs typeface="Futura Medium" panose="020B0602020204020303" pitchFamily="34" charset="-79"/>
              </a:rPr>
              <a:t>Virtue ethics is different from both as virtue ethics isn’t about bringing benefits or doing the correct thing, but instead, building virtue, or character. The right thing is always the one that builds on your virtue.</a:t>
            </a:r>
          </a:p>
          <a:p>
            <a:endParaRPr lang="en-CN" dirty="0">
              <a:solidFill>
                <a:schemeClr val="bg1"/>
              </a:solidFill>
              <a:latin typeface="Futura Medium" panose="020B0602020204020303" pitchFamily="34" charset="-79"/>
              <a:ea typeface="Google Sans" pitchFamily="2" charset="0"/>
              <a:cs typeface="Futura Medium" panose="020B0602020204020303" pitchFamily="34" charset="-79"/>
            </a:endParaRP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Focuses on virtue</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Founded by Aristotle</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As long as your character is better, it is correct.</a:t>
            </a:r>
          </a:p>
        </p:txBody>
      </p:sp>
      <p:sp>
        <p:nvSpPr>
          <p:cNvPr id="3" name="TextBox 2">
            <a:extLst>
              <a:ext uri="{FF2B5EF4-FFF2-40B4-BE49-F238E27FC236}">
                <a16:creationId xmlns:a16="http://schemas.microsoft.com/office/drawing/2014/main" id="{538B9EE0-1266-8648-9602-340A54C75D5E}"/>
              </a:ext>
            </a:extLst>
          </p:cNvPr>
          <p:cNvSpPr txBox="1"/>
          <p:nvPr/>
        </p:nvSpPr>
        <p:spPr>
          <a:xfrm>
            <a:off x="391432" y="671794"/>
            <a:ext cx="6734432" cy="923330"/>
          </a:xfrm>
          <a:prstGeom prst="rect">
            <a:avLst/>
          </a:prstGeom>
          <a:noFill/>
        </p:spPr>
        <p:txBody>
          <a:bodyPr wrap="square" rtlCol="0">
            <a:spAutoFit/>
          </a:bodyPr>
          <a:lstStyle/>
          <a:p>
            <a:r>
              <a:rPr lang="en-CN" sz="5400" dirty="0">
                <a:solidFill>
                  <a:schemeClr val="bg1"/>
                </a:solidFill>
                <a:latin typeface="Futura Medium" panose="020B0602020204020303" pitchFamily="34" charset="-79"/>
                <a:cs typeface="Futura Medium" panose="020B0602020204020303" pitchFamily="34" charset="-79"/>
              </a:rPr>
              <a:t>Virtue Ethics</a:t>
            </a:r>
          </a:p>
        </p:txBody>
      </p:sp>
      <p:pic>
        <p:nvPicPr>
          <p:cNvPr id="10242" name="Picture 2">
            <a:extLst>
              <a:ext uri="{FF2B5EF4-FFF2-40B4-BE49-F238E27FC236}">
                <a16:creationId xmlns:a16="http://schemas.microsoft.com/office/drawing/2014/main" id="{AB0ADA51-DEB3-E7A7-3DDE-8201692B2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991" y="1821829"/>
            <a:ext cx="4500318" cy="299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8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A3CC52-3AF7-7EC1-E5E5-E4286CB0C91F}"/>
            </a:ext>
          </a:extLst>
        </p:cNvPr>
        <p:cNvGrpSpPr/>
        <p:nvPr/>
      </p:nvGrpSpPr>
      <p:grpSpPr>
        <a:xfrm>
          <a:off x="0" y="0"/>
          <a:ext cx="0" cy="0"/>
          <a:chOff x="0" y="0"/>
          <a:chExt cx="0" cy="0"/>
        </a:xfrm>
      </p:grpSpPr>
      <p:sp>
        <p:nvSpPr>
          <p:cNvPr id="7" name="Trapezoid 6">
            <a:extLst>
              <a:ext uri="{FF2B5EF4-FFF2-40B4-BE49-F238E27FC236}">
                <a16:creationId xmlns:a16="http://schemas.microsoft.com/office/drawing/2014/main" id="{D6E911C6-9657-99EE-B7DA-A1CE60EE3E2A}"/>
              </a:ext>
            </a:extLst>
          </p:cNvPr>
          <p:cNvSpPr/>
          <p:nvPr/>
        </p:nvSpPr>
        <p:spPr>
          <a:xfrm rot="10800000">
            <a:off x="461880" y="1641488"/>
            <a:ext cx="4500318" cy="360679"/>
          </a:xfrm>
          <a:prstGeom prst="trapezoid">
            <a:avLst>
              <a:gd name="adj" fmla="val 18511"/>
            </a:avLst>
          </a:prstGeom>
          <a:gradFill>
            <a:gsLst>
              <a:gs pos="0">
                <a:schemeClr val="tx1"/>
              </a:gs>
              <a:gs pos="99000">
                <a:schemeClr val="accent2">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2" name="Straight Connector 1">
            <a:extLst>
              <a:ext uri="{FF2B5EF4-FFF2-40B4-BE49-F238E27FC236}">
                <a16:creationId xmlns:a16="http://schemas.microsoft.com/office/drawing/2014/main" id="{3093CB04-6838-D359-8CCD-98243E45573E}"/>
              </a:ext>
            </a:extLst>
          </p:cNvPr>
          <p:cNvCxnSpPr>
            <a:cxnSpLocks/>
          </p:cNvCxnSpPr>
          <p:nvPr/>
        </p:nvCxnSpPr>
        <p:spPr>
          <a:xfrm>
            <a:off x="478063" y="1645917"/>
            <a:ext cx="4504245"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4986032-ECD5-C6F2-1A24-5DC0E40C8C6E}"/>
              </a:ext>
            </a:extLst>
          </p:cNvPr>
          <p:cNvSpPr txBox="1"/>
          <p:nvPr/>
        </p:nvSpPr>
        <p:spPr>
          <a:xfrm>
            <a:off x="391432" y="2266081"/>
            <a:ext cx="6096000" cy="2585323"/>
          </a:xfrm>
          <a:prstGeom prst="rect">
            <a:avLst/>
          </a:prstGeom>
          <a:noFill/>
        </p:spPr>
        <p:txBody>
          <a:bodyPr wrap="square" rtlCol="0">
            <a:spAutoFit/>
          </a:bodyPr>
          <a:lstStyle/>
          <a:p>
            <a:r>
              <a:rPr lang="en-CN" dirty="0">
                <a:solidFill>
                  <a:schemeClr val="bg1"/>
                </a:solidFill>
                <a:latin typeface="Futura Medium" panose="020B0602020204020303" pitchFamily="34" charset="-79"/>
                <a:ea typeface="Google Sans" pitchFamily="2" charset="0"/>
                <a:cs typeface="Futura Medium" panose="020B0602020204020303" pitchFamily="34" charset="-79"/>
              </a:rPr>
              <a:t>Based on virtue ethics, ethical egoism argues that the highest virtue is self-benefit. It states that a person should always act for their own benefit.</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Is based on virtue ethics</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Put forth by Hendric Sidgwick</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A person </a:t>
            </a:r>
            <a:r>
              <a:rPr lang="en-US" dirty="0">
                <a:solidFill>
                  <a:schemeClr val="bg1"/>
                </a:solidFill>
                <a:latin typeface="Futura Medium" panose="020B0602020204020303" pitchFamily="34" charset="-79"/>
                <a:ea typeface="Google Sans" pitchFamily="2" charset="0"/>
                <a:cs typeface="Futura Medium" panose="020B0602020204020303" pitchFamily="34" charset="-79"/>
              </a:rPr>
              <a:t>should only</a:t>
            </a:r>
            <a:r>
              <a:rPr lang="en-CN" dirty="0">
                <a:solidFill>
                  <a:schemeClr val="bg1"/>
                </a:solidFill>
                <a:latin typeface="Futura Medium" panose="020B0602020204020303" pitchFamily="34" charset="-79"/>
                <a:ea typeface="Google Sans" pitchFamily="2" charset="0"/>
                <a:cs typeface="Futura Medium" panose="020B0602020204020303" pitchFamily="34" charset="-79"/>
              </a:rPr>
              <a:t> maximize their own pleasure</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Disregards others.</a:t>
            </a:r>
          </a:p>
          <a:p>
            <a:pPr marL="285750" indent="-285750">
              <a:buFontTx/>
              <a:buChar char="-"/>
            </a:pPr>
            <a:r>
              <a:rPr lang="en-CN" dirty="0">
                <a:solidFill>
                  <a:schemeClr val="bg1"/>
                </a:solidFill>
                <a:latin typeface="Futura Medium" panose="020B0602020204020303" pitchFamily="34" charset="-79"/>
                <a:ea typeface="Google Sans" pitchFamily="2" charset="0"/>
                <a:cs typeface="Futura Medium" panose="020B0602020204020303" pitchFamily="34" charset="-79"/>
              </a:rPr>
              <a:t>Can sometimes be useful (eg. I want to rob a bank, but I want to live in a peaceful society)</a:t>
            </a:r>
          </a:p>
        </p:txBody>
      </p:sp>
      <p:sp>
        <p:nvSpPr>
          <p:cNvPr id="3" name="TextBox 2">
            <a:extLst>
              <a:ext uri="{FF2B5EF4-FFF2-40B4-BE49-F238E27FC236}">
                <a16:creationId xmlns:a16="http://schemas.microsoft.com/office/drawing/2014/main" id="{F47DADF4-47E6-510B-F356-B162844540CC}"/>
              </a:ext>
            </a:extLst>
          </p:cNvPr>
          <p:cNvSpPr txBox="1"/>
          <p:nvPr/>
        </p:nvSpPr>
        <p:spPr>
          <a:xfrm>
            <a:off x="391432" y="671794"/>
            <a:ext cx="6734432" cy="923330"/>
          </a:xfrm>
          <a:prstGeom prst="rect">
            <a:avLst/>
          </a:prstGeom>
          <a:noFill/>
        </p:spPr>
        <p:txBody>
          <a:bodyPr wrap="square" rtlCol="0">
            <a:spAutoFit/>
          </a:bodyPr>
          <a:lstStyle/>
          <a:p>
            <a:r>
              <a:rPr lang="en-CN" sz="5400" dirty="0">
                <a:solidFill>
                  <a:schemeClr val="bg1"/>
                </a:solidFill>
                <a:latin typeface="Futura Medium" panose="020B0602020204020303" pitchFamily="34" charset="-79"/>
                <a:cs typeface="Futura Medium" panose="020B0602020204020303" pitchFamily="34" charset="-79"/>
              </a:rPr>
              <a:t>Ethical Egoism</a:t>
            </a:r>
          </a:p>
        </p:txBody>
      </p:sp>
      <p:pic>
        <p:nvPicPr>
          <p:cNvPr id="12290" name="Picture 2">
            <a:extLst>
              <a:ext uri="{FF2B5EF4-FFF2-40B4-BE49-F238E27FC236}">
                <a16:creationId xmlns:a16="http://schemas.microsoft.com/office/drawing/2014/main" id="{8097DD86-16A6-1DD9-78FC-2F51098217A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925004" y="1365738"/>
            <a:ext cx="4700946" cy="43199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14" name="Ink 13">
                <a:extLst>
                  <a:ext uri="{FF2B5EF4-FFF2-40B4-BE49-F238E27FC236}">
                    <a16:creationId xmlns:a16="http://schemas.microsoft.com/office/drawing/2014/main" id="{552ECBDB-150A-D0EA-DF42-81363339CB36}"/>
                  </a:ext>
                </a:extLst>
              </p14:cNvPr>
              <p14:cNvContentPartPr/>
              <p14:nvPr/>
            </p14:nvContentPartPr>
            <p14:xfrm>
              <a:off x="8460969" y="3589255"/>
              <a:ext cx="360" cy="360"/>
            </p14:xfrm>
          </p:contentPart>
        </mc:Choice>
        <mc:Fallback>
          <p:pic>
            <p:nvPicPr>
              <p:cNvPr id="14" name="Ink 13">
                <a:extLst>
                  <a:ext uri="{FF2B5EF4-FFF2-40B4-BE49-F238E27FC236}">
                    <a16:creationId xmlns:a16="http://schemas.microsoft.com/office/drawing/2014/main" id="{552ECBDB-150A-D0EA-DF42-81363339CB36}"/>
                  </a:ext>
                </a:extLst>
              </p:cNvPr>
              <p:cNvPicPr/>
              <p:nvPr/>
            </p:nvPicPr>
            <p:blipFill>
              <a:blip r:embed="rId6"/>
              <a:stretch>
                <a:fillRect/>
              </a:stretch>
            </p:blipFill>
            <p:spPr>
              <a:xfrm>
                <a:off x="8397969" y="3526255"/>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536E590C-7D0F-2D70-2445-A0C53043E2DA}"/>
                  </a:ext>
                </a:extLst>
              </p14:cNvPr>
              <p14:cNvContentPartPr/>
              <p14:nvPr/>
            </p14:nvContentPartPr>
            <p14:xfrm>
              <a:off x="8753649" y="3557215"/>
              <a:ext cx="520920" cy="188640"/>
            </p14:xfrm>
          </p:contentPart>
        </mc:Choice>
        <mc:Fallback>
          <p:pic>
            <p:nvPicPr>
              <p:cNvPr id="15" name="Ink 14">
                <a:extLst>
                  <a:ext uri="{FF2B5EF4-FFF2-40B4-BE49-F238E27FC236}">
                    <a16:creationId xmlns:a16="http://schemas.microsoft.com/office/drawing/2014/main" id="{536E590C-7D0F-2D70-2445-A0C53043E2DA}"/>
                  </a:ext>
                </a:extLst>
              </p:cNvPr>
              <p:cNvPicPr/>
              <p:nvPr/>
            </p:nvPicPr>
            <p:blipFill>
              <a:blip r:embed="rId8"/>
              <a:stretch>
                <a:fillRect/>
              </a:stretch>
            </p:blipFill>
            <p:spPr>
              <a:xfrm>
                <a:off x="8690649" y="3494575"/>
                <a:ext cx="6465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7D487370-ADB4-C413-FAE1-546B85A044B3}"/>
                  </a:ext>
                </a:extLst>
              </p14:cNvPr>
              <p14:cNvContentPartPr/>
              <p14:nvPr/>
            </p14:nvContentPartPr>
            <p14:xfrm>
              <a:off x="8852289" y="3993175"/>
              <a:ext cx="14760" cy="108720"/>
            </p14:xfrm>
          </p:contentPart>
        </mc:Choice>
        <mc:Fallback>
          <p:pic>
            <p:nvPicPr>
              <p:cNvPr id="16" name="Ink 15">
                <a:extLst>
                  <a:ext uri="{FF2B5EF4-FFF2-40B4-BE49-F238E27FC236}">
                    <a16:creationId xmlns:a16="http://schemas.microsoft.com/office/drawing/2014/main" id="{7D487370-ADB4-C413-FAE1-546B85A044B3}"/>
                  </a:ext>
                </a:extLst>
              </p:cNvPr>
              <p:cNvPicPr/>
              <p:nvPr/>
            </p:nvPicPr>
            <p:blipFill>
              <a:blip r:embed="rId10"/>
              <a:stretch>
                <a:fillRect/>
              </a:stretch>
            </p:blipFill>
            <p:spPr>
              <a:xfrm>
                <a:off x="8789289" y="3930535"/>
                <a:ext cx="1404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Ink 17">
                <a:extLst>
                  <a:ext uri="{FF2B5EF4-FFF2-40B4-BE49-F238E27FC236}">
                    <a16:creationId xmlns:a16="http://schemas.microsoft.com/office/drawing/2014/main" id="{224A2A88-A23A-51AB-25F9-B9A1C8DB7C7C}"/>
                  </a:ext>
                </a:extLst>
              </p14:cNvPr>
              <p14:cNvContentPartPr/>
              <p14:nvPr/>
            </p14:nvContentPartPr>
            <p14:xfrm>
              <a:off x="9787209" y="3537775"/>
              <a:ext cx="318960" cy="160920"/>
            </p14:xfrm>
          </p:contentPart>
        </mc:Choice>
        <mc:Fallback>
          <p:pic>
            <p:nvPicPr>
              <p:cNvPr id="18" name="Ink 17">
                <a:extLst>
                  <a:ext uri="{FF2B5EF4-FFF2-40B4-BE49-F238E27FC236}">
                    <a16:creationId xmlns:a16="http://schemas.microsoft.com/office/drawing/2014/main" id="{224A2A88-A23A-51AB-25F9-B9A1C8DB7C7C}"/>
                  </a:ext>
                </a:extLst>
              </p:cNvPr>
              <p:cNvPicPr/>
              <p:nvPr/>
            </p:nvPicPr>
            <p:blipFill>
              <a:blip r:embed="rId12"/>
              <a:stretch>
                <a:fillRect/>
              </a:stretch>
            </p:blipFill>
            <p:spPr>
              <a:xfrm>
                <a:off x="9724569" y="3474775"/>
                <a:ext cx="444600" cy="286560"/>
              </a:xfrm>
              <a:prstGeom prst="rect">
                <a:avLst/>
              </a:prstGeom>
            </p:spPr>
          </p:pic>
        </mc:Fallback>
      </mc:AlternateContent>
    </p:spTree>
    <p:extLst>
      <p:ext uri="{BB962C8B-B14F-4D97-AF65-F5344CB8AC3E}">
        <p14:creationId xmlns:p14="http://schemas.microsoft.com/office/powerpoint/2010/main" val="157179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0352BF-D027-FFDD-AC56-6E0240D3F199}"/>
            </a:ext>
          </a:extLst>
        </p:cNvPr>
        <p:cNvGrpSpPr/>
        <p:nvPr/>
      </p:nvGrpSpPr>
      <p:grpSpPr>
        <a:xfrm>
          <a:off x="0" y="0"/>
          <a:ext cx="0" cy="0"/>
          <a:chOff x="0" y="0"/>
          <a:chExt cx="0" cy="0"/>
        </a:xfrm>
      </p:grpSpPr>
      <p:sp>
        <p:nvSpPr>
          <p:cNvPr id="7" name="Trapezoid 6">
            <a:extLst>
              <a:ext uri="{FF2B5EF4-FFF2-40B4-BE49-F238E27FC236}">
                <a16:creationId xmlns:a16="http://schemas.microsoft.com/office/drawing/2014/main" id="{2A3B5923-6C7C-A3C1-D5F3-908205E3A24B}"/>
              </a:ext>
            </a:extLst>
          </p:cNvPr>
          <p:cNvSpPr/>
          <p:nvPr/>
        </p:nvSpPr>
        <p:spPr>
          <a:xfrm rot="10800000">
            <a:off x="461879" y="1641487"/>
            <a:ext cx="9325329" cy="360679"/>
          </a:xfrm>
          <a:prstGeom prst="trapezoid">
            <a:avLst>
              <a:gd name="adj" fmla="val 18511"/>
            </a:avLst>
          </a:prstGeom>
          <a:gradFill>
            <a:gsLst>
              <a:gs pos="0">
                <a:schemeClr val="tx1"/>
              </a:gs>
              <a:gs pos="99000">
                <a:srgbClr val="73A34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2" name="Straight Connector 1">
            <a:extLst>
              <a:ext uri="{FF2B5EF4-FFF2-40B4-BE49-F238E27FC236}">
                <a16:creationId xmlns:a16="http://schemas.microsoft.com/office/drawing/2014/main" id="{06AE2DCB-0B96-4ED3-9377-DDD1FF4EB431}"/>
              </a:ext>
            </a:extLst>
          </p:cNvPr>
          <p:cNvCxnSpPr>
            <a:cxnSpLocks/>
          </p:cNvCxnSpPr>
          <p:nvPr/>
        </p:nvCxnSpPr>
        <p:spPr>
          <a:xfrm>
            <a:off x="461879" y="1643798"/>
            <a:ext cx="9309146" cy="0"/>
          </a:xfrm>
          <a:prstGeom prst="line">
            <a:avLst/>
          </a:prstGeom>
          <a:ln w="38100">
            <a:solidFill>
              <a:srgbClr val="92D05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6CC8A04-436C-AAF7-35A4-E732879779E0}"/>
              </a:ext>
            </a:extLst>
          </p:cNvPr>
          <p:cNvSpPr txBox="1"/>
          <p:nvPr/>
        </p:nvSpPr>
        <p:spPr>
          <a:xfrm>
            <a:off x="391432" y="671794"/>
            <a:ext cx="10251322" cy="923330"/>
          </a:xfrm>
          <a:prstGeom prst="rect">
            <a:avLst/>
          </a:prstGeom>
          <a:noFill/>
        </p:spPr>
        <p:txBody>
          <a:bodyPr wrap="square" rtlCol="0">
            <a:spAutoFit/>
          </a:bodyPr>
          <a:lstStyle/>
          <a:p>
            <a:r>
              <a:rPr lang="en-CN" sz="5400" dirty="0">
                <a:solidFill>
                  <a:schemeClr val="bg1"/>
                </a:solidFill>
                <a:latin typeface="Futura Medium" panose="020B0602020204020303" pitchFamily="34" charset="-79"/>
                <a:cs typeface="Futura Medium" panose="020B0602020204020303" pitchFamily="34" charset="-79"/>
              </a:rPr>
              <a:t>Examples in Machines like Me</a:t>
            </a:r>
          </a:p>
        </p:txBody>
      </p:sp>
      <mc:AlternateContent xmlns:mc="http://schemas.openxmlformats.org/markup-compatibility/2006">
        <mc:Choice xmlns:p14="http://schemas.microsoft.com/office/powerpoint/2010/main" Requires="p14">
          <p:contentPart p14:bwMode="auto" r:id="rId3">
            <p14:nvContentPartPr>
              <p14:cNvPr id="13" name="Ink 12">
                <a:extLst>
                  <a:ext uri="{FF2B5EF4-FFF2-40B4-BE49-F238E27FC236}">
                    <a16:creationId xmlns:a16="http://schemas.microsoft.com/office/drawing/2014/main" id="{F99C2E61-5CE0-F865-EDE3-D13DDFBC59E1}"/>
                  </a:ext>
                </a:extLst>
              </p14:cNvPr>
              <p14:cNvContentPartPr/>
              <p14:nvPr/>
            </p14:nvContentPartPr>
            <p14:xfrm>
              <a:off x="9847329" y="3586375"/>
              <a:ext cx="258840" cy="84600"/>
            </p14:xfrm>
          </p:contentPart>
        </mc:Choice>
        <mc:Fallback>
          <p:pic>
            <p:nvPicPr>
              <p:cNvPr id="13" name="Ink 12">
                <a:extLst>
                  <a:ext uri="{FF2B5EF4-FFF2-40B4-BE49-F238E27FC236}">
                    <a16:creationId xmlns:a16="http://schemas.microsoft.com/office/drawing/2014/main" id="{F99C2E61-5CE0-F865-EDE3-D13DDFBC59E1}"/>
                  </a:ext>
                </a:extLst>
              </p:cNvPr>
              <p:cNvPicPr/>
              <p:nvPr/>
            </p:nvPicPr>
            <p:blipFill>
              <a:blip r:embed="rId4"/>
              <a:stretch>
                <a:fillRect/>
              </a:stretch>
            </p:blipFill>
            <p:spPr>
              <a:xfrm>
                <a:off x="9784329" y="3523735"/>
                <a:ext cx="384480" cy="210240"/>
              </a:xfrm>
              <a:prstGeom prst="rect">
                <a:avLst/>
              </a:prstGeom>
            </p:spPr>
          </p:pic>
        </mc:Fallback>
      </mc:AlternateContent>
      <p:cxnSp>
        <p:nvCxnSpPr>
          <p:cNvPr id="9" name="Straight Connector 8">
            <a:extLst>
              <a:ext uri="{FF2B5EF4-FFF2-40B4-BE49-F238E27FC236}">
                <a16:creationId xmlns:a16="http://schemas.microsoft.com/office/drawing/2014/main" id="{F4A3BCFD-5B25-CAEE-DF4B-77CDE2AAF0F0}"/>
              </a:ext>
            </a:extLst>
          </p:cNvPr>
          <p:cNvCxnSpPr>
            <a:cxnSpLocks/>
          </p:cNvCxnSpPr>
          <p:nvPr/>
        </p:nvCxnSpPr>
        <p:spPr>
          <a:xfrm flipV="1">
            <a:off x="5638780" y="3248659"/>
            <a:ext cx="0" cy="4432"/>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9BBB1F9-A60F-AB05-A3C5-7E849A5E7C04}"/>
              </a:ext>
            </a:extLst>
          </p:cNvPr>
          <p:cNvSpPr txBox="1"/>
          <p:nvPr/>
        </p:nvSpPr>
        <p:spPr>
          <a:xfrm>
            <a:off x="461879" y="2133600"/>
            <a:ext cx="6337506" cy="3416320"/>
          </a:xfrm>
          <a:prstGeom prst="rect">
            <a:avLst/>
          </a:prstGeom>
          <a:noFill/>
        </p:spPr>
        <p:txBody>
          <a:bodyPr wrap="square" rtlCol="0">
            <a:spAutoFit/>
          </a:bodyPr>
          <a:lstStyle/>
          <a:p>
            <a:r>
              <a:rPr lang="en-CN" dirty="0">
                <a:solidFill>
                  <a:schemeClr val="bg1"/>
                </a:solidFill>
                <a:latin typeface="Futura Medium" panose="020B0602020204020303" pitchFamily="34" charset="-79"/>
                <a:cs typeface="Futura Medium" panose="020B0602020204020303" pitchFamily="34" charset="-79"/>
              </a:rPr>
              <a:t>In Machines like Me, the characters each represent a different view of ethics.</a:t>
            </a:r>
          </a:p>
          <a:p>
            <a:endParaRPr lang="en-CN" dirty="0">
              <a:solidFill>
                <a:schemeClr val="bg1"/>
              </a:solidFill>
              <a:latin typeface="Futura Medium" panose="020B0602020204020303" pitchFamily="34" charset="-79"/>
              <a:cs typeface="Futura Medium" panose="020B0602020204020303" pitchFamily="34" charset="-79"/>
            </a:endParaRPr>
          </a:p>
          <a:p>
            <a:pPr marL="285750" indent="-285750">
              <a:buFontTx/>
              <a:buChar char="-"/>
            </a:pPr>
            <a:r>
              <a:rPr lang="en-CN" dirty="0">
                <a:solidFill>
                  <a:schemeClr val="bg1"/>
                </a:solidFill>
                <a:latin typeface="Futura Medium" panose="020B0602020204020303" pitchFamily="34" charset="-79"/>
                <a:cs typeface="Futura Medium" panose="020B0602020204020303" pitchFamily="34" charset="-79"/>
              </a:rPr>
              <a:t>Charlie is ethical egoistic, as he believes in what will benefit his relationship with Miranda the most.</a:t>
            </a:r>
          </a:p>
          <a:p>
            <a:pPr marL="285750" indent="-285750">
              <a:buFontTx/>
              <a:buChar char="-"/>
            </a:pPr>
            <a:r>
              <a:rPr lang="en-CN" dirty="0">
                <a:solidFill>
                  <a:schemeClr val="bg1"/>
                </a:solidFill>
                <a:latin typeface="Futura Medium" panose="020B0602020204020303" pitchFamily="34" charset="-79"/>
                <a:cs typeface="Futura Medium" panose="020B0602020204020303" pitchFamily="34" charset="-79"/>
              </a:rPr>
              <a:t>Miranda</a:t>
            </a:r>
            <a:r>
              <a:rPr lang="en-CN" dirty="0">
                <a:solidFill>
                  <a:schemeClr val="bg1"/>
                </a:solidFill>
                <a:latin typeface="Futura Medium" panose="020B0602020204020303" pitchFamily="34" charset="-79"/>
                <a:cs typeface="Futura Medium" panose="020B0602020204020303" pitchFamily="34" charset="-79"/>
              </a:rPr>
              <a:t> is </a:t>
            </a:r>
            <a:r>
              <a:rPr lang="en-CN" dirty="0">
                <a:solidFill>
                  <a:schemeClr val="bg1"/>
                </a:solidFill>
                <a:latin typeface="Futura Medium" panose="020B0602020204020303" pitchFamily="34" charset="-79"/>
                <a:cs typeface="Futura Medium" panose="020B0602020204020303" pitchFamily="34" charset="-79"/>
              </a:rPr>
              <a:t>ultilitarianistic, as she believes in what will benefit everybody the most.</a:t>
            </a:r>
          </a:p>
          <a:p>
            <a:pPr marL="285750" indent="-285750">
              <a:buFontTx/>
              <a:buChar char="-"/>
            </a:pPr>
            <a:r>
              <a:rPr lang="en-CN" dirty="0">
                <a:solidFill>
                  <a:schemeClr val="bg1"/>
                </a:solidFill>
                <a:latin typeface="Futura Medium" panose="020B0602020204020303" pitchFamily="34" charset="-79"/>
                <a:cs typeface="Futura Medium" panose="020B0602020204020303" pitchFamily="34" charset="-79"/>
              </a:rPr>
              <a:t>Adam is more deontologistic, as he considers Miranda’s lying wrong even though it brings justice.</a:t>
            </a:r>
          </a:p>
          <a:p>
            <a:pPr marL="285750" indent="-285750">
              <a:buFontTx/>
              <a:buChar char="-"/>
            </a:pPr>
            <a:endParaRPr lang="en-CN" dirty="0">
              <a:solidFill>
                <a:schemeClr val="bg1"/>
              </a:solidFill>
              <a:latin typeface="Futura Medium" panose="020B0602020204020303" pitchFamily="34" charset="-79"/>
              <a:cs typeface="Futura Medium" panose="020B0602020204020303" pitchFamily="34" charset="-79"/>
            </a:endParaRPr>
          </a:p>
          <a:p>
            <a:r>
              <a:rPr lang="en-CN" dirty="0">
                <a:solidFill>
                  <a:schemeClr val="bg1"/>
                </a:solidFill>
                <a:latin typeface="Futura Medium" panose="020B0602020204020303" pitchFamily="34" charset="-79"/>
                <a:cs typeface="Futura Medium" panose="020B0602020204020303" pitchFamily="34" charset="-79"/>
              </a:rPr>
              <a:t>Throughout the novel, their different ethics make them clash.</a:t>
            </a:r>
            <a:endParaRPr lang="en-CN"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299060413"/>
      </p:ext>
    </p:extLst>
  </p:cSld>
  <p:clrMapOvr>
    <a:masterClrMapping/>
  </p:clrMapOvr>
</p:sld>
</file>

<file path=ppt/theme/theme1.xml><?xml version="1.0" encoding="utf-8"?>
<a:theme xmlns:a="http://schemas.openxmlformats.org/drawingml/2006/main" name="Office Theme">
  <a:themeElements>
    <a:clrScheme name="Apple Presentation Style">
      <a:dk1>
        <a:srgbClr val="000000"/>
      </a:dk1>
      <a:lt1>
        <a:srgbClr val="FFFFFF"/>
      </a:lt1>
      <a:dk2>
        <a:srgbClr val="434343"/>
      </a:dk2>
      <a:lt2>
        <a:srgbClr val="FEFFFF"/>
      </a:lt2>
      <a:accent1>
        <a:srgbClr val="00A0FE"/>
      </a:accent1>
      <a:accent2>
        <a:srgbClr val="0052D4"/>
      </a:accent2>
      <a:accent3>
        <a:srgbClr val="983D5E"/>
      </a:accent3>
      <a:accent4>
        <a:srgbClr val="C73770"/>
      </a:accent4>
      <a:accent5>
        <a:srgbClr val="F47C59"/>
      </a:accent5>
      <a:accent6>
        <a:srgbClr val="F0A050"/>
      </a:accent6>
      <a:hlink>
        <a:srgbClr val="0052D4"/>
      </a:hlink>
      <a:folHlink>
        <a:srgbClr val="01A0F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1875</TotalTime>
  <Words>494</Words>
  <Application>Microsoft Macintosh PowerPoint</Application>
  <PresentationFormat>Widescreen</PresentationFormat>
  <Paragraphs>58</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Futura Medium</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Z37184</dc:creator>
  <cp:lastModifiedBy>Z37184</cp:lastModifiedBy>
  <cp:revision>2</cp:revision>
  <dcterms:created xsi:type="dcterms:W3CDTF">2026-02-22T05:15:49Z</dcterms:created>
  <dcterms:modified xsi:type="dcterms:W3CDTF">2026-02-23T12:31:47Z</dcterms:modified>
</cp:coreProperties>
</file>