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5" r:id="rId2"/>
    <p:sldId id="280" r:id="rId3"/>
    <p:sldId id="257" r:id="rId4"/>
    <p:sldId id="286" r:id="rId5"/>
    <p:sldId id="287" r:id="rId6"/>
    <p:sldId id="284" r:id="rId7"/>
    <p:sldId id="260" r:id="rId8"/>
    <p:sldId id="288" r:id="rId9"/>
    <p:sldId id="289" r:id="rId10"/>
    <p:sldId id="290" r:id="rId11"/>
    <p:sldId id="283" r:id="rId12"/>
    <p:sldId id="267" r:id="rId13"/>
    <p:sldId id="291" r:id="rId14"/>
    <p:sldId id="268" r:id="rId15"/>
    <p:sldId id="292" r:id="rId16"/>
    <p:sldId id="293" r:id="rId17"/>
    <p:sldId id="294" r:id="rId18"/>
    <p:sldId id="272" r:id="rId19"/>
    <p:sldId id="282" r:id="rId20"/>
    <p:sldId id="274" r:id="rId21"/>
    <p:sldId id="275"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CC0A"/>
    <a:srgbClr val="FF9900"/>
    <a:srgbClr val="D09E00"/>
    <a:srgbClr val="D6A300"/>
    <a:srgbClr val="008080"/>
    <a:srgbClr val="339966"/>
    <a:srgbClr val="D2AB04"/>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4E5BFD-F698-443A-B134-D0EA2C8E37FD}" v="8" dt="2026-01-19T22:34:10.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Coleman" userId="066ef922b9b7a454" providerId="LiveId" clId="{54B21561-1AD4-4197-ACE8-408A47A28D32}"/>
    <pc:docChg chg="undo custSel modSld">
      <pc:chgData name="Brad Coleman" userId="066ef922b9b7a454" providerId="LiveId" clId="{54B21561-1AD4-4197-ACE8-408A47A28D32}" dt="2026-01-31T23:20:45.903" v="1715" actId="14100"/>
      <pc:docMkLst>
        <pc:docMk/>
      </pc:docMkLst>
      <pc:sldChg chg="modSp mod">
        <pc:chgData name="Brad Coleman" userId="066ef922b9b7a454" providerId="LiveId" clId="{54B21561-1AD4-4197-ACE8-408A47A28D32}" dt="2026-01-19T21:49:22.905" v="230" actId="14100"/>
        <pc:sldMkLst>
          <pc:docMk/>
          <pc:sldMk cId="1118595014" sldId="257"/>
        </pc:sldMkLst>
        <pc:spChg chg="mod">
          <ac:chgData name="Brad Coleman" userId="066ef922b9b7a454" providerId="LiveId" clId="{54B21561-1AD4-4197-ACE8-408A47A28D32}" dt="2026-01-19T21:49:22.905" v="230" actId="14100"/>
          <ac:spMkLst>
            <pc:docMk/>
            <pc:sldMk cId="1118595014" sldId="257"/>
            <ac:spMk id="6" creationId="{04BD4E2B-8805-1341-DF11-9209EAAB8258}"/>
          </ac:spMkLst>
        </pc:spChg>
      </pc:sldChg>
      <pc:sldChg chg="delSp modSp mod">
        <pc:chgData name="Brad Coleman" userId="066ef922b9b7a454" providerId="LiveId" clId="{54B21561-1AD4-4197-ACE8-408A47A28D32}" dt="2026-01-19T21:53:57.097" v="514" actId="20577"/>
        <pc:sldMkLst>
          <pc:docMk/>
          <pc:sldMk cId="2756192093" sldId="260"/>
        </pc:sldMkLst>
        <pc:spChg chg="mod">
          <ac:chgData name="Brad Coleman" userId="066ef922b9b7a454" providerId="LiveId" clId="{54B21561-1AD4-4197-ACE8-408A47A28D32}" dt="2026-01-19T21:51:34.663" v="266" actId="1076"/>
          <ac:spMkLst>
            <pc:docMk/>
            <pc:sldMk cId="2756192093" sldId="260"/>
            <ac:spMk id="16" creationId="{5CD786FE-D8C5-B975-16E1-35B58EE7A0C2}"/>
          </ac:spMkLst>
        </pc:spChg>
        <pc:spChg chg="mod">
          <ac:chgData name="Brad Coleman" userId="066ef922b9b7a454" providerId="LiveId" clId="{54B21561-1AD4-4197-ACE8-408A47A28D32}" dt="2026-01-19T21:53:57.097" v="514" actId="20577"/>
          <ac:spMkLst>
            <pc:docMk/>
            <pc:sldMk cId="2756192093" sldId="260"/>
            <ac:spMk id="18" creationId="{5FA5D2FC-2168-AA5D-C42F-57091428EC4F}"/>
          </ac:spMkLst>
        </pc:spChg>
        <pc:cxnChg chg="mod">
          <ac:chgData name="Brad Coleman" userId="066ef922b9b7a454" providerId="LiveId" clId="{54B21561-1AD4-4197-ACE8-408A47A28D32}" dt="2026-01-19T21:51:26.151" v="265" actId="1076"/>
          <ac:cxnSpMkLst>
            <pc:docMk/>
            <pc:sldMk cId="2756192093" sldId="260"/>
            <ac:cxnSpMk id="17" creationId="{BB8A4259-3D48-5EA6-BCDD-463C86672AF7}"/>
          </ac:cxnSpMkLst>
        </pc:cxnChg>
      </pc:sldChg>
      <pc:sldChg chg="addSp delSp modSp mod">
        <pc:chgData name="Brad Coleman" userId="066ef922b9b7a454" providerId="LiveId" clId="{54B21561-1AD4-4197-ACE8-408A47A28D32}" dt="2026-01-31T23:13:25.928" v="1513" actId="20577"/>
        <pc:sldMkLst>
          <pc:docMk/>
          <pc:sldMk cId="448817575" sldId="267"/>
        </pc:sldMkLst>
        <pc:spChg chg="mod">
          <ac:chgData name="Brad Coleman" userId="066ef922b9b7a454" providerId="LiveId" clId="{54B21561-1AD4-4197-ACE8-408A47A28D32}" dt="2026-01-19T22:15:02.886" v="1120" actId="14100"/>
          <ac:spMkLst>
            <pc:docMk/>
            <pc:sldMk cId="448817575" sldId="267"/>
            <ac:spMk id="3" creationId="{0D16ED5D-6751-C38E-55EC-505B0E85D6FC}"/>
          </ac:spMkLst>
        </pc:spChg>
        <pc:spChg chg="add mod">
          <ac:chgData name="Brad Coleman" userId="066ef922b9b7a454" providerId="LiveId" clId="{54B21561-1AD4-4197-ACE8-408A47A28D32}" dt="2026-01-19T22:38:25.697" v="1229" actId="20577"/>
          <ac:spMkLst>
            <pc:docMk/>
            <pc:sldMk cId="448817575" sldId="267"/>
            <ac:spMk id="8" creationId="{B4938219-2DAA-7ABF-C295-9CE121FEDF0E}"/>
          </ac:spMkLst>
        </pc:spChg>
        <pc:spChg chg="mod">
          <ac:chgData name="Brad Coleman" userId="066ef922b9b7a454" providerId="LiveId" clId="{54B21561-1AD4-4197-ACE8-408A47A28D32}" dt="2026-01-31T23:13:25.928" v="1513" actId="20577"/>
          <ac:spMkLst>
            <pc:docMk/>
            <pc:sldMk cId="448817575" sldId="267"/>
            <ac:spMk id="9" creationId="{7C81BBB5-2541-0524-FFB0-8E34A7137CAD}"/>
          </ac:spMkLst>
        </pc:spChg>
        <pc:spChg chg="mod">
          <ac:chgData name="Brad Coleman" userId="066ef922b9b7a454" providerId="LiveId" clId="{54B21561-1AD4-4197-ACE8-408A47A28D32}" dt="2026-01-19T22:36:46.272" v="1192" actId="1076"/>
          <ac:spMkLst>
            <pc:docMk/>
            <pc:sldMk cId="448817575" sldId="267"/>
            <ac:spMk id="13" creationId="{86529394-8434-FBFE-BCD7-5E1BD45DE0D4}"/>
          </ac:spMkLst>
        </pc:spChg>
        <pc:spChg chg="mod">
          <ac:chgData name="Brad Coleman" userId="066ef922b9b7a454" providerId="LiveId" clId="{54B21561-1AD4-4197-ACE8-408A47A28D32}" dt="2026-01-19T22:04:37.209" v="1117" actId="1076"/>
          <ac:spMkLst>
            <pc:docMk/>
            <pc:sldMk cId="448817575" sldId="267"/>
            <ac:spMk id="15" creationId="{7B5D6C4A-C857-C530-3CBE-FBC0E6941072}"/>
          </ac:spMkLst>
        </pc:spChg>
        <pc:picChg chg="add mod">
          <ac:chgData name="Brad Coleman" userId="066ef922b9b7a454" providerId="LiveId" clId="{54B21561-1AD4-4197-ACE8-408A47A28D32}" dt="2026-01-19T22:34:02.704" v="1127" actId="14100"/>
          <ac:picMkLst>
            <pc:docMk/>
            <pc:sldMk cId="448817575" sldId="267"/>
            <ac:picMk id="6" creationId="{7349FA9C-C6AE-B229-9310-037443B47F7B}"/>
          </ac:picMkLst>
        </pc:picChg>
        <pc:picChg chg="mod">
          <ac:chgData name="Brad Coleman" userId="066ef922b9b7a454" providerId="LiveId" clId="{54B21561-1AD4-4197-ACE8-408A47A28D32}" dt="2026-01-19T22:04:32.928" v="1116" actId="1076"/>
          <ac:picMkLst>
            <pc:docMk/>
            <pc:sldMk cId="448817575" sldId="267"/>
            <ac:picMk id="26" creationId="{DC9FE203-4850-9BA0-1EBD-EBC644B84D73}"/>
          </ac:picMkLst>
        </pc:picChg>
      </pc:sldChg>
      <pc:sldChg chg="modSp mod">
        <pc:chgData name="Brad Coleman" userId="066ef922b9b7a454" providerId="LiveId" clId="{54B21561-1AD4-4197-ACE8-408A47A28D32}" dt="2026-01-31T23:17:27.753" v="1646" actId="113"/>
        <pc:sldMkLst>
          <pc:docMk/>
          <pc:sldMk cId="1807315286" sldId="268"/>
        </pc:sldMkLst>
        <pc:spChg chg="mod">
          <ac:chgData name="Brad Coleman" userId="066ef922b9b7a454" providerId="LiveId" clId="{54B21561-1AD4-4197-ACE8-408A47A28D32}" dt="2026-01-31T23:15:17.141" v="1537" actId="14100"/>
          <ac:spMkLst>
            <pc:docMk/>
            <pc:sldMk cId="1807315286" sldId="268"/>
            <ac:spMk id="2" creationId="{E0F7A2DB-2409-8152-24C7-B819AC9F39CD}"/>
          </ac:spMkLst>
        </pc:spChg>
        <pc:spChg chg="mod">
          <ac:chgData name="Brad Coleman" userId="066ef922b9b7a454" providerId="LiveId" clId="{54B21561-1AD4-4197-ACE8-408A47A28D32}" dt="2026-01-31T23:17:27.753" v="1646" actId="113"/>
          <ac:spMkLst>
            <pc:docMk/>
            <pc:sldMk cId="1807315286" sldId="268"/>
            <ac:spMk id="12" creationId="{84C9ED87-1872-6BD2-8B9C-6796F711BC56}"/>
          </ac:spMkLst>
        </pc:spChg>
      </pc:sldChg>
      <pc:sldChg chg="modSp mod">
        <pc:chgData name="Brad Coleman" userId="066ef922b9b7a454" providerId="LiveId" clId="{54B21561-1AD4-4197-ACE8-408A47A28D32}" dt="2026-01-31T23:20:45.903" v="1715" actId="14100"/>
        <pc:sldMkLst>
          <pc:docMk/>
          <pc:sldMk cId="1379746270" sldId="272"/>
        </pc:sldMkLst>
        <pc:spChg chg="mod">
          <ac:chgData name="Brad Coleman" userId="066ef922b9b7a454" providerId="LiveId" clId="{54B21561-1AD4-4197-ACE8-408A47A28D32}" dt="2026-01-31T23:20:45.903" v="1715" actId="14100"/>
          <ac:spMkLst>
            <pc:docMk/>
            <pc:sldMk cId="1379746270" sldId="272"/>
            <ac:spMk id="2" creationId="{0C77F068-6BA8-0F41-7476-85AFD049AD80}"/>
          </ac:spMkLst>
        </pc:spChg>
      </pc:sldChg>
      <pc:sldChg chg="modSp mod">
        <pc:chgData name="Brad Coleman" userId="066ef922b9b7a454" providerId="LiveId" clId="{54B21561-1AD4-4197-ACE8-408A47A28D32}" dt="2026-01-31T23:07:21.694" v="1307" actId="14100"/>
        <pc:sldMkLst>
          <pc:docMk/>
          <pc:sldMk cId="2143668796" sldId="286"/>
        </pc:sldMkLst>
        <pc:spChg chg="mod">
          <ac:chgData name="Brad Coleman" userId="066ef922b9b7a454" providerId="LiveId" clId="{54B21561-1AD4-4197-ACE8-408A47A28D32}" dt="2026-01-31T23:07:21.694" v="1307" actId="14100"/>
          <ac:spMkLst>
            <pc:docMk/>
            <pc:sldMk cId="2143668796" sldId="286"/>
            <ac:spMk id="6" creationId="{159529FE-CD7E-3656-E19E-84D5D52012DA}"/>
          </ac:spMkLst>
        </pc:spChg>
        <pc:spChg chg="mod">
          <ac:chgData name="Brad Coleman" userId="066ef922b9b7a454" providerId="LiveId" clId="{54B21561-1AD4-4197-ACE8-408A47A28D32}" dt="2026-01-19T21:48:48.713" v="227" actId="20577"/>
          <ac:spMkLst>
            <pc:docMk/>
            <pc:sldMk cId="2143668796" sldId="286"/>
            <ac:spMk id="15" creationId="{84DA5B1C-E5A1-C910-B85B-13E5E80FAD07}"/>
          </ac:spMkLst>
        </pc:spChg>
      </pc:sldChg>
      <pc:sldChg chg="modSp mod">
        <pc:chgData name="Brad Coleman" userId="066ef922b9b7a454" providerId="LiveId" clId="{54B21561-1AD4-4197-ACE8-408A47A28D32}" dt="2026-01-31T23:10:27.400" v="1485" actId="20577"/>
        <pc:sldMkLst>
          <pc:docMk/>
          <pc:sldMk cId="2422849402" sldId="287"/>
        </pc:sldMkLst>
        <pc:spChg chg="mod">
          <ac:chgData name="Brad Coleman" userId="066ef922b9b7a454" providerId="LiveId" clId="{54B21561-1AD4-4197-ACE8-408A47A28D32}" dt="2026-01-19T21:49:16.837" v="229" actId="14100"/>
          <ac:spMkLst>
            <pc:docMk/>
            <pc:sldMk cId="2422849402" sldId="287"/>
            <ac:spMk id="6" creationId="{85851E37-94FA-9244-A613-E733F8A84314}"/>
          </ac:spMkLst>
        </pc:spChg>
        <pc:spChg chg="mod">
          <ac:chgData name="Brad Coleman" userId="066ef922b9b7a454" providerId="LiveId" clId="{54B21561-1AD4-4197-ACE8-408A47A28D32}" dt="2026-01-31T23:10:27.400" v="1485" actId="20577"/>
          <ac:spMkLst>
            <pc:docMk/>
            <pc:sldMk cId="2422849402" sldId="287"/>
            <ac:spMk id="12" creationId="{3D3959B3-B5CF-A062-5271-3A21EEF77503}"/>
          </ac:spMkLst>
        </pc:spChg>
      </pc:sldChg>
      <pc:sldChg chg="delSp modSp mod">
        <pc:chgData name="Brad Coleman" userId="066ef922b9b7a454" providerId="LiveId" clId="{54B21561-1AD4-4197-ACE8-408A47A28D32}" dt="2026-01-31T23:11:31.241" v="1487" actId="20577"/>
        <pc:sldMkLst>
          <pc:docMk/>
          <pc:sldMk cId="2690360512" sldId="288"/>
        </pc:sldMkLst>
        <pc:spChg chg="mod">
          <ac:chgData name="Brad Coleman" userId="066ef922b9b7a454" providerId="LiveId" clId="{54B21561-1AD4-4197-ACE8-408A47A28D32}" dt="2026-01-19T21:54:08.011" v="515" actId="14100"/>
          <ac:spMkLst>
            <pc:docMk/>
            <pc:sldMk cId="2690360512" sldId="288"/>
            <ac:spMk id="4" creationId="{0D083375-252A-64A1-DD1A-D9C8AE1469BF}"/>
          </ac:spMkLst>
        </pc:spChg>
        <pc:spChg chg="mod">
          <ac:chgData name="Brad Coleman" userId="066ef922b9b7a454" providerId="LiveId" clId="{54B21561-1AD4-4197-ACE8-408A47A28D32}" dt="2026-01-19T21:57:08.792" v="681" actId="20577"/>
          <ac:spMkLst>
            <pc:docMk/>
            <pc:sldMk cId="2690360512" sldId="288"/>
            <ac:spMk id="10" creationId="{4AA7D714-167E-8F4B-F2C2-0792CF3324D4}"/>
          </ac:spMkLst>
        </pc:spChg>
        <pc:spChg chg="mod">
          <ac:chgData name="Brad Coleman" userId="066ef922b9b7a454" providerId="LiveId" clId="{54B21561-1AD4-4197-ACE8-408A47A28D32}" dt="2026-01-31T23:11:31.241" v="1487" actId="20577"/>
          <ac:spMkLst>
            <pc:docMk/>
            <pc:sldMk cId="2690360512" sldId="288"/>
            <ac:spMk id="20" creationId="{85CAE800-610C-794A-C2BD-30C2CACA7520}"/>
          </ac:spMkLst>
        </pc:spChg>
        <pc:spChg chg="mod">
          <ac:chgData name="Brad Coleman" userId="066ef922b9b7a454" providerId="LiveId" clId="{54B21561-1AD4-4197-ACE8-408A47A28D32}" dt="2026-01-19T21:55:01.426" v="526" actId="1076"/>
          <ac:spMkLst>
            <pc:docMk/>
            <pc:sldMk cId="2690360512" sldId="288"/>
            <ac:spMk id="22" creationId="{FCEED2D4-751A-3DF4-E0EF-DE565F767B17}"/>
          </ac:spMkLst>
        </pc:spChg>
        <pc:spChg chg="mod">
          <ac:chgData name="Brad Coleman" userId="066ef922b9b7a454" providerId="LiveId" clId="{54B21561-1AD4-4197-ACE8-408A47A28D32}" dt="2026-01-19T21:59:51.625" v="969" actId="1076"/>
          <ac:spMkLst>
            <pc:docMk/>
            <pc:sldMk cId="2690360512" sldId="288"/>
            <ac:spMk id="25" creationId="{0FEE40A8-C417-8F48-26AA-8B5B0773BA37}"/>
          </ac:spMkLst>
        </pc:spChg>
        <pc:spChg chg="mod">
          <ac:chgData name="Brad Coleman" userId="066ef922b9b7a454" providerId="LiveId" clId="{54B21561-1AD4-4197-ACE8-408A47A28D32}" dt="2026-01-19T21:59:37.986" v="966" actId="20577"/>
          <ac:spMkLst>
            <pc:docMk/>
            <pc:sldMk cId="2690360512" sldId="288"/>
            <ac:spMk id="28" creationId="{0F30C0CA-D0C7-CF73-FBAE-69551E00413A}"/>
          </ac:spMkLst>
        </pc:spChg>
        <pc:spChg chg="mod">
          <ac:chgData name="Brad Coleman" userId="066ef922b9b7a454" providerId="LiveId" clId="{54B21561-1AD4-4197-ACE8-408A47A28D32}" dt="2026-01-19T22:00:56.695" v="1044" actId="20577"/>
          <ac:spMkLst>
            <pc:docMk/>
            <pc:sldMk cId="2690360512" sldId="288"/>
            <ac:spMk id="29" creationId="{DD65F4AF-8492-6239-1956-2C8A2D05E3C0}"/>
          </ac:spMkLst>
        </pc:spChg>
        <pc:cxnChg chg="mod">
          <ac:chgData name="Brad Coleman" userId="066ef922b9b7a454" providerId="LiveId" clId="{54B21561-1AD4-4197-ACE8-408A47A28D32}" dt="2026-01-19T21:54:47.079" v="524" actId="14100"/>
          <ac:cxnSpMkLst>
            <pc:docMk/>
            <pc:sldMk cId="2690360512" sldId="288"/>
            <ac:cxnSpMk id="19" creationId="{4477BE0C-E702-37C4-40B0-6F2FB82944A8}"/>
          </ac:cxnSpMkLst>
        </pc:cxnChg>
        <pc:cxnChg chg="mod">
          <ac:chgData name="Brad Coleman" userId="066ef922b9b7a454" providerId="LiveId" clId="{54B21561-1AD4-4197-ACE8-408A47A28D32}" dt="2026-01-19T21:55:10.091" v="527" actId="1076"/>
          <ac:cxnSpMkLst>
            <pc:docMk/>
            <pc:sldMk cId="2690360512" sldId="288"/>
            <ac:cxnSpMk id="24" creationId="{6ABD52CF-227A-FA38-0A86-3C50D1C49A02}"/>
          </ac:cxnSpMkLst>
        </pc:cxnChg>
        <pc:cxnChg chg="mod">
          <ac:chgData name="Brad Coleman" userId="066ef922b9b7a454" providerId="LiveId" clId="{54B21561-1AD4-4197-ACE8-408A47A28D32}" dt="2026-01-19T21:59:48.536" v="968" actId="1076"/>
          <ac:cxnSpMkLst>
            <pc:docMk/>
            <pc:sldMk cId="2690360512" sldId="288"/>
            <ac:cxnSpMk id="26" creationId="{8D94D7E5-1BE3-366D-286A-8495D4E64ADE}"/>
          </ac:cxnSpMkLst>
        </pc:cxnChg>
      </pc:sldChg>
      <pc:sldChg chg="modSp mod">
        <pc:chgData name="Brad Coleman" userId="066ef922b9b7a454" providerId="LiveId" clId="{54B21561-1AD4-4197-ACE8-408A47A28D32}" dt="2026-01-19T22:04:02.814" v="1108" actId="1076"/>
        <pc:sldMkLst>
          <pc:docMk/>
          <pc:sldMk cId="1448470344" sldId="290"/>
        </pc:sldMkLst>
        <pc:spChg chg="mod">
          <ac:chgData name="Brad Coleman" userId="066ef922b9b7a454" providerId="LiveId" clId="{54B21561-1AD4-4197-ACE8-408A47A28D32}" dt="2026-01-19T22:02:53.447" v="1086" actId="20577"/>
          <ac:spMkLst>
            <pc:docMk/>
            <pc:sldMk cId="1448470344" sldId="290"/>
            <ac:spMk id="7" creationId="{6A964F15-C276-2037-EC9C-55629CBEF691}"/>
          </ac:spMkLst>
        </pc:spChg>
        <pc:spChg chg="mod">
          <ac:chgData name="Brad Coleman" userId="066ef922b9b7a454" providerId="LiveId" clId="{54B21561-1AD4-4197-ACE8-408A47A28D32}" dt="2026-01-19T22:01:47.184" v="1061" actId="1076"/>
          <ac:spMkLst>
            <pc:docMk/>
            <pc:sldMk cId="1448470344" sldId="290"/>
            <ac:spMk id="20" creationId="{F545429D-D9ED-0FA9-37C8-89A4FEEBAA5B}"/>
          </ac:spMkLst>
        </pc:spChg>
        <pc:spChg chg="mod">
          <ac:chgData name="Brad Coleman" userId="066ef922b9b7a454" providerId="LiveId" clId="{54B21561-1AD4-4197-ACE8-408A47A28D32}" dt="2026-01-19T22:02:07.376" v="1079" actId="20577"/>
          <ac:spMkLst>
            <pc:docMk/>
            <pc:sldMk cId="1448470344" sldId="290"/>
            <ac:spMk id="28" creationId="{C9DBCE17-39B7-0D3E-AC89-39466D9AB121}"/>
          </ac:spMkLst>
        </pc:spChg>
        <pc:spChg chg="mod">
          <ac:chgData name="Brad Coleman" userId="066ef922b9b7a454" providerId="LiveId" clId="{54B21561-1AD4-4197-ACE8-408A47A28D32}" dt="2026-01-19T22:03:53.223" v="1107" actId="20577"/>
          <ac:spMkLst>
            <pc:docMk/>
            <pc:sldMk cId="1448470344" sldId="290"/>
            <ac:spMk id="29" creationId="{7050DAF5-2950-6EF3-BA41-C4A70E9C4151}"/>
          </ac:spMkLst>
        </pc:spChg>
        <pc:picChg chg="mod">
          <ac:chgData name="Brad Coleman" userId="066ef922b9b7a454" providerId="LiveId" clId="{54B21561-1AD4-4197-ACE8-408A47A28D32}" dt="2026-01-19T22:04:02.814" v="1108" actId="1076"/>
          <ac:picMkLst>
            <pc:docMk/>
            <pc:sldMk cId="1448470344" sldId="290"/>
            <ac:picMk id="38" creationId="{06EE7142-4C16-79FF-D4C3-F230EF1D3FB6}"/>
          </ac:picMkLst>
        </pc:picChg>
      </pc:sldChg>
      <pc:sldChg chg="modSp mod">
        <pc:chgData name="Brad Coleman" userId="066ef922b9b7a454" providerId="LiveId" clId="{54B21561-1AD4-4197-ACE8-408A47A28D32}" dt="2026-01-31T23:14:34.789" v="1535" actId="14100"/>
        <pc:sldMkLst>
          <pc:docMk/>
          <pc:sldMk cId="1089052505" sldId="291"/>
        </pc:sldMkLst>
        <pc:spChg chg="mod">
          <ac:chgData name="Brad Coleman" userId="066ef922b9b7a454" providerId="LiveId" clId="{54B21561-1AD4-4197-ACE8-408A47A28D32}" dt="2026-01-31T23:14:34.789" v="1535" actId="14100"/>
          <ac:spMkLst>
            <pc:docMk/>
            <pc:sldMk cId="1089052505" sldId="291"/>
            <ac:spMk id="2" creationId="{B6AF1057-28FF-9881-D303-73E28D9F372C}"/>
          </ac:spMkLst>
        </pc:spChg>
        <pc:spChg chg="mod">
          <ac:chgData name="Brad Coleman" userId="066ef922b9b7a454" providerId="LiveId" clId="{54B21561-1AD4-4197-ACE8-408A47A28D32}" dt="2026-01-31T23:14:09.593" v="1534" actId="20577"/>
          <ac:spMkLst>
            <pc:docMk/>
            <pc:sldMk cId="1089052505" sldId="291"/>
            <ac:spMk id="5" creationId="{D9235D8A-C45F-202C-170B-DAA36468FDD2}"/>
          </ac:spMkLst>
        </pc:spChg>
      </pc:sldChg>
      <pc:sldChg chg="modSp mod">
        <pc:chgData name="Brad Coleman" userId="066ef922b9b7a454" providerId="LiveId" clId="{54B21561-1AD4-4197-ACE8-408A47A28D32}" dt="2026-01-31T23:18:39.977" v="1706" actId="113"/>
        <pc:sldMkLst>
          <pc:docMk/>
          <pc:sldMk cId="3449593060" sldId="292"/>
        </pc:sldMkLst>
        <pc:spChg chg="mod">
          <ac:chgData name="Brad Coleman" userId="066ef922b9b7a454" providerId="LiveId" clId="{54B21561-1AD4-4197-ACE8-408A47A28D32}" dt="2026-01-31T23:17:41.743" v="1648" actId="14100"/>
          <ac:spMkLst>
            <pc:docMk/>
            <pc:sldMk cId="3449593060" sldId="292"/>
            <ac:spMk id="2" creationId="{3D0ABA98-FBCE-25C7-EDF0-6EDBA9C724F5}"/>
          </ac:spMkLst>
        </pc:spChg>
        <pc:spChg chg="mod">
          <ac:chgData name="Brad Coleman" userId="066ef922b9b7a454" providerId="LiveId" clId="{54B21561-1AD4-4197-ACE8-408A47A28D32}" dt="2026-01-31T23:18:39.977" v="1706" actId="113"/>
          <ac:spMkLst>
            <pc:docMk/>
            <pc:sldMk cId="3449593060" sldId="292"/>
            <ac:spMk id="3" creationId="{1C66D3FE-90C5-B786-9368-52330D75045C}"/>
          </ac:spMkLst>
        </pc:spChg>
        <pc:spChg chg="mod">
          <ac:chgData name="Brad Coleman" userId="066ef922b9b7a454" providerId="LiveId" clId="{54B21561-1AD4-4197-ACE8-408A47A28D32}" dt="2026-01-19T22:40:28.048" v="1240" actId="20577"/>
          <ac:spMkLst>
            <pc:docMk/>
            <pc:sldMk cId="3449593060" sldId="292"/>
            <ac:spMk id="6" creationId="{FE4D666F-A411-EF83-C526-A2A364BDB6CE}"/>
          </ac:spMkLst>
        </pc:spChg>
        <pc:spChg chg="mod">
          <ac:chgData name="Brad Coleman" userId="066ef922b9b7a454" providerId="LiveId" clId="{54B21561-1AD4-4197-ACE8-408A47A28D32}" dt="2026-01-19T22:41:57.793" v="1306" actId="20577"/>
          <ac:spMkLst>
            <pc:docMk/>
            <pc:sldMk cId="3449593060" sldId="292"/>
            <ac:spMk id="13" creationId="{9D30528A-046F-852E-EC26-79B0658A9E97}"/>
          </ac:spMkLst>
        </pc:spChg>
      </pc:sldChg>
      <pc:sldChg chg="modSp mod">
        <pc:chgData name="Brad Coleman" userId="066ef922b9b7a454" providerId="LiveId" clId="{54B21561-1AD4-4197-ACE8-408A47A28D32}" dt="2026-01-31T23:19:38.335" v="1708" actId="14100"/>
        <pc:sldMkLst>
          <pc:docMk/>
          <pc:sldMk cId="2010859438" sldId="293"/>
        </pc:sldMkLst>
        <pc:spChg chg="mod">
          <ac:chgData name="Brad Coleman" userId="066ef922b9b7a454" providerId="LiveId" clId="{54B21561-1AD4-4197-ACE8-408A47A28D32}" dt="2026-01-31T23:19:38.335" v="1708" actId="14100"/>
          <ac:spMkLst>
            <pc:docMk/>
            <pc:sldMk cId="2010859438" sldId="293"/>
            <ac:spMk id="2" creationId="{60D0DCDB-33D1-C74C-F198-0FF05106301A}"/>
          </ac:spMkLst>
        </pc:spChg>
      </pc:sldChg>
      <pc:sldChg chg="modSp mod">
        <pc:chgData name="Brad Coleman" userId="066ef922b9b7a454" providerId="LiveId" clId="{54B21561-1AD4-4197-ACE8-408A47A28D32}" dt="2026-01-31T23:20:34.210" v="1712" actId="1076"/>
        <pc:sldMkLst>
          <pc:docMk/>
          <pc:sldMk cId="478443792" sldId="294"/>
        </pc:sldMkLst>
        <pc:spChg chg="mod">
          <ac:chgData name="Brad Coleman" userId="066ef922b9b7a454" providerId="LiveId" clId="{54B21561-1AD4-4197-ACE8-408A47A28D32}" dt="2026-01-31T23:20:33.604" v="1711" actId="14100"/>
          <ac:spMkLst>
            <pc:docMk/>
            <pc:sldMk cId="478443792" sldId="294"/>
            <ac:spMk id="2" creationId="{0ED1BF63-36FF-59EA-9523-36FC440B7094}"/>
          </ac:spMkLst>
        </pc:spChg>
        <pc:spChg chg="mod">
          <ac:chgData name="Brad Coleman" userId="066ef922b9b7a454" providerId="LiveId" clId="{54B21561-1AD4-4197-ACE8-408A47A28D32}" dt="2026-01-31T23:20:34.210" v="1712" actId="1076"/>
          <ac:spMkLst>
            <pc:docMk/>
            <pc:sldMk cId="478443792" sldId="294"/>
            <ac:spMk id="10" creationId="{22312665-71A4-76CC-F8EB-D7F76AD2B61C}"/>
          </ac:spMkLst>
        </pc:spChg>
      </pc:sldChg>
      <pc:sldChg chg="addSp delSp modSp mod setBg">
        <pc:chgData name="Brad Coleman" userId="066ef922b9b7a454" providerId="LiveId" clId="{54B21561-1AD4-4197-ACE8-408A47A28D32}" dt="2026-01-19T21:47:19.369" v="147" actId="478"/>
        <pc:sldMkLst>
          <pc:docMk/>
          <pc:sldMk cId="290231962" sldId="295"/>
        </pc:sldMkLst>
        <pc:spChg chg="add mod">
          <ac:chgData name="Brad Coleman" userId="066ef922b9b7a454" providerId="LiveId" clId="{54B21561-1AD4-4197-ACE8-408A47A28D32}" dt="2026-01-19T21:38:49.778" v="96" actId="1076"/>
          <ac:spMkLst>
            <pc:docMk/>
            <pc:sldMk cId="290231962" sldId="295"/>
            <ac:spMk id="3" creationId="{893141D5-A64B-7F67-CCCF-3218FCDD6668}"/>
          </ac:spMkLst>
        </pc:spChg>
        <pc:picChg chg="add mod">
          <ac:chgData name="Brad Coleman" userId="066ef922b9b7a454" providerId="LiveId" clId="{54B21561-1AD4-4197-ACE8-408A47A28D32}" dt="2026-01-19T21:46:39.111" v="146" actId="1076"/>
          <ac:picMkLst>
            <pc:docMk/>
            <pc:sldMk cId="290231962" sldId="295"/>
            <ac:picMk id="15" creationId="{32F5EB0C-F658-C5A7-881B-DD8259CE63B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2/1/2026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893141D5-A64B-7F67-CCCF-3218FCDD6668}"/>
              </a:ext>
            </a:extLst>
          </p:cNvPr>
          <p:cNvSpPr/>
          <p:nvPr/>
        </p:nvSpPr>
        <p:spPr>
          <a:xfrm>
            <a:off x="73346" y="4165648"/>
            <a:ext cx="6291072" cy="2404872"/>
          </a:xfrm>
          <a:prstGeom prst="parallelogram">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NZ" sz="2800" b="1" dirty="0">
                <a:solidFill>
                  <a:schemeClr val="bg1"/>
                </a:solidFill>
                <a:latin typeface="Aptos Black" panose="020B0004020202020204" pitchFamily="34" charset="0"/>
              </a:rPr>
              <a:t>BORN 2 WORM 2026</a:t>
            </a:r>
          </a:p>
          <a:p>
            <a:r>
              <a:rPr lang="en-NZ" sz="4800" b="1" dirty="0">
                <a:solidFill>
                  <a:schemeClr val="bg1"/>
                </a:solidFill>
                <a:latin typeface="Aptos Black" panose="020B0004020202020204" pitchFamily="34" charset="0"/>
              </a:rPr>
              <a:t>INFO PACK</a:t>
            </a:r>
          </a:p>
          <a:p>
            <a:endParaRPr lang="en-NZ" dirty="0">
              <a:solidFill>
                <a:schemeClr val="bg1"/>
              </a:solidFill>
            </a:endParaRPr>
          </a:p>
          <a:p>
            <a:r>
              <a:rPr lang="en-NZ" dirty="0">
                <a:solidFill>
                  <a:schemeClr val="bg1"/>
                </a:solidFill>
              </a:rPr>
              <a:t>20-22 February</a:t>
            </a:r>
          </a:p>
          <a:p>
            <a:r>
              <a:rPr lang="en-NZ" dirty="0">
                <a:solidFill>
                  <a:schemeClr val="bg1"/>
                </a:solidFill>
              </a:rPr>
              <a:t>Camp Wainui</a:t>
            </a:r>
          </a:p>
        </p:txBody>
      </p:sp>
      <p:pic>
        <p:nvPicPr>
          <p:cNvPr id="15" name="Picture 14" descr="A green and white snake&#10;&#10;AI-generated content may be incorrect.">
            <a:extLst>
              <a:ext uri="{FF2B5EF4-FFF2-40B4-BE49-F238E27FC236}">
                <a16:creationId xmlns:a16="http://schemas.microsoft.com/office/drawing/2014/main" id="{32F5EB0C-F658-C5A7-881B-DD8259CE63B9}"/>
              </a:ext>
            </a:extLst>
          </p:cNvPr>
          <p:cNvPicPr>
            <a:picLocks noChangeAspect="1"/>
          </p:cNvPicPr>
          <p:nvPr/>
        </p:nvPicPr>
        <p:blipFill>
          <a:blip r:embed="rId3"/>
          <a:stretch>
            <a:fillRect/>
          </a:stretch>
        </p:blipFill>
        <p:spPr>
          <a:xfrm rot="21191954">
            <a:off x="4088435" y="405645"/>
            <a:ext cx="3820058" cy="724001"/>
          </a:xfrm>
          <a:prstGeom prst="rect">
            <a:avLst/>
          </a:prstGeom>
        </p:spPr>
      </p:pic>
    </p:spTree>
    <p:extLst>
      <p:ext uri="{BB962C8B-B14F-4D97-AF65-F5344CB8AC3E}">
        <p14:creationId xmlns:p14="http://schemas.microsoft.com/office/powerpoint/2010/main" val="29023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620EEDA0-FA2B-9A85-8D5B-F6D673CCC6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0BD384A-C984-E4BF-3729-6B043523DA97}"/>
              </a:ext>
            </a:extLst>
          </p:cNvPr>
          <p:cNvSpPr/>
          <p:nvPr/>
        </p:nvSpPr>
        <p:spPr>
          <a:xfrm>
            <a:off x="-9021" y="1181100"/>
            <a:ext cx="9153021" cy="5641293"/>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747F3016-84E3-A032-B57B-08E428B5690D}"/>
              </a:ext>
            </a:extLst>
          </p:cNvPr>
          <p:cNvPicPr>
            <a:picLocks noChangeAspect="1"/>
          </p:cNvPicPr>
          <p:nvPr/>
        </p:nvPicPr>
        <p:blipFill>
          <a:blip r:embed="rId2"/>
          <a:stretch>
            <a:fillRect/>
          </a:stretch>
        </p:blipFill>
        <p:spPr>
          <a:xfrm>
            <a:off x="142191" y="-221073"/>
            <a:ext cx="3159451" cy="1491261"/>
          </a:xfrm>
          <a:prstGeom prst="rect">
            <a:avLst/>
          </a:prstGeom>
        </p:spPr>
      </p:pic>
      <p:sp>
        <p:nvSpPr>
          <p:cNvPr id="5" name="TextBox 4">
            <a:extLst>
              <a:ext uri="{FF2B5EF4-FFF2-40B4-BE49-F238E27FC236}">
                <a16:creationId xmlns:a16="http://schemas.microsoft.com/office/drawing/2014/main" id="{98CCD270-79C1-46B3-CD56-5473DF1FF934}"/>
              </a:ext>
            </a:extLst>
          </p:cNvPr>
          <p:cNvSpPr txBox="1"/>
          <p:nvPr/>
        </p:nvSpPr>
        <p:spPr>
          <a:xfrm>
            <a:off x="5396627" y="251100"/>
            <a:ext cx="3747373" cy="707886"/>
          </a:xfrm>
          <a:prstGeom prst="rect">
            <a:avLst/>
          </a:prstGeom>
          <a:solidFill>
            <a:srgbClr val="FACC0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Aptos Black" panose="020B0004020202020204" pitchFamily="34" charset="0"/>
              </a:rPr>
              <a:t>OTHER STUFF</a:t>
            </a:r>
            <a:endParaRPr lang="en-US" b="1">
              <a:solidFill>
                <a:schemeClr val="bg1"/>
              </a:solidFill>
              <a:latin typeface="Aptos ExtraBold" panose="020B0004020202020204" pitchFamily="34" charset="0"/>
            </a:endParaRPr>
          </a:p>
        </p:txBody>
      </p:sp>
      <p:sp>
        <p:nvSpPr>
          <p:cNvPr id="6" name="TextBox 5">
            <a:extLst>
              <a:ext uri="{FF2B5EF4-FFF2-40B4-BE49-F238E27FC236}">
                <a16:creationId xmlns:a16="http://schemas.microsoft.com/office/drawing/2014/main" id="{E09E084B-1FE7-A57D-7A14-9D5F8621F61C}"/>
              </a:ext>
            </a:extLst>
          </p:cNvPr>
          <p:cNvSpPr txBox="1"/>
          <p:nvPr/>
        </p:nvSpPr>
        <p:spPr>
          <a:xfrm>
            <a:off x="250519" y="1411378"/>
            <a:ext cx="43214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err="1">
                <a:solidFill>
                  <a:srgbClr val="D6A300"/>
                </a:solidFill>
              </a:rPr>
              <a:t>WoRM</a:t>
            </a:r>
            <a:r>
              <a:rPr lang="en-US" sz="2000" b="1">
                <a:solidFill>
                  <a:srgbClr val="D6A300"/>
                </a:solidFill>
              </a:rPr>
              <a:t> Bake-off Competition</a:t>
            </a:r>
          </a:p>
        </p:txBody>
      </p:sp>
      <p:sp>
        <p:nvSpPr>
          <p:cNvPr id="20" name="TextBox 19">
            <a:extLst>
              <a:ext uri="{FF2B5EF4-FFF2-40B4-BE49-F238E27FC236}">
                <a16:creationId xmlns:a16="http://schemas.microsoft.com/office/drawing/2014/main" id="{F545429D-D9ED-0FA9-37C8-89A4FEEBAA5B}"/>
              </a:ext>
            </a:extLst>
          </p:cNvPr>
          <p:cNvSpPr txBox="1"/>
          <p:nvPr/>
        </p:nvSpPr>
        <p:spPr>
          <a:xfrm>
            <a:off x="6115616" y="1433804"/>
            <a:ext cx="23959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D6A300"/>
                </a:solidFill>
              </a:rPr>
              <a:t>‘Wellington Trails’ themed costume party</a:t>
            </a:r>
          </a:p>
        </p:txBody>
      </p:sp>
      <p:sp>
        <p:nvSpPr>
          <p:cNvPr id="22" name="TextBox 21">
            <a:extLst>
              <a:ext uri="{FF2B5EF4-FFF2-40B4-BE49-F238E27FC236}">
                <a16:creationId xmlns:a16="http://schemas.microsoft.com/office/drawing/2014/main" id="{26C43527-CB3A-6962-AC6E-601E11F37BF4}"/>
              </a:ext>
            </a:extLst>
          </p:cNvPr>
          <p:cNvSpPr txBox="1"/>
          <p:nvPr/>
        </p:nvSpPr>
        <p:spPr>
          <a:xfrm>
            <a:off x="4838110" y="4008406"/>
            <a:ext cx="40031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D6A300"/>
                </a:solidFill>
              </a:rPr>
              <a:t>PRIZES!!!</a:t>
            </a:r>
          </a:p>
        </p:txBody>
      </p:sp>
      <p:sp>
        <p:nvSpPr>
          <p:cNvPr id="7" name="TextBox 6">
            <a:extLst>
              <a:ext uri="{FF2B5EF4-FFF2-40B4-BE49-F238E27FC236}">
                <a16:creationId xmlns:a16="http://schemas.microsoft.com/office/drawing/2014/main" id="{6A964F15-C276-2037-EC9C-55629CBEF691}"/>
              </a:ext>
            </a:extLst>
          </p:cNvPr>
          <p:cNvSpPr txBox="1"/>
          <p:nvPr/>
        </p:nvSpPr>
        <p:spPr>
          <a:xfrm>
            <a:off x="250519" y="1746192"/>
            <a:ext cx="434235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The bake-off is back this year! Bring your best dish and battle it out against other </a:t>
            </a:r>
            <a:r>
              <a:rPr lang="en-US" sz="1400" dirty="0" err="1"/>
              <a:t>WoRMers</a:t>
            </a:r>
            <a:r>
              <a:rPr lang="en-US" sz="1400" dirty="0"/>
              <a:t> for the esteemed prize of </a:t>
            </a:r>
            <a:r>
              <a:rPr lang="en-US" sz="1400" b="1" dirty="0" err="1"/>
              <a:t>WoRM’s</a:t>
            </a:r>
            <a:r>
              <a:rPr lang="en-US" sz="1400" b="1" dirty="0"/>
              <a:t> Greatest Baker</a:t>
            </a:r>
            <a:r>
              <a:rPr lang="en-US" sz="1400" dirty="0"/>
              <a:t>! </a:t>
            </a:r>
          </a:p>
          <a:p>
            <a:endParaRPr lang="en-US" sz="1400" dirty="0"/>
          </a:p>
          <a:p>
            <a:r>
              <a:rPr lang="en-US" sz="1400" dirty="0"/>
              <a:t>When you arrive on Friday, place your baking entry on the '</a:t>
            </a:r>
            <a:r>
              <a:rPr lang="en-US" sz="1400" dirty="0" err="1"/>
              <a:t>WoRM</a:t>
            </a:r>
            <a:r>
              <a:rPr lang="en-US" sz="1400" dirty="0"/>
              <a:t> Bake-off' table in the Main Hall. Label it with the category, dietary info (i.e. vegan, gluten-free </a:t>
            </a:r>
            <a:r>
              <a:rPr lang="en-US" sz="1400" dirty="0" err="1"/>
              <a:t>etc</a:t>
            </a:r>
            <a:r>
              <a:rPr lang="en-US" sz="1400" dirty="0"/>
              <a:t>) and provide your name + details to Caro.</a:t>
            </a:r>
          </a:p>
          <a:p>
            <a:pPr marL="285750" indent="-285750">
              <a:buFont typeface="Arial" panose="020B0604020202020204" pitchFamily="34" charset="0"/>
              <a:buChar char="•"/>
            </a:pPr>
            <a:r>
              <a:rPr lang="en-US" sz="1400" dirty="0"/>
              <a:t>Over the next day or two, people can sample your baking and place their vote for their </a:t>
            </a:r>
            <a:r>
              <a:rPr lang="en-US" sz="1400" dirty="0" err="1"/>
              <a:t>favourites</a:t>
            </a:r>
            <a:r>
              <a:rPr lang="en-US" sz="1400" dirty="0"/>
              <a:t>.</a:t>
            </a:r>
          </a:p>
          <a:p>
            <a:pPr marL="285750" indent="-285750">
              <a:buFont typeface="Arial" panose="020B0604020202020204" pitchFamily="34" charset="0"/>
              <a:buChar char="•"/>
            </a:pPr>
            <a:r>
              <a:rPr lang="en-US" sz="1400" dirty="0"/>
              <a:t>Voting closes on Saturday evening before dinner and winners will be announced that evening.</a:t>
            </a:r>
          </a:p>
        </p:txBody>
      </p:sp>
      <p:pic>
        <p:nvPicPr>
          <p:cNvPr id="9" name="Picture 8" descr="A container of food with cookies and a sign&#10;&#10;AI-generated content may be incorrect.">
            <a:extLst>
              <a:ext uri="{FF2B5EF4-FFF2-40B4-BE49-F238E27FC236}">
                <a16:creationId xmlns:a16="http://schemas.microsoft.com/office/drawing/2014/main" id="{FA0879A1-FA63-D75D-9068-41198F7E4135}"/>
              </a:ext>
            </a:extLst>
          </p:cNvPr>
          <p:cNvPicPr>
            <a:picLocks noChangeAspect="1"/>
          </p:cNvPicPr>
          <p:nvPr/>
        </p:nvPicPr>
        <p:blipFill>
          <a:blip r:embed="rId3">
            <a:extLst>
              <a:ext uri="{28A0092B-C50C-407E-A947-70E740481C1C}">
                <a14:useLocalDpi xmlns:a14="http://schemas.microsoft.com/office/drawing/2010/main" val="0"/>
              </a:ext>
            </a:extLst>
          </a:blip>
          <a:srcRect t="7433" b="15317"/>
          <a:stretch/>
        </p:blipFill>
        <p:spPr>
          <a:xfrm>
            <a:off x="1196207" y="4910578"/>
            <a:ext cx="2484846" cy="1718439"/>
          </a:xfrm>
          <a:prstGeom prst="rect">
            <a:avLst/>
          </a:prstGeom>
        </p:spPr>
      </p:pic>
      <p:sp>
        <p:nvSpPr>
          <p:cNvPr id="28" name="TextBox 27">
            <a:extLst>
              <a:ext uri="{FF2B5EF4-FFF2-40B4-BE49-F238E27FC236}">
                <a16:creationId xmlns:a16="http://schemas.microsoft.com/office/drawing/2014/main" id="{C9DBCE17-39B7-0D3E-AC89-39466D9AB121}"/>
              </a:ext>
            </a:extLst>
          </p:cNvPr>
          <p:cNvSpPr txBox="1"/>
          <p:nvPr/>
        </p:nvSpPr>
        <p:spPr>
          <a:xfrm>
            <a:off x="4838110" y="2539875"/>
            <a:ext cx="3962176" cy="954107"/>
          </a:xfrm>
          <a:prstGeom prst="rect">
            <a:avLst/>
          </a:prstGeom>
          <a:noFill/>
        </p:spPr>
        <p:txBody>
          <a:bodyPr wrap="square">
            <a:spAutoFit/>
          </a:bodyPr>
          <a:lstStyle/>
          <a:p>
            <a:r>
              <a:rPr lang="en-US" sz="1400" dirty="0"/>
              <a:t>Everyone loves a dress up party right?! Well, tough if you don't! The Saturday night party will be ‘Wellington Trails' themed and there will be prizes for the best outfits. </a:t>
            </a:r>
          </a:p>
        </p:txBody>
      </p:sp>
      <p:sp>
        <p:nvSpPr>
          <p:cNvPr id="29" name="TextBox 28">
            <a:extLst>
              <a:ext uri="{FF2B5EF4-FFF2-40B4-BE49-F238E27FC236}">
                <a16:creationId xmlns:a16="http://schemas.microsoft.com/office/drawing/2014/main" id="{7050DAF5-2950-6EF3-BA41-C4A70E9C4151}"/>
              </a:ext>
            </a:extLst>
          </p:cNvPr>
          <p:cNvSpPr txBox="1"/>
          <p:nvPr/>
        </p:nvSpPr>
        <p:spPr>
          <a:xfrm>
            <a:off x="4850003" y="4392653"/>
            <a:ext cx="40169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There are a range of prizes on offer over the weekend. While we are still </a:t>
            </a:r>
            <a:r>
              <a:rPr lang="en-US" sz="1400" dirty="0" err="1"/>
              <a:t>finalising</a:t>
            </a:r>
            <a:r>
              <a:rPr lang="en-US" sz="1400" dirty="0"/>
              <a:t> these, there will be plenty!</a:t>
            </a:r>
            <a:endParaRPr lang="en-US" sz="1050" dirty="0"/>
          </a:p>
        </p:txBody>
      </p:sp>
      <p:sp>
        <p:nvSpPr>
          <p:cNvPr id="32" name="Rectangle 1">
            <a:extLst>
              <a:ext uri="{FF2B5EF4-FFF2-40B4-BE49-F238E27FC236}">
                <a16:creationId xmlns:a16="http://schemas.microsoft.com/office/drawing/2014/main" id="{624F7A64-B216-64BA-EAE8-AA3F550248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pic>
        <p:nvPicPr>
          <p:cNvPr id="36" name="Picture 35" descr="A gold letter on a black background&#10;&#10;AI-generated content may be incorrect.">
            <a:extLst>
              <a:ext uri="{FF2B5EF4-FFF2-40B4-BE49-F238E27FC236}">
                <a16:creationId xmlns:a16="http://schemas.microsoft.com/office/drawing/2014/main" id="{E91F84EF-D4B6-F366-84A0-E6BB073AA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472" y="1277536"/>
            <a:ext cx="1484465" cy="1244424"/>
          </a:xfrm>
          <a:prstGeom prst="rect">
            <a:avLst/>
          </a:prstGeom>
        </p:spPr>
      </p:pic>
      <p:pic>
        <p:nvPicPr>
          <p:cNvPr id="38" name="Picture 37" descr="A yellow disco ball with stars&#10;&#10;AI-generated content may be incorrect.">
            <a:extLst>
              <a:ext uri="{FF2B5EF4-FFF2-40B4-BE49-F238E27FC236}">
                <a16:creationId xmlns:a16="http://schemas.microsoft.com/office/drawing/2014/main" id="{06EE7142-4C16-79FF-D4C3-F230EF1D3FB6}"/>
              </a:ext>
            </a:extLst>
          </p:cNvPr>
          <p:cNvPicPr>
            <a:picLocks noChangeAspect="1"/>
          </p:cNvPicPr>
          <p:nvPr/>
        </p:nvPicPr>
        <p:blipFill>
          <a:blip r:embed="rId5">
            <a:extLst>
              <a:ext uri="{28A0092B-C50C-407E-A947-70E740481C1C}">
                <a14:useLocalDpi xmlns:a14="http://schemas.microsoft.com/office/drawing/2010/main" val="0"/>
              </a:ext>
            </a:extLst>
          </a:blip>
          <a:srcRect l="14492" r="16694"/>
          <a:stretch/>
        </p:blipFill>
        <p:spPr>
          <a:xfrm>
            <a:off x="7906967" y="1349243"/>
            <a:ext cx="1376137" cy="1676425"/>
          </a:xfrm>
          <a:prstGeom prst="rect">
            <a:avLst/>
          </a:prstGeom>
        </p:spPr>
      </p:pic>
      <p:pic>
        <p:nvPicPr>
          <p:cNvPr id="40" name="Picture 39" descr="A colorful flags and confetti on a string&#10;&#10;AI-generated content may be incorrect.">
            <a:extLst>
              <a:ext uri="{FF2B5EF4-FFF2-40B4-BE49-F238E27FC236}">
                <a16:creationId xmlns:a16="http://schemas.microsoft.com/office/drawing/2014/main" id="{61B6705C-9143-F988-A15D-1012766694F6}"/>
              </a:ext>
            </a:extLst>
          </p:cNvPr>
          <p:cNvPicPr>
            <a:picLocks noChangeAspect="1"/>
          </p:cNvPicPr>
          <p:nvPr/>
        </p:nvPicPr>
        <p:blipFill>
          <a:blip r:embed="rId6">
            <a:extLst>
              <a:ext uri="{28A0092B-C50C-407E-A947-70E740481C1C}">
                <a14:useLocalDpi xmlns:a14="http://schemas.microsoft.com/office/drawing/2010/main" val="0"/>
              </a:ext>
            </a:extLst>
          </a:blip>
          <a:srcRect b="48399"/>
          <a:stretch/>
        </p:blipFill>
        <p:spPr>
          <a:xfrm rot="614498">
            <a:off x="7769996" y="841302"/>
            <a:ext cx="1556052" cy="673101"/>
          </a:xfrm>
          <a:prstGeom prst="rect">
            <a:avLst/>
          </a:prstGeom>
        </p:spPr>
      </p:pic>
      <p:pic>
        <p:nvPicPr>
          <p:cNvPr id="42" name="Picture 41" descr="A yellow box with a pink ribbon and a bow&#10;&#10;AI-generated content may be incorrect.">
            <a:extLst>
              <a:ext uri="{FF2B5EF4-FFF2-40B4-BE49-F238E27FC236}">
                <a16:creationId xmlns:a16="http://schemas.microsoft.com/office/drawing/2014/main" id="{A01BE788-A591-CA37-AFE0-395F21364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8442" y="4910579"/>
            <a:ext cx="2244576" cy="1881623"/>
          </a:xfrm>
          <a:prstGeom prst="rect">
            <a:avLst/>
          </a:prstGeom>
        </p:spPr>
      </p:pic>
    </p:spTree>
    <p:extLst>
      <p:ext uri="{BB962C8B-B14F-4D97-AF65-F5344CB8AC3E}">
        <p14:creationId xmlns:p14="http://schemas.microsoft.com/office/powerpoint/2010/main" val="144847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21F999-A1C9-F1E2-CC23-B021BABC6A2E}"/>
            </a:ext>
          </a:extLst>
        </p:cNvPr>
        <p:cNvGrpSpPr/>
        <p:nvPr/>
      </p:nvGrpSpPr>
      <p:grpSpPr>
        <a:xfrm>
          <a:off x="0" y="0"/>
          <a:ext cx="0" cy="0"/>
          <a:chOff x="0" y="0"/>
          <a:chExt cx="0" cy="0"/>
        </a:xfrm>
      </p:grpSpPr>
      <p:pic>
        <p:nvPicPr>
          <p:cNvPr id="4" name="Picture 3" descr="A sign next to a bowl&#10;&#10;AI-generated content may be incorrect.">
            <a:extLst>
              <a:ext uri="{FF2B5EF4-FFF2-40B4-BE49-F238E27FC236}">
                <a16:creationId xmlns:a16="http://schemas.microsoft.com/office/drawing/2014/main" id="{BF5E4DAA-B926-C4D3-A8C1-AB9F92885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E2CE197-15BC-07E5-E54B-C237A6DF4679}"/>
              </a:ext>
            </a:extLst>
          </p:cNvPr>
          <p:cNvSpPr>
            <a:spLocks noGrp="1"/>
          </p:cNvSpPr>
          <p:nvPr>
            <p:ph type="title"/>
          </p:nvPr>
        </p:nvSpPr>
        <p:spPr>
          <a:xfrm>
            <a:off x="1470025" y="5013887"/>
            <a:ext cx="6203950" cy="929482"/>
          </a:xfrm>
          <a:solidFill>
            <a:srgbClr val="FFFFFF">
              <a:alpha val="70000"/>
            </a:srgbClr>
          </a:solidFill>
        </p:spPr>
        <p:txBody>
          <a:bodyPr>
            <a:normAutofit/>
          </a:bodyPr>
          <a:lstStyle/>
          <a:p>
            <a:pPr algn="ctr"/>
            <a:r>
              <a:rPr lang="en-NZ" sz="4800" b="1">
                <a:latin typeface="Aptos ExtraBold" panose="020B0004020202020204" pitchFamily="34" charset="0"/>
                <a:ea typeface="Tahoma" panose="020B0604030504040204" pitchFamily="34" charset="0"/>
                <a:cs typeface="Tahoma" panose="020B0604030504040204" pitchFamily="34" charset="0"/>
              </a:rPr>
              <a:t>CAMP RULES</a:t>
            </a:r>
          </a:p>
        </p:txBody>
      </p:sp>
      <p:pic>
        <p:nvPicPr>
          <p:cNvPr id="11" name="Picture 10" descr="A red worm with white text&#10;&#10;AI-generated content may be incorrect.">
            <a:extLst>
              <a:ext uri="{FF2B5EF4-FFF2-40B4-BE49-F238E27FC236}">
                <a16:creationId xmlns:a16="http://schemas.microsoft.com/office/drawing/2014/main" id="{C5C5F6A5-0889-CC5C-1B9E-1591B898E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172756"/>
            <a:ext cx="5359400" cy="2679700"/>
          </a:xfrm>
          <a:prstGeom prst="rect">
            <a:avLst/>
          </a:prstGeom>
        </p:spPr>
      </p:pic>
    </p:spTree>
    <p:extLst>
      <p:ext uri="{BB962C8B-B14F-4D97-AF65-F5344CB8AC3E}">
        <p14:creationId xmlns:p14="http://schemas.microsoft.com/office/powerpoint/2010/main" val="3570447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16ED5D-6751-C38E-55EC-505B0E85D6FC}"/>
              </a:ext>
            </a:extLst>
          </p:cNvPr>
          <p:cNvSpPr/>
          <p:nvPr/>
        </p:nvSpPr>
        <p:spPr>
          <a:xfrm>
            <a:off x="0" y="1181100"/>
            <a:ext cx="91440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red worm with white letters on a black background&#10;&#10;AI-generated content may be incorrect.">
            <a:extLst>
              <a:ext uri="{FF2B5EF4-FFF2-40B4-BE49-F238E27FC236}">
                <a16:creationId xmlns:a16="http://schemas.microsoft.com/office/drawing/2014/main" id="{A5226FDE-4B75-7616-1007-317AE991638D}"/>
              </a:ext>
            </a:extLst>
          </p:cNvPr>
          <p:cNvPicPr>
            <a:picLocks noChangeAspect="1"/>
          </p:cNvPicPr>
          <p:nvPr/>
        </p:nvPicPr>
        <p:blipFill>
          <a:blip r:embed="rId2"/>
          <a:stretch>
            <a:fillRect/>
          </a:stretch>
        </p:blipFill>
        <p:spPr>
          <a:xfrm>
            <a:off x="142191" y="-568766"/>
            <a:ext cx="4572000" cy="2157984"/>
          </a:xfrm>
          <a:prstGeom prst="rect">
            <a:avLst/>
          </a:prstGeom>
        </p:spPr>
      </p:pic>
      <p:sp>
        <p:nvSpPr>
          <p:cNvPr id="7" name="TextBox 6">
            <a:extLst>
              <a:ext uri="{FF2B5EF4-FFF2-40B4-BE49-F238E27FC236}">
                <a16:creationId xmlns:a16="http://schemas.microsoft.com/office/drawing/2014/main" id="{8F937E2D-AE25-7E02-CF6A-FCB53EBA6F47}"/>
              </a:ext>
            </a:extLst>
          </p:cNvPr>
          <p:cNvSpPr txBox="1"/>
          <p:nvPr/>
        </p:nvSpPr>
        <p:spPr>
          <a:xfrm>
            <a:off x="5515399" y="202628"/>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9" name="TextBox 8">
            <a:extLst>
              <a:ext uri="{FF2B5EF4-FFF2-40B4-BE49-F238E27FC236}">
                <a16:creationId xmlns:a16="http://schemas.microsoft.com/office/drawing/2014/main" id="{7C81BBB5-2541-0524-FFB0-8E34A7137CAD}"/>
              </a:ext>
            </a:extLst>
          </p:cNvPr>
          <p:cNvSpPr txBox="1"/>
          <p:nvPr/>
        </p:nvSpPr>
        <p:spPr>
          <a:xfrm>
            <a:off x="1700074" y="1791430"/>
            <a:ext cx="25469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Brad Coleman</a:t>
            </a:r>
            <a:br>
              <a:rPr lang="en-US" dirty="0"/>
            </a:br>
            <a:r>
              <a:rPr lang="en-US" sz="1400" dirty="0"/>
              <a:t>Chief </a:t>
            </a:r>
            <a:r>
              <a:rPr lang="en-US" sz="1400" dirty="0" err="1"/>
              <a:t>Organiser</a:t>
            </a:r>
            <a:r>
              <a:rPr lang="en-US" sz="1400" dirty="0"/>
              <a:t> and dad joke enthusiast. Constantly injured and lets you know.</a:t>
            </a:r>
          </a:p>
        </p:txBody>
      </p:sp>
      <p:sp>
        <p:nvSpPr>
          <p:cNvPr id="11" name="TextBox 10">
            <a:extLst>
              <a:ext uri="{FF2B5EF4-FFF2-40B4-BE49-F238E27FC236}">
                <a16:creationId xmlns:a16="http://schemas.microsoft.com/office/drawing/2014/main" id="{0A1ADA3D-D339-FC7E-D33C-07C69FB920B2}"/>
              </a:ext>
            </a:extLst>
          </p:cNvPr>
          <p:cNvSpPr txBox="1"/>
          <p:nvPr/>
        </p:nvSpPr>
        <p:spPr>
          <a:xfrm>
            <a:off x="1700073" y="2897854"/>
            <a:ext cx="262925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Heather McDonald</a:t>
            </a:r>
            <a:br>
              <a:rPr lang="en-US"/>
            </a:br>
            <a:r>
              <a:rPr lang="en-US" sz="1400"/>
              <a:t>Has run further than most of us (</a:t>
            </a:r>
            <a:r>
              <a:rPr lang="en-US" sz="1400" err="1"/>
              <a:t>Tarawera</a:t>
            </a:r>
            <a:r>
              <a:rPr lang="en-US" sz="1400"/>
              <a:t> Miler). Use the code HEATHER at basically any website and receive a discount.</a:t>
            </a:r>
          </a:p>
        </p:txBody>
      </p:sp>
      <p:sp>
        <p:nvSpPr>
          <p:cNvPr id="13" name="TextBox 12">
            <a:extLst>
              <a:ext uri="{FF2B5EF4-FFF2-40B4-BE49-F238E27FC236}">
                <a16:creationId xmlns:a16="http://schemas.microsoft.com/office/drawing/2014/main" id="{86529394-8434-FBFE-BCD7-5E1BD45DE0D4}"/>
              </a:ext>
            </a:extLst>
          </p:cNvPr>
          <p:cNvSpPr txBox="1"/>
          <p:nvPr/>
        </p:nvSpPr>
        <p:spPr>
          <a:xfrm>
            <a:off x="1700073" y="4132187"/>
            <a:ext cx="254695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Elspeth </a:t>
            </a:r>
            <a:r>
              <a:rPr lang="en-US" b="1" dirty="0" err="1"/>
              <a:t>Knewstubb</a:t>
            </a:r>
            <a:br>
              <a:rPr lang="en-US" dirty="0"/>
            </a:br>
            <a:r>
              <a:rPr lang="en-US" sz="1400" dirty="0" err="1"/>
              <a:t>WoRMer</a:t>
            </a:r>
            <a:r>
              <a:rPr lang="en-US" sz="1400" dirty="0"/>
              <a:t> for over a decade! Claims the South Island is better yet hasn't lived there in years. </a:t>
            </a:r>
          </a:p>
        </p:txBody>
      </p:sp>
      <p:sp>
        <p:nvSpPr>
          <p:cNvPr id="15" name="TextBox 14">
            <a:extLst>
              <a:ext uri="{FF2B5EF4-FFF2-40B4-BE49-F238E27FC236}">
                <a16:creationId xmlns:a16="http://schemas.microsoft.com/office/drawing/2014/main" id="{7B5D6C4A-C857-C530-3CBE-FBC0E6941072}"/>
              </a:ext>
            </a:extLst>
          </p:cNvPr>
          <p:cNvSpPr txBox="1"/>
          <p:nvPr/>
        </p:nvSpPr>
        <p:spPr>
          <a:xfrm>
            <a:off x="5829056" y="1766206"/>
            <a:ext cx="25469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Neil Wilson</a:t>
            </a:r>
            <a:br>
              <a:rPr lang="en-US" dirty="0"/>
            </a:br>
            <a:r>
              <a:rPr lang="en-US" sz="1400" dirty="0"/>
              <a:t>Entered the 70+ category recently but is still faster than most of us. Loves a pie.</a:t>
            </a:r>
          </a:p>
        </p:txBody>
      </p:sp>
      <p:sp>
        <p:nvSpPr>
          <p:cNvPr id="22" name="TextBox 21">
            <a:extLst>
              <a:ext uri="{FF2B5EF4-FFF2-40B4-BE49-F238E27FC236}">
                <a16:creationId xmlns:a16="http://schemas.microsoft.com/office/drawing/2014/main" id="{A017CB60-FFAA-2F6B-DCE3-55A0091586DC}"/>
              </a:ext>
            </a:extLst>
          </p:cNvPr>
          <p:cNvSpPr txBox="1"/>
          <p:nvPr/>
        </p:nvSpPr>
        <p:spPr>
          <a:xfrm>
            <a:off x="4665945" y="5605397"/>
            <a:ext cx="3935260" cy="9233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156082"/>
                </a:solidFill>
              </a:rPr>
              <a:t>All </a:t>
            </a:r>
            <a:r>
              <a:rPr lang="en-US" b="1" err="1">
                <a:solidFill>
                  <a:srgbClr val="156082"/>
                </a:solidFill>
              </a:rPr>
              <a:t>organisers</a:t>
            </a:r>
            <a:r>
              <a:rPr lang="en-US" b="1">
                <a:solidFill>
                  <a:srgbClr val="156082"/>
                </a:solidFill>
              </a:rPr>
              <a:t> are available throughout the weekend to help out and provide info.</a:t>
            </a:r>
          </a:p>
        </p:txBody>
      </p:sp>
      <p:sp>
        <p:nvSpPr>
          <p:cNvPr id="5" name="TextBox 4">
            <a:extLst>
              <a:ext uri="{FF2B5EF4-FFF2-40B4-BE49-F238E27FC236}">
                <a16:creationId xmlns:a16="http://schemas.microsoft.com/office/drawing/2014/main" id="{28BBCE53-E35E-6F98-1028-02DAE1CF1D66}"/>
              </a:ext>
            </a:extLst>
          </p:cNvPr>
          <p:cNvSpPr txBox="1"/>
          <p:nvPr/>
        </p:nvSpPr>
        <p:spPr>
          <a:xfrm>
            <a:off x="1118703" y="1229042"/>
            <a:ext cx="69065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56082"/>
                </a:solidFill>
              </a:rPr>
              <a:t>Meet your </a:t>
            </a:r>
            <a:r>
              <a:rPr lang="en-US" sz="2400" b="1" err="1">
                <a:solidFill>
                  <a:srgbClr val="156082"/>
                </a:solidFill>
              </a:rPr>
              <a:t>organising</a:t>
            </a:r>
            <a:r>
              <a:rPr lang="en-US" sz="2400" b="1">
                <a:solidFill>
                  <a:srgbClr val="156082"/>
                </a:solidFill>
              </a:rPr>
              <a:t> team</a:t>
            </a:r>
          </a:p>
        </p:txBody>
      </p:sp>
      <p:pic>
        <p:nvPicPr>
          <p:cNvPr id="18" name="Picture 17" descr="A person with two dogs&#10;&#10;AI-generated content may be incorrect.">
            <a:extLst>
              <a:ext uri="{FF2B5EF4-FFF2-40B4-BE49-F238E27FC236}">
                <a16:creationId xmlns:a16="http://schemas.microsoft.com/office/drawing/2014/main" id="{EF19FAAD-7D7E-466D-B22E-89C195678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10" y="1805478"/>
            <a:ext cx="1015663" cy="1015663"/>
          </a:xfrm>
          <a:prstGeom prst="rect">
            <a:avLst/>
          </a:prstGeom>
        </p:spPr>
      </p:pic>
      <p:pic>
        <p:nvPicPr>
          <p:cNvPr id="26" name="Picture 25" descr="A person with his hands up&#10;&#10;AI-generated content may be incorrect.">
            <a:extLst>
              <a:ext uri="{FF2B5EF4-FFF2-40B4-BE49-F238E27FC236}">
                <a16:creationId xmlns:a16="http://schemas.microsoft.com/office/drawing/2014/main" id="{DC9FE203-4850-9BA0-1EBD-EBC644B84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616" y="1771541"/>
            <a:ext cx="1055440" cy="1055440"/>
          </a:xfrm>
          <a:prstGeom prst="rect">
            <a:avLst/>
          </a:prstGeom>
        </p:spPr>
      </p:pic>
      <p:pic>
        <p:nvPicPr>
          <p:cNvPr id="32" name="Picture 31" descr="A person wearing sunglasses and a backpack holding poles&#10;&#10;AI-generated content may be incorrect.">
            <a:extLst>
              <a:ext uri="{FF2B5EF4-FFF2-40B4-BE49-F238E27FC236}">
                <a16:creationId xmlns:a16="http://schemas.microsoft.com/office/drawing/2014/main" id="{5938135A-AA92-B5BF-7669-F611DD39F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209" y="4232878"/>
            <a:ext cx="1029725" cy="1029725"/>
          </a:xfrm>
          <a:prstGeom prst="rect">
            <a:avLst/>
          </a:prstGeom>
        </p:spPr>
      </p:pic>
      <p:pic>
        <p:nvPicPr>
          <p:cNvPr id="34" name="Picture 33" descr="A person wearing a hat and running&#10;&#10;AI-generated content may be incorrect.">
            <a:extLst>
              <a:ext uri="{FF2B5EF4-FFF2-40B4-BE49-F238E27FC236}">
                <a16:creationId xmlns:a16="http://schemas.microsoft.com/office/drawing/2014/main" id="{988C16A1-574C-AA77-E43B-C5DE678380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210" y="2998544"/>
            <a:ext cx="1029725" cy="1029725"/>
          </a:xfrm>
          <a:prstGeom prst="rect">
            <a:avLst/>
          </a:prstGeom>
        </p:spPr>
      </p:pic>
      <p:pic>
        <p:nvPicPr>
          <p:cNvPr id="6" name="Picture 5" descr="A person holding a bottle of wine&#10;&#10;AI-generated content may be incorrect.">
            <a:extLst>
              <a:ext uri="{FF2B5EF4-FFF2-40B4-BE49-F238E27FC236}">
                <a16:creationId xmlns:a16="http://schemas.microsoft.com/office/drawing/2014/main" id="{7349FA9C-C6AE-B229-9310-037443B47F7B}"/>
              </a:ext>
            </a:extLst>
          </p:cNvPr>
          <p:cNvPicPr>
            <a:picLocks noChangeAspect="1"/>
          </p:cNvPicPr>
          <p:nvPr/>
        </p:nvPicPr>
        <p:blipFill>
          <a:blip r:embed="rId7"/>
          <a:stretch>
            <a:fillRect/>
          </a:stretch>
        </p:blipFill>
        <p:spPr>
          <a:xfrm>
            <a:off x="4773616" y="2961262"/>
            <a:ext cx="1055440" cy="1055440"/>
          </a:xfrm>
          <a:prstGeom prst="rect">
            <a:avLst/>
          </a:prstGeom>
        </p:spPr>
      </p:pic>
      <p:sp>
        <p:nvSpPr>
          <p:cNvPr id="8" name="TextBox 7">
            <a:extLst>
              <a:ext uri="{FF2B5EF4-FFF2-40B4-BE49-F238E27FC236}">
                <a16:creationId xmlns:a16="http://schemas.microsoft.com/office/drawing/2014/main" id="{B4938219-2DAA-7ABF-C295-9CE121FEDF0E}"/>
              </a:ext>
            </a:extLst>
          </p:cNvPr>
          <p:cNvSpPr txBox="1"/>
          <p:nvPr/>
        </p:nvSpPr>
        <p:spPr>
          <a:xfrm>
            <a:off x="5829056" y="2883406"/>
            <a:ext cx="25469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Justin Sprecher</a:t>
            </a:r>
            <a:br>
              <a:rPr lang="en-US" dirty="0"/>
            </a:br>
            <a:r>
              <a:rPr lang="en-US" sz="1400" dirty="0"/>
              <a:t>50% of the world famous Sprecher couple. Coffee and beer </a:t>
            </a:r>
            <a:r>
              <a:rPr lang="en-US" sz="1400" strike="sngStrike" dirty="0"/>
              <a:t>snob</a:t>
            </a:r>
            <a:r>
              <a:rPr lang="en-US" sz="1400" dirty="0"/>
              <a:t> </a:t>
            </a:r>
            <a:r>
              <a:rPr lang="en-US" sz="1400" dirty="0" err="1"/>
              <a:t>afficianado</a:t>
            </a:r>
            <a:r>
              <a:rPr lang="en-US" sz="1400" dirty="0"/>
              <a:t>. </a:t>
            </a:r>
          </a:p>
        </p:txBody>
      </p:sp>
    </p:spTree>
    <p:extLst>
      <p:ext uri="{BB962C8B-B14F-4D97-AF65-F5344CB8AC3E}">
        <p14:creationId xmlns:p14="http://schemas.microsoft.com/office/powerpoint/2010/main" val="44881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a:extLst>
            <a:ext uri="{FF2B5EF4-FFF2-40B4-BE49-F238E27FC236}">
              <a16:creationId xmlns:a16="http://schemas.microsoft.com/office/drawing/2014/main" id="{F2077BBA-E1D2-C1A2-FAB2-9A412FF0C316}"/>
            </a:ext>
          </a:extLst>
        </p:cNvPr>
        <p:cNvGrpSpPr/>
        <p:nvPr/>
      </p:nvGrpSpPr>
      <p:grpSpPr>
        <a:xfrm>
          <a:off x="0" y="0"/>
          <a:ext cx="0" cy="0"/>
          <a:chOff x="0" y="0"/>
          <a:chExt cx="0" cy="0"/>
        </a:xfrm>
      </p:grpSpPr>
      <p:pic>
        <p:nvPicPr>
          <p:cNvPr id="4" name="Picture 3" descr="A red worm with white letters on a black background&#10;&#10;AI-generated content may be incorrect.">
            <a:extLst>
              <a:ext uri="{FF2B5EF4-FFF2-40B4-BE49-F238E27FC236}">
                <a16:creationId xmlns:a16="http://schemas.microsoft.com/office/drawing/2014/main" id="{07920D14-4D4E-5AB7-D45B-56EBE0CCFF99}"/>
              </a:ext>
            </a:extLst>
          </p:cNvPr>
          <p:cNvPicPr>
            <a:picLocks noChangeAspect="1"/>
          </p:cNvPicPr>
          <p:nvPr/>
        </p:nvPicPr>
        <p:blipFill>
          <a:blip r:embed="rId2"/>
          <a:stretch>
            <a:fillRect/>
          </a:stretch>
        </p:blipFill>
        <p:spPr>
          <a:xfrm>
            <a:off x="142191" y="-568766"/>
            <a:ext cx="4572000" cy="2157984"/>
          </a:xfrm>
          <a:prstGeom prst="rect">
            <a:avLst/>
          </a:prstGeom>
        </p:spPr>
      </p:pic>
      <p:sp>
        <p:nvSpPr>
          <p:cNvPr id="2" name="Rectangle 1">
            <a:extLst>
              <a:ext uri="{FF2B5EF4-FFF2-40B4-BE49-F238E27FC236}">
                <a16:creationId xmlns:a16="http://schemas.microsoft.com/office/drawing/2014/main" id="{B6AF1057-28FF-9881-D303-73E28D9F372C}"/>
              </a:ext>
            </a:extLst>
          </p:cNvPr>
          <p:cNvSpPr/>
          <p:nvPr/>
        </p:nvSpPr>
        <p:spPr>
          <a:xfrm>
            <a:off x="0" y="1181100"/>
            <a:ext cx="91440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B9BE29DC-7C55-EEE0-BE3A-51F684562B68}"/>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3" name="TextBox 2">
            <a:extLst>
              <a:ext uri="{FF2B5EF4-FFF2-40B4-BE49-F238E27FC236}">
                <a16:creationId xmlns:a16="http://schemas.microsoft.com/office/drawing/2014/main" id="{0B03A84A-9905-4426-C69C-EC0C310F2926}"/>
              </a:ext>
            </a:extLst>
          </p:cNvPr>
          <p:cNvSpPr txBox="1"/>
          <p:nvPr/>
        </p:nvSpPr>
        <p:spPr>
          <a:xfrm>
            <a:off x="295401" y="1314540"/>
            <a:ext cx="62743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latin typeface="Aptos ExtraBold" panose="020B0004020202020204" pitchFamily="34" charset="0"/>
              </a:rPr>
              <a:t>Gear Checklist – what to bring</a:t>
            </a:r>
          </a:p>
        </p:txBody>
      </p:sp>
      <p:sp>
        <p:nvSpPr>
          <p:cNvPr id="5" name="TextBox 4">
            <a:extLst>
              <a:ext uri="{FF2B5EF4-FFF2-40B4-BE49-F238E27FC236}">
                <a16:creationId xmlns:a16="http://schemas.microsoft.com/office/drawing/2014/main" id="{D9235D8A-C45F-202C-170B-DAA36468FDD2}"/>
              </a:ext>
            </a:extLst>
          </p:cNvPr>
          <p:cNvSpPr txBox="1"/>
          <p:nvPr/>
        </p:nvSpPr>
        <p:spPr>
          <a:xfrm>
            <a:off x="295401" y="2044725"/>
            <a:ext cx="5556470" cy="4574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5000"/>
              </a:lnSpc>
              <a:spcAft>
                <a:spcPts val="800"/>
              </a:spcAft>
              <a:buFont typeface="Wingdings" panose="05000000000000000000" pitchFamily="2" charset="2"/>
              <a:buChar char="q"/>
            </a:pPr>
            <a:r>
              <a:rPr lang="en-NZ" sz="1400" kern="100" dirty="0">
                <a:effectLst/>
                <a:latin typeface="Aptos" panose="020B0004020202020204" pitchFamily="34" charset="0"/>
                <a:ea typeface="Aptos" panose="020B0004020202020204" pitchFamily="34" charset="0"/>
                <a:cs typeface="Times New Roman" panose="02020603050405020304" pitchFamily="18" charset="0"/>
              </a:rPr>
              <a:t>Food and snacks – Friday lunch and dinner, Saturday breakfast and lunch (dinner </a:t>
            </a:r>
            <a:r>
              <a:rPr lang="en-NZ" sz="1400" kern="100" dirty="0">
                <a:latin typeface="Aptos" panose="020B0004020202020204" pitchFamily="34" charset="0"/>
                <a:ea typeface="Aptos" panose="020B0004020202020204" pitchFamily="34" charset="0"/>
                <a:cs typeface="Times New Roman" panose="02020603050405020304" pitchFamily="18" charset="0"/>
              </a:rPr>
              <a:t>will be</a:t>
            </a:r>
            <a:r>
              <a:rPr lang="en-NZ" sz="1400" kern="100" dirty="0">
                <a:effectLst/>
                <a:latin typeface="Aptos" panose="020B0004020202020204" pitchFamily="34" charset="0"/>
                <a:ea typeface="Aptos" panose="020B0004020202020204" pitchFamily="34" charset="0"/>
                <a:cs typeface="Times New Roman" panose="02020603050405020304" pitchFamily="18" charset="0"/>
              </a:rPr>
              <a:t> provided on Saturday) and Sunday breakfast. Plus snacks.</a:t>
            </a:r>
          </a:p>
          <a:p>
            <a:pPr marL="285750" indent="-285750">
              <a:lnSpc>
                <a:spcPct val="115000"/>
              </a:lnSpc>
              <a:spcAft>
                <a:spcPts val="800"/>
              </a:spcAft>
              <a:buFont typeface="Wingdings" panose="05000000000000000000" pitchFamily="2" charset="2"/>
              <a:buChar char="q"/>
            </a:pPr>
            <a:r>
              <a:rPr lang="en-NZ" sz="1400" kern="100" dirty="0">
                <a:effectLst/>
                <a:latin typeface="Aptos" panose="020B0004020202020204" pitchFamily="34" charset="0"/>
                <a:ea typeface="Aptos" panose="020B0004020202020204" pitchFamily="34" charset="0"/>
                <a:cs typeface="Times New Roman" panose="02020603050405020304" pitchFamily="18" charset="0"/>
              </a:rPr>
              <a:t>Drinks - all beverages you wish to consume over the weekend, including four cans for the Beer Mile (if participating)</a:t>
            </a:r>
          </a:p>
          <a:p>
            <a:pPr marL="285750" indent="-285750">
              <a:lnSpc>
                <a:spcPct val="115000"/>
              </a:lnSpc>
              <a:spcAft>
                <a:spcPts val="800"/>
              </a:spcAft>
              <a:buFont typeface="Wingdings" panose="05000000000000000000" pitchFamily="2" charset="2"/>
              <a:buChar char="q"/>
            </a:pPr>
            <a:r>
              <a:rPr lang="en-NZ" sz="1400" kern="100" dirty="0">
                <a:effectLst/>
                <a:latin typeface="Aptos" panose="020B0004020202020204" pitchFamily="34" charset="0"/>
                <a:ea typeface="Aptos" panose="020B0004020202020204" pitchFamily="34" charset="0"/>
                <a:cs typeface="Times New Roman" panose="02020603050405020304" pitchFamily="18" charset="0"/>
              </a:rPr>
              <a:t>Your own cutlery, bowl, plate, mug etc</a:t>
            </a:r>
          </a:p>
          <a:p>
            <a:pPr marL="285750" indent="-285750">
              <a:lnSpc>
                <a:spcPct val="115000"/>
              </a:lnSpc>
              <a:spcAft>
                <a:spcPts val="800"/>
              </a:spcAft>
              <a:buFont typeface="Wingdings" panose="05000000000000000000" pitchFamily="2" charset="2"/>
              <a:buChar char="q"/>
            </a:pPr>
            <a:r>
              <a:rPr lang="en-NZ" sz="1400" kern="100" dirty="0">
                <a:effectLst/>
                <a:latin typeface="Aptos" panose="020B0004020202020204" pitchFamily="34" charset="0"/>
                <a:ea typeface="Aptos" panose="020B0004020202020204" pitchFamily="34" charset="0"/>
                <a:cs typeface="Times New Roman" panose="02020603050405020304" pitchFamily="18" charset="0"/>
              </a:rPr>
              <a:t>Swimwear and towel </a:t>
            </a:r>
          </a:p>
          <a:p>
            <a:pPr marL="285750" indent="-285750">
              <a:lnSpc>
                <a:spcPct val="115000"/>
              </a:lnSpc>
              <a:spcAft>
                <a:spcPts val="800"/>
              </a:spcAft>
              <a:buFont typeface="Wingdings" panose="05000000000000000000" pitchFamily="2" charset="2"/>
              <a:buChar char="q"/>
            </a:pPr>
            <a:r>
              <a:rPr lang="en-NZ" sz="1400" kern="100" dirty="0">
                <a:effectLst/>
                <a:latin typeface="Aptos" panose="020B0004020202020204" pitchFamily="34" charset="0"/>
                <a:ea typeface="Aptos" panose="020B0004020202020204" pitchFamily="34" charset="0"/>
                <a:cs typeface="Times New Roman" panose="02020603050405020304" pitchFamily="18" charset="0"/>
              </a:rPr>
              <a:t>Sunscreen and insect repellent</a:t>
            </a:r>
          </a:p>
          <a:p>
            <a:pPr marL="285750" indent="-285750">
              <a:lnSpc>
                <a:spcPct val="115000"/>
              </a:lnSpc>
              <a:spcAft>
                <a:spcPts val="800"/>
              </a:spcAft>
              <a:buFont typeface="Wingdings" panose="05000000000000000000" pitchFamily="2" charset="2"/>
              <a:buChar char="q"/>
            </a:pPr>
            <a:r>
              <a:rPr lang="en-NZ" sz="1400" kern="100" dirty="0">
                <a:effectLst/>
                <a:latin typeface="Aptos" panose="020B0004020202020204" pitchFamily="34" charset="0"/>
                <a:ea typeface="Aptos" panose="020B0004020202020204" pitchFamily="34" charset="0"/>
                <a:cs typeface="Times New Roman" panose="02020603050405020304" pitchFamily="18" charset="0"/>
              </a:rPr>
              <a:t>Torch</a:t>
            </a:r>
          </a:p>
          <a:p>
            <a:pPr marL="285750" indent="-285750">
              <a:lnSpc>
                <a:spcPct val="115000"/>
              </a:lnSpc>
              <a:spcAft>
                <a:spcPts val="800"/>
              </a:spcAft>
              <a:buFont typeface="Wingdings" panose="05000000000000000000" pitchFamily="2" charset="2"/>
              <a:buChar char="q"/>
            </a:pPr>
            <a:r>
              <a:rPr lang="en-NZ" sz="1400" kern="100" dirty="0" err="1">
                <a:effectLst/>
                <a:latin typeface="Aptos" panose="020B0004020202020204" pitchFamily="34" charset="0"/>
                <a:ea typeface="Aptos" panose="020B0004020202020204" pitchFamily="34" charset="0"/>
                <a:cs typeface="Times New Roman" panose="02020603050405020304" pitchFamily="18" charset="0"/>
              </a:rPr>
              <a:t>Powerbank</a:t>
            </a:r>
            <a:r>
              <a:rPr lang="en-NZ" sz="1400" kern="100" dirty="0">
                <a:effectLst/>
                <a:latin typeface="Aptos" panose="020B0004020202020204" pitchFamily="34" charset="0"/>
                <a:ea typeface="Aptos" panose="020B0004020202020204" pitchFamily="34" charset="0"/>
                <a:cs typeface="Times New Roman" panose="02020603050405020304" pitchFamily="18" charset="0"/>
              </a:rPr>
              <a:t> and phone charger</a:t>
            </a:r>
          </a:p>
          <a:p>
            <a:pPr marL="285750" indent="-285750">
              <a:lnSpc>
                <a:spcPct val="115000"/>
              </a:lnSpc>
              <a:spcAft>
                <a:spcPts val="800"/>
              </a:spcAft>
              <a:buFont typeface="Wingdings" panose="05000000000000000000" pitchFamily="2" charset="2"/>
              <a:buChar char="q"/>
            </a:pPr>
            <a:r>
              <a:rPr lang="en-NZ" sz="1400" kern="100" dirty="0">
                <a:effectLst/>
                <a:latin typeface="Aptos" panose="020B0004020202020204" pitchFamily="34" charset="0"/>
                <a:ea typeface="Aptos" panose="020B0004020202020204" pitchFamily="34" charset="0"/>
                <a:cs typeface="Times New Roman" panose="02020603050405020304" pitchFamily="18" charset="0"/>
              </a:rPr>
              <a:t>Sheets/pillow case/sleeping bag (mattress and pillow provided)</a:t>
            </a:r>
          </a:p>
          <a:p>
            <a:pPr marL="285750" indent="-285750">
              <a:lnSpc>
                <a:spcPct val="115000"/>
              </a:lnSpc>
              <a:spcAft>
                <a:spcPts val="800"/>
              </a:spcAft>
              <a:buFont typeface="Wingdings" panose="05000000000000000000" pitchFamily="2" charset="2"/>
              <a:buChar char="q"/>
            </a:pPr>
            <a:r>
              <a:rPr lang="en-NZ" sz="1400" kern="100" dirty="0">
                <a:effectLst/>
                <a:latin typeface="Aptos" panose="020B0004020202020204" pitchFamily="34" charset="0"/>
                <a:ea typeface="Aptos" panose="020B0004020202020204" pitchFamily="34" charset="0"/>
                <a:cs typeface="Times New Roman" panose="02020603050405020304" pitchFamily="18" charset="0"/>
              </a:rPr>
              <a:t>Yoga mat for stretching class</a:t>
            </a:r>
          </a:p>
          <a:p>
            <a:pPr marL="285750" indent="-285750">
              <a:lnSpc>
                <a:spcPct val="115000"/>
              </a:lnSpc>
              <a:spcAft>
                <a:spcPts val="800"/>
              </a:spcAft>
              <a:buFont typeface="Wingdings" panose="05000000000000000000" pitchFamily="2" charset="2"/>
              <a:buChar char="q"/>
            </a:pPr>
            <a:r>
              <a:rPr lang="en-NZ" sz="1400" kern="100" dirty="0">
                <a:effectLst/>
                <a:latin typeface="Aptos" panose="020B0004020202020204" pitchFamily="34" charset="0"/>
                <a:ea typeface="Aptos" panose="020B0004020202020204" pitchFamily="34" charset="0"/>
                <a:cs typeface="Times New Roman" panose="02020603050405020304" pitchFamily="18" charset="0"/>
              </a:rPr>
              <a:t>Costume for the party</a:t>
            </a:r>
          </a:p>
          <a:p>
            <a:pPr marL="285750" indent="-285750">
              <a:lnSpc>
                <a:spcPct val="115000"/>
              </a:lnSpc>
              <a:spcAft>
                <a:spcPts val="800"/>
              </a:spcAft>
              <a:buFont typeface="Wingdings" panose="05000000000000000000" pitchFamily="2" charset="2"/>
              <a:buChar char="q"/>
            </a:pPr>
            <a:r>
              <a:rPr lang="en-NZ" sz="1400" kern="100" dirty="0">
                <a:latin typeface="Aptos" panose="020B0004020202020204" pitchFamily="34" charset="0"/>
                <a:ea typeface="Aptos" panose="020B0004020202020204" pitchFamily="34" charset="0"/>
                <a:cs typeface="Times New Roman" panose="02020603050405020304" pitchFamily="18" charset="0"/>
              </a:rPr>
              <a:t>Your </a:t>
            </a:r>
            <a:r>
              <a:rPr lang="en-NZ" sz="1400" kern="100" dirty="0">
                <a:effectLst/>
                <a:latin typeface="Aptos" panose="020B0004020202020204" pitchFamily="34" charset="0"/>
                <a:ea typeface="Aptos" panose="020B0004020202020204" pitchFamily="34" charset="0"/>
                <a:cs typeface="Times New Roman" panose="02020603050405020304" pitchFamily="18" charset="0"/>
              </a:rPr>
              <a:t>entry for the baking competition</a:t>
            </a:r>
          </a:p>
        </p:txBody>
      </p:sp>
      <p:sp>
        <p:nvSpPr>
          <p:cNvPr id="13" name="TextBox 12">
            <a:extLst>
              <a:ext uri="{FF2B5EF4-FFF2-40B4-BE49-F238E27FC236}">
                <a16:creationId xmlns:a16="http://schemas.microsoft.com/office/drawing/2014/main" id="{F82D5C94-E164-19AD-388D-73B55710A35B}"/>
              </a:ext>
            </a:extLst>
          </p:cNvPr>
          <p:cNvSpPr txBox="1"/>
          <p:nvPr/>
        </p:nvSpPr>
        <p:spPr>
          <a:xfrm>
            <a:off x="6178786" y="2044750"/>
            <a:ext cx="2689099" cy="42494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spcAft>
                <a:spcPts val="800"/>
              </a:spcAft>
            </a:pPr>
            <a:r>
              <a:rPr lang="en-NZ" sz="1400" b="1" kern="100" dirty="0">
                <a:effectLst/>
                <a:latin typeface="Aptos"/>
                <a:ea typeface="Aptos" panose="020B0004020202020204" pitchFamily="34" charset="0"/>
                <a:cs typeface="Times New Roman"/>
              </a:rPr>
              <a:t>Running gear</a:t>
            </a:r>
          </a:p>
          <a:p>
            <a:pPr>
              <a:lnSpc>
                <a:spcPct val="115000"/>
              </a:lnSpc>
              <a:spcAft>
                <a:spcPts val="800"/>
              </a:spcAft>
            </a:pPr>
            <a:r>
              <a:rPr lang="en-NZ" sz="1400" kern="100" dirty="0">
                <a:effectLst/>
                <a:latin typeface="Aptos"/>
                <a:ea typeface="Aptos" panose="020B0004020202020204" pitchFamily="34" charset="0"/>
                <a:cs typeface="Times New Roman"/>
              </a:rPr>
              <a:t>The following items are </a:t>
            </a:r>
            <a:r>
              <a:rPr lang="en-NZ" sz="1400" b="1" kern="100" dirty="0">
                <a:effectLst/>
                <a:latin typeface="Aptos"/>
                <a:ea typeface="Aptos" panose="020B0004020202020204" pitchFamily="34" charset="0"/>
                <a:cs typeface="Times New Roman"/>
              </a:rPr>
              <a:t>mandatory</a:t>
            </a:r>
            <a:r>
              <a:rPr lang="en-NZ" sz="1400" kern="100" dirty="0">
                <a:effectLst/>
                <a:latin typeface="Aptos"/>
                <a:ea typeface="Aptos" panose="020B0004020202020204" pitchFamily="34" charset="0"/>
                <a:cs typeface="Times New Roman"/>
              </a:rPr>
              <a:t> for the group runs – you will not be allowed to run without them:</a:t>
            </a:r>
          </a:p>
          <a:p>
            <a:pPr marL="34290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Trail shoes</a:t>
            </a:r>
            <a:r>
              <a:rPr lang="en-NZ" sz="1400" kern="100" dirty="0">
                <a:latin typeface="Aptos"/>
                <a:ea typeface="Aptos" panose="020B0004020202020204" pitchFamily="34" charset="0"/>
                <a:cs typeface="Times New Roman"/>
              </a:rPr>
              <a:t> / sandals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Waterproof jacket</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Emergency blanket or bag</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Thermal long sleeve top</a:t>
            </a:r>
          </a:p>
          <a:p>
            <a:pPr marL="342900" lvl="0" indent="-342900">
              <a:lnSpc>
                <a:spcPct val="115000"/>
              </a:lnSpc>
              <a:buFont typeface="Wingdings" panose="05000000000000000000" pitchFamily="2" charset="2"/>
              <a:buChar char="q"/>
            </a:pPr>
            <a:r>
              <a:rPr lang="en-NZ" sz="1400" kern="100" dirty="0">
                <a:latin typeface="Aptos"/>
                <a:ea typeface="Aptos" panose="020B0004020202020204" pitchFamily="34" charset="0"/>
                <a:cs typeface="Times New Roman"/>
              </a:rPr>
              <a:t>B</a:t>
            </a:r>
            <a:r>
              <a:rPr lang="en-NZ" sz="1400" kern="100" dirty="0">
                <a:effectLst/>
                <a:latin typeface="Aptos"/>
                <a:ea typeface="Aptos" panose="020B0004020202020204" pitchFamily="34" charset="0"/>
                <a:cs typeface="Times New Roman"/>
              </a:rPr>
              <a:t>eanie or buff</a:t>
            </a:r>
          </a:p>
          <a:p>
            <a:pPr marL="342900" lvl="0" indent="-342900">
              <a:lnSpc>
                <a:spcPct val="115000"/>
              </a:lnSpc>
              <a:buFont typeface="Wingdings" panose="05000000000000000000" pitchFamily="2" charset="2"/>
              <a:buChar char="q"/>
            </a:pPr>
            <a:r>
              <a:rPr lang="en-NZ" sz="1400" kern="100" dirty="0">
                <a:latin typeface="Aptos"/>
                <a:ea typeface="Aptos" panose="020B0004020202020204" pitchFamily="34" charset="0"/>
                <a:cs typeface="Times New Roman"/>
              </a:rPr>
              <a:t>T</a:t>
            </a:r>
            <a:r>
              <a:rPr lang="en-NZ" sz="1400" kern="100" dirty="0">
                <a:effectLst/>
                <a:latin typeface="Aptos"/>
                <a:ea typeface="Aptos" panose="020B0004020202020204" pitchFamily="34" charset="0"/>
                <a:cs typeface="Times New Roman"/>
              </a:rPr>
              <a:t>hermal gloves</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First aid kit</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Water/hydration in flasks</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Food/nutrition</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Sunscreen</a:t>
            </a:r>
          </a:p>
          <a:p>
            <a:pPr marL="342900" lvl="0" indent="-342900">
              <a:lnSpc>
                <a:spcPct val="115000"/>
              </a:lnSpc>
              <a:spcAft>
                <a:spcPts val="800"/>
              </a:spcAft>
              <a:buFont typeface="Wingdings" panose="05000000000000000000" pitchFamily="2" charset="2"/>
              <a:buChar char="q"/>
            </a:pPr>
            <a:r>
              <a:rPr lang="en-NZ" sz="1400" kern="100" dirty="0">
                <a:effectLst/>
                <a:latin typeface="Aptos"/>
                <a:ea typeface="Aptos" panose="020B0004020202020204" pitchFamily="34" charset="0"/>
                <a:cs typeface="Times New Roman"/>
              </a:rPr>
              <a:t>Whistle</a:t>
            </a:r>
          </a:p>
        </p:txBody>
      </p:sp>
    </p:spTree>
    <p:extLst>
      <p:ext uri="{BB962C8B-B14F-4D97-AF65-F5344CB8AC3E}">
        <p14:creationId xmlns:p14="http://schemas.microsoft.com/office/powerpoint/2010/main" val="1089052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pic>
        <p:nvPicPr>
          <p:cNvPr id="4" name="Picture 3" descr="A red worm with white letters on a black background&#10;&#10;AI-generated content may be incorrect.">
            <a:extLst>
              <a:ext uri="{FF2B5EF4-FFF2-40B4-BE49-F238E27FC236}">
                <a16:creationId xmlns:a16="http://schemas.microsoft.com/office/drawing/2014/main" id="{A5226FDE-4B75-7616-1007-317AE991638D}"/>
              </a:ext>
            </a:extLst>
          </p:cNvPr>
          <p:cNvPicPr>
            <a:picLocks noChangeAspect="1"/>
          </p:cNvPicPr>
          <p:nvPr/>
        </p:nvPicPr>
        <p:blipFill>
          <a:blip r:embed="rId2"/>
          <a:stretch>
            <a:fillRect/>
          </a:stretch>
        </p:blipFill>
        <p:spPr>
          <a:xfrm>
            <a:off x="142191" y="-568766"/>
            <a:ext cx="4572000" cy="2157984"/>
          </a:xfrm>
          <a:prstGeom prst="rect">
            <a:avLst/>
          </a:prstGeom>
        </p:spPr>
      </p:pic>
      <p:sp>
        <p:nvSpPr>
          <p:cNvPr id="2" name="Rectangle 1">
            <a:extLst>
              <a:ext uri="{FF2B5EF4-FFF2-40B4-BE49-F238E27FC236}">
                <a16:creationId xmlns:a16="http://schemas.microsoft.com/office/drawing/2014/main" id="{E0F7A2DB-2409-8152-24C7-B819AC9F39CD}"/>
              </a:ext>
            </a:extLst>
          </p:cNvPr>
          <p:cNvSpPr/>
          <p:nvPr/>
        </p:nvSpPr>
        <p:spPr>
          <a:xfrm>
            <a:off x="0" y="1181100"/>
            <a:ext cx="91440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8F937E2D-AE25-7E02-CF6A-FCB53EBA6F47}"/>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6" name="TextBox 5">
            <a:extLst>
              <a:ext uri="{FF2B5EF4-FFF2-40B4-BE49-F238E27FC236}">
                <a16:creationId xmlns:a16="http://schemas.microsoft.com/office/drawing/2014/main" id="{EC310129-6798-5D92-937F-22C4ABB20A6F}"/>
              </a:ext>
            </a:extLst>
          </p:cNvPr>
          <p:cNvSpPr txBox="1"/>
          <p:nvPr/>
        </p:nvSpPr>
        <p:spPr>
          <a:xfrm>
            <a:off x="139236" y="1458934"/>
            <a:ext cx="44327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latin typeface="Aptos ExtraBold" panose="020B0004020202020204" pitchFamily="34" charset="0"/>
              </a:rPr>
              <a:t>Q. Will there be cell reception?</a:t>
            </a:r>
          </a:p>
        </p:txBody>
      </p:sp>
      <p:sp>
        <p:nvSpPr>
          <p:cNvPr id="8" name="TextBox 7">
            <a:extLst>
              <a:ext uri="{FF2B5EF4-FFF2-40B4-BE49-F238E27FC236}">
                <a16:creationId xmlns:a16="http://schemas.microsoft.com/office/drawing/2014/main" id="{9802B1D3-035B-74D0-7807-C91EE65349DE}"/>
              </a:ext>
            </a:extLst>
          </p:cNvPr>
          <p:cNvSpPr txBox="1"/>
          <p:nvPr/>
        </p:nvSpPr>
        <p:spPr>
          <a:xfrm>
            <a:off x="139236" y="1824324"/>
            <a:ext cx="421425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It's patchy. The further into the camp you go the less reliable it is. But you </a:t>
            </a:r>
            <a:r>
              <a:rPr lang="en-US" sz="1400" i="1">
                <a:solidFill>
                  <a:srgbClr val="000000"/>
                </a:solidFill>
              </a:rPr>
              <a:t>should </a:t>
            </a:r>
            <a:r>
              <a:rPr lang="en-US" sz="1400">
                <a:solidFill>
                  <a:srgbClr val="000000"/>
                </a:solidFill>
              </a:rPr>
              <a:t>be able to get some reception over the weekend. Please note I am unsure how many power sockets there are in the lodges – so if you want to charge your phone then bring a </a:t>
            </a:r>
            <a:r>
              <a:rPr lang="en-US" sz="1400" err="1">
                <a:solidFill>
                  <a:srgbClr val="000000"/>
                </a:solidFill>
              </a:rPr>
              <a:t>powerbank</a:t>
            </a:r>
            <a:r>
              <a:rPr lang="en-US" sz="1400">
                <a:solidFill>
                  <a:srgbClr val="000000"/>
                </a:solidFill>
              </a:rPr>
              <a:t> to be sure.</a:t>
            </a:r>
          </a:p>
        </p:txBody>
      </p:sp>
      <p:sp>
        <p:nvSpPr>
          <p:cNvPr id="9" name="TextBox 8">
            <a:extLst>
              <a:ext uri="{FF2B5EF4-FFF2-40B4-BE49-F238E27FC236}">
                <a16:creationId xmlns:a16="http://schemas.microsoft.com/office/drawing/2014/main" id="{0251191A-3ECB-AFBE-26BB-129D454EEB1E}"/>
              </a:ext>
            </a:extLst>
          </p:cNvPr>
          <p:cNvSpPr txBox="1"/>
          <p:nvPr/>
        </p:nvSpPr>
        <p:spPr>
          <a:xfrm>
            <a:off x="139235" y="3466455"/>
            <a:ext cx="4572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Can I bring my doggo?</a:t>
            </a:r>
          </a:p>
        </p:txBody>
      </p:sp>
      <p:sp>
        <p:nvSpPr>
          <p:cNvPr id="10" name="TextBox 9">
            <a:extLst>
              <a:ext uri="{FF2B5EF4-FFF2-40B4-BE49-F238E27FC236}">
                <a16:creationId xmlns:a16="http://schemas.microsoft.com/office/drawing/2014/main" id="{C3136460-B1CA-B26A-DD6B-157CFC15BD87}"/>
              </a:ext>
            </a:extLst>
          </p:cNvPr>
          <p:cNvSpPr txBox="1"/>
          <p:nvPr/>
        </p:nvSpPr>
        <p:spPr>
          <a:xfrm>
            <a:off x="139235" y="3851100"/>
            <a:ext cx="427027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Sadly, no. Under no circumstances are dogs allowed on the premises. These are the venue's rules :(</a:t>
            </a:r>
          </a:p>
        </p:txBody>
      </p:sp>
      <p:sp>
        <p:nvSpPr>
          <p:cNvPr id="11" name="TextBox 10">
            <a:extLst>
              <a:ext uri="{FF2B5EF4-FFF2-40B4-BE49-F238E27FC236}">
                <a16:creationId xmlns:a16="http://schemas.microsoft.com/office/drawing/2014/main" id="{266F3891-4475-D350-F5F7-B4DCAA3C1FAE}"/>
              </a:ext>
            </a:extLst>
          </p:cNvPr>
          <p:cNvSpPr txBox="1"/>
          <p:nvPr/>
        </p:nvSpPr>
        <p:spPr>
          <a:xfrm>
            <a:off x="139235" y="4668892"/>
            <a:ext cx="49661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How many bathrooms are there?</a:t>
            </a:r>
          </a:p>
        </p:txBody>
      </p:sp>
      <p:sp>
        <p:nvSpPr>
          <p:cNvPr id="12" name="TextBox 11">
            <a:extLst>
              <a:ext uri="{FF2B5EF4-FFF2-40B4-BE49-F238E27FC236}">
                <a16:creationId xmlns:a16="http://schemas.microsoft.com/office/drawing/2014/main" id="{84C9ED87-1872-6BD2-8B9C-6796F711BC56}"/>
              </a:ext>
            </a:extLst>
          </p:cNvPr>
          <p:cNvSpPr txBox="1"/>
          <p:nvPr/>
        </p:nvSpPr>
        <p:spPr>
          <a:xfrm>
            <a:off x="139235" y="5036040"/>
            <a:ext cx="42142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dirty="0">
                <a:solidFill>
                  <a:srgbClr val="000000"/>
                </a:solidFill>
              </a:rPr>
              <a:t>There are two unisex toilets and two unisex showers in each lodge. </a:t>
            </a:r>
            <a:r>
              <a:rPr lang="en-US" sz="1400" b="1" dirty="0">
                <a:solidFill>
                  <a:srgbClr val="000000"/>
                </a:solidFill>
              </a:rPr>
              <a:t>These are communal and can be used by any attendee at any time</a:t>
            </a:r>
            <a:r>
              <a:rPr lang="en-US" sz="1400" dirty="0">
                <a:solidFill>
                  <a:srgbClr val="000000"/>
                </a:solidFill>
              </a:rPr>
              <a:t>, regardless of whether it is their lodge.</a:t>
            </a:r>
          </a:p>
        </p:txBody>
      </p:sp>
      <p:sp>
        <p:nvSpPr>
          <p:cNvPr id="13" name="TextBox 12">
            <a:extLst>
              <a:ext uri="{FF2B5EF4-FFF2-40B4-BE49-F238E27FC236}">
                <a16:creationId xmlns:a16="http://schemas.microsoft.com/office/drawing/2014/main" id="{9A7B56F0-EEB7-7560-5BA0-427941178B81}"/>
              </a:ext>
            </a:extLst>
          </p:cNvPr>
          <p:cNvSpPr txBox="1"/>
          <p:nvPr/>
        </p:nvSpPr>
        <p:spPr>
          <a:xfrm>
            <a:off x="4594567" y="2166820"/>
            <a:ext cx="438694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The rules are typically that you drink a beer before running a 400m lap – and then repeat four times. The beer must be 5% or higher, 330ml and in an unopened can. However, we are not wanky on this. Participation is key and it is all about having fun. If beer isn't your thing, drink cider, or Coke. Or if all of this sounds horrible then drink seltzers. Or if drinking four drinks that quickly will make you collapse on the floor, then mix it up. It's all good! </a:t>
            </a:r>
          </a:p>
        </p:txBody>
      </p:sp>
      <p:sp>
        <p:nvSpPr>
          <p:cNvPr id="14" name="TextBox 13">
            <a:extLst>
              <a:ext uri="{FF2B5EF4-FFF2-40B4-BE49-F238E27FC236}">
                <a16:creationId xmlns:a16="http://schemas.microsoft.com/office/drawing/2014/main" id="{D9340823-4BD5-EAF5-FC81-7A107E96A466}"/>
              </a:ext>
            </a:extLst>
          </p:cNvPr>
          <p:cNvSpPr txBox="1"/>
          <p:nvPr/>
        </p:nvSpPr>
        <p:spPr>
          <a:xfrm>
            <a:off x="4543523" y="1458934"/>
            <a:ext cx="42702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What are the rules for the Beer Mile?</a:t>
            </a:r>
          </a:p>
        </p:txBody>
      </p:sp>
      <p:pic>
        <p:nvPicPr>
          <p:cNvPr id="16" name="Picture 15" descr="A group of people standing around a table with cones and a table with drinks&#10;&#10;AI-generated content may be incorrect.">
            <a:extLst>
              <a:ext uri="{FF2B5EF4-FFF2-40B4-BE49-F238E27FC236}">
                <a16:creationId xmlns:a16="http://schemas.microsoft.com/office/drawing/2014/main" id="{18976F17-1BC4-18DA-6D68-8E819F078847}"/>
              </a:ext>
            </a:extLst>
          </p:cNvPr>
          <p:cNvPicPr>
            <a:picLocks noChangeAspect="1"/>
          </p:cNvPicPr>
          <p:nvPr/>
        </p:nvPicPr>
        <p:blipFill>
          <a:blip r:embed="rId3">
            <a:extLst>
              <a:ext uri="{28A0092B-C50C-407E-A947-70E740481C1C}">
                <a14:useLocalDpi xmlns:a14="http://schemas.microsoft.com/office/drawing/2010/main" val="0"/>
              </a:ext>
            </a:extLst>
          </a:blip>
          <a:srcRect t="28500" b="15742"/>
          <a:stretch/>
        </p:blipFill>
        <p:spPr>
          <a:xfrm>
            <a:off x="4734490" y="4313506"/>
            <a:ext cx="4150653" cy="2314326"/>
          </a:xfrm>
          <a:prstGeom prst="rect">
            <a:avLst/>
          </a:prstGeom>
        </p:spPr>
      </p:pic>
    </p:spTree>
    <p:extLst>
      <p:ext uri="{BB962C8B-B14F-4D97-AF65-F5344CB8AC3E}">
        <p14:creationId xmlns:p14="http://schemas.microsoft.com/office/powerpoint/2010/main" val="180731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a:extLst>
            <a:ext uri="{FF2B5EF4-FFF2-40B4-BE49-F238E27FC236}">
              <a16:creationId xmlns:a16="http://schemas.microsoft.com/office/drawing/2014/main" id="{7631BC41-9D2A-B385-89E3-3BCAAE4BB405}"/>
            </a:ext>
          </a:extLst>
        </p:cNvPr>
        <p:cNvGrpSpPr/>
        <p:nvPr/>
      </p:nvGrpSpPr>
      <p:grpSpPr>
        <a:xfrm>
          <a:off x="0" y="0"/>
          <a:ext cx="0" cy="0"/>
          <a:chOff x="0" y="0"/>
          <a:chExt cx="0" cy="0"/>
        </a:xfrm>
      </p:grpSpPr>
      <p:pic>
        <p:nvPicPr>
          <p:cNvPr id="4" name="Picture 3" descr="A red worm with white letters on a black background&#10;&#10;AI-generated content may be incorrect.">
            <a:extLst>
              <a:ext uri="{FF2B5EF4-FFF2-40B4-BE49-F238E27FC236}">
                <a16:creationId xmlns:a16="http://schemas.microsoft.com/office/drawing/2014/main" id="{54CE1A01-1AC8-545C-9767-8375AE10C2D8}"/>
              </a:ext>
            </a:extLst>
          </p:cNvPr>
          <p:cNvPicPr>
            <a:picLocks noChangeAspect="1"/>
          </p:cNvPicPr>
          <p:nvPr/>
        </p:nvPicPr>
        <p:blipFill>
          <a:blip r:embed="rId2"/>
          <a:stretch>
            <a:fillRect/>
          </a:stretch>
        </p:blipFill>
        <p:spPr>
          <a:xfrm>
            <a:off x="142191" y="-568766"/>
            <a:ext cx="4572000" cy="2157984"/>
          </a:xfrm>
          <a:prstGeom prst="rect">
            <a:avLst/>
          </a:prstGeom>
        </p:spPr>
      </p:pic>
      <p:sp>
        <p:nvSpPr>
          <p:cNvPr id="2" name="Rectangle 1">
            <a:extLst>
              <a:ext uri="{FF2B5EF4-FFF2-40B4-BE49-F238E27FC236}">
                <a16:creationId xmlns:a16="http://schemas.microsoft.com/office/drawing/2014/main" id="{3D0ABA98-FBCE-25C7-EDF0-6EDBA9C724F5}"/>
              </a:ext>
            </a:extLst>
          </p:cNvPr>
          <p:cNvSpPr/>
          <p:nvPr/>
        </p:nvSpPr>
        <p:spPr>
          <a:xfrm>
            <a:off x="0" y="1181100"/>
            <a:ext cx="91440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EFC76217-8E4F-00B4-2542-6AEFAAF2A53D}"/>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6" name="TextBox 5">
            <a:extLst>
              <a:ext uri="{FF2B5EF4-FFF2-40B4-BE49-F238E27FC236}">
                <a16:creationId xmlns:a16="http://schemas.microsoft.com/office/drawing/2014/main" id="{FE4D666F-A411-EF83-C526-A2A364BDB6CE}"/>
              </a:ext>
            </a:extLst>
          </p:cNvPr>
          <p:cNvSpPr txBox="1"/>
          <p:nvPr/>
        </p:nvSpPr>
        <p:spPr>
          <a:xfrm>
            <a:off x="139236" y="1458934"/>
            <a:ext cx="41914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solidFill>
                <a:latin typeface="Aptos ExtraBold" panose="020B0004020202020204" pitchFamily="34" charset="0"/>
              </a:rPr>
              <a:t>Q. What night is the free dinner*?</a:t>
            </a:r>
          </a:p>
        </p:txBody>
      </p:sp>
      <p:sp>
        <p:nvSpPr>
          <p:cNvPr id="9" name="TextBox 8">
            <a:extLst>
              <a:ext uri="{FF2B5EF4-FFF2-40B4-BE49-F238E27FC236}">
                <a16:creationId xmlns:a16="http://schemas.microsoft.com/office/drawing/2014/main" id="{EED26BBB-3D57-CA4C-1928-9DC22878A27D}"/>
              </a:ext>
            </a:extLst>
          </p:cNvPr>
          <p:cNvSpPr txBox="1"/>
          <p:nvPr/>
        </p:nvSpPr>
        <p:spPr>
          <a:xfrm>
            <a:off x="5193110" y="1443983"/>
            <a:ext cx="35129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Will there be any quieter spaces?</a:t>
            </a:r>
          </a:p>
        </p:txBody>
      </p:sp>
      <p:sp>
        <p:nvSpPr>
          <p:cNvPr id="11" name="TextBox 10">
            <a:extLst>
              <a:ext uri="{FF2B5EF4-FFF2-40B4-BE49-F238E27FC236}">
                <a16:creationId xmlns:a16="http://schemas.microsoft.com/office/drawing/2014/main" id="{43FEDB08-7452-AE44-E9D9-F63C014BCDB3}"/>
              </a:ext>
            </a:extLst>
          </p:cNvPr>
          <p:cNvSpPr txBox="1"/>
          <p:nvPr/>
        </p:nvSpPr>
        <p:spPr>
          <a:xfrm>
            <a:off x="139236" y="4076746"/>
            <a:ext cx="47723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How deep is that lagoon?</a:t>
            </a:r>
          </a:p>
        </p:txBody>
      </p:sp>
      <p:sp>
        <p:nvSpPr>
          <p:cNvPr id="3" name="TextBox 2">
            <a:extLst>
              <a:ext uri="{FF2B5EF4-FFF2-40B4-BE49-F238E27FC236}">
                <a16:creationId xmlns:a16="http://schemas.microsoft.com/office/drawing/2014/main" id="{1C66D3FE-90C5-B786-9368-52330D75045C}"/>
              </a:ext>
            </a:extLst>
          </p:cNvPr>
          <p:cNvSpPr txBox="1"/>
          <p:nvPr/>
        </p:nvSpPr>
        <p:spPr>
          <a:xfrm>
            <a:off x="139236" y="1859044"/>
            <a:ext cx="443276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dirty="0">
                <a:solidFill>
                  <a:srgbClr val="000000"/>
                </a:solidFill>
              </a:rPr>
              <a:t>We will provide dinner on the Saturday night – including vegan, vegetarian and GF options. Every other meal or snack you will need to provide for yourself. There are kitchens in lodges 1 and 2 and a kitchen in the main hall. Please be mindful that there will be many people wanting to use the kitchen areas, so </a:t>
            </a:r>
            <a:r>
              <a:rPr lang="en-US" sz="1400" b="1" dirty="0">
                <a:solidFill>
                  <a:srgbClr val="000000"/>
                </a:solidFill>
              </a:rPr>
              <a:t>keep usage to reheating meals </a:t>
            </a:r>
            <a:r>
              <a:rPr lang="en-US" sz="1400" dirty="0">
                <a:solidFill>
                  <a:srgbClr val="000000"/>
                </a:solidFill>
              </a:rPr>
              <a:t>and do not spend half an hour cooking up a deluxe meal. 5-10 mins each only.</a:t>
            </a:r>
          </a:p>
        </p:txBody>
      </p:sp>
      <p:sp>
        <p:nvSpPr>
          <p:cNvPr id="5" name="TextBox 4">
            <a:extLst>
              <a:ext uri="{FF2B5EF4-FFF2-40B4-BE49-F238E27FC236}">
                <a16:creationId xmlns:a16="http://schemas.microsoft.com/office/drawing/2014/main" id="{A8A45C12-8BCD-EC83-D59A-061D0BE5BA76}"/>
              </a:ext>
            </a:extLst>
          </p:cNvPr>
          <p:cNvSpPr txBox="1"/>
          <p:nvPr/>
        </p:nvSpPr>
        <p:spPr>
          <a:xfrm>
            <a:off x="139236" y="4511553"/>
            <a:ext cx="486383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dirty="0">
                <a:solidFill>
                  <a:srgbClr val="000000"/>
                </a:solidFill>
              </a:rPr>
              <a:t>It's pretty shallow in parts. The end closest to the lodges does get a bit deeper – maybe 2m at a guess. It is sludgy underneath and if you step on something that feels like a wedding ring – pick it up and return to Scott </a:t>
            </a:r>
            <a:r>
              <a:rPr lang="en-US" sz="1400" dirty="0" err="1">
                <a:solidFill>
                  <a:srgbClr val="000000"/>
                </a:solidFill>
              </a:rPr>
              <a:t>Mellins</a:t>
            </a:r>
            <a:r>
              <a:rPr lang="en-US" sz="1400" dirty="0">
                <a:solidFill>
                  <a:srgbClr val="000000"/>
                </a:solidFill>
              </a:rPr>
              <a:t>.</a:t>
            </a:r>
            <a:br>
              <a:rPr lang="en-US" sz="1400" dirty="0"/>
            </a:br>
            <a:r>
              <a:rPr lang="en-US" sz="1400" dirty="0">
                <a:solidFill>
                  <a:srgbClr val="000000"/>
                </a:solidFill>
              </a:rPr>
              <a:t>We do ask that you refrain from using the lagoon when under the influence, for your own safety. </a:t>
            </a:r>
          </a:p>
        </p:txBody>
      </p:sp>
      <p:sp>
        <p:nvSpPr>
          <p:cNvPr id="13" name="TextBox 12">
            <a:extLst>
              <a:ext uri="{FF2B5EF4-FFF2-40B4-BE49-F238E27FC236}">
                <a16:creationId xmlns:a16="http://schemas.microsoft.com/office/drawing/2014/main" id="{9D30528A-046F-852E-EC26-79B0658A9E97}"/>
              </a:ext>
            </a:extLst>
          </p:cNvPr>
          <p:cNvSpPr txBox="1"/>
          <p:nvPr/>
        </p:nvSpPr>
        <p:spPr>
          <a:xfrm>
            <a:off x="5193110" y="2153621"/>
            <a:ext cx="3691839"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dirty="0">
                <a:solidFill>
                  <a:srgbClr val="000000"/>
                </a:solidFill>
              </a:rPr>
              <a:t>YES! </a:t>
            </a:r>
            <a:r>
              <a:rPr lang="en-US" sz="1400">
                <a:solidFill>
                  <a:srgbClr val="000000"/>
                </a:solidFill>
              </a:rPr>
              <a:t>After 2024’s rain-filled </a:t>
            </a:r>
            <a:r>
              <a:rPr lang="en-US" sz="1400" dirty="0">
                <a:solidFill>
                  <a:srgbClr val="000000"/>
                </a:solidFill>
              </a:rPr>
              <a:t>cram-fest, we have made sure to create some quiet spaces. These will be in the lounge / kitchen areas in lodges 1 and 2 and are available for everyone. Please be respectful of others using this space, but also </a:t>
            </a:r>
            <a:r>
              <a:rPr lang="en-US" sz="1400" dirty="0" err="1">
                <a:solidFill>
                  <a:srgbClr val="000000"/>
                </a:solidFill>
              </a:rPr>
              <a:t>recognise</a:t>
            </a:r>
            <a:r>
              <a:rPr lang="en-US" sz="1400" dirty="0">
                <a:solidFill>
                  <a:srgbClr val="000000"/>
                </a:solidFill>
              </a:rPr>
              <a:t> that these are 'quiet' spaces and not 'silent' spaces. </a:t>
            </a:r>
            <a:br>
              <a:rPr lang="en-US" sz="1400" dirty="0">
                <a:solidFill>
                  <a:srgbClr val="000000"/>
                </a:solidFill>
              </a:rPr>
            </a:br>
            <a:br>
              <a:rPr lang="en-US" sz="1400" dirty="0">
                <a:solidFill>
                  <a:srgbClr val="000000"/>
                </a:solidFill>
              </a:rPr>
            </a:br>
            <a:r>
              <a:rPr lang="en-US" sz="1400" dirty="0">
                <a:solidFill>
                  <a:srgbClr val="000000"/>
                </a:solidFill>
              </a:rPr>
              <a:t>After 8pm each night, these two spots will become 'Chill Zones' that are a place to chill if you need to get away from the party / festivities. These spaces will be stocked with tea, coffee, and the occasional snack.</a:t>
            </a:r>
          </a:p>
        </p:txBody>
      </p:sp>
    </p:spTree>
    <p:extLst>
      <p:ext uri="{BB962C8B-B14F-4D97-AF65-F5344CB8AC3E}">
        <p14:creationId xmlns:p14="http://schemas.microsoft.com/office/powerpoint/2010/main" val="344959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a:extLst>
            <a:ext uri="{FF2B5EF4-FFF2-40B4-BE49-F238E27FC236}">
              <a16:creationId xmlns:a16="http://schemas.microsoft.com/office/drawing/2014/main" id="{AE25E520-1B94-E553-B5E3-7C4571CED867}"/>
            </a:ext>
          </a:extLst>
        </p:cNvPr>
        <p:cNvGrpSpPr/>
        <p:nvPr/>
      </p:nvGrpSpPr>
      <p:grpSpPr>
        <a:xfrm>
          <a:off x="0" y="0"/>
          <a:ext cx="0" cy="0"/>
          <a:chOff x="0" y="0"/>
          <a:chExt cx="0" cy="0"/>
        </a:xfrm>
      </p:grpSpPr>
      <p:pic>
        <p:nvPicPr>
          <p:cNvPr id="4" name="Picture 3" descr="A red worm with white letters on a black background&#10;&#10;AI-generated content may be incorrect.">
            <a:extLst>
              <a:ext uri="{FF2B5EF4-FFF2-40B4-BE49-F238E27FC236}">
                <a16:creationId xmlns:a16="http://schemas.microsoft.com/office/drawing/2014/main" id="{6A0A0731-AEDC-7C6F-9D1C-7E573FEE5D30}"/>
              </a:ext>
            </a:extLst>
          </p:cNvPr>
          <p:cNvPicPr>
            <a:picLocks noChangeAspect="1"/>
          </p:cNvPicPr>
          <p:nvPr/>
        </p:nvPicPr>
        <p:blipFill>
          <a:blip r:embed="rId2"/>
          <a:stretch>
            <a:fillRect/>
          </a:stretch>
        </p:blipFill>
        <p:spPr>
          <a:xfrm>
            <a:off x="142191" y="-568766"/>
            <a:ext cx="4572000" cy="2157984"/>
          </a:xfrm>
          <a:prstGeom prst="rect">
            <a:avLst/>
          </a:prstGeom>
        </p:spPr>
      </p:pic>
      <p:sp>
        <p:nvSpPr>
          <p:cNvPr id="2" name="Rectangle 1">
            <a:extLst>
              <a:ext uri="{FF2B5EF4-FFF2-40B4-BE49-F238E27FC236}">
                <a16:creationId xmlns:a16="http://schemas.microsoft.com/office/drawing/2014/main" id="{60D0DCDB-33D1-C74C-F198-0FF05106301A}"/>
              </a:ext>
            </a:extLst>
          </p:cNvPr>
          <p:cNvSpPr/>
          <p:nvPr/>
        </p:nvSpPr>
        <p:spPr>
          <a:xfrm>
            <a:off x="0" y="1181100"/>
            <a:ext cx="91440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034A3FA9-0F6C-531B-8A93-A96CB796CBC5}"/>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6" name="TextBox 5">
            <a:extLst>
              <a:ext uri="{FF2B5EF4-FFF2-40B4-BE49-F238E27FC236}">
                <a16:creationId xmlns:a16="http://schemas.microsoft.com/office/drawing/2014/main" id="{CD27166D-ABED-659C-1D6C-E22DDB6C91D0}"/>
              </a:ext>
            </a:extLst>
          </p:cNvPr>
          <p:cNvSpPr txBox="1"/>
          <p:nvPr/>
        </p:nvSpPr>
        <p:spPr>
          <a:xfrm>
            <a:off x="139235" y="1458934"/>
            <a:ext cx="42295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latin typeface="Aptos ExtraBold" panose="020B0004020202020204" pitchFamily="34" charset="0"/>
              </a:rPr>
              <a:t>Q. How do I sign up for group runs?</a:t>
            </a:r>
          </a:p>
        </p:txBody>
      </p:sp>
      <p:sp>
        <p:nvSpPr>
          <p:cNvPr id="8" name="TextBox 7">
            <a:extLst>
              <a:ext uri="{FF2B5EF4-FFF2-40B4-BE49-F238E27FC236}">
                <a16:creationId xmlns:a16="http://schemas.microsoft.com/office/drawing/2014/main" id="{08F0D705-4D5F-50B6-3F68-ADA58601576C}"/>
              </a:ext>
            </a:extLst>
          </p:cNvPr>
          <p:cNvSpPr txBox="1"/>
          <p:nvPr/>
        </p:nvSpPr>
        <p:spPr>
          <a:xfrm>
            <a:off x="139235" y="1859044"/>
            <a:ext cx="492806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TBA. But you will be able to sign up for the route/pace of your choice in the lead-up. Please be aware that, due to the number of people attending, there will be a cap on the group sizes – so signing up early will guarantee you a spot in your preferred group. You can change this at any time though!</a:t>
            </a:r>
            <a:br>
              <a:rPr lang="en-US" sz="1400">
                <a:solidFill>
                  <a:srgbClr val="000000"/>
                </a:solidFill>
              </a:rPr>
            </a:br>
            <a:br>
              <a:rPr lang="en-US" sz="1400">
                <a:solidFill>
                  <a:srgbClr val="000000"/>
                </a:solidFill>
              </a:rPr>
            </a:br>
            <a:r>
              <a:rPr lang="en-US" sz="1400">
                <a:solidFill>
                  <a:srgbClr val="000000"/>
                </a:solidFill>
              </a:rPr>
              <a:t>You will also need to come prepared for a few hours in the </a:t>
            </a:r>
            <a:r>
              <a:rPr lang="en-US" sz="1400" err="1">
                <a:solidFill>
                  <a:srgbClr val="000000"/>
                </a:solidFill>
              </a:rPr>
              <a:t>Remutaka</a:t>
            </a:r>
            <a:r>
              <a:rPr lang="en-US" sz="1400">
                <a:solidFill>
                  <a:srgbClr val="000000"/>
                </a:solidFill>
              </a:rPr>
              <a:t> ranges. You will not be allowed to participate unless you have the following gear: trail shoes (or appropriate sandals), warm gear (thermals, beanie, gloves), emergency blanket, sun protection, whistle, water bottles, food, jacket in case of rain. It doesn't matter how fit or fast you are, a sprained ankle can easily happen and mean you are idle and in the bush for hours, or potentially overnight. We will also ensure that each group has at least one PLB with them.</a:t>
            </a:r>
          </a:p>
        </p:txBody>
      </p:sp>
      <p:pic>
        <p:nvPicPr>
          <p:cNvPr id="15" name="Picture 14" descr="A group of people posing for a photo&#10;&#10;AI-generated content may be incorrect.">
            <a:extLst>
              <a:ext uri="{FF2B5EF4-FFF2-40B4-BE49-F238E27FC236}">
                <a16:creationId xmlns:a16="http://schemas.microsoft.com/office/drawing/2014/main" id="{3F1C4CB4-DE83-EB4D-B4BE-B1283F206011}"/>
              </a:ext>
            </a:extLst>
          </p:cNvPr>
          <p:cNvPicPr>
            <a:picLocks noChangeAspect="1"/>
          </p:cNvPicPr>
          <p:nvPr/>
        </p:nvPicPr>
        <p:blipFill>
          <a:blip r:embed="rId3">
            <a:extLst>
              <a:ext uri="{28A0092B-C50C-407E-A947-70E740481C1C}">
                <a14:useLocalDpi xmlns:a14="http://schemas.microsoft.com/office/drawing/2010/main" val="0"/>
              </a:ext>
            </a:extLst>
          </a:blip>
          <a:srcRect l="16058" t="25560" r="9725" b="10264"/>
          <a:stretch/>
        </p:blipFill>
        <p:spPr>
          <a:xfrm>
            <a:off x="5591684" y="4597401"/>
            <a:ext cx="3228416" cy="2093736"/>
          </a:xfrm>
          <a:prstGeom prst="rect">
            <a:avLst/>
          </a:prstGeom>
        </p:spPr>
      </p:pic>
      <p:pic>
        <p:nvPicPr>
          <p:cNvPr id="17" name="Picture 16" descr="A group of people sitting on a rock&#10;&#10;AI-generated content may be incorrect.">
            <a:extLst>
              <a:ext uri="{FF2B5EF4-FFF2-40B4-BE49-F238E27FC236}">
                <a16:creationId xmlns:a16="http://schemas.microsoft.com/office/drawing/2014/main" id="{59DA7BF8-5F90-09F5-7719-1EB1A4F292D3}"/>
              </a:ext>
            </a:extLst>
          </p:cNvPr>
          <p:cNvPicPr>
            <a:picLocks noChangeAspect="1"/>
          </p:cNvPicPr>
          <p:nvPr/>
        </p:nvPicPr>
        <p:blipFill>
          <a:blip r:embed="rId4">
            <a:extLst>
              <a:ext uri="{28A0092B-C50C-407E-A947-70E740481C1C}">
                <a14:useLocalDpi xmlns:a14="http://schemas.microsoft.com/office/drawing/2010/main" val="0"/>
              </a:ext>
            </a:extLst>
          </a:blip>
          <a:srcRect l="13472" t="12963" r="17222"/>
          <a:stretch/>
        </p:blipFill>
        <p:spPr>
          <a:xfrm>
            <a:off x="5591684" y="1475707"/>
            <a:ext cx="3228416" cy="3040793"/>
          </a:xfrm>
          <a:prstGeom prst="rect">
            <a:avLst/>
          </a:prstGeom>
        </p:spPr>
      </p:pic>
    </p:spTree>
    <p:extLst>
      <p:ext uri="{BB962C8B-B14F-4D97-AF65-F5344CB8AC3E}">
        <p14:creationId xmlns:p14="http://schemas.microsoft.com/office/powerpoint/2010/main" val="2010859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a:extLst>
            <a:ext uri="{FF2B5EF4-FFF2-40B4-BE49-F238E27FC236}">
              <a16:creationId xmlns:a16="http://schemas.microsoft.com/office/drawing/2014/main" id="{AE78F5A9-CEDB-AD89-A928-4F38D9D008D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D1BF63-36FF-59EA-9523-36FC440B7094}"/>
              </a:ext>
            </a:extLst>
          </p:cNvPr>
          <p:cNvSpPr/>
          <p:nvPr/>
        </p:nvSpPr>
        <p:spPr>
          <a:xfrm>
            <a:off x="-1" y="1221758"/>
            <a:ext cx="9144001" cy="5636242"/>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red worm with white letters on a black background&#10;&#10;AI-generated content may be incorrect.">
            <a:extLst>
              <a:ext uri="{FF2B5EF4-FFF2-40B4-BE49-F238E27FC236}">
                <a16:creationId xmlns:a16="http://schemas.microsoft.com/office/drawing/2014/main" id="{76C512B0-FE4C-37F0-FB58-845ACA712F86}"/>
              </a:ext>
            </a:extLst>
          </p:cNvPr>
          <p:cNvPicPr>
            <a:picLocks noChangeAspect="1"/>
          </p:cNvPicPr>
          <p:nvPr/>
        </p:nvPicPr>
        <p:blipFill>
          <a:blip r:embed="rId2"/>
          <a:stretch>
            <a:fillRect/>
          </a:stretch>
        </p:blipFill>
        <p:spPr>
          <a:xfrm>
            <a:off x="142191" y="-568766"/>
            <a:ext cx="4572000" cy="2157984"/>
          </a:xfrm>
          <a:prstGeom prst="rect">
            <a:avLst/>
          </a:prstGeom>
        </p:spPr>
      </p:pic>
      <p:sp>
        <p:nvSpPr>
          <p:cNvPr id="7" name="TextBox 6">
            <a:extLst>
              <a:ext uri="{FF2B5EF4-FFF2-40B4-BE49-F238E27FC236}">
                <a16:creationId xmlns:a16="http://schemas.microsoft.com/office/drawing/2014/main" id="{D8A4899B-90E3-F116-8579-89D5C97CA957}"/>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6" name="TextBox 5">
            <a:extLst>
              <a:ext uri="{FF2B5EF4-FFF2-40B4-BE49-F238E27FC236}">
                <a16:creationId xmlns:a16="http://schemas.microsoft.com/office/drawing/2014/main" id="{91A12408-249D-7209-6B33-7579EC1CA388}"/>
              </a:ext>
            </a:extLst>
          </p:cNvPr>
          <p:cNvSpPr txBox="1"/>
          <p:nvPr/>
        </p:nvSpPr>
        <p:spPr>
          <a:xfrm>
            <a:off x="2457217" y="1397327"/>
            <a:ext cx="42295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accent1"/>
                </a:solidFill>
                <a:latin typeface="Aptos ExtraBold" panose="020B0004020202020204" pitchFamily="34" charset="0"/>
              </a:rPr>
              <a:t>Cleaning and recycling</a:t>
            </a:r>
          </a:p>
        </p:txBody>
      </p:sp>
      <p:sp>
        <p:nvSpPr>
          <p:cNvPr id="3" name="TextBox 2">
            <a:extLst>
              <a:ext uri="{FF2B5EF4-FFF2-40B4-BE49-F238E27FC236}">
                <a16:creationId xmlns:a16="http://schemas.microsoft.com/office/drawing/2014/main" id="{E123989D-0B78-3F48-FD0E-C25D59C9768D}"/>
              </a:ext>
            </a:extLst>
          </p:cNvPr>
          <p:cNvSpPr txBox="1"/>
          <p:nvPr/>
        </p:nvSpPr>
        <p:spPr>
          <a:xfrm>
            <a:off x="1201003" y="1845923"/>
            <a:ext cx="71787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solidFill>
              </a:rPr>
              <a:t>Cleaning </a:t>
            </a:r>
          </a:p>
          <a:p>
            <a:r>
              <a:rPr lang="en-US" sz="1400"/>
              <a:t>Everyone is equally responsible for the cleanliness of the camp. While we have designated people making sure it all goes smoothly – if you see some rubbish, put it in the bin. If the bin is overflowing, empty it and replace the bag. If someone left water all over the bathroom floor, mop it up. You get the idea!</a:t>
            </a:r>
          </a:p>
        </p:txBody>
      </p:sp>
      <p:sp>
        <p:nvSpPr>
          <p:cNvPr id="5" name="TextBox 4">
            <a:extLst>
              <a:ext uri="{FF2B5EF4-FFF2-40B4-BE49-F238E27FC236}">
                <a16:creationId xmlns:a16="http://schemas.microsoft.com/office/drawing/2014/main" id="{B655B330-0F81-E832-DF4C-7FE586CAF173}"/>
              </a:ext>
            </a:extLst>
          </p:cNvPr>
          <p:cNvSpPr txBox="1"/>
          <p:nvPr/>
        </p:nvSpPr>
        <p:spPr>
          <a:xfrm>
            <a:off x="1201001" y="3171802"/>
            <a:ext cx="7178722"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solidFill>
              </a:rPr>
              <a:t>Recycling</a:t>
            </a:r>
          </a:p>
          <a:p>
            <a:r>
              <a:rPr lang="en-US" sz="1400"/>
              <a:t>There will be several bins available to deposit your recycling and rubbish. All bins will be labeled so please pay attention and place everything into the appropriate bin. All recycling will be taken to the nearest recycling facility, as needed.</a:t>
            </a:r>
          </a:p>
        </p:txBody>
      </p:sp>
      <p:sp>
        <p:nvSpPr>
          <p:cNvPr id="9" name="TextBox 8">
            <a:extLst>
              <a:ext uri="{FF2B5EF4-FFF2-40B4-BE49-F238E27FC236}">
                <a16:creationId xmlns:a16="http://schemas.microsoft.com/office/drawing/2014/main" id="{A56BBE25-E99D-0DF0-7E51-BE02602F8B4E}"/>
              </a:ext>
            </a:extLst>
          </p:cNvPr>
          <p:cNvSpPr txBox="1"/>
          <p:nvPr/>
        </p:nvSpPr>
        <p:spPr>
          <a:xfrm>
            <a:off x="1200998" y="4250793"/>
            <a:ext cx="71787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solidFill>
              </a:rPr>
              <a:t>Sustainability</a:t>
            </a:r>
          </a:p>
          <a:p>
            <a:r>
              <a:rPr lang="en-US" sz="1400"/>
              <a:t>We ask that you be mindful of the environment during your time at B2W. Reusable or biodegradable items are encouraged, as is carpooling or public transport. When out on the group runs, please keep to the main tracks to avoid disturbing wildlife and keep all rubbish with you, to be deposited back at camp. </a:t>
            </a:r>
          </a:p>
        </p:txBody>
      </p:sp>
      <p:sp>
        <p:nvSpPr>
          <p:cNvPr id="10" name="TextBox 1">
            <a:extLst>
              <a:ext uri="{FF2B5EF4-FFF2-40B4-BE49-F238E27FC236}">
                <a16:creationId xmlns:a16="http://schemas.microsoft.com/office/drawing/2014/main" id="{22312665-71A4-76CC-F8EB-D7F76AD2B61C}"/>
              </a:ext>
            </a:extLst>
          </p:cNvPr>
          <p:cNvSpPr txBox="1"/>
          <p:nvPr/>
        </p:nvSpPr>
        <p:spPr>
          <a:xfrm>
            <a:off x="1200998" y="5561438"/>
            <a:ext cx="7510152"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1"/>
                </a:solidFill>
              </a:rPr>
              <a:t>Composting</a:t>
            </a:r>
          </a:p>
          <a:p>
            <a:r>
              <a:rPr lang="en-US" sz="1400"/>
              <a:t>A bin will be provided in the main hall kitchen to deposit any compost.</a:t>
            </a:r>
          </a:p>
        </p:txBody>
      </p:sp>
      <p:pic>
        <p:nvPicPr>
          <p:cNvPr id="18" name="Graphic 17" descr="Recycle with solid fill">
            <a:extLst>
              <a:ext uri="{FF2B5EF4-FFF2-40B4-BE49-F238E27FC236}">
                <a16:creationId xmlns:a16="http://schemas.microsoft.com/office/drawing/2014/main" id="{A69F2DFA-3626-A154-ED80-F837FAC076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777" y="3379742"/>
            <a:ext cx="760734" cy="760734"/>
          </a:xfrm>
          <a:prstGeom prst="rect">
            <a:avLst/>
          </a:prstGeom>
        </p:spPr>
      </p:pic>
      <p:pic>
        <p:nvPicPr>
          <p:cNvPr id="20" name="Graphic 19" descr="Garbage with solid fill">
            <a:extLst>
              <a:ext uri="{FF2B5EF4-FFF2-40B4-BE49-F238E27FC236}">
                <a16:creationId xmlns:a16="http://schemas.microsoft.com/office/drawing/2014/main" id="{E98C0002-F84C-6751-1CDE-76E6D2AEF4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777" y="2095362"/>
            <a:ext cx="760734" cy="760734"/>
          </a:xfrm>
          <a:prstGeom prst="rect">
            <a:avLst/>
          </a:prstGeom>
        </p:spPr>
      </p:pic>
      <p:pic>
        <p:nvPicPr>
          <p:cNvPr id="22" name="Graphic 21" descr="Open hand with plant with solid fill">
            <a:extLst>
              <a:ext uri="{FF2B5EF4-FFF2-40B4-BE49-F238E27FC236}">
                <a16:creationId xmlns:a16="http://schemas.microsoft.com/office/drawing/2014/main" id="{7647A67A-A3C7-0200-CFFF-7D8597778A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6982" y="5561438"/>
            <a:ext cx="760734" cy="760734"/>
          </a:xfrm>
          <a:prstGeom prst="rect">
            <a:avLst/>
          </a:prstGeom>
        </p:spPr>
      </p:pic>
      <p:pic>
        <p:nvPicPr>
          <p:cNvPr id="24" name="Graphic 23" descr="Recycle with solid fill">
            <a:extLst>
              <a:ext uri="{FF2B5EF4-FFF2-40B4-BE49-F238E27FC236}">
                <a16:creationId xmlns:a16="http://schemas.microsoft.com/office/drawing/2014/main" id="{D9164034-B16A-30E9-DD4E-44D866C775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8777" y="4470590"/>
            <a:ext cx="760734" cy="760734"/>
          </a:xfrm>
          <a:prstGeom prst="rect">
            <a:avLst/>
          </a:prstGeom>
        </p:spPr>
      </p:pic>
    </p:spTree>
    <p:extLst>
      <p:ext uri="{BB962C8B-B14F-4D97-AF65-F5344CB8AC3E}">
        <p14:creationId xmlns:p14="http://schemas.microsoft.com/office/powerpoint/2010/main" val="47844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7F068-6BA8-0F41-7476-85AFD049AD80}"/>
              </a:ext>
            </a:extLst>
          </p:cNvPr>
          <p:cNvSpPr/>
          <p:nvPr/>
        </p:nvSpPr>
        <p:spPr>
          <a:xfrm>
            <a:off x="-1" y="1221758"/>
            <a:ext cx="9144001" cy="5636242"/>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red worm with white letters on a black background&#10;&#10;AI-generated content may be incorrect.">
            <a:extLst>
              <a:ext uri="{FF2B5EF4-FFF2-40B4-BE49-F238E27FC236}">
                <a16:creationId xmlns:a16="http://schemas.microsoft.com/office/drawing/2014/main" id="{A5226FDE-4B75-7616-1007-317AE991638D}"/>
              </a:ext>
            </a:extLst>
          </p:cNvPr>
          <p:cNvPicPr>
            <a:picLocks noChangeAspect="1"/>
          </p:cNvPicPr>
          <p:nvPr/>
        </p:nvPicPr>
        <p:blipFill>
          <a:blip r:embed="rId2"/>
          <a:stretch>
            <a:fillRect/>
          </a:stretch>
        </p:blipFill>
        <p:spPr>
          <a:xfrm>
            <a:off x="142191" y="-568766"/>
            <a:ext cx="4572000" cy="2157984"/>
          </a:xfrm>
          <a:prstGeom prst="rect">
            <a:avLst/>
          </a:prstGeom>
        </p:spPr>
      </p:pic>
      <p:sp>
        <p:nvSpPr>
          <p:cNvPr id="6" name="TextBox 5">
            <a:extLst>
              <a:ext uri="{FF2B5EF4-FFF2-40B4-BE49-F238E27FC236}">
                <a16:creationId xmlns:a16="http://schemas.microsoft.com/office/drawing/2014/main" id="{BF025FED-743C-2527-23E0-F23DBA61B752}"/>
              </a:ext>
            </a:extLst>
          </p:cNvPr>
          <p:cNvSpPr txBox="1"/>
          <p:nvPr/>
        </p:nvSpPr>
        <p:spPr>
          <a:xfrm>
            <a:off x="1092606" y="1243373"/>
            <a:ext cx="69065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156082"/>
                </a:solidFill>
              </a:rPr>
              <a:t>Code of Conduct</a:t>
            </a:r>
          </a:p>
        </p:txBody>
      </p:sp>
      <p:sp>
        <p:nvSpPr>
          <p:cNvPr id="8" name="TextBox 1">
            <a:extLst>
              <a:ext uri="{FF2B5EF4-FFF2-40B4-BE49-F238E27FC236}">
                <a16:creationId xmlns:a16="http://schemas.microsoft.com/office/drawing/2014/main" id="{1DCA61AD-140B-497D-E99B-412A523DF9B5}"/>
              </a:ext>
            </a:extLst>
          </p:cNvPr>
          <p:cNvSpPr txBox="1"/>
          <p:nvPr/>
        </p:nvSpPr>
        <p:spPr>
          <a:xfrm>
            <a:off x="147653" y="1924855"/>
            <a:ext cx="4259955" cy="43858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US" sz="1600" b="1">
                <a:solidFill>
                  <a:schemeClr val="accent1"/>
                </a:solidFill>
              </a:rPr>
              <a:t>Respect and inclusivity</a:t>
            </a:r>
            <a:endParaRPr lang="en-US">
              <a:solidFill>
                <a:schemeClr val="accent1"/>
              </a:solidFill>
            </a:endParaRPr>
          </a:p>
          <a:p>
            <a:r>
              <a:rPr lang="en-NZ" sz="1200"/>
              <a:t>We expect all participants to show respect to each other, our hosts, the venue, nature, and themselves. This includes respecting personal boundaries and treating everyone with kindness and consideration.</a:t>
            </a:r>
          </a:p>
          <a:p>
            <a:endParaRPr lang="en-NZ" sz="1100"/>
          </a:p>
          <a:p>
            <a:r>
              <a:rPr lang="en-US" sz="1600" b="1">
                <a:solidFill>
                  <a:schemeClr val="accent1"/>
                </a:solidFill>
              </a:rPr>
              <a:t>2.  No tolerance for inappropriate </a:t>
            </a:r>
            <a:r>
              <a:rPr lang="en-US" sz="1600" b="1" err="1">
                <a:solidFill>
                  <a:schemeClr val="accent1"/>
                </a:solidFill>
              </a:rPr>
              <a:t>behaviour</a:t>
            </a:r>
            <a:endParaRPr lang="en-US" sz="1600" err="1">
              <a:solidFill>
                <a:schemeClr val="accent1"/>
              </a:solidFill>
            </a:endParaRPr>
          </a:p>
          <a:p>
            <a:r>
              <a:rPr lang="en-NZ" sz="1200"/>
              <a:t>Any behaviour that could be interpreted as creepy, aggressive, disrespectful, too forward, or repetitive is strictly prohibited. This includes unwanted advances, harassment, or any actions that make others feel uncomfortable, regardless of the intention.</a:t>
            </a:r>
          </a:p>
          <a:p>
            <a:endParaRPr lang="en-NZ" sz="1200"/>
          </a:p>
          <a:p>
            <a:r>
              <a:rPr lang="en-US" sz="1600" b="1">
                <a:solidFill>
                  <a:schemeClr val="accent1"/>
                </a:solidFill>
              </a:rPr>
              <a:t>3.  Safety first</a:t>
            </a:r>
          </a:p>
          <a:p>
            <a:r>
              <a:rPr lang="en-NZ" sz="1200"/>
              <a:t>Follow all safety protocols set out by the organising team. These will be updated closer to the event and must be followed at all times.</a:t>
            </a:r>
          </a:p>
          <a:p>
            <a:endParaRPr lang="en-NZ" sz="1200"/>
          </a:p>
          <a:p>
            <a:r>
              <a:rPr lang="en-US" sz="1600" b="1">
                <a:solidFill>
                  <a:schemeClr val="accent1"/>
                </a:solidFill>
              </a:rPr>
              <a:t>4.  Compliance with rules and regulations</a:t>
            </a:r>
            <a:endParaRPr lang="en-US" sz="1600">
              <a:solidFill>
                <a:schemeClr val="accent1"/>
              </a:solidFill>
            </a:endParaRPr>
          </a:p>
          <a:p>
            <a:r>
              <a:rPr lang="en-NZ" sz="1200"/>
              <a:t>Participants are required to follow all rules and regulations as outlined by the event organisers. These rules are in place to ensure the safety and enjoyment of everyone involved.</a:t>
            </a:r>
            <a:endParaRPr lang="en-NZ"/>
          </a:p>
        </p:txBody>
      </p:sp>
      <p:sp>
        <p:nvSpPr>
          <p:cNvPr id="9" name="TextBox 1">
            <a:extLst>
              <a:ext uri="{FF2B5EF4-FFF2-40B4-BE49-F238E27FC236}">
                <a16:creationId xmlns:a16="http://schemas.microsoft.com/office/drawing/2014/main" id="{525C8803-0D40-49FE-8A4E-CBFD54007738}"/>
              </a:ext>
            </a:extLst>
          </p:cNvPr>
          <p:cNvSpPr txBox="1"/>
          <p:nvPr/>
        </p:nvSpPr>
        <p:spPr>
          <a:xfrm>
            <a:off x="4736389" y="1924855"/>
            <a:ext cx="4259958" cy="40164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1"/>
                </a:solidFill>
              </a:rPr>
              <a:t>5.  Responsible drinking</a:t>
            </a:r>
            <a:endParaRPr lang="en-US">
              <a:solidFill>
                <a:schemeClr val="accent1"/>
              </a:solidFill>
            </a:endParaRPr>
          </a:p>
          <a:p>
            <a:r>
              <a:rPr lang="en-NZ" sz="1200"/>
              <a:t>We encourage responsible drinking and remind you to be mindful of your alcohol (or any other substance) consumption. Any disruptive or unsafe behaviour resulting from this will not be tolerated.</a:t>
            </a:r>
          </a:p>
          <a:p>
            <a:endParaRPr lang="en-NZ" sz="1100"/>
          </a:p>
          <a:p>
            <a:r>
              <a:rPr lang="en-US" sz="1600" b="1">
                <a:solidFill>
                  <a:schemeClr val="accent1"/>
                </a:solidFill>
              </a:rPr>
              <a:t>6.   Respect for the environment</a:t>
            </a:r>
            <a:endParaRPr lang="en-US" sz="1600">
              <a:solidFill>
                <a:schemeClr val="accent1"/>
              </a:solidFill>
            </a:endParaRPr>
          </a:p>
          <a:p>
            <a:r>
              <a:rPr lang="en-NZ" sz="1200"/>
              <a:t>As we will be enjoying the natural beauty of Wellington’s trails and Camp Wainui, it’s important that we leave no trace. Please dispose of any waste properly and avoid disturbing wildlife or damaging the environment.</a:t>
            </a:r>
            <a:endParaRPr lang="en-NZ"/>
          </a:p>
          <a:p>
            <a:endParaRPr lang="en-NZ" sz="1200"/>
          </a:p>
          <a:p>
            <a:r>
              <a:rPr lang="en-US" sz="1600" b="1">
                <a:solidFill>
                  <a:schemeClr val="accent1"/>
                </a:solidFill>
              </a:rPr>
              <a:t>7. Responsibility for damages</a:t>
            </a:r>
          </a:p>
          <a:p>
            <a:r>
              <a:rPr lang="en-NZ" sz="1200"/>
              <a:t>Participants are responsible for any damages or costs that may occur as a result of their actions during the event. This includes any damage to the venue, equipment, or property, as well as any costs incurred due to violations of the Code of Conduct or event rules.</a:t>
            </a:r>
            <a:endParaRPr lang="en-NZ"/>
          </a:p>
          <a:p>
            <a:endParaRPr lang="en-NZ" sz="1200"/>
          </a:p>
          <a:p>
            <a:endParaRPr lang="en-US" sz="1600" b="1">
              <a:solidFill>
                <a:schemeClr val="accent1"/>
              </a:solidFill>
            </a:endParaRPr>
          </a:p>
        </p:txBody>
      </p:sp>
      <p:cxnSp>
        <p:nvCxnSpPr>
          <p:cNvPr id="10" name="Straight Arrow Connector 9">
            <a:extLst>
              <a:ext uri="{FF2B5EF4-FFF2-40B4-BE49-F238E27FC236}">
                <a16:creationId xmlns:a16="http://schemas.microsoft.com/office/drawing/2014/main" id="{D5C85DC6-3E9E-7EB1-B711-071626DABD72}"/>
              </a:ext>
            </a:extLst>
          </p:cNvPr>
          <p:cNvCxnSpPr/>
          <p:nvPr/>
        </p:nvCxnSpPr>
        <p:spPr>
          <a:xfrm>
            <a:off x="4545903" y="1951259"/>
            <a:ext cx="52191" cy="4311041"/>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33CACB5-9AA8-BFAC-EAED-E21C520A791F}"/>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Tree>
    <p:extLst>
      <p:ext uri="{BB962C8B-B14F-4D97-AF65-F5344CB8AC3E}">
        <p14:creationId xmlns:p14="http://schemas.microsoft.com/office/powerpoint/2010/main" val="1379746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FD5C09-E672-DAA6-C1AA-789332130946}"/>
            </a:ext>
          </a:extLst>
        </p:cNvPr>
        <p:cNvGrpSpPr/>
        <p:nvPr/>
      </p:nvGrpSpPr>
      <p:grpSpPr>
        <a:xfrm>
          <a:off x="0" y="0"/>
          <a:ext cx="0" cy="0"/>
          <a:chOff x="0" y="0"/>
          <a:chExt cx="0" cy="0"/>
        </a:xfrm>
      </p:grpSpPr>
      <p:pic>
        <p:nvPicPr>
          <p:cNvPr id="4" name="Picture 3" descr="A group of people on a mountain&#10;&#10;AI-generated content may be incorrect.">
            <a:extLst>
              <a:ext uri="{FF2B5EF4-FFF2-40B4-BE49-F238E27FC236}">
                <a16:creationId xmlns:a16="http://schemas.microsoft.com/office/drawing/2014/main" id="{D981675A-F8FF-4F45-AF18-E5F2896F4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126495C-634D-8AF9-EC12-C2531FC888F4}"/>
              </a:ext>
            </a:extLst>
          </p:cNvPr>
          <p:cNvSpPr>
            <a:spLocks noGrp="1"/>
          </p:cNvSpPr>
          <p:nvPr>
            <p:ph type="title"/>
          </p:nvPr>
        </p:nvSpPr>
        <p:spPr>
          <a:xfrm>
            <a:off x="1470025" y="2402847"/>
            <a:ext cx="6203950" cy="929482"/>
          </a:xfrm>
          <a:solidFill>
            <a:srgbClr val="FFFFFF">
              <a:alpha val="70000"/>
            </a:srgbClr>
          </a:solidFill>
        </p:spPr>
        <p:txBody>
          <a:bodyPr>
            <a:normAutofit/>
          </a:bodyPr>
          <a:lstStyle/>
          <a:p>
            <a:pPr algn="ctr"/>
            <a:r>
              <a:rPr lang="en-NZ" sz="4800" b="1">
                <a:latin typeface="Aptos ExtraBold" panose="020B0004020202020204" pitchFamily="34" charset="0"/>
                <a:ea typeface="Tahoma" panose="020B0604030504040204" pitchFamily="34" charset="0"/>
                <a:cs typeface="Tahoma" panose="020B0604030504040204" pitchFamily="34" charset="0"/>
              </a:rPr>
              <a:t>PHOTOS AND MAPS</a:t>
            </a:r>
          </a:p>
        </p:txBody>
      </p:sp>
      <p:pic>
        <p:nvPicPr>
          <p:cNvPr id="11" name="Picture 10" descr="A red worm with white text&#10;&#10;AI-generated content may be incorrect.">
            <a:extLst>
              <a:ext uri="{FF2B5EF4-FFF2-40B4-BE49-F238E27FC236}">
                <a16:creationId xmlns:a16="http://schemas.microsoft.com/office/drawing/2014/main" id="{B792285B-0435-78A9-AFC6-0381FE3CB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76853"/>
            <a:ext cx="5359400" cy="2679700"/>
          </a:xfrm>
          <a:prstGeom prst="rect">
            <a:avLst/>
          </a:prstGeom>
        </p:spPr>
      </p:pic>
    </p:spTree>
    <p:extLst>
      <p:ext uri="{BB962C8B-B14F-4D97-AF65-F5344CB8AC3E}">
        <p14:creationId xmlns:p14="http://schemas.microsoft.com/office/powerpoint/2010/main" val="28705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ond in a grassy area&#10;&#10;AI-generated content may be incorrect.">
            <a:extLst>
              <a:ext uri="{FF2B5EF4-FFF2-40B4-BE49-F238E27FC236}">
                <a16:creationId xmlns:a16="http://schemas.microsoft.com/office/drawing/2014/main" id="{277F1090-D340-5704-88D7-118179ADC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5CA99FD-6FD0-A4C7-657A-4664924325AA}"/>
              </a:ext>
            </a:extLst>
          </p:cNvPr>
          <p:cNvSpPr>
            <a:spLocks noGrp="1"/>
          </p:cNvSpPr>
          <p:nvPr>
            <p:ph type="title"/>
          </p:nvPr>
        </p:nvSpPr>
        <p:spPr>
          <a:xfrm>
            <a:off x="1470025" y="3512742"/>
            <a:ext cx="6203950" cy="929482"/>
          </a:xfrm>
          <a:solidFill>
            <a:srgbClr val="FFFFFF">
              <a:alpha val="70000"/>
            </a:srgbClr>
          </a:solidFill>
        </p:spPr>
        <p:txBody>
          <a:bodyPr>
            <a:normAutofit/>
          </a:bodyPr>
          <a:lstStyle/>
          <a:p>
            <a:pPr algn="ctr"/>
            <a:r>
              <a:rPr lang="en-NZ" sz="4800" b="1">
                <a:latin typeface="Aptos ExtraBold" panose="020B0004020202020204" pitchFamily="34" charset="0"/>
                <a:ea typeface="Tahoma" panose="020B0604030504040204" pitchFamily="34" charset="0"/>
                <a:cs typeface="Tahoma" panose="020B0604030504040204" pitchFamily="34" charset="0"/>
              </a:rPr>
              <a:t>LOCATION</a:t>
            </a:r>
          </a:p>
        </p:txBody>
      </p:sp>
      <p:pic>
        <p:nvPicPr>
          <p:cNvPr id="11" name="Picture 10" descr="A red worm with white text&#10;&#10;AI-generated content may be incorrect.">
            <a:extLst>
              <a:ext uri="{FF2B5EF4-FFF2-40B4-BE49-F238E27FC236}">
                <a16:creationId xmlns:a16="http://schemas.microsoft.com/office/drawing/2014/main" id="{0BFDC13C-77DD-E8D8-C0F6-C4F1D9AC3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00818"/>
            <a:ext cx="5359400" cy="2679700"/>
          </a:xfrm>
          <a:prstGeom prst="rect">
            <a:avLst/>
          </a:prstGeom>
        </p:spPr>
      </p:pic>
    </p:spTree>
    <p:extLst>
      <p:ext uri="{BB962C8B-B14F-4D97-AF65-F5344CB8AC3E}">
        <p14:creationId xmlns:p14="http://schemas.microsoft.com/office/powerpoint/2010/main" val="1854978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30267B-8586-4E37-7710-00F234F7F752}"/>
              </a:ext>
            </a:extLst>
          </p:cNvPr>
          <p:cNvSpPr/>
          <p:nvPr/>
        </p:nvSpPr>
        <p:spPr>
          <a:xfrm>
            <a:off x="-50801" y="1050878"/>
            <a:ext cx="9245600" cy="584778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15F8EB69-4AA2-6DD1-F94A-B7C39462433E}"/>
              </a:ext>
            </a:extLst>
          </p:cNvPr>
          <p:cNvSpPr txBox="1"/>
          <p:nvPr/>
        </p:nvSpPr>
        <p:spPr>
          <a:xfrm>
            <a:off x="5453324" y="279393"/>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PHOTOS AND MAPS</a:t>
            </a:r>
          </a:p>
        </p:txBody>
      </p:sp>
      <p:pic>
        <p:nvPicPr>
          <p:cNvPr id="7" name="Picture 6" descr="A red worm with white letters on a black background&#10;&#10;AI-generated content may be incorrect.">
            <a:extLst>
              <a:ext uri="{FF2B5EF4-FFF2-40B4-BE49-F238E27FC236}">
                <a16:creationId xmlns:a16="http://schemas.microsoft.com/office/drawing/2014/main" id="{A823B254-447F-F4D6-07CE-E1B0AF840BE5}"/>
              </a:ext>
            </a:extLst>
          </p:cNvPr>
          <p:cNvPicPr>
            <a:picLocks noChangeAspect="1"/>
          </p:cNvPicPr>
          <p:nvPr/>
        </p:nvPicPr>
        <p:blipFill>
          <a:blip r:embed="rId2"/>
          <a:stretch>
            <a:fillRect/>
          </a:stretch>
        </p:blipFill>
        <p:spPr>
          <a:xfrm>
            <a:off x="142191" y="-568766"/>
            <a:ext cx="4572000" cy="2157984"/>
          </a:xfrm>
          <a:prstGeom prst="rect">
            <a:avLst/>
          </a:prstGeom>
        </p:spPr>
      </p:pic>
      <p:pic>
        <p:nvPicPr>
          <p:cNvPr id="9" name="Picture 8" descr="A floor plan of a lodge&#10;&#10;AI-generated content may be incorrect.">
            <a:extLst>
              <a:ext uri="{FF2B5EF4-FFF2-40B4-BE49-F238E27FC236}">
                <a16:creationId xmlns:a16="http://schemas.microsoft.com/office/drawing/2014/main" id="{4192FCDD-3600-9B78-6685-786FD45F627B}"/>
              </a:ext>
            </a:extLst>
          </p:cNvPr>
          <p:cNvPicPr>
            <a:picLocks noChangeAspect="1"/>
          </p:cNvPicPr>
          <p:nvPr/>
        </p:nvPicPr>
        <p:blipFill>
          <a:blip r:embed="rId3"/>
          <a:stretch>
            <a:fillRect/>
          </a:stretch>
        </p:blipFill>
        <p:spPr>
          <a:xfrm>
            <a:off x="142288" y="1155330"/>
            <a:ext cx="6124575" cy="5591175"/>
          </a:xfrm>
          <a:prstGeom prst="rect">
            <a:avLst/>
          </a:prstGeom>
        </p:spPr>
      </p:pic>
      <p:pic>
        <p:nvPicPr>
          <p:cNvPr id="10" name="Picture 9" descr="A floor plan of a house&#10;&#10;AI-generated content may be incorrect.">
            <a:extLst>
              <a:ext uri="{FF2B5EF4-FFF2-40B4-BE49-F238E27FC236}">
                <a16:creationId xmlns:a16="http://schemas.microsoft.com/office/drawing/2014/main" id="{CD56E203-7DD9-2040-F78A-BF06037C363C}"/>
              </a:ext>
            </a:extLst>
          </p:cNvPr>
          <p:cNvPicPr>
            <a:picLocks noChangeAspect="1"/>
          </p:cNvPicPr>
          <p:nvPr/>
        </p:nvPicPr>
        <p:blipFill>
          <a:blip r:embed="rId4"/>
          <a:stretch>
            <a:fillRect/>
          </a:stretch>
        </p:blipFill>
        <p:spPr>
          <a:xfrm rot="5400000">
            <a:off x="5124971" y="2568554"/>
            <a:ext cx="5219700" cy="2409825"/>
          </a:xfrm>
          <a:prstGeom prst="rect">
            <a:avLst/>
          </a:prstGeom>
        </p:spPr>
      </p:pic>
    </p:spTree>
    <p:extLst>
      <p:ext uri="{BB962C8B-B14F-4D97-AF65-F5344CB8AC3E}">
        <p14:creationId xmlns:p14="http://schemas.microsoft.com/office/powerpoint/2010/main" val="1030848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D4CA93-D8A0-A067-5666-D9C1A97987D5}"/>
              </a:ext>
            </a:extLst>
          </p:cNvPr>
          <p:cNvSpPr/>
          <p:nvPr/>
        </p:nvSpPr>
        <p:spPr>
          <a:xfrm>
            <a:off x="-50801" y="1050878"/>
            <a:ext cx="9245600" cy="584778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red worm with white letters on a black background&#10;&#10;AI-generated content may be incorrect.">
            <a:extLst>
              <a:ext uri="{FF2B5EF4-FFF2-40B4-BE49-F238E27FC236}">
                <a16:creationId xmlns:a16="http://schemas.microsoft.com/office/drawing/2014/main" id="{A823B254-447F-F4D6-07CE-E1B0AF840BE5}"/>
              </a:ext>
            </a:extLst>
          </p:cNvPr>
          <p:cNvPicPr>
            <a:picLocks noChangeAspect="1"/>
          </p:cNvPicPr>
          <p:nvPr/>
        </p:nvPicPr>
        <p:blipFill>
          <a:blip r:embed="rId2"/>
          <a:stretch>
            <a:fillRect/>
          </a:stretch>
        </p:blipFill>
        <p:spPr>
          <a:xfrm>
            <a:off x="142191" y="-568766"/>
            <a:ext cx="4572000" cy="2157984"/>
          </a:xfrm>
          <a:prstGeom prst="rect">
            <a:avLst/>
          </a:prstGeom>
        </p:spPr>
      </p:pic>
      <p:pic>
        <p:nvPicPr>
          <p:cNvPr id="5" name="Picture 4" descr="A map of a body of water&#10;&#10;AI-generated content may be incorrect.">
            <a:extLst>
              <a:ext uri="{FF2B5EF4-FFF2-40B4-BE49-F238E27FC236}">
                <a16:creationId xmlns:a16="http://schemas.microsoft.com/office/drawing/2014/main" id="{28E2B6DF-B867-746A-ACEB-BF41F9480484}"/>
              </a:ext>
            </a:extLst>
          </p:cNvPr>
          <p:cNvPicPr>
            <a:picLocks noChangeAspect="1"/>
          </p:cNvPicPr>
          <p:nvPr/>
        </p:nvPicPr>
        <p:blipFill>
          <a:blip r:embed="rId3"/>
          <a:stretch>
            <a:fillRect/>
          </a:stretch>
        </p:blipFill>
        <p:spPr>
          <a:xfrm>
            <a:off x="511479" y="1097931"/>
            <a:ext cx="8131480" cy="5612027"/>
          </a:xfrm>
          <a:prstGeom prst="rect">
            <a:avLst/>
          </a:prstGeom>
        </p:spPr>
      </p:pic>
      <p:sp>
        <p:nvSpPr>
          <p:cNvPr id="2" name="TextBox 1">
            <a:extLst>
              <a:ext uri="{FF2B5EF4-FFF2-40B4-BE49-F238E27FC236}">
                <a16:creationId xmlns:a16="http://schemas.microsoft.com/office/drawing/2014/main" id="{2DD5BD08-96DC-A5B8-14E1-44FF23F22546}"/>
              </a:ext>
            </a:extLst>
          </p:cNvPr>
          <p:cNvSpPr txBox="1"/>
          <p:nvPr/>
        </p:nvSpPr>
        <p:spPr>
          <a:xfrm>
            <a:off x="5453324" y="279393"/>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PHOTOS AND MAPS</a:t>
            </a:r>
          </a:p>
        </p:txBody>
      </p:sp>
    </p:spTree>
    <p:extLst>
      <p:ext uri="{BB962C8B-B14F-4D97-AF65-F5344CB8AC3E}">
        <p14:creationId xmlns:p14="http://schemas.microsoft.com/office/powerpoint/2010/main" val="284021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824B93-0B2D-972B-B377-F469E7A15E86}"/>
            </a:ext>
          </a:extLst>
        </p:cNvPr>
        <p:cNvGrpSpPr/>
        <p:nvPr/>
      </p:nvGrpSpPr>
      <p:grpSpPr>
        <a:xfrm>
          <a:off x="0" y="0"/>
          <a:ext cx="0" cy="0"/>
          <a:chOff x="0" y="0"/>
          <a:chExt cx="0" cy="0"/>
        </a:xfrm>
      </p:grpSpPr>
      <p:pic>
        <p:nvPicPr>
          <p:cNvPr id="4" name="Picture 3" descr="A landscape of a mountain range&#10;&#10;AI-generated content may be incorrect.">
            <a:extLst>
              <a:ext uri="{FF2B5EF4-FFF2-40B4-BE49-F238E27FC236}">
                <a16:creationId xmlns:a16="http://schemas.microsoft.com/office/drawing/2014/main" id="{76265C2C-5EA4-92A7-9B48-31AC4A4D3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08AEF09-355B-6143-16D9-6C410935E0FB}"/>
              </a:ext>
            </a:extLst>
          </p:cNvPr>
          <p:cNvSpPr>
            <a:spLocks noGrp="1"/>
          </p:cNvSpPr>
          <p:nvPr>
            <p:ph type="title"/>
          </p:nvPr>
        </p:nvSpPr>
        <p:spPr>
          <a:xfrm>
            <a:off x="1050878" y="887104"/>
            <a:ext cx="7042244" cy="4476465"/>
          </a:xfrm>
          <a:solidFill>
            <a:srgbClr val="FFFFFF">
              <a:alpha val="88000"/>
            </a:srgbClr>
          </a:solidFill>
        </p:spPr>
        <p:txBody>
          <a:bodyPr>
            <a:normAutofit fontScale="90000"/>
          </a:bodyPr>
          <a:lstStyle/>
          <a:p>
            <a:r>
              <a:rPr lang="en-US" sz="2000">
                <a:latin typeface="Aptos ExtraBold" panose="020B0004020202020204" pitchFamily="34" charset="0"/>
              </a:rPr>
              <a:t>A final word from the </a:t>
            </a:r>
            <a:r>
              <a:rPr lang="en-US" sz="2000" err="1">
                <a:latin typeface="Aptos ExtraBold" panose="020B0004020202020204" pitchFamily="34" charset="0"/>
              </a:rPr>
              <a:t>organiser</a:t>
            </a:r>
            <a:br>
              <a:rPr lang="en-US" sz="1400">
                <a:latin typeface="+mn-lt"/>
              </a:rPr>
            </a:br>
            <a:br>
              <a:rPr lang="en-US" sz="1400">
                <a:latin typeface="+mn-lt"/>
              </a:rPr>
            </a:br>
            <a:r>
              <a:rPr lang="en-US" sz="1800">
                <a:latin typeface="+mn-lt"/>
              </a:rPr>
              <a:t>I want to acknowledge how fortunate we are to secure this space. There is a considerable amount of room for us at Camp Wainui – it can sleep up to 120 people. It backs on to the </a:t>
            </a:r>
            <a:r>
              <a:rPr lang="en-US" sz="1800" err="1">
                <a:latin typeface="+mn-lt"/>
              </a:rPr>
              <a:t>Remutaka</a:t>
            </a:r>
            <a:r>
              <a:rPr lang="en-US" sz="1800">
                <a:latin typeface="+mn-lt"/>
              </a:rPr>
              <a:t> ranges, has a lagoon for swimming, is private, has bathroom facilities, a hall for our activities... in a word, it is PERFECT!</a:t>
            </a:r>
            <a:br>
              <a:rPr lang="en-US" sz="1800">
                <a:latin typeface="+mn-lt"/>
              </a:rPr>
            </a:br>
            <a:br>
              <a:rPr lang="en-US" sz="1800">
                <a:latin typeface="+mn-lt"/>
              </a:rPr>
            </a:br>
            <a:r>
              <a:rPr lang="en-US" sz="1800">
                <a:latin typeface="+mn-lt"/>
              </a:rPr>
              <a:t>The only reason we have been able to land this space is due to </a:t>
            </a:r>
            <a:r>
              <a:rPr lang="en-US" sz="1800" err="1">
                <a:latin typeface="+mn-lt"/>
              </a:rPr>
              <a:t>WoRM</a:t>
            </a:r>
            <a:r>
              <a:rPr lang="en-US" sz="1800">
                <a:latin typeface="+mn-lt"/>
              </a:rPr>
              <a:t> being a community group and B2W being not-for-profit. But it is also due to the awesome people at Camp Wainui and the </a:t>
            </a:r>
            <a:r>
              <a:rPr lang="en-US" sz="1800" err="1">
                <a:latin typeface="+mn-lt"/>
              </a:rPr>
              <a:t>The</a:t>
            </a:r>
            <a:r>
              <a:rPr lang="en-US" sz="1800">
                <a:latin typeface="+mn-lt"/>
              </a:rPr>
              <a:t> Boys' Brigade Camp Wainui Trust – keeping spaces like this open and available for community groups to use.</a:t>
            </a:r>
            <a:br>
              <a:rPr lang="en-US" sz="1800">
                <a:latin typeface="+mn-lt"/>
              </a:rPr>
            </a:br>
            <a:br>
              <a:rPr lang="en-US" sz="1800">
                <a:latin typeface="+mn-lt"/>
              </a:rPr>
            </a:br>
            <a:r>
              <a:rPr lang="en-US" sz="1800">
                <a:latin typeface="+mn-lt"/>
              </a:rPr>
              <a:t>Ideally, we will be able to keep using this space for future Born 2 </a:t>
            </a:r>
            <a:r>
              <a:rPr lang="en-US" sz="1800" err="1">
                <a:latin typeface="+mn-lt"/>
              </a:rPr>
              <a:t>WoRM</a:t>
            </a:r>
            <a:r>
              <a:rPr lang="en-US" sz="1800">
                <a:latin typeface="+mn-lt"/>
              </a:rPr>
              <a:t> events. Please keep this in mind during B2W and respect the space and the hosts by treating the grounds and facilities as if they were your own.</a:t>
            </a:r>
            <a:br>
              <a:rPr lang="en-US" sz="1800">
                <a:latin typeface="+mn-lt"/>
              </a:rPr>
            </a:br>
            <a:br>
              <a:rPr lang="en-US" sz="1800">
                <a:latin typeface="+mn-lt"/>
              </a:rPr>
            </a:br>
            <a:r>
              <a:rPr lang="en-US" sz="1800" b="1">
                <a:latin typeface="+mn-lt"/>
              </a:rPr>
              <a:t>Brad</a:t>
            </a:r>
            <a:endParaRPr lang="en-NZ" sz="1200" b="1">
              <a:latin typeface="Corbel" panose="020B0503020204020204" pitchFamily="34" charset="0"/>
              <a:ea typeface="Tahoma" panose="020B0604030504040204" pitchFamily="34" charset="0"/>
              <a:cs typeface="Tahoma" panose="020B0604030504040204" pitchFamily="34" charset="0"/>
            </a:endParaRPr>
          </a:p>
        </p:txBody>
      </p:sp>
      <p:pic>
        <p:nvPicPr>
          <p:cNvPr id="11" name="Picture 10" descr="A red worm with white text&#10;&#10;AI-generated content may be incorrect.">
            <a:extLst>
              <a:ext uri="{FF2B5EF4-FFF2-40B4-BE49-F238E27FC236}">
                <a16:creationId xmlns:a16="http://schemas.microsoft.com/office/drawing/2014/main" id="{356BE3E6-D396-1653-A33E-320AA0F78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699" y="5519679"/>
            <a:ext cx="2676641" cy="1338321"/>
          </a:xfrm>
          <a:prstGeom prst="rect">
            <a:avLst/>
          </a:prstGeom>
        </p:spPr>
      </p:pic>
    </p:spTree>
    <p:extLst>
      <p:ext uri="{BB962C8B-B14F-4D97-AF65-F5344CB8AC3E}">
        <p14:creationId xmlns:p14="http://schemas.microsoft.com/office/powerpoint/2010/main" val="139883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BD4E2B-8805-1341-DF11-9209EAAB8258}"/>
              </a:ext>
            </a:extLst>
          </p:cNvPr>
          <p:cNvSpPr/>
          <p:nvPr/>
        </p:nvSpPr>
        <p:spPr>
          <a:xfrm>
            <a:off x="0" y="1181100"/>
            <a:ext cx="91440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BEFE61A9-846B-FC73-C6B4-2C3259F70919}"/>
              </a:ext>
            </a:extLst>
          </p:cNvPr>
          <p:cNvPicPr>
            <a:picLocks noChangeAspect="1"/>
          </p:cNvPicPr>
          <p:nvPr/>
        </p:nvPicPr>
        <p:blipFill>
          <a:blip r:embed="rId2"/>
          <a:stretch>
            <a:fillRect/>
          </a:stretch>
        </p:blipFill>
        <p:spPr>
          <a:xfrm>
            <a:off x="142191" y="-568766"/>
            <a:ext cx="4572000" cy="2157984"/>
          </a:xfrm>
          <a:prstGeom prst="rect">
            <a:avLst/>
          </a:prstGeom>
        </p:spPr>
      </p:pic>
      <p:sp>
        <p:nvSpPr>
          <p:cNvPr id="3" name="TextBox 2">
            <a:extLst>
              <a:ext uri="{FF2B5EF4-FFF2-40B4-BE49-F238E27FC236}">
                <a16:creationId xmlns:a16="http://schemas.microsoft.com/office/drawing/2014/main" id="{3792E545-FBA6-4E20-97F1-FF3FE3634AD1}"/>
              </a:ext>
            </a:extLst>
          </p:cNvPr>
          <p:cNvSpPr txBox="1"/>
          <p:nvPr/>
        </p:nvSpPr>
        <p:spPr>
          <a:xfrm>
            <a:off x="94765" y="1556011"/>
            <a:ext cx="4666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lumMod val="90000"/>
                    <a:lumOff val="10000"/>
                  </a:schemeClr>
                </a:solidFill>
              </a:rPr>
              <a:t>Q. Where the hell is this place?</a:t>
            </a:r>
          </a:p>
        </p:txBody>
      </p:sp>
      <p:sp>
        <p:nvSpPr>
          <p:cNvPr id="4" name="TextBox 3">
            <a:extLst>
              <a:ext uri="{FF2B5EF4-FFF2-40B4-BE49-F238E27FC236}">
                <a16:creationId xmlns:a16="http://schemas.microsoft.com/office/drawing/2014/main" id="{B28869AF-799A-CAF7-C653-546553A6BC25}"/>
              </a:ext>
            </a:extLst>
          </p:cNvPr>
          <p:cNvSpPr txBox="1"/>
          <p:nvPr/>
        </p:nvSpPr>
        <p:spPr>
          <a:xfrm>
            <a:off x="137949" y="1988388"/>
            <a:ext cx="427059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600"/>
              <a:t>The address is 203 Coast Rd, Wainuiomata (30mins from Wellington). Basically, head over the Wainui hill and stick to the main road. You'll eventually veer right on to Coast Rd – follow this for a few kms and you'll see a sign for Camp Wainui on the left. Drive right in – past the lagoon and cross a small bridge before looping around to the car park.</a:t>
            </a:r>
          </a:p>
        </p:txBody>
      </p:sp>
      <p:pic>
        <p:nvPicPr>
          <p:cNvPr id="5" name="Picture 4" descr="A map of a city&#10;&#10;AI-generated content may be incorrect.">
            <a:extLst>
              <a:ext uri="{FF2B5EF4-FFF2-40B4-BE49-F238E27FC236}">
                <a16:creationId xmlns:a16="http://schemas.microsoft.com/office/drawing/2014/main" id="{BF01613D-8E0A-9B53-12B5-1C102D4CDADB}"/>
              </a:ext>
            </a:extLst>
          </p:cNvPr>
          <p:cNvPicPr>
            <a:picLocks noChangeAspect="1"/>
          </p:cNvPicPr>
          <p:nvPr/>
        </p:nvPicPr>
        <p:blipFill>
          <a:blip r:embed="rId3"/>
          <a:stretch>
            <a:fillRect/>
          </a:stretch>
        </p:blipFill>
        <p:spPr>
          <a:xfrm>
            <a:off x="4656622" y="1589218"/>
            <a:ext cx="4241970" cy="4800600"/>
          </a:xfrm>
          <a:prstGeom prst="rect">
            <a:avLst/>
          </a:prstGeom>
        </p:spPr>
      </p:pic>
      <p:sp>
        <p:nvSpPr>
          <p:cNvPr id="7" name="TextBox 6">
            <a:extLst>
              <a:ext uri="{FF2B5EF4-FFF2-40B4-BE49-F238E27FC236}">
                <a16:creationId xmlns:a16="http://schemas.microsoft.com/office/drawing/2014/main" id="{D6F8B48D-A6DE-1402-AAF6-69AE4DBA9FFB}"/>
              </a:ext>
            </a:extLst>
          </p:cNvPr>
          <p:cNvSpPr txBox="1"/>
          <p:nvPr/>
        </p:nvSpPr>
        <p:spPr>
          <a:xfrm>
            <a:off x="94765" y="4560135"/>
            <a:ext cx="4666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lumMod val="90000"/>
                    <a:lumOff val="10000"/>
                  </a:schemeClr>
                </a:solidFill>
              </a:rPr>
              <a:t>Q. Will there be carpooling?</a:t>
            </a:r>
          </a:p>
        </p:txBody>
      </p:sp>
      <p:sp>
        <p:nvSpPr>
          <p:cNvPr id="8" name="TextBox 7">
            <a:extLst>
              <a:ext uri="{FF2B5EF4-FFF2-40B4-BE49-F238E27FC236}">
                <a16:creationId xmlns:a16="http://schemas.microsoft.com/office/drawing/2014/main" id="{E185B590-E92A-50C8-8146-DC51074BC311}"/>
              </a:ext>
            </a:extLst>
          </p:cNvPr>
          <p:cNvSpPr txBox="1"/>
          <p:nvPr/>
        </p:nvSpPr>
        <p:spPr>
          <a:xfrm>
            <a:off x="137949" y="4959305"/>
            <a:ext cx="411639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600"/>
              <a:t>YES! A week or two before B2W we will post a sheet on the Facebook page to </a:t>
            </a:r>
            <a:r>
              <a:rPr lang="en-US" sz="1600" err="1"/>
              <a:t>organise</a:t>
            </a:r>
            <a:r>
              <a:rPr lang="en-US" sz="1600"/>
              <a:t> carpooling. I'll email it too for non-Facebookers.</a:t>
            </a:r>
            <a:br>
              <a:rPr lang="en-US" sz="1600"/>
            </a:br>
            <a:r>
              <a:rPr lang="en-US" sz="1600"/>
              <a:t>If you need a ride, or can offer a ride, then coordinate through this.</a:t>
            </a:r>
          </a:p>
        </p:txBody>
      </p:sp>
      <p:sp>
        <p:nvSpPr>
          <p:cNvPr id="9" name="TextBox 8">
            <a:extLst>
              <a:ext uri="{FF2B5EF4-FFF2-40B4-BE49-F238E27FC236}">
                <a16:creationId xmlns:a16="http://schemas.microsoft.com/office/drawing/2014/main" id="{9C4FE2FC-3D4A-9BFF-7F12-3E5767B358BD}"/>
              </a:ext>
            </a:extLst>
          </p:cNvPr>
          <p:cNvSpPr txBox="1"/>
          <p:nvPr/>
        </p:nvSpPr>
        <p:spPr>
          <a:xfrm>
            <a:off x="6070599" y="279393"/>
            <a:ext cx="29312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LOCATION</a:t>
            </a:r>
          </a:p>
        </p:txBody>
      </p:sp>
    </p:spTree>
    <p:extLst>
      <p:ext uri="{BB962C8B-B14F-4D97-AF65-F5344CB8AC3E}">
        <p14:creationId xmlns:p14="http://schemas.microsoft.com/office/powerpoint/2010/main" val="1118595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0442D82E-B10B-6F3C-876F-8A858F871BA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59529FE-CD7E-3656-E19E-84D5D52012DA}"/>
              </a:ext>
            </a:extLst>
          </p:cNvPr>
          <p:cNvSpPr/>
          <p:nvPr/>
        </p:nvSpPr>
        <p:spPr>
          <a:xfrm>
            <a:off x="0" y="1181100"/>
            <a:ext cx="91440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DB904986-32B5-E96D-B4E4-04C3C45C3350}"/>
              </a:ext>
            </a:extLst>
          </p:cNvPr>
          <p:cNvPicPr>
            <a:picLocks noChangeAspect="1"/>
          </p:cNvPicPr>
          <p:nvPr/>
        </p:nvPicPr>
        <p:blipFill>
          <a:blip r:embed="rId2"/>
          <a:stretch>
            <a:fillRect/>
          </a:stretch>
        </p:blipFill>
        <p:spPr>
          <a:xfrm>
            <a:off x="142191" y="-568766"/>
            <a:ext cx="4572000" cy="2157984"/>
          </a:xfrm>
          <a:prstGeom prst="rect">
            <a:avLst/>
          </a:prstGeom>
        </p:spPr>
      </p:pic>
      <p:sp>
        <p:nvSpPr>
          <p:cNvPr id="9" name="TextBox 8">
            <a:extLst>
              <a:ext uri="{FF2B5EF4-FFF2-40B4-BE49-F238E27FC236}">
                <a16:creationId xmlns:a16="http://schemas.microsoft.com/office/drawing/2014/main" id="{803369EB-40C1-BB2D-D0FF-E6F752BCE202}"/>
              </a:ext>
            </a:extLst>
          </p:cNvPr>
          <p:cNvSpPr txBox="1"/>
          <p:nvPr/>
        </p:nvSpPr>
        <p:spPr>
          <a:xfrm>
            <a:off x="6070599" y="279393"/>
            <a:ext cx="29312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LOCATION</a:t>
            </a:r>
          </a:p>
        </p:txBody>
      </p:sp>
      <p:pic>
        <p:nvPicPr>
          <p:cNvPr id="10" name="Picture 9" descr="A map of a camp&#10;&#10;AI-generated content may be incorrect.">
            <a:extLst>
              <a:ext uri="{FF2B5EF4-FFF2-40B4-BE49-F238E27FC236}">
                <a16:creationId xmlns:a16="http://schemas.microsoft.com/office/drawing/2014/main" id="{99E406B7-C5A5-68C0-4CD7-8435336950EB}"/>
              </a:ext>
            </a:extLst>
          </p:cNvPr>
          <p:cNvPicPr>
            <a:picLocks noChangeAspect="1"/>
          </p:cNvPicPr>
          <p:nvPr/>
        </p:nvPicPr>
        <p:blipFill>
          <a:blip r:embed="rId3"/>
          <a:stretch>
            <a:fillRect/>
          </a:stretch>
        </p:blipFill>
        <p:spPr>
          <a:xfrm>
            <a:off x="3792149" y="1911002"/>
            <a:ext cx="5184765" cy="4217096"/>
          </a:xfrm>
          <a:prstGeom prst="rect">
            <a:avLst/>
          </a:prstGeom>
        </p:spPr>
      </p:pic>
      <p:sp>
        <p:nvSpPr>
          <p:cNvPr id="11" name="TextBox 10">
            <a:extLst>
              <a:ext uri="{FF2B5EF4-FFF2-40B4-BE49-F238E27FC236}">
                <a16:creationId xmlns:a16="http://schemas.microsoft.com/office/drawing/2014/main" id="{446BA751-7EEB-3354-EA8A-A11B9830DF4A}"/>
              </a:ext>
            </a:extLst>
          </p:cNvPr>
          <p:cNvSpPr txBox="1"/>
          <p:nvPr/>
        </p:nvSpPr>
        <p:spPr>
          <a:xfrm>
            <a:off x="195226" y="1313524"/>
            <a:ext cx="86090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lumMod val="90000"/>
                    <a:lumOff val="10000"/>
                  </a:schemeClr>
                </a:solidFill>
              </a:rPr>
              <a:t>Q. What facilities are available at Camp Wainui?</a:t>
            </a:r>
          </a:p>
        </p:txBody>
      </p:sp>
      <p:sp>
        <p:nvSpPr>
          <p:cNvPr id="13" name="TextBox 12">
            <a:extLst>
              <a:ext uri="{FF2B5EF4-FFF2-40B4-BE49-F238E27FC236}">
                <a16:creationId xmlns:a16="http://schemas.microsoft.com/office/drawing/2014/main" id="{38AD37E0-166C-CF23-DC3E-11185EA8665F}"/>
              </a:ext>
            </a:extLst>
          </p:cNvPr>
          <p:cNvSpPr txBox="1"/>
          <p:nvPr/>
        </p:nvSpPr>
        <p:spPr>
          <a:xfrm>
            <a:off x="236242" y="1702194"/>
            <a:ext cx="3388822" cy="1569660"/>
          </a:xfrm>
          <a:prstGeom prst="rect">
            <a:avLst/>
          </a:prstGeom>
          <a:noFill/>
        </p:spPr>
        <p:txBody>
          <a:bodyPr wrap="square">
            <a:spAutoFit/>
          </a:bodyPr>
          <a:lstStyle/>
          <a:p>
            <a:pPr marL="342900" indent="-342900">
              <a:buAutoNum type="alphaUcPeriod"/>
            </a:pPr>
            <a:r>
              <a:rPr lang="en-US" sz="1600"/>
              <a:t>There are lodges for sleeping, tent sites, grassy areas, picnic tables, a hall, kitchen areas, bathrooms, a lagoon for swimming, a river, and bush tracks.</a:t>
            </a:r>
          </a:p>
        </p:txBody>
      </p:sp>
      <p:sp>
        <p:nvSpPr>
          <p:cNvPr id="14" name="TextBox 13">
            <a:extLst>
              <a:ext uri="{FF2B5EF4-FFF2-40B4-BE49-F238E27FC236}">
                <a16:creationId xmlns:a16="http://schemas.microsoft.com/office/drawing/2014/main" id="{5F95112F-8F1C-5564-25EF-627A8DB476E5}"/>
              </a:ext>
            </a:extLst>
          </p:cNvPr>
          <p:cNvSpPr txBox="1"/>
          <p:nvPr/>
        </p:nvSpPr>
        <p:spPr>
          <a:xfrm>
            <a:off x="195226" y="3295284"/>
            <a:ext cx="34796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2">
                    <a:lumMod val="90000"/>
                    <a:lumOff val="10000"/>
                  </a:schemeClr>
                </a:solidFill>
              </a:rPr>
              <a:t>Q. Is there food available to buy?</a:t>
            </a:r>
          </a:p>
        </p:txBody>
      </p:sp>
      <p:sp>
        <p:nvSpPr>
          <p:cNvPr id="15" name="TextBox 14">
            <a:extLst>
              <a:ext uri="{FF2B5EF4-FFF2-40B4-BE49-F238E27FC236}">
                <a16:creationId xmlns:a16="http://schemas.microsoft.com/office/drawing/2014/main" id="{84DA5B1C-E5A1-C910-B85B-13E5E80FAD07}"/>
              </a:ext>
            </a:extLst>
          </p:cNvPr>
          <p:cNvSpPr txBox="1"/>
          <p:nvPr/>
        </p:nvSpPr>
        <p:spPr>
          <a:xfrm>
            <a:off x="195226" y="4007119"/>
            <a:ext cx="347085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600" dirty="0"/>
              <a:t>NO. There is nothing available at Camp Wainui to purchase. However, there are shops, restaurants, supermarkets </a:t>
            </a:r>
            <a:r>
              <a:rPr lang="en-US" sz="1600" dirty="0" err="1"/>
              <a:t>etc</a:t>
            </a:r>
            <a:r>
              <a:rPr lang="en-US" sz="1600" dirty="0"/>
              <a:t> a short drive away in Wainuiomata if you need to top up. Please buy food that requires minimal/no cooking as the kitchen is small.</a:t>
            </a:r>
          </a:p>
        </p:txBody>
      </p:sp>
    </p:spTree>
    <p:extLst>
      <p:ext uri="{BB962C8B-B14F-4D97-AF65-F5344CB8AC3E}">
        <p14:creationId xmlns:p14="http://schemas.microsoft.com/office/powerpoint/2010/main" val="214366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0D423C6E-42D8-06CC-D2E5-E9B673CFEEE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5851E37-94FA-9244-A613-E733F8A84314}"/>
              </a:ext>
            </a:extLst>
          </p:cNvPr>
          <p:cNvSpPr/>
          <p:nvPr/>
        </p:nvSpPr>
        <p:spPr>
          <a:xfrm>
            <a:off x="0" y="1181100"/>
            <a:ext cx="91440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3F668CCD-61BF-67EE-767C-27105C4FE1B9}"/>
              </a:ext>
            </a:extLst>
          </p:cNvPr>
          <p:cNvPicPr>
            <a:picLocks noChangeAspect="1"/>
          </p:cNvPicPr>
          <p:nvPr/>
        </p:nvPicPr>
        <p:blipFill>
          <a:blip r:embed="rId2"/>
          <a:stretch>
            <a:fillRect/>
          </a:stretch>
        </p:blipFill>
        <p:spPr>
          <a:xfrm>
            <a:off x="142191" y="-568766"/>
            <a:ext cx="4572000" cy="2157984"/>
          </a:xfrm>
          <a:prstGeom prst="rect">
            <a:avLst/>
          </a:prstGeom>
        </p:spPr>
      </p:pic>
      <p:sp>
        <p:nvSpPr>
          <p:cNvPr id="9" name="TextBox 8">
            <a:extLst>
              <a:ext uri="{FF2B5EF4-FFF2-40B4-BE49-F238E27FC236}">
                <a16:creationId xmlns:a16="http://schemas.microsoft.com/office/drawing/2014/main" id="{963E121C-9757-ABFF-30B1-57652486B6F9}"/>
              </a:ext>
            </a:extLst>
          </p:cNvPr>
          <p:cNvSpPr txBox="1"/>
          <p:nvPr/>
        </p:nvSpPr>
        <p:spPr>
          <a:xfrm>
            <a:off x="6070599" y="279393"/>
            <a:ext cx="29312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LOCATION</a:t>
            </a:r>
          </a:p>
        </p:txBody>
      </p:sp>
      <p:pic>
        <p:nvPicPr>
          <p:cNvPr id="10" name="Picture 9" descr="Aerial view of a forest&#10;&#10;AI-generated content may be incorrect.">
            <a:extLst>
              <a:ext uri="{FF2B5EF4-FFF2-40B4-BE49-F238E27FC236}">
                <a16:creationId xmlns:a16="http://schemas.microsoft.com/office/drawing/2014/main" id="{AC718417-3AC5-713A-70CC-CD2CDE30144F}"/>
              </a:ext>
            </a:extLst>
          </p:cNvPr>
          <p:cNvPicPr>
            <a:picLocks noChangeAspect="1"/>
          </p:cNvPicPr>
          <p:nvPr/>
        </p:nvPicPr>
        <p:blipFill>
          <a:blip r:embed="rId3"/>
          <a:srcRect l="23839" r="10495"/>
          <a:stretch/>
        </p:blipFill>
        <p:spPr>
          <a:xfrm>
            <a:off x="4351898" y="1458502"/>
            <a:ext cx="4501713" cy="5146419"/>
          </a:xfrm>
          <a:prstGeom prst="rect">
            <a:avLst/>
          </a:prstGeom>
        </p:spPr>
      </p:pic>
      <p:sp>
        <p:nvSpPr>
          <p:cNvPr id="11" name="TextBox 10">
            <a:extLst>
              <a:ext uri="{FF2B5EF4-FFF2-40B4-BE49-F238E27FC236}">
                <a16:creationId xmlns:a16="http://schemas.microsoft.com/office/drawing/2014/main" id="{DEF23663-C247-76B5-B56E-E5FF0489DAF2}"/>
              </a:ext>
            </a:extLst>
          </p:cNvPr>
          <p:cNvSpPr txBox="1"/>
          <p:nvPr/>
        </p:nvSpPr>
        <p:spPr>
          <a:xfrm>
            <a:off x="142191" y="1299071"/>
            <a:ext cx="4666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lumMod val="90000"/>
                    <a:lumOff val="10000"/>
                  </a:schemeClr>
                </a:solidFill>
              </a:rPr>
              <a:t>Q. Where do I sleep?</a:t>
            </a:r>
          </a:p>
        </p:txBody>
      </p:sp>
      <p:sp>
        <p:nvSpPr>
          <p:cNvPr id="12" name="TextBox 11">
            <a:extLst>
              <a:ext uri="{FF2B5EF4-FFF2-40B4-BE49-F238E27FC236}">
                <a16:creationId xmlns:a16="http://schemas.microsoft.com/office/drawing/2014/main" id="{3D3959B3-B5CF-A062-5271-3A21EEF77503}"/>
              </a:ext>
            </a:extLst>
          </p:cNvPr>
          <p:cNvSpPr txBox="1"/>
          <p:nvPr/>
        </p:nvSpPr>
        <p:spPr>
          <a:xfrm>
            <a:off x="155793" y="1679972"/>
            <a:ext cx="4074210"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600" dirty="0"/>
              <a:t>If you are in a lodge, you will be designated a lodge number and a room number. Remember this, because it will make finding your room much easier. Each lodge has four dorms that can sleep 18 people, two toilets, two showers, plus a utility room. Two of the four lodges also have a kitchen and living area (these will be available for all people, not just the people in those lodges). </a:t>
            </a:r>
            <a:br>
              <a:rPr lang="en-US" sz="1600" dirty="0"/>
            </a:br>
            <a:br>
              <a:rPr lang="en-US" sz="1600" dirty="0"/>
            </a:br>
            <a:r>
              <a:rPr lang="en-US" sz="1600" dirty="0"/>
              <a:t>If you are camping, then you can set up in the field outside lodges 1 and 2. Don’t set up near the paths or connections to the lagoon unless you want to have your gear trampled during the beer mile.</a:t>
            </a:r>
            <a:br>
              <a:rPr lang="en-US" sz="1600" dirty="0"/>
            </a:br>
            <a:br>
              <a:rPr lang="en-US" sz="1600" dirty="0"/>
            </a:br>
            <a:endParaRPr lang="en-US" sz="1600" dirty="0"/>
          </a:p>
        </p:txBody>
      </p:sp>
    </p:spTree>
    <p:extLst>
      <p:ext uri="{BB962C8B-B14F-4D97-AF65-F5344CB8AC3E}">
        <p14:creationId xmlns:p14="http://schemas.microsoft.com/office/powerpoint/2010/main" val="242284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4F47D9-B20C-DB57-BADE-4B19835D9381}"/>
            </a:ext>
          </a:extLst>
        </p:cNvPr>
        <p:cNvGrpSpPr/>
        <p:nvPr/>
      </p:nvGrpSpPr>
      <p:grpSpPr>
        <a:xfrm>
          <a:off x="0" y="0"/>
          <a:ext cx="0" cy="0"/>
          <a:chOff x="0" y="0"/>
          <a:chExt cx="0" cy="0"/>
        </a:xfrm>
      </p:grpSpPr>
      <p:pic>
        <p:nvPicPr>
          <p:cNvPr id="7" name="Picture 6" descr="A group of people running on a mountain&#10;&#10;AI-generated content may be incorrect.">
            <a:extLst>
              <a:ext uri="{FF2B5EF4-FFF2-40B4-BE49-F238E27FC236}">
                <a16:creationId xmlns:a16="http://schemas.microsoft.com/office/drawing/2014/main" id="{CBF54F7B-B948-88BC-5A02-14345C4C6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7B1B634F-CD61-2063-4E08-169CFAC52225}"/>
              </a:ext>
            </a:extLst>
          </p:cNvPr>
          <p:cNvSpPr>
            <a:spLocks noGrp="1"/>
          </p:cNvSpPr>
          <p:nvPr>
            <p:ph type="title"/>
          </p:nvPr>
        </p:nvSpPr>
        <p:spPr>
          <a:xfrm>
            <a:off x="1470025" y="2748359"/>
            <a:ext cx="6203950" cy="929482"/>
          </a:xfrm>
          <a:solidFill>
            <a:srgbClr val="FFFFFF">
              <a:alpha val="70000"/>
            </a:srgbClr>
          </a:solidFill>
        </p:spPr>
        <p:txBody>
          <a:bodyPr>
            <a:normAutofit/>
          </a:bodyPr>
          <a:lstStyle/>
          <a:p>
            <a:pPr algn="ctr"/>
            <a:r>
              <a:rPr lang="en-NZ" sz="4800" b="1">
                <a:latin typeface="Aptos ExtraBold" panose="020B0004020202020204" pitchFamily="34" charset="0"/>
                <a:ea typeface="Tahoma" panose="020B0604030504040204" pitchFamily="34" charset="0"/>
                <a:cs typeface="Tahoma" panose="020B0604030504040204" pitchFamily="34" charset="0"/>
              </a:rPr>
              <a:t>PROGRAMME</a:t>
            </a:r>
          </a:p>
        </p:txBody>
      </p:sp>
      <p:pic>
        <p:nvPicPr>
          <p:cNvPr id="11" name="Picture 10" descr="A red worm with white text&#10;&#10;AI-generated content may be incorrect.">
            <a:extLst>
              <a:ext uri="{FF2B5EF4-FFF2-40B4-BE49-F238E27FC236}">
                <a16:creationId xmlns:a16="http://schemas.microsoft.com/office/drawing/2014/main" id="{203AEFEB-CB0E-5944-42FC-9FE77C5A7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00818"/>
            <a:ext cx="5359400" cy="2679700"/>
          </a:xfrm>
          <a:prstGeom prst="rect">
            <a:avLst/>
          </a:prstGeom>
        </p:spPr>
      </p:pic>
    </p:spTree>
    <p:extLst>
      <p:ext uri="{BB962C8B-B14F-4D97-AF65-F5344CB8AC3E}">
        <p14:creationId xmlns:p14="http://schemas.microsoft.com/office/powerpoint/2010/main" val="35838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4B3EB5-CE8E-D5AC-7789-7CAA54577519}"/>
              </a:ext>
            </a:extLst>
          </p:cNvPr>
          <p:cNvSpPr/>
          <p:nvPr/>
        </p:nvSpPr>
        <p:spPr>
          <a:xfrm>
            <a:off x="-1900" y="1181100"/>
            <a:ext cx="9145900" cy="5676900"/>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BEFE61A9-846B-FC73-C6B4-2C3259F70919}"/>
              </a:ext>
            </a:extLst>
          </p:cNvPr>
          <p:cNvPicPr>
            <a:picLocks noChangeAspect="1"/>
          </p:cNvPicPr>
          <p:nvPr/>
        </p:nvPicPr>
        <p:blipFill>
          <a:blip r:embed="rId2"/>
          <a:stretch>
            <a:fillRect/>
          </a:stretch>
        </p:blipFill>
        <p:spPr>
          <a:xfrm>
            <a:off x="142191" y="-221073"/>
            <a:ext cx="3159451" cy="1491261"/>
          </a:xfrm>
          <a:prstGeom prst="rect">
            <a:avLst/>
          </a:prstGeom>
        </p:spPr>
      </p:pic>
      <p:sp>
        <p:nvSpPr>
          <p:cNvPr id="5" name="TextBox 4">
            <a:extLst>
              <a:ext uri="{FF2B5EF4-FFF2-40B4-BE49-F238E27FC236}">
                <a16:creationId xmlns:a16="http://schemas.microsoft.com/office/drawing/2014/main" id="{DE1315C9-BC12-87BF-91B6-2EA0F8E31143}"/>
              </a:ext>
            </a:extLst>
          </p:cNvPr>
          <p:cNvSpPr txBox="1"/>
          <p:nvPr/>
        </p:nvSpPr>
        <p:spPr>
          <a:xfrm>
            <a:off x="5396627" y="99492"/>
            <a:ext cx="3747373" cy="984885"/>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Aptos Black" panose="020B0004020202020204" pitchFamily="34" charset="0"/>
              </a:rPr>
              <a:t>FRIDAY</a:t>
            </a:r>
            <a:br>
              <a:rPr lang="en-US" sz="6600" b="1">
                <a:solidFill>
                  <a:schemeClr val="bg1"/>
                </a:solidFill>
                <a:latin typeface="Alasassy Caps"/>
              </a:rPr>
            </a:br>
            <a:r>
              <a:rPr lang="en-US" b="1">
                <a:solidFill>
                  <a:schemeClr val="bg1"/>
                </a:solidFill>
                <a:latin typeface="Aptos ExtraBold" panose="020B0004020202020204" pitchFamily="34" charset="0"/>
              </a:rPr>
              <a:t>Arrival from 12.30pm</a:t>
            </a:r>
          </a:p>
        </p:txBody>
      </p:sp>
      <p:sp>
        <p:nvSpPr>
          <p:cNvPr id="6" name="TextBox 5">
            <a:extLst>
              <a:ext uri="{FF2B5EF4-FFF2-40B4-BE49-F238E27FC236}">
                <a16:creationId xmlns:a16="http://schemas.microsoft.com/office/drawing/2014/main" id="{8F211D05-7FFA-B794-AE4B-30108D85E2CC}"/>
              </a:ext>
            </a:extLst>
          </p:cNvPr>
          <p:cNvSpPr txBox="1"/>
          <p:nvPr/>
        </p:nvSpPr>
        <p:spPr>
          <a:xfrm>
            <a:off x="250519" y="1334401"/>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2pm – Gear Swap</a:t>
            </a:r>
          </a:p>
        </p:txBody>
      </p:sp>
      <p:cxnSp>
        <p:nvCxnSpPr>
          <p:cNvPr id="11" name="Straight Arrow Connector 10">
            <a:extLst>
              <a:ext uri="{FF2B5EF4-FFF2-40B4-BE49-F238E27FC236}">
                <a16:creationId xmlns:a16="http://schemas.microsoft.com/office/drawing/2014/main" id="{6EC8E2DA-D274-4D3B-F0B7-FAC56CDF6EE4}"/>
              </a:ext>
            </a:extLst>
          </p:cNvPr>
          <p:cNvCxnSpPr/>
          <p:nvPr/>
        </p:nvCxnSpPr>
        <p:spPr>
          <a:xfrm>
            <a:off x="297962" y="1758220"/>
            <a:ext cx="4003891"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C3D464C-7657-05C8-8DB4-00858A64E905}"/>
              </a:ext>
            </a:extLst>
          </p:cNvPr>
          <p:cNvSpPr txBox="1"/>
          <p:nvPr/>
        </p:nvSpPr>
        <p:spPr>
          <a:xfrm>
            <a:off x="229647" y="1832169"/>
            <a:ext cx="434235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Swap, sell or donate all your unwanted trail running gear. Bring along those pants that didn't quite fit you, or your old watch after your Xmas upgrade – and find yourself some new kit as well!</a:t>
            </a:r>
          </a:p>
        </p:txBody>
      </p:sp>
      <p:sp>
        <p:nvSpPr>
          <p:cNvPr id="16" name="TextBox 15">
            <a:extLst>
              <a:ext uri="{FF2B5EF4-FFF2-40B4-BE49-F238E27FC236}">
                <a16:creationId xmlns:a16="http://schemas.microsoft.com/office/drawing/2014/main" id="{5CD786FE-D8C5-B975-16E1-35B58EE7A0C2}"/>
              </a:ext>
            </a:extLst>
          </p:cNvPr>
          <p:cNvSpPr txBox="1"/>
          <p:nvPr/>
        </p:nvSpPr>
        <p:spPr>
          <a:xfrm>
            <a:off x="242841" y="3560545"/>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2">
                    <a:lumMod val="75000"/>
                  </a:schemeClr>
                </a:solidFill>
              </a:rPr>
              <a:t>3:30pm – </a:t>
            </a:r>
            <a:r>
              <a:rPr lang="en-US" b="1" dirty="0">
                <a:solidFill>
                  <a:schemeClr val="accent2">
                    <a:lumMod val="75000"/>
                  </a:schemeClr>
                </a:solidFill>
              </a:rPr>
              <a:t>NZ Mountain Safety workshop</a:t>
            </a:r>
            <a:endParaRPr lang="en-US" sz="2000" b="1" dirty="0">
              <a:solidFill>
                <a:schemeClr val="accent2">
                  <a:lumMod val="75000"/>
                </a:schemeClr>
              </a:solidFill>
            </a:endParaRPr>
          </a:p>
        </p:txBody>
      </p:sp>
      <p:cxnSp>
        <p:nvCxnSpPr>
          <p:cNvPr id="17" name="Straight Arrow Connector 16">
            <a:extLst>
              <a:ext uri="{FF2B5EF4-FFF2-40B4-BE49-F238E27FC236}">
                <a16:creationId xmlns:a16="http://schemas.microsoft.com/office/drawing/2014/main" id="{BB8A4259-3D48-5EA6-BCDD-463C86672AF7}"/>
              </a:ext>
            </a:extLst>
          </p:cNvPr>
          <p:cNvCxnSpPr>
            <a:cxnSpLocks/>
          </p:cNvCxnSpPr>
          <p:nvPr/>
        </p:nvCxnSpPr>
        <p:spPr>
          <a:xfrm>
            <a:off x="297962" y="3969103"/>
            <a:ext cx="3969874"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FA5D2FC-2168-AA5D-C42F-57091428EC4F}"/>
              </a:ext>
            </a:extLst>
          </p:cNvPr>
          <p:cNvSpPr txBox="1"/>
          <p:nvPr/>
        </p:nvSpPr>
        <p:spPr>
          <a:xfrm>
            <a:off x="242841" y="3969103"/>
            <a:ext cx="434235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Main Hall </a:t>
            </a:r>
            <a:br>
              <a:rPr lang="en-US" b="1" dirty="0"/>
            </a:br>
            <a:r>
              <a:rPr lang="en-US" sz="1400" dirty="0"/>
              <a:t>Bevan from NZ Mountain Safety is coming in to take us on an interactive workshop on all things safety. Learn how to read a map, what gear you need on your big adventures, and what to do if you are ever injured or lost. </a:t>
            </a:r>
          </a:p>
        </p:txBody>
      </p:sp>
      <p:sp>
        <p:nvSpPr>
          <p:cNvPr id="22" name="TextBox 21">
            <a:extLst>
              <a:ext uri="{FF2B5EF4-FFF2-40B4-BE49-F238E27FC236}">
                <a16:creationId xmlns:a16="http://schemas.microsoft.com/office/drawing/2014/main" id="{3877C7E1-8DF1-12F6-A743-E1233E98F5EB}"/>
              </a:ext>
            </a:extLst>
          </p:cNvPr>
          <p:cNvSpPr txBox="1"/>
          <p:nvPr/>
        </p:nvSpPr>
        <p:spPr>
          <a:xfrm>
            <a:off x="4902579" y="1365373"/>
            <a:ext cx="40031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7.30pm – </a:t>
            </a:r>
            <a:r>
              <a:rPr lang="en-US" sz="2000" b="1" err="1">
                <a:solidFill>
                  <a:schemeClr val="accent2">
                    <a:lumMod val="75000"/>
                  </a:schemeClr>
                </a:solidFill>
              </a:rPr>
              <a:t>WoRM</a:t>
            </a:r>
            <a:r>
              <a:rPr lang="en-US" sz="2000" b="1">
                <a:solidFill>
                  <a:schemeClr val="accent2">
                    <a:lumMod val="75000"/>
                  </a:schemeClr>
                </a:solidFill>
              </a:rPr>
              <a:t> Awards</a:t>
            </a:r>
          </a:p>
        </p:txBody>
      </p:sp>
      <p:sp>
        <p:nvSpPr>
          <p:cNvPr id="23" name="TextBox 22">
            <a:extLst>
              <a:ext uri="{FF2B5EF4-FFF2-40B4-BE49-F238E27FC236}">
                <a16:creationId xmlns:a16="http://schemas.microsoft.com/office/drawing/2014/main" id="{B7018596-C5F1-A549-D1E1-0D0BDF0359BA}"/>
              </a:ext>
            </a:extLst>
          </p:cNvPr>
          <p:cNvSpPr txBox="1"/>
          <p:nvPr/>
        </p:nvSpPr>
        <p:spPr>
          <a:xfrm>
            <a:off x="4890108" y="1951279"/>
            <a:ext cx="402399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Did you do something incredible this year? No? Then did you do something stupid? Well, you may be up for an award! Join your host Neil as he presents awards for the best (and worst) achievements this past year.</a:t>
            </a:r>
          </a:p>
        </p:txBody>
      </p:sp>
      <p:cxnSp>
        <p:nvCxnSpPr>
          <p:cNvPr id="24" name="Straight Arrow Connector 23">
            <a:extLst>
              <a:ext uri="{FF2B5EF4-FFF2-40B4-BE49-F238E27FC236}">
                <a16:creationId xmlns:a16="http://schemas.microsoft.com/office/drawing/2014/main" id="{A57B84FE-1A92-BDF8-79A7-2517715D5E30}"/>
              </a:ext>
            </a:extLst>
          </p:cNvPr>
          <p:cNvCxnSpPr>
            <a:cxnSpLocks/>
          </p:cNvCxnSpPr>
          <p:nvPr/>
        </p:nvCxnSpPr>
        <p:spPr>
          <a:xfrm>
            <a:off x="4877153" y="1776300"/>
            <a:ext cx="3948528"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4B4AA91-FD6E-759E-E48C-FE339EBB3108}"/>
              </a:ext>
            </a:extLst>
          </p:cNvPr>
          <p:cNvSpPr txBox="1"/>
          <p:nvPr/>
        </p:nvSpPr>
        <p:spPr>
          <a:xfrm>
            <a:off x="4873306" y="3592633"/>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8.30pm – Movie Night</a:t>
            </a:r>
          </a:p>
        </p:txBody>
      </p:sp>
      <p:cxnSp>
        <p:nvCxnSpPr>
          <p:cNvPr id="26" name="Straight Arrow Connector 25">
            <a:extLst>
              <a:ext uri="{FF2B5EF4-FFF2-40B4-BE49-F238E27FC236}">
                <a16:creationId xmlns:a16="http://schemas.microsoft.com/office/drawing/2014/main" id="{E271FCC0-9FE9-BD76-639D-4EB88555A0A0}"/>
              </a:ext>
            </a:extLst>
          </p:cNvPr>
          <p:cNvCxnSpPr>
            <a:cxnSpLocks/>
          </p:cNvCxnSpPr>
          <p:nvPr/>
        </p:nvCxnSpPr>
        <p:spPr>
          <a:xfrm>
            <a:off x="4903513" y="4045775"/>
            <a:ext cx="3922168"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F3F5F44-8499-982A-4AAD-0B1A58844F55}"/>
              </a:ext>
            </a:extLst>
          </p:cNvPr>
          <p:cNvSpPr txBox="1"/>
          <p:nvPr/>
        </p:nvSpPr>
        <p:spPr>
          <a:xfrm>
            <a:off x="4842863" y="4141333"/>
            <a:ext cx="3979795"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Grab a chair, some popcorn, and a </a:t>
            </a:r>
            <a:r>
              <a:rPr lang="en-US" sz="1400" err="1"/>
              <a:t>bevvie</a:t>
            </a:r>
            <a:r>
              <a:rPr lang="en-US" sz="1400"/>
              <a:t> and enjoy a selection of trail running documentaries!</a:t>
            </a:r>
          </a:p>
        </p:txBody>
      </p:sp>
    </p:spTree>
    <p:extLst>
      <p:ext uri="{BB962C8B-B14F-4D97-AF65-F5344CB8AC3E}">
        <p14:creationId xmlns:p14="http://schemas.microsoft.com/office/powerpoint/2010/main" val="275619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EBBD3B76-D853-981F-EC0A-9E1F6EA3474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D083375-252A-64A1-DD1A-D9C8AE1469BF}"/>
              </a:ext>
            </a:extLst>
          </p:cNvPr>
          <p:cNvSpPr/>
          <p:nvPr/>
        </p:nvSpPr>
        <p:spPr>
          <a:xfrm>
            <a:off x="0" y="1181100"/>
            <a:ext cx="9144000" cy="5676900"/>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DD8D7222-9963-6C23-F720-7ED2C25B4EFA}"/>
              </a:ext>
            </a:extLst>
          </p:cNvPr>
          <p:cNvPicPr>
            <a:picLocks noChangeAspect="1"/>
          </p:cNvPicPr>
          <p:nvPr/>
        </p:nvPicPr>
        <p:blipFill>
          <a:blip r:embed="rId2"/>
          <a:stretch>
            <a:fillRect/>
          </a:stretch>
        </p:blipFill>
        <p:spPr>
          <a:xfrm>
            <a:off x="142191" y="-221073"/>
            <a:ext cx="3159451" cy="1491261"/>
          </a:xfrm>
          <a:prstGeom prst="rect">
            <a:avLst/>
          </a:prstGeom>
        </p:spPr>
      </p:pic>
      <p:sp>
        <p:nvSpPr>
          <p:cNvPr id="5" name="TextBox 4">
            <a:extLst>
              <a:ext uri="{FF2B5EF4-FFF2-40B4-BE49-F238E27FC236}">
                <a16:creationId xmlns:a16="http://schemas.microsoft.com/office/drawing/2014/main" id="{A5AAF140-6DB1-27E5-1BD6-69B2E821EBED}"/>
              </a:ext>
            </a:extLst>
          </p:cNvPr>
          <p:cNvSpPr txBox="1"/>
          <p:nvPr/>
        </p:nvSpPr>
        <p:spPr>
          <a:xfrm>
            <a:off x="5396627" y="220608"/>
            <a:ext cx="3747373" cy="707886"/>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Aptos Black" panose="020B0004020202020204" pitchFamily="34" charset="0"/>
              </a:rPr>
              <a:t>SATURDAY</a:t>
            </a:r>
            <a:endParaRPr lang="en-US" b="1">
              <a:solidFill>
                <a:schemeClr val="bg1"/>
              </a:solidFill>
              <a:latin typeface="Aptos ExtraBold" panose="020B0004020202020204" pitchFamily="34" charset="0"/>
            </a:endParaRPr>
          </a:p>
        </p:txBody>
      </p:sp>
      <p:sp>
        <p:nvSpPr>
          <p:cNvPr id="6" name="TextBox 5">
            <a:extLst>
              <a:ext uri="{FF2B5EF4-FFF2-40B4-BE49-F238E27FC236}">
                <a16:creationId xmlns:a16="http://schemas.microsoft.com/office/drawing/2014/main" id="{D6F390BB-CC33-B447-DF2B-C3FACBF2B696}"/>
              </a:ext>
            </a:extLst>
          </p:cNvPr>
          <p:cNvSpPr txBox="1"/>
          <p:nvPr/>
        </p:nvSpPr>
        <p:spPr>
          <a:xfrm>
            <a:off x="250519" y="1334401"/>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8am – Group Runs</a:t>
            </a:r>
          </a:p>
        </p:txBody>
      </p:sp>
      <p:cxnSp>
        <p:nvCxnSpPr>
          <p:cNvPr id="11" name="Straight Arrow Connector 10">
            <a:extLst>
              <a:ext uri="{FF2B5EF4-FFF2-40B4-BE49-F238E27FC236}">
                <a16:creationId xmlns:a16="http://schemas.microsoft.com/office/drawing/2014/main" id="{7C9C4B3C-1C0E-3F0F-EB9A-FB9ECFCDE8D0}"/>
              </a:ext>
            </a:extLst>
          </p:cNvPr>
          <p:cNvCxnSpPr/>
          <p:nvPr/>
        </p:nvCxnSpPr>
        <p:spPr>
          <a:xfrm>
            <a:off x="286532" y="1689640"/>
            <a:ext cx="4175341"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477BE0C-E702-37C4-40B0-6F2FB82944A8}"/>
              </a:ext>
            </a:extLst>
          </p:cNvPr>
          <p:cNvCxnSpPr>
            <a:cxnSpLocks/>
          </p:cNvCxnSpPr>
          <p:nvPr/>
        </p:nvCxnSpPr>
        <p:spPr>
          <a:xfrm>
            <a:off x="335196" y="4025218"/>
            <a:ext cx="4126677"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5CAE800-610C-794A-C2BD-30C2CACA7520}"/>
              </a:ext>
            </a:extLst>
          </p:cNvPr>
          <p:cNvSpPr txBox="1"/>
          <p:nvPr/>
        </p:nvSpPr>
        <p:spPr>
          <a:xfrm>
            <a:off x="281787" y="3600529"/>
            <a:ext cx="40396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2">
                    <a:lumMod val="75000"/>
                  </a:schemeClr>
                </a:solidFill>
              </a:rPr>
              <a:t>5:00pm – Beer Mile</a:t>
            </a:r>
          </a:p>
        </p:txBody>
      </p:sp>
      <p:sp>
        <p:nvSpPr>
          <p:cNvPr id="22" name="TextBox 21">
            <a:extLst>
              <a:ext uri="{FF2B5EF4-FFF2-40B4-BE49-F238E27FC236}">
                <a16:creationId xmlns:a16="http://schemas.microsoft.com/office/drawing/2014/main" id="{FCEED2D4-751A-3DF4-E0EF-DE565F767B17}"/>
              </a:ext>
            </a:extLst>
          </p:cNvPr>
          <p:cNvSpPr txBox="1"/>
          <p:nvPr/>
        </p:nvSpPr>
        <p:spPr>
          <a:xfrm>
            <a:off x="4866879" y="1334401"/>
            <a:ext cx="40031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2">
                    <a:lumMod val="75000"/>
                  </a:schemeClr>
                </a:solidFill>
              </a:rPr>
              <a:t>6:30pm – Dinner </a:t>
            </a:r>
          </a:p>
        </p:txBody>
      </p:sp>
      <p:cxnSp>
        <p:nvCxnSpPr>
          <p:cNvPr id="24" name="Straight Arrow Connector 23">
            <a:extLst>
              <a:ext uri="{FF2B5EF4-FFF2-40B4-BE49-F238E27FC236}">
                <a16:creationId xmlns:a16="http://schemas.microsoft.com/office/drawing/2014/main" id="{6ABD52CF-227A-FA38-0A86-3C50D1C49A02}"/>
              </a:ext>
            </a:extLst>
          </p:cNvPr>
          <p:cNvCxnSpPr>
            <a:cxnSpLocks/>
          </p:cNvCxnSpPr>
          <p:nvPr/>
        </p:nvCxnSpPr>
        <p:spPr>
          <a:xfrm>
            <a:off x="4822569" y="1700078"/>
            <a:ext cx="3948528"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FEE40A8-C417-8F48-26AA-8B5B0773BA37}"/>
              </a:ext>
            </a:extLst>
          </p:cNvPr>
          <p:cNvSpPr txBox="1"/>
          <p:nvPr/>
        </p:nvSpPr>
        <p:spPr>
          <a:xfrm>
            <a:off x="4822569" y="3646042"/>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2">
                    <a:lumMod val="75000"/>
                  </a:schemeClr>
                </a:solidFill>
              </a:rPr>
              <a:t>8.30pm – PARTY TIME!</a:t>
            </a:r>
          </a:p>
        </p:txBody>
      </p:sp>
      <p:cxnSp>
        <p:nvCxnSpPr>
          <p:cNvPr id="26" name="Straight Arrow Connector 25">
            <a:extLst>
              <a:ext uri="{FF2B5EF4-FFF2-40B4-BE49-F238E27FC236}">
                <a16:creationId xmlns:a16="http://schemas.microsoft.com/office/drawing/2014/main" id="{8D94D7E5-1BE3-366D-286A-8495D4E64ADE}"/>
              </a:ext>
            </a:extLst>
          </p:cNvPr>
          <p:cNvCxnSpPr>
            <a:cxnSpLocks/>
          </p:cNvCxnSpPr>
          <p:nvPr/>
        </p:nvCxnSpPr>
        <p:spPr>
          <a:xfrm>
            <a:off x="4843389" y="4048741"/>
            <a:ext cx="3922168"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322D878-06A8-BA7F-B9E9-AFBEAC0AB096}"/>
              </a:ext>
            </a:extLst>
          </p:cNvPr>
          <p:cNvSpPr txBox="1"/>
          <p:nvPr/>
        </p:nvSpPr>
        <p:spPr>
          <a:xfrm>
            <a:off x="250518" y="1681284"/>
            <a:ext cx="434235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Meet in the Carpark</a:t>
            </a:r>
            <a:br>
              <a:rPr lang="en-US" b="1"/>
            </a:br>
            <a:r>
              <a:rPr lang="en-US" sz="1400"/>
              <a:t>A range of distances and paces available. You'll have the chance to sign up to your preferred route in the week prior – sign up details to come. Group runs will start in nearby </a:t>
            </a:r>
            <a:r>
              <a:rPr lang="en-US" sz="1400" err="1"/>
              <a:t>Catchpool</a:t>
            </a:r>
            <a:r>
              <a:rPr lang="en-US" sz="1400"/>
              <a:t> Valley and we’ll coordinate rides there and back.</a:t>
            </a:r>
          </a:p>
        </p:txBody>
      </p:sp>
      <p:sp>
        <p:nvSpPr>
          <p:cNvPr id="10" name="TextBox 9">
            <a:extLst>
              <a:ext uri="{FF2B5EF4-FFF2-40B4-BE49-F238E27FC236}">
                <a16:creationId xmlns:a16="http://schemas.microsoft.com/office/drawing/2014/main" id="{4AA7D714-167E-8F4B-F2C2-0792CF3324D4}"/>
              </a:ext>
            </a:extLst>
          </p:cNvPr>
          <p:cNvSpPr txBox="1"/>
          <p:nvPr/>
        </p:nvSpPr>
        <p:spPr>
          <a:xfrm>
            <a:off x="281787" y="4019550"/>
            <a:ext cx="4039645"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Main Lawn</a:t>
            </a:r>
            <a:br>
              <a:rPr lang="en-US" b="1" dirty="0"/>
            </a:br>
            <a:r>
              <a:rPr lang="en-US" sz="1400" dirty="0"/>
              <a:t>Four drinks. Four laps. It's the perfect event for the imperfect athlete. Not a beer fan? All good – just get something fizzy and participate. Assemble 10 minutes before the start for a briefing.</a:t>
            </a:r>
            <a:br>
              <a:rPr lang="en-US" sz="1400" dirty="0"/>
            </a:br>
            <a:r>
              <a:rPr lang="en-US" sz="1400" dirty="0"/>
              <a:t>There will also be a ‘magic mile’ where people who don’t want the full </a:t>
            </a:r>
            <a:r>
              <a:rPr lang="en-US" sz="1400" dirty="0" err="1"/>
              <a:t>bloatedness</a:t>
            </a:r>
            <a:r>
              <a:rPr lang="en-US" sz="1400" dirty="0"/>
              <a:t> of beer can do something a little lighter.</a:t>
            </a:r>
            <a:endParaRPr lang="en-US" dirty="0"/>
          </a:p>
        </p:txBody>
      </p:sp>
      <p:sp>
        <p:nvSpPr>
          <p:cNvPr id="28" name="TextBox 27">
            <a:extLst>
              <a:ext uri="{FF2B5EF4-FFF2-40B4-BE49-F238E27FC236}">
                <a16:creationId xmlns:a16="http://schemas.microsoft.com/office/drawing/2014/main" id="{0F30C0CA-D0C7-CF73-FBAE-69551E00413A}"/>
              </a:ext>
            </a:extLst>
          </p:cNvPr>
          <p:cNvSpPr txBox="1"/>
          <p:nvPr/>
        </p:nvSpPr>
        <p:spPr>
          <a:xfrm>
            <a:off x="4843389" y="1702961"/>
            <a:ext cx="400311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Main Hall</a:t>
            </a:r>
            <a:br>
              <a:rPr lang="en-US" b="1" dirty="0"/>
            </a:br>
            <a:r>
              <a:rPr lang="en-US" sz="1400" dirty="0"/>
              <a:t>We are putting an asterisk next to the dinner this year! If we get a few more attendees then we’ll put on a free dinner – but at the very least we will provide a whole bunch of (dietary sensitive) sides so you don’t need to cook up a full meal. </a:t>
            </a:r>
          </a:p>
        </p:txBody>
      </p:sp>
      <p:sp>
        <p:nvSpPr>
          <p:cNvPr id="29" name="TextBox 28">
            <a:extLst>
              <a:ext uri="{FF2B5EF4-FFF2-40B4-BE49-F238E27FC236}">
                <a16:creationId xmlns:a16="http://schemas.microsoft.com/office/drawing/2014/main" id="{DD65F4AF-8492-6239-1956-2C8A2D05E3C0}"/>
              </a:ext>
            </a:extLst>
          </p:cNvPr>
          <p:cNvSpPr txBox="1"/>
          <p:nvPr/>
        </p:nvSpPr>
        <p:spPr>
          <a:xfrm>
            <a:off x="4784752" y="4061768"/>
            <a:ext cx="3997801"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Main Hall</a:t>
            </a:r>
            <a:br>
              <a:rPr lang="en-US" b="1" dirty="0"/>
            </a:br>
            <a:r>
              <a:rPr lang="en-US" sz="1400" dirty="0"/>
              <a:t>Get into your ‘Wellington Trails' costume and join in the hall for the party to end all parties! We've even got an actual DJ this year for you to dance the night away to!</a:t>
            </a:r>
            <a:endParaRPr lang="en-US" dirty="0"/>
          </a:p>
        </p:txBody>
      </p:sp>
    </p:spTree>
    <p:extLst>
      <p:ext uri="{BB962C8B-B14F-4D97-AF65-F5344CB8AC3E}">
        <p14:creationId xmlns:p14="http://schemas.microsoft.com/office/powerpoint/2010/main" val="269036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D944245B-F945-5F4A-FD8A-306379C5C1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14F160B-06D3-7A27-14C7-D252A60E671A}"/>
              </a:ext>
            </a:extLst>
          </p:cNvPr>
          <p:cNvSpPr/>
          <p:nvPr/>
        </p:nvSpPr>
        <p:spPr>
          <a:xfrm>
            <a:off x="-16143" y="1181100"/>
            <a:ext cx="9160143" cy="5676900"/>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BC8CCD6A-F3EB-1C4F-E018-9F435B20B5F2}"/>
              </a:ext>
            </a:extLst>
          </p:cNvPr>
          <p:cNvPicPr>
            <a:picLocks noChangeAspect="1"/>
          </p:cNvPicPr>
          <p:nvPr/>
        </p:nvPicPr>
        <p:blipFill>
          <a:blip r:embed="rId2"/>
          <a:stretch>
            <a:fillRect/>
          </a:stretch>
        </p:blipFill>
        <p:spPr>
          <a:xfrm>
            <a:off x="142191" y="-221073"/>
            <a:ext cx="3159451" cy="1491261"/>
          </a:xfrm>
          <a:prstGeom prst="rect">
            <a:avLst/>
          </a:prstGeom>
        </p:spPr>
      </p:pic>
      <p:sp>
        <p:nvSpPr>
          <p:cNvPr id="5" name="TextBox 4">
            <a:extLst>
              <a:ext uri="{FF2B5EF4-FFF2-40B4-BE49-F238E27FC236}">
                <a16:creationId xmlns:a16="http://schemas.microsoft.com/office/drawing/2014/main" id="{5713E2DC-50C2-16A8-65E4-1617500199D2}"/>
              </a:ext>
            </a:extLst>
          </p:cNvPr>
          <p:cNvSpPr txBox="1"/>
          <p:nvPr/>
        </p:nvSpPr>
        <p:spPr>
          <a:xfrm>
            <a:off x="5396627" y="236576"/>
            <a:ext cx="3747373" cy="707886"/>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Aptos Black" panose="020B0004020202020204" pitchFamily="34" charset="0"/>
              </a:rPr>
              <a:t>SUNDAY</a:t>
            </a:r>
            <a:endParaRPr lang="en-US" b="1">
              <a:solidFill>
                <a:schemeClr val="bg1"/>
              </a:solidFill>
              <a:latin typeface="Aptos ExtraBold" panose="020B0004020202020204" pitchFamily="34" charset="0"/>
            </a:endParaRPr>
          </a:p>
        </p:txBody>
      </p:sp>
      <p:sp>
        <p:nvSpPr>
          <p:cNvPr id="6" name="TextBox 5">
            <a:extLst>
              <a:ext uri="{FF2B5EF4-FFF2-40B4-BE49-F238E27FC236}">
                <a16:creationId xmlns:a16="http://schemas.microsoft.com/office/drawing/2014/main" id="{A94F7C6D-7451-AA0D-89E0-C1D64937367B}"/>
              </a:ext>
            </a:extLst>
          </p:cNvPr>
          <p:cNvSpPr txBox="1"/>
          <p:nvPr/>
        </p:nvSpPr>
        <p:spPr>
          <a:xfrm>
            <a:off x="250519" y="1485203"/>
            <a:ext cx="42113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9am – Stretching class</a:t>
            </a:r>
          </a:p>
        </p:txBody>
      </p:sp>
      <p:cxnSp>
        <p:nvCxnSpPr>
          <p:cNvPr id="11" name="Straight Arrow Connector 10">
            <a:extLst>
              <a:ext uri="{FF2B5EF4-FFF2-40B4-BE49-F238E27FC236}">
                <a16:creationId xmlns:a16="http://schemas.microsoft.com/office/drawing/2014/main" id="{0ED41D2F-416E-C11E-4AA2-B24B3E575746}"/>
              </a:ext>
            </a:extLst>
          </p:cNvPr>
          <p:cNvCxnSpPr/>
          <p:nvPr/>
        </p:nvCxnSpPr>
        <p:spPr>
          <a:xfrm>
            <a:off x="345859" y="1893543"/>
            <a:ext cx="4175341"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22D2938-82AA-DB7C-4788-C88B1E331776}"/>
              </a:ext>
            </a:extLst>
          </p:cNvPr>
          <p:cNvCxnSpPr>
            <a:cxnSpLocks/>
          </p:cNvCxnSpPr>
          <p:nvPr/>
        </p:nvCxnSpPr>
        <p:spPr>
          <a:xfrm>
            <a:off x="4907244" y="1893543"/>
            <a:ext cx="3932825"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5359B6B-2367-3809-A41E-EDC9B7260578}"/>
              </a:ext>
            </a:extLst>
          </p:cNvPr>
          <p:cNvSpPr txBox="1"/>
          <p:nvPr/>
        </p:nvSpPr>
        <p:spPr>
          <a:xfrm>
            <a:off x="4826869" y="1501794"/>
            <a:ext cx="40396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2">
                    <a:lumMod val="75000"/>
                  </a:schemeClr>
                </a:solidFill>
              </a:rPr>
              <a:t>10am – Clean up</a:t>
            </a:r>
          </a:p>
        </p:txBody>
      </p:sp>
      <p:sp>
        <p:nvSpPr>
          <p:cNvPr id="22" name="TextBox 21">
            <a:extLst>
              <a:ext uri="{FF2B5EF4-FFF2-40B4-BE49-F238E27FC236}">
                <a16:creationId xmlns:a16="http://schemas.microsoft.com/office/drawing/2014/main" id="{91632A3E-47B6-8B53-3490-F83A7671F4B5}"/>
              </a:ext>
            </a:extLst>
          </p:cNvPr>
          <p:cNvSpPr txBox="1"/>
          <p:nvPr/>
        </p:nvSpPr>
        <p:spPr>
          <a:xfrm>
            <a:off x="4872102" y="3575434"/>
            <a:ext cx="40031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12pm – Exit </a:t>
            </a:r>
            <a:r>
              <a:rPr lang="en-US" sz="2000" b="1">
                <a:solidFill>
                  <a:schemeClr val="accent2">
                    <a:lumMod val="75000"/>
                  </a:schemeClr>
                </a:solidFill>
                <a:sym typeface="Wingdings" panose="05000000000000000000" pitchFamily="2" charset="2"/>
              </a:rPr>
              <a:t></a:t>
            </a:r>
            <a:endParaRPr lang="en-US" sz="2000" b="1">
              <a:solidFill>
                <a:schemeClr val="accent2">
                  <a:lumMod val="75000"/>
                </a:schemeClr>
              </a:solidFill>
            </a:endParaRPr>
          </a:p>
        </p:txBody>
      </p:sp>
      <p:cxnSp>
        <p:nvCxnSpPr>
          <p:cNvPr id="24" name="Straight Arrow Connector 23">
            <a:extLst>
              <a:ext uri="{FF2B5EF4-FFF2-40B4-BE49-F238E27FC236}">
                <a16:creationId xmlns:a16="http://schemas.microsoft.com/office/drawing/2014/main" id="{2EB511A2-EC1A-BF07-FB5F-403AD5770ADA}"/>
              </a:ext>
            </a:extLst>
          </p:cNvPr>
          <p:cNvCxnSpPr>
            <a:cxnSpLocks/>
          </p:cNvCxnSpPr>
          <p:nvPr/>
        </p:nvCxnSpPr>
        <p:spPr>
          <a:xfrm>
            <a:off x="4926686" y="4019550"/>
            <a:ext cx="3948528"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010512A-A715-9F0F-5D3B-469E04C57E67}"/>
              </a:ext>
            </a:extLst>
          </p:cNvPr>
          <p:cNvSpPr txBox="1"/>
          <p:nvPr/>
        </p:nvSpPr>
        <p:spPr>
          <a:xfrm>
            <a:off x="265710" y="1945338"/>
            <a:ext cx="4342353"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Under the Pine Trees</a:t>
            </a:r>
            <a:br>
              <a:rPr lang="en-US" b="1"/>
            </a:br>
            <a:r>
              <a:rPr lang="en-US" sz="1400"/>
              <a:t>Join Amanda in the woods (not as scary as it sounds) for a runner-focused stretching session. Ease out the aches and pains from the previous couple of days, surrounded by the chirps of our native birds.</a:t>
            </a:r>
            <a:br>
              <a:rPr lang="en-US" sz="1400"/>
            </a:br>
            <a:r>
              <a:rPr lang="en-US" sz="1400"/>
              <a:t>Note: about 100m from the carpark is a set of pine trees – join here (or meet at the carpark at 8.55am to walk over).</a:t>
            </a:r>
            <a:endParaRPr lang="en-US"/>
          </a:p>
        </p:txBody>
      </p:sp>
      <p:sp>
        <p:nvSpPr>
          <p:cNvPr id="9" name="TextBox 8">
            <a:extLst>
              <a:ext uri="{FF2B5EF4-FFF2-40B4-BE49-F238E27FC236}">
                <a16:creationId xmlns:a16="http://schemas.microsoft.com/office/drawing/2014/main" id="{FA886F96-BB65-673C-B194-D05D136C8ADA}"/>
              </a:ext>
            </a:extLst>
          </p:cNvPr>
          <p:cNvSpPr txBox="1"/>
          <p:nvPr/>
        </p:nvSpPr>
        <p:spPr>
          <a:xfrm>
            <a:off x="4826869" y="1937550"/>
            <a:ext cx="394852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Everywhere</a:t>
            </a:r>
            <a:br>
              <a:rPr lang="en-US" b="1"/>
            </a:br>
            <a:r>
              <a:rPr lang="en-US" sz="1400"/>
              <a:t>Please respect our hosts (and the </a:t>
            </a:r>
            <a:r>
              <a:rPr lang="en-US" sz="1400" err="1"/>
              <a:t>organisers</a:t>
            </a:r>
            <a:r>
              <a:rPr lang="en-US" sz="1400"/>
              <a:t>) by making sure the facilities and grounds are spotless. If you are leaving early, please contribute to the clean up before you go.</a:t>
            </a:r>
          </a:p>
        </p:txBody>
      </p:sp>
      <p:sp>
        <p:nvSpPr>
          <p:cNvPr id="10" name="TextBox 9">
            <a:extLst>
              <a:ext uri="{FF2B5EF4-FFF2-40B4-BE49-F238E27FC236}">
                <a16:creationId xmlns:a16="http://schemas.microsoft.com/office/drawing/2014/main" id="{04FD32D7-B05F-D312-4126-5B9981B1447C}"/>
              </a:ext>
            </a:extLst>
          </p:cNvPr>
          <p:cNvSpPr txBox="1"/>
          <p:nvPr/>
        </p:nvSpPr>
        <p:spPr>
          <a:xfrm>
            <a:off x="4827228" y="4111163"/>
            <a:ext cx="403024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Anywhere but Camp Wainui</a:t>
            </a:r>
            <a:br>
              <a:rPr lang="en-US" b="1"/>
            </a:br>
            <a:r>
              <a:rPr lang="en-US" sz="1400"/>
              <a:t>We have to be </a:t>
            </a:r>
            <a:r>
              <a:rPr lang="en-US" sz="1400" b="1"/>
              <a:t>out by midday</a:t>
            </a:r>
            <a:r>
              <a:rPr lang="en-US" sz="1400"/>
              <a:t>. Don't be sad it is over, be happy it happened.</a:t>
            </a:r>
          </a:p>
        </p:txBody>
      </p:sp>
    </p:spTree>
    <p:extLst>
      <p:ext uri="{BB962C8B-B14F-4D97-AF65-F5344CB8AC3E}">
        <p14:creationId xmlns:p14="http://schemas.microsoft.com/office/powerpoint/2010/main" val="701367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88</TotalTime>
  <Words>2881</Words>
  <Application>Microsoft Office PowerPoint</Application>
  <PresentationFormat>On-screen Show (4:3)</PresentationFormat>
  <Paragraphs>145</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Alasassy Caps</vt:lpstr>
      <vt:lpstr>Aptos</vt:lpstr>
      <vt:lpstr>Aptos Black</vt:lpstr>
      <vt:lpstr>Aptos Display</vt:lpstr>
      <vt:lpstr>Aptos ExtraBold</vt:lpstr>
      <vt:lpstr>Arial</vt:lpstr>
      <vt:lpstr>Corbel</vt:lpstr>
      <vt:lpstr>Wingdings</vt:lpstr>
      <vt:lpstr>office theme</vt:lpstr>
      <vt:lpstr>PowerPoint Presentation</vt:lpstr>
      <vt:lpstr>LOCATION</vt:lpstr>
      <vt:lpstr>PowerPoint Presentation</vt:lpstr>
      <vt:lpstr>PowerPoint Presentation</vt:lpstr>
      <vt:lpstr>PowerPoint Presentation</vt:lpstr>
      <vt:lpstr>PROGRAMME</vt:lpstr>
      <vt:lpstr>PowerPoint Presentation</vt:lpstr>
      <vt:lpstr>PowerPoint Presentation</vt:lpstr>
      <vt:lpstr>PowerPoint Presentation</vt:lpstr>
      <vt:lpstr>PowerPoint Presentation</vt:lpstr>
      <vt:lpstr>CAMP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PHOTOS AND MAPS</vt:lpstr>
      <vt:lpstr>PowerPoint Presentation</vt:lpstr>
      <vt:lpstr>PowerPoint Presentation</vt:lpstr>
      <vt:lpstr>A final word from the organiser  I want to acknowledge how fortunate we are to secure this space. There is a considerable amount of room for us at Camp Wainui – it can sleep up to 120 people. It backs on to the Remutaka ranges, has a lagoon for swimming, is private, has bathroom facilities, a hall for our activities... in a word, it is PERFECT!  The only reason we have been able to land this space is due to WoRM being a community group and B2W being not-for-profit. But it is also due to the awesome people at Camp Wainui and the The Boys' Brigade Camp Wainui Trust – keeping spaces like this open and available for community groups to use.  Ideally, we will be able to keep using this space for future Born 2 WoRM events. Please keep this in mind during B2W and respect the space and the hosts by treating the grounds and facilities as if they were your own.  Brad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Brad Coleman</cp:lastModifiedBy>
  <cp:revision>41</cp:revision>
  <dcterms:created xsi:type="dcterms:W3CDTF">2025-01-16T20:41:53Z</dcterms:created>
  <dcterms:modified xsi:type="dcterms:W3CDTF">2026-01-31T23:20:54Z</dcterms:modified>
</cp:coreProperties>
</file>