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modernComment_10C_6BB9715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3" r:id="rId3"/>
    <p:sldId id="267" r:id="rId4"/>
    <p:sldId id="291" r:id="rId5"/>
    <p:sldId id="268" r:id="rId6"/>
    <p:sldId id="292" r:id="rId7"/>
    <p:sldId id="293" r:id="rId8"/>
    <p:sldId id="294"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FCE28-3988-FC4D-6A42-990E1B521655}" v="9" dt="2025-01-27T06:31:19.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Coleman" userId="066ef922b9b7a454" providerId="Windows Live" clId="Web-{A0DFCE28-3988-FC4D-6A42-990E1B521655}"/>
    <pc:docChg chg="addSld delSld addMainMaster">
      <pc:chgData name="Brad Coleman" userId="066ef922b9b7a454" providerId="Windows Live" clId="Web-{A0DFCE28-3988-FC4D-6A42-990E1B521655}" dt="2025-01-27T06:31:19.996" v="8"/>
      <pc:docMkLst>
        <pc:docMk/>
      </pc:docMkLst>
      <pc:sldChg chg="del">
        <pc:chgData name="Brad Coleman" userId="066ef922b9b7a454" providerId="Windows Live" clId="Web-{A0DFCE28-3988-FC4D-6A42-990E1B521655}" dt="2025-01-27T06:30:14.273" v="1"/>
        <pc:sldMkLst>
          <pc:docMk/>
          <pc:sldMk cId="109857222" sldId="256"/>
        </pc:sldMkLst>
      </pc:sldChg>
      <pc:sldChg chg="add">
        <pc:chgData name="Brad Coleman" userId="066ef922b9b7a454" providerId="Windows Live" clId="Web-{A0DFCE28-3988-FC4D-6A42-990E1B521655}" dt="2025-01-27T06:30:22.695" v="2"/>
        <pc:sldMkLst>
          <pc:docMk/>
          <pc:sldMk cId="448817575" sldId="267"/>
        </pc:sldMkLst>
      </pc:sldChg>
      <pc:sldChg chg="add">
        <pc:chgData name="Brad Coleman" userId="066ef922b9b7a454" providerId="Windows Live" clId="Web-{A0DFCE28-3988-FC4D-6A42-990E1B521655}" dt="2025-01-27T06:30:44.086" v="4"/>
        <pc:sldMkLst>
          <pc:docMk/>
          <pc:sldMk cId="1807315286" sldId="268"/>
        </pc:sldMkLst>
      </pc:sldChg>
      <pc:sldChg chg="add">
        <pc:chgData name="Brad Coleman" userId="066ef922b9b7a454" providerId="Windows Live" clId="Web-{A0DFCE28-3988-FC4D-6A42-990E1B521655}" dt="2025-01-27T06:30:07.242" v="0"/>
        <pc:sldMkLst>
          <pc:docMk/>
          <pc:sldMk cId="3570447546" sldId="283"/>
        </pc:sldMkLst>
      </pc:sldChg>
      <pc:sldChg chg="add">
        <pc:chgData name="Brad Coleman" userId="066ef922b9b7a454" providerId="Windows Live" clId="Web-{A0DFCE28-3988-FC4D-6A42-990E1B521655}" dt="2025-01-27T06:30:34.727" v="3"/>
        <pc:sldMkLst>
          <pc:docMk/>
          <pc:sldMk cId="1089052505" sldId="291"/>
        </pc:sldMkLst>
      </pc:sldChg>
      <pc:sldChg chg="add">
        <pc:chgData name="Brad Coleman" userId="066ef922b9b7a454" providerId="Windows Live" clId="Web-{A0DFCE28-3988-FC4D-6A42-990E1B521655}" dt="2025-01-27T06:30:51.696" v="5"/>
        <pc:sldMkLst>
          <pc:docMk/>
          <pc:sldMk cId="3449593060" sldId="292"/>
        </pc:sldMkLst>
      </pc:sldChg>
      <pc:sldChg chg="add">
        <pc:chgData name="Brad Coleman" userId="066ef922b9b7a454" providerId="Windows Live" clId="Web-{A0DFCE28-3988-FC4D-6A42-990E1B521655}" dt="2025-01-27T06:31:01.399" v="6"/>
        <pc:sldMkLst>
          <pc:docMk/>
          <pc:sldMk cId="2010859438" sldId="293"/>
        </pc:sldMkLst>
      </pc:sldChg>
      <pc:sldChg chg="add">
        <pc:chgData name="Brad Coleman" userId="066ef922b9b7a454" providerId="Windows Live" clId="Web-{A0DFCE28-3988-FC4D-6A42-990E1B521655}" dt="2025-01-27T06:31:10.555" v="7"/>
        <pc:sldMkLst>
          <pc:docMk/>
          <pc:sldMk cId="478443792" sldId="294"/>
        </pc:sldMkLst>
      </pc:sldChg>
      <pc:sldChg chg="add">
        <pc:chgData name="Brad Coleman" userId="066ef922b9b7a454" providerId="Windows Live" clId="Web-{A0DFCE28-3988-FC4D-6A42-990E1B521655}" dt="2025-01-27T06:31:19.996" v="8"/>
        <pc:sldMkLst>
          <pc:docMk/>
          <pc:sldMk cId="1379746270" sldId="295"/>
        </pc:sldMkLst>
      </pc:sldChg>
      <pc:sldMasterChg chg="add addSldLayout">
        <pc:chgData name="Brad Coleman" userId="066ef922b9b7a454" providerId="Windows Live" clId="Web-{A0DFCE28-3988-FC4D-6A42-990E1B521655}" dt="2025-01-27T06:30:07.242" v="0"/>
        <pc:sldMasterMkLst>
          <pc:docMk/>
          <pc:sldMasterMk cId="2460954070" sldId="2147483672"/>
        </pc:sldMasterMkLst>
        <pc:sldLayoutChg chg="add">
          <pc:chgData name="Brad Coleman" userId="066ef922b9b7a454" providerId="Windows Live" clId="Web-{A0DFCE28-3988-FC4D-6A42-990E1B521655}" dt="2025-01-27T06:30:07.242" v="0"/>
          <pc:sldLayoutMkLst>
            <pc:docMk/>
            <pc:sldMasterMk cId="2460954070" sldId="2147483672"/>
            <pc:sldLayoutMk cId="2385387890" sldId="2147483673"/>
          </pc:sldLayoutMkLst>
        </pc:sldLayoutChg>
        <pc:sldLayoutChg chg="add">
          <pc:chgData name="Brad Coleman" userId="066ef922b9b7a454" providerId="Windows Live" clId="Web-{A0DFCE28-3988-FC4D-6A42-990E1B521655}" dt="2025-01-27T06:30:07.242" v="0"/>
          <pc:sldLayoutMkLst>
            <pc:docMk/>
            <pc:sldMasterMk cId="2460954070" sldId="2147483672"/>
            <pc:sldLayoutMk cId="949138452" sldId="2147483674"/>
          </pc:sldLayoutMkLst>
        </pc:sldLayoutChg>
        <pc:sldLayoutChg chg="add">
          <pc:chgData name="Brad Coleman" userId="066ef922b9b7a454" providerId="Windows Live" clId="Web-{A0DFCE28-3988-FC4D-6A42-990E1B521655}" dt="2025-01-27T06:30:07.242" v="0"/>
          <pc:sldLayoutMkLst>
            <pc:docMk/>
            <pc:sldMasterMk cId="2460954070" sldId="2147483672"/>
            <pc:sldLayoutMk cId="2591524520" sldId="2147483675"/>
          </pc:sldLayoutMkLst>
        </pc:sldLayoutChg>
        <pc:sldLayoutChg chg="add">
          <pc:chgData name="Brad Coleman" userId="066ef922b9b7a454" providerId="Windows Live" clId="Web-{A0DFCE28-3988-FC4D-6A42-990E1B521655}" dt="2025-01-27T06:30:07.242" v="0"/>
          <pc:sldLayoutMkLst>
            <pc:docMk/>
            <pc:sldMasterMk cId="2460954070" sldId="2147483672"/>
            <pc:sldLayoutMk cId="1203092039" sldId="2147483676"/>
          </pc:sldLayoutMkLst>
        </pc:sldLayoutChg>
        <pc:sldLayoutChg chg="add">
          <pc:chgData name="Brad Coleman" userId="066ef922b9b7a454" providerId="Windows Live" clId="Web-{A0DFCE28-3988-FC4D-6A42-990E1B521655}" dt="2025-01-27T06:30:07.242" v="0"/>
          <pc:sldLayoutMkLst>
            <pc:docMk/>
            <pc:sldMasterMk cId="2460954070" sldId="2147483672"/>
            <pc:sldLayoutMk cId="3733172339" sldId="2147483677"/>
          </pc:sldLayoutMkLst>
        </pc:sldLayoutChg>
        <pc:sldLayoutChg chg="add">
          <pc:chgData name="Brad Coleman" userId="066ef922b9b7a454" providerId="Windows Live" clId="Web-{A0DFCE28-3988-FC4D-6A42-990E1B521655}" dt="2025-01-27T06:30:07.242" v="0"/>
          <pc:sldLayoutMkLst>
            <pc:docMk/>
            <pc:sldMasterMk cId="2460954070" sldId="2147483672"/>
            <pc:sldLayoutMk cId="3210312558" sldId="2147483678"/>
          </pc:sldLayoutMkLst>
        </pc:sldLayoutChg>
        <pc:sldLayoutChg chg="add">
          <pc:chgData name="Brad Coleman" userId="066ef922b9b7a454" providerId="Windows Live" clId="Web-{A0DFCE28-3988-FC4D-6A42-990E1B521655}" dt="2025-01-27T06:30:07.242" v="0"/>
          <pc:sldLayoutMkLst>
            <pc:docMk/>
            <pc:sldMasterMk cId="2460954070" sldId="2147483672"/>
            <pc:sldLayoutMk cId="3146388984" sldId="2147483679"/>
          </pc:sldLayoutMkLst>
        </pc:sldLayoutChg>
        <pc:sldLayoutChg chg="add">
          <pc:chgData name="Brad Coleman" userId="066ef922b9b7a454" providerId="Windows Live" clId="Web-{A0DFCE28-3988-FC4D-6A42-990E1B521655}" dt="2025-01-27T06:30:07.242" v="0"/>
          <pc:sldLayoutMkLst>
            <pc:docMk/>
            <pc:sldMasterMk cId="2460954070" sldId="2147483672"/>
            <pc:sldLayoutMk cId="3171841454" sldId="2147483680"/>
          </pc:sldLayoutMkLst>
        </pc:sldLayoutChg>
        <pc:sldLayoutChg chg="add">
          <pc:chgData name="Brad Coleman" userId="066ef922b9b7a454" providerId="Windows Live" clId="Web-{A0DFCE28-3988-FC4D-6A42-990E1B521655}" dt="2025-01-27T06:30:07.242" v="0"/>
          <pc:sldLayoutMkLst>
            <pc:docMk/>
            <pc:sldMasterMk cId="2460954070" sldId="2147483672"/>
            <pc:sldLayoutMk cId="1718958274" sldId="2147483681"/>
          </pc:sldLayoutMkLst>
        </pc:sldLayoutChg>
        <pc:sldLayoutChg chg="add">
          <pc:chgData name="Brad Coleman" userId="066ef922b9b7a454" providerId="Windows Live" clId="Web-{A0DFCE28-3988-FC4D-6A42-990E1B521655}" dt="2025-01-27T06:30:07.242" v="0"/>
          <pc:sldLayoutMkLst>
            <pc:docMk/>
            <pc:sldMasterMk cId="2460954070" sldId="2147483672"/>
            <pc:sldLayoutMk cId="2202905451" sldId="2147483682"/>
          </pc:sldLayoutMkLst>
        </pc:sldLayoutChg>
        <pc:sldLayoutChg chg="add">
          <pc:chgData name="Brad Coleman" userId="066ef922b9b7a454" providerId="Windows Live" clId="Web-{A0DFCE28-3988-FC4D-6A42-990E1B521655}" dt="2025-01-27T06:30:07.242" v="0"/>
          <pc:sldLayoutMkLst>
            <pc:docMk/>
            <pc:sldMasterMk cId="2460954070" sldId="2147483672"/>
            <pc:sldLayoutMk cId="3479445657" sldId="2147483683"/>
          </pc:sldLayoutMkLst>
        </pc:sldLayoutChg>
      </pc:sldMasterChg>
    </pc:docChg>
  </pc:docChgLst>
</pc:chgInfo>
</file>

<file path=ppt/comments/modernComment_10C_6BB97156.xml><?xml version="1.0" encoding="utf-8"?>
<p188:cmLst xmlns:a="http://schemas.openxmlformats.org/drawingml/2006/main" xmlns:r="http://schemas.openxmlformats.org/officeDocument/2006/relationships" xmlns:p188="http://schemas.microsoft.com/office/powerpoint/2018/8/main">
  <p188:cm id="{3C8A1545-A367-463C-B1E9-58F1AD5FFB74}" authorId="{95582667-6102-27E7-ED8E-01A166EB4B6B}" status="resolved" created="2025-01-24T00:59:21.889" complete="100000">
    <ac:deMkLst xmlns:ac="http://schemas.microsoft.com/office/drawing/2013/main/command">
      <pc:docMk xmlns:pc="http://schemas.microsoft.com/office/powerpoint/2013/main/command"/>
      <pc:sldMk xmlns:pc="http://schemas.microsoft.com/office/powerpoint/2013/main/command" cId="1807315286" sldId="268"/>
      <ac:spMk id="5" creationId="{0CBC400D-FFC7-3D06-E450-75A53E559A4E}"/>
    </ac:deMkLst>
    <p188:txBody>
      <a:bodyPr/>
      <a:lstStyle/>
      <a:p>
        <a:r>
          <a:rPr lang="en-US"/>
          <a:t>Added jacket in case of rain, but not worried about "seam sealed"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46CE7D5-CF57-46EF-B807-FDD0502418D4}" type="datetimeFigureOut">
              <a:rPr lang="en-US" smtClean="0"/>
              <a:t>1/26/2025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C_6BB97156.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21F999-A1C9-F1E2-CC23-B021BABC6A2E}"/>
            </a:ext>
          </a:extLst>
        </p:cNvPr>
        <p:cNvGrpSpPr/>
        <p:nvPr/>
      </p:nvGrpSpPr>
      <p:grpSpPr>
        <a:xfrm>
          <a:off x="0" y="0"/>
          <a:ext cx="0" cy="0"/>
          <a:chOff x="0" y="0"/>
          <a:chExt cx="0" cy="0"/>
        </a:xfrm>
      </p:grpSpPr>
      <p:pic>
        <p:nvPicPr>
          <p:cNvPr id="4" name="Picture 3" descr="A sign next to a bowl&#10;&#10;AI-generated content may be incorrect.">
            <a:extLst>
              <a:ext uri="{FF2B5EF4-FFF2-40B4-BE49-F238E27FC236}">
                <a16:creationId xmlns:a16="http://schemas.microsoft.com/office/drawing/2014/main" id="{BF5E4DAA-B926-C4D3-A8C1-AB9F92885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4E2CE197-15BC-07E5-E54B-C237A6DF4679}"/>
              </a:ext>
            </a:extLst>
          </p:cNvPr>
          <p:cNvSpPr>
            <a:spLocks noGrp="1"/>
          </p:cNvSpPr>
          <p:nvPr>
            <p:ph type="title"/>
          </p:nvPr>
        </p:nvSpPr>
        <p:spPr>
          <a:xfrm>
            <a:off x="2994025" y="5013887"/>
            <a:ext cx="6203950" cy="929482"/>
          </a:xfrm>
          <a:solidFill>
            <a:srgbClr val="FFFFFF">
              <a:alpha val="70000"/>
            </a:srgbClr>
          </a:solidFill>
        </p:spPr>
        <p:txBody>
          <a:bodyPr>
            <a:normAutofit/>
          </a:bodyPr>
          <a:lstStyle/>
          <a:p>
            <a:pPr algn="ctr"/>
            <a:r>
              <a:rPr lang="en-NZ" sz="4800" b="1">
                <a:latin typeface="Aptos ExtraBold" panose="020B0004020202020204" pitchFamily="34" charset="0"/>
                <a:ea typeface="Tahoma" panose="020B0604030504040204" pitchFamily="34" charset="0"/>
                <a:cs typeface="Tahoma" panose="020B0604030504040204" pitchFamily="34" charset="0"/>
              </a:rPr>
              <a:t>CAMP RULES</a:t>
            </a:r>
          </a:p>
        </p:txBody>
      </p:sp>
      <p:pic>
        <p:nvPicPr>
          <p:cNvPr id="11" name="Picture 10" descr="A red worm with white text&#10;&#10;AI-generated content may be incorrect.">
            <a:extLst>
              <a:ext uri="{FF2B5EF4-FFF2-40B4-BE49-F238E27FC236}">
                <a16:creationId xmlns:a16="http://schemas.microsoft.com/office/drawing/2014/main" id="{C5C5F6A5-0889-CC5C-1B9E-1591B898E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300" y="-172756"/>
            <a:ext cx="5359400" cy="2679700"/>
          </a:xfrm>
          <a:prstGeom prst="rect">
            <a:avLst/>
          </a:prstGeom>
        </p:spPr>
      </p:pic>
    </p:spTree>
    <p:extLst>
      <p:ext uri="{BB962C8B-B14F-4D97-AF65-F5344CB8AC3E}">
        <p14:creationId xmlns:p14="http://schemas.microsoft.com/office/powerpoint/2010/main" val="357044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16ED5D-6751-C38E-55EC-505B0E85D6FC}"/>
              </a:ext>
            </a:extLst>
          </p:cNvPr>
          <p:cNvSpPr/>
          <p:nvPr/>
        </p:nvSpPr>
        <p:spPr>
          <a:xfrm>
            <a:off x="1473200" y="1181100"/>
            <a:ext cx="9245600" cy="56769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4" name="Picture 3" descr="A red worm with white letters on a black background&#10;&#10;AI-generated content may be incorrect.">
            <a:extLst>
              <a:ext uri="{FF2B5EF4-FFF2-40B4-BE49-F238E27FC236}">
                <a16:creationId xmlns:a16="http://schemas.microsoft.com/office/drawing/2014/main" id="{A5226FDE-4B75-7616-1007-317AE991638D}"/>
              </a:ext>
            </a:extLst>
          </p:cNvPr>
          <p:cNvPicPr>
            <a:picLocks noChangeAspect="1"/>
          </p:cNvPicPr>
          <p:nvPr/>
        </p:nvPicPr>
        <p:blipFill>
          <a:blip r:embed="rId2"/>
          <a:stretch>
            <a:fillRect/>
          </a:stretch>
        </p:blipFill>
        <p:spPr>
          <a:xfrm>
            <a:off x="1666191" y="-568766"/>
            <a:ext cx="4572000" cy="2157984"/>
          </a:xfrm>
          <a:prstGeom prst="rect">
            <a:avLst/>
          </a:prstGeom>
        </p:spPr>
      </p:pic>
      <p:sp>
        <p:nvSpPr>
          <p:cNvPr id="7" name="TextBox 6">
            <a:extLst>
              <a:ext uri="{FF2B5EF4-FFF2-40B4-BE49-F238E27FC236}">
                <a16:creationId xmlns:a16="http://schemas.microsoft.com/office/drawing/2014/main" id="{8F937E2D-AE25-7E02-CF6A-FCB53EBA6F47}"/>
              </a:ext>
            </a:extLst>
          </p:cNvPr>
          <p:cNvSpPr txBox="1"/>
          <p:nvPr/>
        </p:nvSpPr>
        <p:spPr>
          <a:xfrm>
            <a:off x="7039399" y="202629"/>
            <a:ext cx="34864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a:solidFill>
                  <a:schemeClr val="bg1"/>
                </a:solidFill>
              </a:rPr>
              <a:t>CAMP RULES</a:t>
            </a:r>
          </a:p>
        </p:txBody>
      </p:sp>
      <p:sp>
        <p:nvSpPr>
          <p:cNvPr id="9" name="TextBox 8">
            <a:extLst>
              <a:ext uri="{FF2B5EF4-FFF2-40B4-BE49-F238E27FC236}">
                <a16:creationId xmlns:a16="http://schemas.microsoft.com/office/drawing/2014/main" id="{7C81BBB5-2541-0524-FFB0-8E34A7137CAD}"/>
              </a:ext>
            </a:extLst>
          </p:cNvPr>
          <p:cNvSpPr txBox="1"/>
          <p:nvPr/>
        </p:nvSpPr>
        <p:spPr>
          <a:xfrm>
            <a:off x="3224074" y="1791431"/>
            <a:ext cx="254695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Brad Coleman</a:t>
            </a:r>
            <a:br>
              <a:rPr lang="en-US" sz="1800"/>
            </a:br>
            <a:r>
              <a:rPr lang="en-US" sz="1400"/>
              <a:t>Chief </a:t>
            </a:r>
            <a:r>
              <a:rPr lang="en-US" sz="1400" err="1"/>
              <a:t>Organiser</a:t>
            </a:r>
            <a:r>
              <a:rPr lang="en-US" sz="1400"/>
              <a:t> and greyhound enthusiast. Constantly injured.</a:t>
            </a:r>
          </a:p>
        </p:txBody>
      </p:sp>
      <p:sp>
        <p:nvSpPr>
          <p:cNvPr id="11" name="TextBox 10">
            <a:extLst>
              <a:ext uri="{FF2B5EF4-FFF2-40B4-BE49-F238E27FC236}">
                <a16:creationId xmlns:a16="http://schemas.microsoft.com/office/drawing/2014/main" id="{0A1ADA3D-D339-FC7E-D33C-07C69FB920B2}"/>
              </a:ext>
            </a:extLst>
          </p:cNvPr>
          <p:cNvSpPr txBox="1"/>
          <p:nvPr/>
        </p:nvSpPr>
        <p:spPr>
          <a:xfrm>
            <a:off x="3224073" y="2897854"/>
            <a:ext cx="2629254"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Heather McDonald</a:t>
            </a:r>
            <a:br>
              <a:rPr lang="en-US" sz="1800"/>
            </a:br>
            <a:r>
              <a:rPr lang="en-US" sz="1400"/>
              <a:t>Has run further than most of us (</a:t>
            </a:r>
            <a:r>
              <a:rPr lang="en-US" sz="1400" err="1"/>
              <a:t>Tarawera</a:t>
            </a:r>
            <a:r>
              <a:rPr lang="en-US" sz="1400"/>
              <a:t> Miler). Use the code HEATHER at basically any website and receive a discount.</a:t>
            </a:r>
          </a:p>
        </p:txBody>
      </p:sp>
      <p:sp>
        <p:nvSpPr>
          <p:cNvPr id="13" name="TextBox 12">
            <a:extLst>
              <a:ext uri="{FF2B5EF4-FFF2-40B4-BE49-F238E27FC236}">
                <a16:creationId xmlns:a16="http://schemas.microsoft.com/office/drawing/2014/main" id="{86529394-8434-FBFE-BCD7-5E1BD45DE0D4}"/>
              </a:ext>
            </a:extLst>
          </p:cNvPr>
          <p:cNvSpPr txBox="1"/>
          <p:nvPr/>
        </p:nvSpPr>
        <p:spPr>
          <a:xfrm>
            <a:off x="3224073" y="4278598"/>
            <a:ext cx="2546958"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Elspeth </a:t>
            </a:r>
            <a:r>
              <a:rPr lang="en-US" sz="1800" b="1" err="1"/>
              <a:t>Knewstubb</a:t>
            </a:r>
            <a:br>
              <a:rPr lang="en-US" sz="1800"/>
            </a:br>
            <a:r>
              <a:rPr lang="en-US" sz="1400" err="1"/>
              <a:t>WoRMer</a:t>
            </a:r>
            <a:r>
              <a:rPr lang="en-US" sz="1400"/>
              <a:t> for over a decade! Claims the South Island is better yet hasn't lived there in years. </a:t>
            </a:r>
          </a:p>
        </p:txBody>
      </p:sp>
      <p:sp>
        <p:nvSpPr>
          <p:cNvPr id="15" name="TextBox 14">
            <a:extLst>
              <a:ext uri="{FF2B5EF4-FFF2-40B4-BE49-F238E27FC236}">
                <a16:creationId xmlns:a16="http://schemas.microsoft.com/office/drawing/2014/main" id="{7B5D6C4A-C857-C530-3CBE-FBC0E6941072}"/>
              </a:ext>
            </a:extLst>
          </p:cNvPr>
          <p:cNvSpPr txBox="1"/>
          <p:nvPr/>
        </p:nvSpPr>
        <p:spPr>
          <a:xfrm>
            <a:off x="3224072" y="5549615"/>
            <a:ext cx="254695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Neil Wilson</a:t>
            </a:r>
            <a:br>
              <a:rPr lang="en-US" sz="1800"/>
            </a:br>
            <a:r>
              <a:rPr lang="en-US" sz="1400"/>
              <a:t>Entered the 70+ category recently but is still faster than most of us. Loves a pie.</a:t>
            </a:r>
          </a:p>
        </p:txBody>
      </p:sp>
      <p:sp>
        <p:nvSpPr>
          <p:cNvPr id="17" name="TextBox 16">
            <a:extLst>
              <a:ext uri="{FF2B5EF4-FFF2-40B4-BE49-F238E27FC236}">
                <a16:creationId xmlns:a16="http://schemas.microsoft.com/office/drawing/2014/main" id="{B4BEBA2A-45AE-2FD0-3F62-04E38140ED13}"/>
              </a:ext>
            </a:extLst>
          </p:cNvPr>
          <p:cNvSpPr txBox="1"/>
          <p:nvPr/>
        </p:nvSpPr>
        <p:spPr>
          <a:xfrm>
            <a:off x="7604049" y="1718278"/>
            <a:ext cx="2757270" cy="1221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Natasha Furness</a:t>
            </a:r>
            <a:br>
              <a:rPr lang="en-US" sz="1800"/>
            </a:br>
            <a:r>
              <a:rPr lang="en-US" sz="1400"/>
              <a:t>​Always running or cycling. Don't trust her when she says the group she's leading will be medium slow.</a:t>
            </a:r>
          </a:p>
        </p:txBody>
      </p:sp>
      <p:sp>
        <p:nvSpPr>
          <p:cNvPr id="19" name="TextBox 18">
            <a:extLst>
              <a:ext uri="{FF2B5EF4-FFF2-40B4-BE49-F238E27FC236}">
                <a16:creationId xmlns:a16="http://schemas.microsoft.com/office/drawing/2014/main" id="{4EBCAC48-CCE3-827F-9E28-CE4FF4FA7D8F}"/>
              </a:ext>
            </a:extLst>
          </p:cNvPr>
          <p:cNvSpPr txBox="1"/>
          <p:nvPr/>
        </p:nvSpPr>
        <p:spPr>
          <a:xfrm>
            <a:off x="7604048" y="2943574"/>
            <a:ext cx="2629254"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Sarah Mackey</a:t>
            </a:r>
            <a:br>
              <a:rPr lang="en-US" sz="1800"/>
            </a:br>
            <a:r>
              <a:rPr lang="en-US" sz="1400"/>
              <a:t>​Usually found in the hills around Welly early morning. You'll hear her before you see her though.</a:t>
            </a:r>
          </a:p>
        </p:txBody>
      </p:sp>
      <p:sp>
        <p:nvSpPr>
          <p:cNvPr id="21" name="TextBox 20">
            <a:extLst>
              <a:ext uri="{FF2B5EF4-FFF2-40B4-BE49-F238E27FC236}">
                <a16:creationId xmlns:a16="http://schemas.microsoft.com/office/drawing/2014/main" id="{5C20A256-90DD-B686-2908-C37B9A89BC89}"/>
              </a:ext>
            </a:extLst>
          </p:cNvPr>
          <p:cNvSpPr txBox="1"/>
          <p:nvPr/>
        </p:nvSpPr>
        <p:spPr>
          <a:xfrm>
            <a:off x="7604047" y="4232878"/>
            <a:ext cx="2546958"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t>Dave Collett</a:t>
            </a:r>
            <a:br>
              <a:rPr lang="en-US" sz="1800"/>
            </a:br>
            <a:r>
              <a:rPr lang="en-US" sz="1400"/>
              <a:t>​Owns the smallest dog in </a:t>
            </a:r>
            <a:r>
              <a:rPr lang="en-US" sz="1400" err="1"/>
              <a:t>WoRM</a:t>
            </a:r>
            <a:r>
              <a:rPr lang="en-US" sz="1400"/>
              <a:t>. Is potentially a penguin considering how often he is in Antarctica. </a:t>
            </a:r>
          </a:p>
        </p:txBody>
      </p:sp>
      <p:sp>
        <p:nvSpPr>
          <p:cNvPr id="22" name="TextBox 21">
            <a:extLst>
              <a:ext uri="{FF2B5EF4-FFF2-40B4-BE49-F238E27FC236}">
                <a16:creationId xmlns:a16="http://schemas.microsoft.com/office/drawing/2014/main" id="{A017CB60-FFAA-2F6B-DCE3-55A0091586DC}"/>
              </a:ext>
            </a:extLst>
          </p:cNvPr>
          <p:cNvSpPr txBox="1"/>
          <p:nvPr/>
        </p:nvSpPr>
        <p:spPr>
          <a:xfrm>
            <a:off x="6189945" y="5605397"/>
            <a:ext cx="3935260" cy="92333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rgbClr val="156082"/>
                </a:solidFill>
              </a:rPr>
              <a:t>All </a:t>
            </a:r>
            <a:r>
              <a:rPr lang="en-US" sz="1800" b="1" err="1">
                <a:solidFill>
                  <a:srgbClr val="156082"/>
                </a:solidFill>
              </a:rPr>
              <a:t>organisers</a:t>
            </a:r>
            <a:r>
              <a:rPr lang="en-US" sz="1800" b="1">
                <a:solidFill>
                  <a:srgbClr val="156082"/>
                </a:solidFill>
              </a:rPr>
              <a:t> are available throughout the weekend to help out and provide info.</a:t>
            </a:r>
          </a:p>
        </p:txBody>
      </p:sp>
      <p:sp>
        <p:nvSpPr>
          <p:cNvPr id="5" name="TextBox 4">
            <a:extLst>
              <a:ext uri="{FF2B5EF4-FFF2-40B4-BE49-F238E27FC236}">
                <a16:creationId xmlns:a16="http://schemas.microsoft.com/office/drawing/2014/main" id="{28BBCE53-E35E-6F98-1028-02DAE1CF1D66}"/>
              </a:ext>
            </a:extLst>
          </p:cNvPr>
          <p:cNvSpPr txBox="1"/>
          <p:nvPr/>
        </p:nvSpPr>
        <p:spPr>
          <a:xfrm>
            <a:off x="2642703" y="1229043"/>
            <a:ext cx="69065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156082"/>
                </a:solidFill>
              </a:rPr>
              <a:t>Meet your </a:t>
            </a:r>
            <a:r>
              <a:rPr lang="en-US" sz="2400" b="1" err="1">
                <a:solidFill>
                  <a:srgbClr val="156082"/>
                </a:solidFill>
              </a:rPr>
              <a:t>organising</a:t>
            </a:r>
            <a:r>
              <a:rPr lang="en-US" sz="2400" b="1">
                <a:solidFill>
                  <a:srgbClr val="156082"/>
                </a:solidFill>
              </a:rPr>
              <a:t> team</a:t>
            </a:r>
          </a:p>
        </p:txBody>
      </p:sp>
      <p:pic>
        <p:nvPicPr>
          <p:cNvPr id="18" name="Picture 17" descr="A person with two dogs&#10;&#10;AI-generated content may be incorrect.">
            <a:extLst>
              <a:ext uri="{FF2B5EF4-FFF2-40B4-BE49-F238E27FC236}">
                <a16:creationId xmlns:a16="http://schemas.microsoft.com/office/drawing/2014/main" id="{EF19FAAD-7D7E-466D-B22E-89C195678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211" y="1805479"/>
            <a:ext cx="1015663" cy="1015663"/>
          </a:xfrm>
          <a:prstGeom prst="rect">
            <a:avLst/>
          </a:prstGeom>
        </p:spPr>
      </p:pic>
      <p:pic>
        <p:nvPicPr>
          <p:cNvPr id="24" name="Picture 23" descr="A person and dog taking a selfie&#10;&#10;AI-generated content may be incorrect.">
            <a:extLst>
              <a:ext uri="{FF2B5EF4-FFF2-40B4-BE49-F238E27FC236}">
                <a16:creationId xmlns:a16="http://schemas.microsoft.com/office/drawing/2014/main" id="{9D51CBD2-C2E4-DE91-5128-E149B18F5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192" y="1826625"/>
            <a:ext cx="1015663" cy="1015663"/>
          </a:xfrm>
          <a:prstGeom prst="rect">
            <a:avLst/>
          </a:prstGeom>
        </p:spPr>
      </p:pic>
      <p:pic>
        <p:nvPicPr>
          <p:cNvPr id="26" name="Picture 25" descr="A person with his hands up&#10;&#10;AI-generated content may be incorrect.">
            <a:extLst>
              <a:ext uri="{FF2B5EF4-FFF2-40B4-BE49-F238E27FC236}">
                <a16:creationId xmlns:a16="http://schemas.microsoft.com/office/drawing/2014/main" id="{DC9FE203-4850-9BA0-1EBD-EBC644B84D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2148" y="5449644"/>
            <a:ext cx="1055440" cy="1055440"/>
          </a:xfrm>
          <a:prstGeom prst="rect">
            <a:avLst/>
          </a:prstGeom>
        </p:spPr>
      </p:pic>
      <p:sp>
        <p:nvSpPr>
          <p:cNvPr id="28" name="TextBox 27">
            <a:extLst>
              <a:ext uri="{FF2B5EF4-FFF2-40B4-BE49-F238E27FC236}">
                <a16:creationId xmlns:a16="http://schemas.microsoft.com/office/drawing/2014/main" id="{6952BF32-84AB-8636-BEBE-CF287817F28B}"/>
              </a:ext>
            </a:extLst>
          </p:cNvPr>
          <p:cNvSpPr txBox="1"/>
          <p:nvPr/>
        </p:nvSpPr>
        <p:spPr>
          <a:xfrm>
            <a:off x="3782705" y="2961143"/>
            <a:ext cx="4626590" cy="369332"/>
          </a:xfrm>
          <a:prstGeom prst="rect">
            <a:avLst/>
          </a:prstGeom>
          <a:noFill/>
        </p:spPr>
        <p:txBody>
          <a:bodyPr wrap="square">
            <a:spAutoFit/>
          </a:bodyPr>
          <a:lstStyle/>
          <a:p>
            <a:r>
              <a:rPr lang="en-NZ" sz="1800"/>
              <a:t>4</a:t>
            </a:r>
          </a:p>
        </p:txBody>
      </p:sp>
      <p:pic>
        <p:nvPicPr>
          <p:cNvPr id="30" name="Picture 29" descr="A person wearing a hat&#10;&#10;AI-generated content may be incorrect.">
            <a:extLst>
              <a:ext uri="{FF2B5EF4-FFF2-40B4-BE49-F238E27FC236}">
                <a16:creationId xmlns:a16="http://schemas.microsoft.com/office/drawing/2014/main" id="{4BD6D1F9-CC6B-9657-F968-F1D6F2CC71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1840" y="4273005"/>
            <a:ext cx="1015663" cy="1015663"/>
          </a:xfrm>
          <a:prstGeom prst="rect">
            <a:avLst/>
          </a:prstGeom>
        </p:spPr>
      </p:pic>
      <p:pic>
        <p:nvPicPr>
          <p:cNvPr id="32" name="Picture 31" descr="A person wearing sunglasses and a backpack holding poles&#10;&#10;AI-generated content may be incorrect.">
            <a:extLst>
              <a:ext uri="{FF2B5EF4-FFF2-40B4-BE49-F238E27FC236}">
                <a16:creationId xmlns:a16="http://schemas.microsoft.com/office/drawing/2014/main" id="{5938135A-AA92-B5BF-7669-F611DD39FC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6210" y="4232879"/>
            <a:ext cx="1029725" cy="1029725"/>
          </a:xfrm>
          <a:prstGeom prst="rect">
            <a:avLst/>
          </a:prstGeom>
        </p:spPr>
      </p:pic>
      <p:pic>
        <p:nvPicPr>
          <p:cNvPr id="34" name="Picture 33" descr="A person wearing a hat and running&#10;&#10;AI-generated content may be incorrect.">
            <a:extLst>
              <a:ext uri="{FF2B5EF4-FFF2-40B4-BE49-F238E27FC236}">
                <a16:creationId xmlns:a16="http://schemas.microsoft.com/office/drawing/2014/main" id="{988C16A1-574C-AA77-E43B-C5DE678380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6211" y="2998545"/>
            <a:ext cx="1029725" cy="1029725"/>
          </a:xfrm>
          <a:prstGeom prst="rect">
            <a:avLst/>
          </a:prstGeom>
        </p:spPr>
      </p:pic>
      <p:pic>
        <p:nvPicPr>
          <p:cNvPr id="36" name="Picture 35" descr="A person with arms raised in the air&#10;&#10;AI-generated content may be incorrect.">
            <a:extLst>
              <a:ext uri="{FF2B5EF4-FFF2-40B4-BE49-F238E27FC236}">
                <a16:creationId xmlns:a16="http://schemas.microsoft.com/office/drawing/2014/main" id="{E0F1C100-1FF3-BCA3-7502-26590784E8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1840" y="3019936"/>
            <a:ext cx="1015663" cy="1015663"/>
          </a:xfrm>
          <a:prstGeom prst="rect">
            <a:avLst/>
          </a:prstGeom>
        </p:spPr>
      </p:pic>
    </p:spTree>
    <p:extLst>
      <p:ext uri="{BB962C8B-B14F-4D97-AF65-F5344CB8AC3E}">
        <p14:creationId xmlns:p14="http://schemas.microsoft.com/office/powerpoint/2010/main" val="44881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a:extLst>
            <a:ext uri="{FF2B5EF4-FFF2-40B4-BE49-F238E27FC236}">
              <a16:creationId xmlns:a16="http://schemas.microsoft.com/office/drawing/2014/main" id="{F2077BBA-E1D2-C1A2-FAB2-9A412FF0C316}"/>
            </a:ext>
          </a:extLst>
        </p:cNvPr>
        <p:cNvGrpSpPr/>
        <p:nvPr/>
      </p:nvGrpSpPr>
      <p:grpSpPr>
        <a:xfrm>
          <a:off x="0" y="0"/>
          <a:ext cx="0" cy="0"/>
          <a:chOff x="0" y="0"/>
          <a:chExt cx="0" cy="0"/>
        </a:xfrm>
      </p:grpSpPr>
      <p:pic>
        <p:nvPicPr>
          <p:cNvPr id="4" name="Picture 3" descr="A red worm with white letters on a black background&#10;&#10;AI-generated content may be incorrect.">
            <a:extLst>
              <a:ext uri="{FF2B5EF4-FFF2-40B4-BE49-F238E27FC236}">
                <a16:creationId xmlns:a16="http://schemas.microsoft.com/office/drawing/2014/main" id="{07920D14-4D4E-5AB7-D45B-56EBE0CCFF99}"/>
              </a:ext>
            </a:extLst>
          </p:cNvPr>
          <p:cNvPicPr>
            <a:picLocks noChangeAspect="1"/>
          </p:cNvPicPr>
          <p:nvPr/>
        </p:nvPicPr>
        <p:blipFill>
          <a:blip r:embed="rId2"/>
          <a:stretch>
            <a:fillRect/>
          </a:stretch>
        </p:blipFill>
        <p:spPr>
          <a:xfrm>
            <a:off x="1666191" y="-568766"/>
            <a:ext cx="4572000" cy="2157984"/>
          </a:xfrm>
          <a:prstGeom prst="rect">
            <a:avLst/>
          </a:prstGeom>
        </p:spPr>
      </p:pic>
      <p:sp>
        <p:nvSpPr>
          <p:cNvPr id="2" name="Rectangle 1">
            <a:extLst>
              <a:ext uri="{FF2B5EF4-FFF2-40B4-BE49-F238E27FC236}">
                <a16:creationId xmlns:a16="http://schemas.microsoft.com/office/drawing/2014/main" id="{B6AF1057-28FF-9881-D303-73E28D9F372C}"/>
              </a:ext>
            </a:extLst>
          </p:cNvPr>
          <p:cNvSpPr/>
          <p:nvPr/>
        </p:nvSpPr>
        <p:spPr>
          <a:xfrm>
            <a:off x="1473200" y="1181100"/>
            <a:ext cx="9245600" cy="56769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7" name="TextBox 6">
            <a:extLst>
              <a:ext uri="{FF2B5EF4-FFF2-40B4-BE49-F238E27FC236}">
                <a16:creationId xmlns:a16="http://schemas.microsoft.com/office/drawing/2014/main" id="{B9BE29DC-7C55-EEE0-BE3A-51F684562B68}"/>
              </a:ext>
            </a:extLst>
          </p:cNvPr>
          <p:cNvSpPr txBox="1"/>
          <p:nvPr/>
        </p:nvSpPr>
        <p:spPr>
          <a:xfrm>
            <a:off x="7039399" y="222353"/>
            <a:ext cx="34864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a:solidFill>
                  <a:schemeClr val="bg1"/>
                </a:solidFill>
              </a:rPr>
              <a:t>CAMP RULES</a:t>
            </a:r>
          </a:p>
        </p:txBody>
      </p:sp>
      <p:sp>
        <p:nvSpPr>
          <p:cNvPr id="3" name="TextBox 2">
            <a:extLst>
              <a:ext uri="{FF2B5EF4-FFF2-40B4-BE49-F238E27FC236}">
                <a16:creationId xmlns:a16="http://schemas.microsoft.com/office/drawing/2014/main" id="{0B03A84A-9905-4426-C69C-EC0C310F2926}"/>
              </a:ext>
            </a:extLst>
          </p:cNvPr>
          <p:cNvSpPr txBox="1"/>
          <p:nvPr/>
        </p:nvSpPr>
        <p:spPr>
          <a:xfrm>
            <a:off x="1819401" y="1314540"/>
            <a:ext cx="62743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latin typeface="Aptos ExtraBold" panose="020B0004020202020204" pitchFamily="34" charset="0"/>
              </a:rPr>
              <a:t>Gear Checklist – what to bring</a:t>
            </a:r>
          </a:p>
        </p:txBody>
      </p:sp>
      <p:sp>
        <p:nvSpPr>
          <p:cNvPr id="5" name="TextBox 4">
            <a:extLst>
              <a:ext uri="{FF2B5EF4-FFF2-40B4-BE49-F238E27FC236}">
                <a16:creationId xmlns:a16="http://schemas.microsoft.com/office/drawing/2014/main" id="{D9235D8A-C45F-202C-170B-DAA36468FDD2}"/>
              </a:ext>
            </a:extLst>
          </p:cNvPr>
          <p:cNvSpPr txBox="1"/>
          <p:nvPr/>
        </p:nvSpPr>
        <p:spPr>
          <a:xfrm>
            <a:off x="1819401" y="2044725"/>
            <a:ext cx="5556470" cy="43269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15000"/>
              </a:lnSpc>
              <a:spcAft>
                <a:spcPts val="800"/>
              </a:spcAft>
              <a:buFont typeface="Wingdings" panose="05000000000000000000" pitchFamily="2" charset="2"/>
              <a:buChar char="q"/>
            </a:pPr>
            <a:r>
              <a:rPr lang="en-NZ" sz="1400" kern="100">
                <a:effectLst/>
                <a:latin typeface="Aptos" panose="020B0004020202020204" pitchFamily="34" charset="0"/>
                <a:ea typeface="Aptos" panose="020B0004020202020204" pitchFamily="34" charset="0"/>
                <a:cs typeface="Times New Roman" panose="02020603050405020304" pitchFamily="18" charset="0"/>
              </a:rPr>
              <a:t>Food and snacks – Friday lunch and dinner, Saturday breakfast and lunch (dinner is provided) and Sunday breakfast. Plus snacks.</a:t>
            </a:r>
          </a:p>
          <a:p>
            <a:pPr marL="285750" indent="-285750">
              <a:lnSpc>
                <a:spcPct val="115000"/>
              </a:lnSpc>
              <a:spcAft>
                <a:spcPts val="800"/>
              </a:spcAft>
              <a:buFont typeface="Wingdings" panose="05000000000000000000" pitchFamily="2" charset="2"/>
              <a:buChar char="q"/>
            </a:pPr>
            <a:r>
              <a:rPr lang="en-NZ" sz="1400" kern="100">
                <a:effectLst/>
                <a:latin typeface="Aptos" panose="020B0004020202020204" pitchFamily="34" charset="0"/>
                <a:ea typeface="Aptos" panose="020B0004020202020204" pitchFamily="34" charset="0"/>
                <a:cs typeface="Times New Roman" panose="02020603050405020304" pitchFamily="18" charset="0"/>
              </a:rPr>
              <a:t>Drinks - all beverages you wish to consume over the weekend, including four cans for the Beer Mile (if participating)</a:t>
            </a:r>
          </a:p>
          <a:p>
            <a:pPr marL="285750" indent="-285750">
              <a:lnSpc>
                <a:spcPct val="115000"/>
              </a:lnSpc>
              <a:spcAft>
                <a:spcPts val="800"/>
              </a:spcAft>
              <a:buFont typeface="Wingdings" panose="05000000000000000000" pitchFamily="2" charset="2"/>
              <a:buChar char="q"/>
            </a:pPr>
            <a:r>
              <a:rPr lang="en-NZ" sz="1400" kern="100">
                <a:effectLst/>
                <a:latin typeface="Aptos" panose="020B0004020202020204" pitchFamily="34" charset="0"/>
                <a:ea typeface="Aptos" panose="020B0004020202020204" pitchFamily="34" charset="0"/>
                <a:cs typeface="Times New Roman" panose="02020603050405020304" pitchFamily="18" charset="0"/>
              </a:rPr>
              <a:t>Your own cutlery, bowl, plate, mug etc</a:t>
            </a:r>
          </a:p>
          <a:p>
            <a:pPr marL="285750" indent="-285750">
              <a:lnSpc>
                <a:spcPct val="115000"/>
              </a:lnSpc>
              <a:spcAft>
                <a:spcPts val="800"/>
              </a:spcAft>
              <a:buFont typeface="Wingdings" panose="05000000000000000000" pitchFamily="2" charset="2"/>
              <a:buChar char="q"/>
            </a:pPr>
            <a:r>
              <a:rPr lang="en-NZ" sz="1400" kern="100">
                <a:effectLst/>
                <a:latin typeface="Aptos" panose="020B0004020202020204" pitchFamily="34" charset="0"/>
                <a:ea typeface="Aptos" panose="020B0004020202020204" pitchFamily="34" charset="0"/>
                <a:cs typeface="Times New Roman" panose="02020603050405020304" pitchFamily="18" charset="0"/>
              </a:rPr>
              <a:t>Swimwear and towel </a:t>
            </a:r>
          </a:p>
          <a:p>
            <a:pPr marL="285750" indent="-285750">
              <a:lnSpc>
                <a:spcPct val="115000"/>
              </a:lnSpc>
              <a:spcAft>
                <a:spcPts val="800"/>
              </a:spcAft>
              <a:buFont typeface="Wingdings" panose="05000000000000000000" pitchFamily="2" charset="2"/>
              <a:buChar char="q"/>
            </a:pPr>
            <a:r>
              <a:rPr lang="en-NZ" sz="1400" kern="100">
                <a:effectLst/>
                <a:latin typeface="Aptos" panose="020B0004020202020204" pitchFamily="34" charset="0"/>
                <a:ea typeface="Aptos" panose="020B0004020202020204" pitchFamily="34" charset="0"/>
                <a:cs typeface="Times New Roman" panose="02020603050405020304" pitchFamily="18" charset="0"/>
              </a:rPr>
              <a:t>Sunscreen and insect repellent</a:t>
            </a:r>
          </a:p>
          <a:p>
            <a:pPr marL="285750" indent="-285750">
              <a:lnSpc>
                <a:spcPct val="115000"/>
              </a:lnSpc>
              <a:spcAft>
                <a:spcPts val="800"/>
              </a:spcAft>
              <a:buFont typeface="Wingdings" panose="05000000000000000000" pitchFamily="2" charset="2"/>
              <a:buChar char="q"/>
            </a:pPr>
            <a:r>
              <a:rPr lang="en-NZ" sz="1400" kern="100">
                <a:effectLst/>
                <a:latin typeface="Aptos" panose="020B0004020202020204" pitchFamily="34" charset="0"/>
                <a:ea typeface="Aptos" panose="020B0004020202020204" pitchFamily="34" charset="0"/>
                <a:cs typeface="Times New Roman" panose="02020603050405020304" pitchFamily="18" charset="0"/>
              </a:rPr>
              <a:t>Torch</a:t>
            </a:r>
          </a:p>
          <a:p>
            <a:pPr marL="285750" indent="-285750">
              <a:lnSpc>
                <a:spcPct val="115000"/>
              </a:lnSpc>
              <a:spcAft>
                <a:spcPts val="800"/>
              </a:spcAft>
              <a:buFont typeface="Wingdings" panose="05000000000000000000" pitchFamily="2" charset="2"/>
              <a:buChar char="q"/>
            </a:pPr>
            <a:r>
              <a:rPr lang="en-NZ" sz="1400" kern="100" err="1">
                <a:effectLst/>
                <a:latin typeface="Aptos" panose="020B0004020202020204" pitchFamily="34" charset="0"/>
                <a:ea typeface="Aptos" panose="020B0004020202020204" pitchFamily="34" charset="0"/>
                <a:cs typeface="Times New Roman" panose="02020603050405020304" pitchFamily="18" charset="0"/>
              </a:rPr>
              <a:t>Powerbank</a:t>
            </a:r>
            <a:r>
              <a:rPr lang="en-NZ" sz="1400" kern="100">
                <a:effectLst/>
                <a:latin typeface="Aptos" panose="020B0004020202020204" pitchFamily="34" charset="0"/>
                <a:ea typeface="Aptos" panose="020B0004020202020204" pitchFamily="34" charset="0"/>
                <a:cs typeface="Times New Roman" panose="02020603050405020304" pitchFamily="18" charset="0"/>
              </a:rPr>
              <a:t> and phone charger</a:t>
            </a:r>
          </a:p>
          <a:p>
            <a:pPr marL="285750" indent="-285750">
              <a:lnSpc>
                <a:spcPct val="115000"/>
              </a:lnSpc>
              <a:spcAft>
                <a:spcPts val="800"/>
              </a:spcAft>
              <a:buFont typeface="Wingdings" panose="05000000000000000000" pitchFamily="2" charset="2"/>
              <a:buChar char="q"/>
            </a:pPr>
            <a:r>
              <a:rPr lang="en-NZ" sz="1400" kern="100">
                <a:effectLst/>
                <a:latin typeface="Aptos" panose="020B0004020202020204" pitchFamily="34" charset="0"/>
                <a:ea typeface="Aptos" panose="020B0004020202020204" pitchFamily="34" charset="0"/>
                <a:cs typeface="Times New Roman" panose="02020603050405020304" pitchFamily="18" charset="0"/>
              </a:rPr>
              <a:t>Sheets/pillow case/sleeping bag (mattress and pillow provided)</a:t>
            </a:r>
          </a:p>
          <a:p>
            <a:pPr marL="285750" indent="-285750">
              <a:lnSpc>
                <a:spcPct val="115000"/>
              </a:lnSpc>
              <a:spcAft>
                <a:spcPts val="800"/>
              </a:spcAft>
              <a:buFont typeface="Wingdings" panose="05000000000000000000" pitchFamily="2" charset="2"/>
              <a:buChar char="q"/>
            </a:pPr>
            <a:r>
              <a:rPr lang="en-NZ" sz="1400" kern="100">
                <a:effectLst/>
                <a:latin typeface="Aptos" panose="020B0004020202020204" pitchFamily="34" charset="0"/>
                <a:ea typeface="Aptos" panose="020B0004020202020204" pitchFamily="34" charset="0"/>
                <a:cs typeface="Times New Roman" panose="02020603050405020304" pitchFamily="18" charset="0"/>
              </a:rPr>
              <a:t>Yoga mat for stretching class</a:t>
            </a:r>
          </a:p>
          <a:p>
            <a:pPr marL="285750" indent="-285750">
              <a:lnSpc>
                <a:spcPct val="115000"/>
              </a:lnSpc>
              <a:spcAft>
                <a:spcPts val="800"/>
              </a:spcAft>
              <a:buFont typeface="Wingdings" panose="05000000000000000000" pitchFamily="2" charset="2"/>
              <a:buChar char="q"/>
            </a:pPr>
            <a:r>
              <a:rPr lang="en-NZ" sz="1400" kern="100">
                <a:effectLst/>
                <a:latin typeface="Aptos" panose="020B0004020202020204" pitchFamily="34" charset="0"/>
                <a:ea typeface="Aptos" panose="020B0004020202020204" pitchFamily="34" charset="0"/>
                <a:cs typeface="Times New Roman" panose="02020603050405020304" pitchFamily="18" charset="0"/>
              </a:rPr>
              <a:t>Costume for the W party</a:t>
            </a:r>
          </a:p>
          <a:p>
            <a:pPr marL="285750" indent="-285750">
              <a:lnSpc>
                <a:spcPct val="115000"/>
              </a:lnSpc>
              <a:spcAft>
                <a:spcPts val="800"/>
              </a:spcAft>
              <a:buFont typeface="Wingdings" panose="05000000000000000000" pitchFamily="2" charset="2"/>
              <a:buChar char="q"/>
            </a:pPr>
            <a:r>
              <a:rPr lang="en-NZ" sz="1400" kern="100">
                <a:latin typeface="Aptos" panose="020B0004020202020204" pitchFamily="34" charset="0"/>
                <a:ea typeface="Aptos" panose="020B0004020202020204" pitchFamily="34" charset="0"/>
                <a:cs typeface="Times New Roman" panose="02020603050405020304" pitchFamily="18" charset="0"/>
              </a:rPr>
              <a:t>Your </a:t>
            </a:r>
            <a:r>
              <a:rPr lang="en-NZ" sz="1400" kern="100">
                <a:effectLst/>
                <a:latin typeface="Aptos" panose="020B0004020202020204" pitchFamily="34" charset="0"/>
                <a:ea typeface="Aptos" panose="020B0004020202020204" pitchFamily="34" charset="0"/>
                <a:cs typeface="Times New Roman" panose="02020603050405020304" pitchFamily="18" charset="0"/>
              </a:rPr>
              <a:t>entry for the baking competition</a:t>
            </a:r>
          </a:p>
        </p:txBody>
      </p:sp>
      <p:sp>
        <p:nvSpPr>
          <p:cNvPr id="13" name="TextBox 12">
            <a:extLst>
              <a:ext uri="{FF2B5EF4-FFF2-40B4-BE49-F238E27FC236}">
                <a16:creationId xmlns:a16="http://schemas.microsoft.com/office/drawing/2014/main" id="{F82D5C94-E164-19AD-388D-73B55710A35B}"/>
              </a:ext>
            </a:extLst>
          </p:cNvPr>
          <p:cNvSpPr txBox="1"/>
          <p:nvPr/>
        </p:nvSpPr>
        <p:spPr>
          <a:xfrm>
            <a:off x="7702787" y="2044751"/>
            <a:ext cx="2689099" cy="42494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5000"/>
              </a:lnSpc>
              <a:spcAft>
                <a:spcPts val="800"/>
              </a:spcAft>
            </a:pPr>
            <a:r>
              <a:rPr lang="en-NZ" sz="1400" b="1" kern="100" dirty="0">
                <a:effectLst/>
                <a:latin typeface="Aptos"/>
                <a:ea typeface="Aptos" panose="020B0004020202020204" pitchFamily="34" charset="0"/>
                <a:cs typeface="Times New Roman"/>
              </a:rPr>
              <a:t>Running gear</a:t>
            </a:r>
          </a:p>
          <a:p>
            <a:pPr>
              <a:lnSpc>
                <a:spcPct val="115000"/>
              </a:lnSpc>
              <a:spcAft>
                <a:spcPts val="800"/>
              </a:spcAft>
            </a:pPr>
            <a:r>
              <a:rPr lang="en-NZ" sz="1400" kern="100" dirty="0">
                <a:effectLst/>
                <a:latin typeface="Aptos"/>
                <a:ea typeface="Aptos" panose="020B0004020202020204" pitchFamily="34" charset="0"/>
                <a:cs typeface="Times New Roman"/>
              </a:rPr>
              <a:t>The following items are </a:t>
            </a:r>
            <a:r>
              <a:rPr lang="en-NZ" sz="1400" b="1" kern="100" dirty="0">
                <a:effectLst/>
                <a:latin typeface="Aptos"/>
                <a:ea typeface="Aptos" panose="020B0004020202020204" pitchFamily="34" charset="0"/>
                <a:cs typeface="Times New Roman"/>
              </a:rPr>
              <a:t>mandatory</a:t>
            </a:r>
            <a:r>
              <a:rPr lang="en-NZ" sz="1400" kern="100" dirty="0">
                <a:effectLst/>
                <a:latin typeface="Aptos"/>
                <a:ea typeface="Aptos" panose="020B0004020202020204" pitchFamily="34" charset="0"/>
                <a:cs typeface="Times New Roman"/>
              </a:rPr>
              <a:t> for the group runs – you will not be allowed to run without them:</a:t>
            </a:r>
          </a:p>
          <a:p>
            <a:pPr marL="342900" indent="-342900">
              <a:lnSpc>
                <a:spcPct val="115000"/>
              </a:lnSpc>
              <a:buFont typeface="Wingdings" panose="05000000000000000000" pitchFamily="2" charset="2"/>
              <a:buChar char="q"/>
            </a:pPr>
            <a:r>
              <a:rPr lang="en-NZ" sz="1400" kern="100" dirty="0">
                <a:effectLst/>
                <a:latin typeface="Aptos"/>
                <a:ea typeface="Aptos" panose="020B0004020202020204" pitchFamily="34" charset="0"/>
                <a:cs typeface="Times New Roman"/>
              </a:rPr>
              <a:t>Trail shoes</a:t>
            </a:r>
            <a:r>
              <a:rPr lang="en-NZ" sz="1400" kern="100" dirty="0">
                <a:latin typeface="Aptos"/>
                <a:ea typeface="Aptos" panose="020B0004020202020204" pitchFamily="34" charset="0"/>
                <a:cs typeface="Times New Roman"/>
              </a:rPr>
              <a:t> / sandals</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Wingdings" panose="05000000000000000000" pitchFamily="2" charset="2"/>
              <a:buChar char="q"/>
            </a:pPr>
            <a:r>
              <a:rPr lang="en-NZ" sz="1400" kern="100" dirty="0">
                <a:effectLst/>
                <a:latin typeface="Aptos"/>
                <a:ea typeface="Aptos" panose="020B0004020202020204" pitchFamily="34" charset="0"/>
                <a:cs typeface="Times New Roman"/>
              </a:rPr>
              <a:t>Waterproof jacket</a:t>
            </a:r>
          </a:p>
          <a:p>
            <a:pPr marL="342900" lvl="0" indent="-342900">
              <a:lnSpc>
                <a:spcPct val="115000"/>
              </a:lnSpc>
              <a:buFont typeface="Wingdings" panose="05000000000000000000" pitchFamily="2" charset="2"/>
              <a:buChar char="q"/>
            </a:pPr>
            <a:r>
              <a:rPr lang="en-NZ" sz="1400" kern="100" dirty="0">
                <a:effectLst/>
                <a:latin typeface="Aptos"/>
                <a:ea typeface="Aptos" panose="020B0004020202020204" pitchFamily="34" charset="0"/>
                <a:cs typeface="Times New Roman"/>
              </a:rPr>
              <a:t>Emergency blanket or bag</a:t>
            </a:r>
          </a:p>
          <a:p>
            <a:pPr marL="342900" lvl="0" indent="-342900">
              <a:lnSpc>
                <a:spcPct val="115000"/>
              </a:lnSpc>
              <a:buFont typeface="Wingdings" panose="05000000000000000000" pitchFamily="2" charset="2"/>
              <a:buChar char="q"/>
            </a:pPr>
            <a:r>
              <a:rPr lang="en-NZ" sz="1400" kern="100" dirty="0">
                <a:effectLst/>
                <a:latin typeface="Aptos"/>
                <a:ea typeface="Aptos" panose="020B0004020202020204" pitchFamily="34" charset="0"/>
                <a:cs typeface="Times New Roman"/>
              </a:rPr>
              <a:t>Thermal long sleeve top</a:t>
            </a:r>
          </a:p>
          <a:p>
            <a:pPr marL="342900" lvl="0" indent="-342900">
              <a:lnSpc>
                <a:spcPct val="115000"/>
              </a:lnSpc>
              <a:buFont typeface="Wingdings" panose="05000000000000000000" pitchFamily="2" charset="2"/>
              <a:buChar char="q"/>
            </a:pPr>
            <a:r>
              <a:rPr lang="en-NZ" sz="1400" kern="100" dirty="0">
                <a:latin typeface="Aptos"/>
                <a:ea typeface="Aptos" panose="020B0004020202020204" pitchFamily="34" charset="0"/>
                <a:cs typeface="Times New Roman"/>
              </a:rPr>
              <a:t>B</a:t>
            </a:r>
            <a:r>
              <a:rPr lang="en-NZ" sz="1400" kern="100" dirty="0">
                <a:effectLst/>
                <a:latin typeface="Aptos"/>
                <a:ea typeface="Aptos" panose="020B0004020202020204" pitchFamily="34" charset="0"/>
                <a:cs typeface="Times New Roman"/>
              </a:rPr>
              <a:t>eanie or buff</a:t>
            </a:r>
          </a:p>
          <a:p>
            <a:pPr marL="342900" lvl="0" indent="-342900">
              <a:lnSpc>
                <a:spcPct val="115000"/>
              </a:lnSpc>
              <a:buFont typeface="Wingdings" panose="05000000000000000000" pitchFamily="2" charset="2"/>
              <a:buChar char="q"/>
            </a:pPr>
            <a:r>
              <a:rPr lang="en-NZ" sz="1400" kern="100" dirty="0">
                <a:latin typeface="Aptos"/>
                <a:ea typeface="Aptos" panose="020B0004020202020204" pitchFamily="34" charset="0"/>
                <a:cs typeface="Times New Roman"/>
              </a:rPr>
              <a:t>T</a:t>
            </a:r>
            <a:r>
              <a:rPr lang="en-NZ" sz="1400" kern="100" dirty="0">
                <a:effectLst/>
                <a:latin typeface="Aptos"/>
                <a:ea typeface="Aptos" panose="020B0004020202020204" pitchFamily="34" charset="0"/>
                <a:cs typeface="Times New Roman"/>
              </a:rPr>
              <a:t>hermal gloves</a:t>
            </a:r>
          </a:p>
          <a:p>
            <a:pPr marL="342900" lvl="0" indent="-342900">
              <a:lnSpc>
                <a:spcPct val="115000"/>
              </a:lnSpc>
              <a:buFont typeface="Wingdings" panose="05000000000000000000" pitchFamily="2" charset="2"/>
              <a:buChar char="q"/>
            </a:pPr>
            <a:r>
              <a:rPr lang="en-NZ" sz="1400" kern="100" dirty="0">
                <a:effectLst/>
                <a:latin typeface="Aptos"/>
                <a:ea typeface="Aptos" panose="020B0004020202020204" pitchFamily="34" charset="0"/>
                <a:cs typeface="Times New Roman"/>
              </a:rPr>
              <a:t>First aid kit</a:t>
            </a:r>
          </a:p>
          <a:p>
            <a:pPr marL="342900" lvl="0" indent="-342900">
              <a:lnSpc>
                <a:spcPct val="115000"/>
              </a:lnSpc>
              <a:buFont typeface="Wingdings" panose="05000000000000000000" pitchFamily="2" charset="2"/>
              <a:buChar char="q"/>
            </a:pPr>
            <a:r>
              <a:rPr lang="en-NZ" sz="1400" kern="100" dirty="0">
                <a:effectLst/>
                <a:latin typeface="Aptos"/>
                <a:ea typeface="Aptos" panose="020B0004020202020204" pitchFamily="34" charset="0"/>
                <a:cs typeface="Times New Roman"/>
              </a:rPr>
              <a:t>Water/hydration in flasks</a:t>
            </a:r>
          </a:p>
          <a:p>
            <a:pPr marL="342900" lvl="0" indent="-342900">
              <a:lnSpc>
                <a:spcPct val="115000"/>
              </a:lnSpc>
              <a:buFont typeface="Wingdings" panose="05000000000000000000" pitchFamily="2" charset="2"/>
              <a:buChar char="q"/>
            </a:pPr>
            <a:r>
              <a:rPr lang="en-NZ" sz="1400" kern="100" dirty="0">
                <a:effectLst/>
                <a:latin typeface="Aptos"/>
                <a:ea typeface="Aptos" panose="020B0004020202020204" pitchFamily="34" charset="0"/>
                <a:cs typeface="Times New Roman"/>
              </a:rPr>
              <a:t>Food/nutrition</a:t>
            </a:r>
          </a:p>
          <a:p>
            <a:pPr marL="342900" lvl="0" indent="-342900">
              <a:lnSpc>
                <a:spcPct val="115000"/>
              </a:lnSpc>
              <a:buFont typeface="Wingdings" panose="05000000000000000000" pitchFamily="2" charset="2"/>
              <a:buChar char="q"/>
            </a:pPr>
            <a:r>
              <a:rPr lang="en-NZ" sz="1400" kern="100" dirty="0">
                <a:effectLst/>
                <a:latin typeface="Aptos"/>
                <a:ea typeface="Aptos" panose="020B0004020202020204" pitchFamily="34" charset="0"/>
                <a:cs typeface="Times New Roman"/>
              </a:rPr>
              <a:t>Sunscreen</a:t>
            </a:r>
          </a:p>
          <a:p>
            <a:pPr marL="342900" lvl="0" indent="-342900">
              <a:lnSpc>
                <a:spcPct val="115000"/>
              </a:lnSpc>
              <a:spcAft>
                <a:spcPts val="800"/>
              </a:spcAft>
              <a:buFont typeface="Wingdings" panose="05000000000000000000" pitchFamily="2" charset="2"/>
              <a:buChar char="q"/>
            </a:pPr>
            <a:r>
              <a:rPr lang="en-NZ" sz="1400" kern="100" dirty="0">
                <a:effectLst/>
                <a:latin typeface="Aptos"/>
                <a:ea typeface="Aptos" panose="020B0004020202020204" pitchFamily="34" charset="0"/>
                <a:cs typeface="Times New Roman"/>
              </a:rPr>
              <a:t>Whistle</a:t>
            </a:r>
          </a:p>
        </p:txBody>
      </p:sp>
    </p:spTree>
    <p:extLst>
      <p:ext uri="{BB962C8B-B14F-4D97-AF65-F5344CB8AC3E}">
        <p14:creationId xmlns:p14="http://schemas.microsoft.com/office/powerpoint/2010/main" val="108905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pic>
        <p:nvPicPr>
          <p:cNvPr id="4" name="Picture 3" descr="A red worm with white letters on a black background&#10;&#10;AI-generated content may be incorrect.">
            <a:extLst>
              <a:ext uri="{FF2B5EF4-FFF2-40B4-BE49-F238E27FC236}">
                <a16:creationId xmlns:a16="http://schemas.microsoft.com/office/drawing/2014/main" id="{A5226FDE-4B75-7616-1007-317AE991638D}"/>
              </a:ext>
            </a:extLst>
          </p:cNvPr>
          <p:cNvPicPr>
            <a:picLocks noChangeAspect="1"/>
          </p:cNvPicPr>
          <p:nvPr/>
        </p:nvPicPr>
        <p:blipFill>
          <a:blip r:embed="rId3"/>
          <a:stretch>
            <a:fillRect/>
          </a:stretch>
        </p:blipFill>
        <p:spPr>
          <a:xfrm>
            <a:off x="1666191" y="-568766"/>
            <a:ext cx="4572000" cy="2157984"/>
          </a:xfrm>
          <a:prstGeom prst="rect">
            <a:avLst/>
          </a:prstGeom>
        </p:spPr>
      </p:pic>
      <p:sp>
        <p:nvSpPr>
          <p:cNvPr id="2" name="Rectangle 1">
            <a:extLst>
              <a:ext uri="{FF2B5EF4-FFF2-40B4-BE49-F238E27FC236}">
                <a16:creationId xmlns:a16="http://schemas.microsoft.com/office/drawing/2014/main" id="{E0F7A2DB-2409-8152-24C7-B819AC9F39CD}"/>
              </a:ext>
            </a:extLst>
          </p:cNvPr>
          <p:cNvSpPr/>
          <p:nvPr/>
        </p:nvSpPr>
        <p:spPr>
          <a:xfrm>
            <a:off x="1473200" y="1181100"/>
            <a:ext cx="9245600" cy="56769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7" name="TextBox 6">
            <a:extLst>
              <a:ext uri="{FF2B5EF4-FFF2-40B4-BE49-F238E27FC236}">
                <a16:creationId xmlns:a16="http://schemas.microsoft.com/office/drawing/2014/main" id="{8F937E2D-AE25-7E02-CF6A-FCB53EBA6F47}"/>
              </a:ext>
            </a:extLst>
          </p:cNvPr>
          <p:cNvSpPr txBox="1"/>
          <p:nvPr/>
        </p:nvSpPr>
        <p:spPr>
          <a:xfrm>
            <a:off x="7039399" y="222353"/>
            <a:ext cx="34864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a:solidFill>
                  <a:schemeClr val="bg1"/>
                </a:solidFill>
              </a:rPr>
              <a:t>CAMP RULES</a:t>
            </a:r>
          </a:p>
        </p:txBody>
      </p:sp>
      <p:sp>
        <p:nvSpPr>
          <p:cNvPr id="6" name="TextBox 5">
            <a:extLst>
              <a:ext uri="{FF2B5EF4-FFF2-40B4-BE49-F238E27FC236}">
                <a16:creationId xmlns:a16="http://schemas.microsoft.com/office/drawing/2014/main" id="{EC310129-6798-5D92-937F-22C4ABB20A6F}"/>
              </a:ext>
            </a:extLst>
          </p:cNvPr>
          <p:cNvSpPr txBox="1"/>
          <p:nvPr/>
        </p:nvSpPr>
        <p:spPr>
          <a:xfrm>
            <a:off x="1663236" y="1458934"/>
            <a:ext cx="44327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1"/>
                </a:solidFill>
                <a:latin typeface="Aptos ExtraBold" panose="020B0004020202020204" pitchFamily="34" charset="0"/>
              </a:rPr>
              <a:t>Q. Will there be cell reception?</a:t>
            </a:r>
          </a:p>
        </p:txBody>
      </p:sp>
      <p:sp>
        <p:nvSpPr>
          <p:cNvPr id="8" name="TextBox 7">
            <a:extLst>
              <a:ext uri="{FF2B5EF4-FFF2-40B4-BE49-F238E27FC236}">
                <a16:creationId xmlns:a16="http://schemas.microsoft.com/office/drawing/2014/main" id="{9802B1D3-035B-74D0-7807-C91EE65349DE}"/>
              </a:ext>
            </a:extLst>
          </p:cNvPr>
          <p:cNvSpPr txBox="1"/>
          <p:nvPr/>
        </p:nvSpPr>
        <p:spPr>
          <a:xfrm>
            <a:off x="1663237" y="1824325"/>
            <a:ext cx="421425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sz="1400">
                <a:solidFill>
                  <a:srgbClr val="000000"/>
                </a:solidFill>
              </a:rPr>
              <a:t>It's patchy. The further into the camp you go the less reliable it is. But you </a:t>
            </a:r>
            <a:r>
              <a:rPr lang="en-US" sz="1400" i="1">
                <a:solidFill>
                  <a:srgbClr val="000000"/>
                </a:solidFill>
              </a:rPr>
              <a:t>should </a:t>
            </a:r>
            <a:r>
              <a:rPr lang="en-US" sz="1400">
                <a:solidFill>
                  <a:srgbClr val="000000"/>
                </a:solidFill>
              </a:rPr>
              <a:t>be able to get some reception over the weekend. Please note I am unsure how many power sockets there are in the lodges – so if you want to charge your phone then bring a </a:t>
            </a:r>
            <a:r>
              <a:rPr lang="en-US" sz="1400" err="1">
                <a:solidFill>
                  <a:srgbClr val="000000"/>
                </a:solidFill>
              </a:rPr>
              <a:t>powerbank</a:t>
            </a:r>
            <a:r>
              <a:rPr lang="en-US" sz="1400">
                <a:solidFill>
                  <a:srgbClr val="000000"/>
                </a:solidFill>
              </a:rPr>
              <a:t> to be sure.</a:t>
            </a:r>
          </a:p>
        </p:txBody>
      </p:sp>
      <p:sp>
        <p:nvSpPr>
          <p:cNvPr id="9" name="TextBox 8">
            <a:extLst>
              <a:ext uri="{FF2B5EF4-FFF2-40B4-BE49-F238E27FC236}">
                <a16:creationId xmlns:a16="http://schemas.microsoft.com/office/drawing/2014/main" id="{0251191A-3ECB-AFBE-26BB-129D454EEB1E}"/>
              </a:ext>
            </a:extLst>
          </p:cNvPr>
          <p:cNvSpPr txBox="1"/>
          <p:nvPr/>
        </p:nvSpPr>
        <p:spPr>
          <a:xfrm>
            <a:off x="1663235" y="3466455"/>
            <a:ext cx="4572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156082"/>
                </a:solidFill>
                <a:latin typeface="Aptos ExtraBold" panose="020B0004020202020204" pitchFamily="34" charset="0"/>
              </a:rPr>
              <a:t>Q. Can I bring my doggo?</a:t>
            </a:r>
          </a:p>
        </p:txBody>
      </p:sp>
      <p:sp>
        <p:nvSpPr>
          <p:cNvPr id="10" name="TextBox 9">
            <a:extLst>
              <a:ext uri="{FF2B5EF4-FFF2-40B4-BE49-F238E27FC236}">
                <a16:creationId xmlns:a16="http://schemas.microsoft.com/office/drawing/2014/main" id="{C3136460-B1CA-B26A-DD6B-157CFC15BD87}"/>
              </a:ext>
            </a:extLst>
          </p:cNvPr>
          <p:cNvSpPr txBox="1"/>
          <p:nvPr/>
        </p:nvSpPr>
        <p:spPr>
          <a:xfrm>
            <a:off x="1663236" y="3851100"/>
            <a:ext cx="427027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sz="1400">
                <a:solidFill>
                  <a:srgbClr val="000000"/>
                </a:solidFill>
              </a:rPr>
              <a:t>Sadly, no. Under no circumstances are dogs allowed on the premises. These are the venue's rules :(</a:t>
            </a:r>
          </a:p>
        </p:txBody>
      </p:sp>
      <p:sp>
        <p:nvSpPr>
          <p:cNvPr id="11" name="TextBox 10">
            <a:extLst>
              <a:ext uri="{FF2B5EF4-FFF2-40B4-BE49-F238E27FC236}">
                <a16:creationId xmlns:a16="http://schemas.microsoft.com/office/drawing/2014/main" id="{266F3891-4475-D350-F5F7-B4DCAA3C1FAE}"/>
              </a:ext>
            </a:extLst>
          </p:cNvPr>
          <p:cNvSpPr txBox="1"/>
          <p:nvPr/>
        </p:nvSpPr>
        <p:spPr>
          <a:xfrm>
            <a:off x="1663235" y="4668892"/>
            <a:ext cx="49661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156082"/>
                </a:solidFill>
                <a:latin typeface="Aptos ExtraBold" panose="020B0004020202020204" pitchFamily="34" charset="0"/>
              </a:rPr>
              <a:t>Q. How many bathrooms are there?</a:t>
            </a:r>
          </a:p>
        </p:txBody>
      </p:sp>
      <p:sp>
        <p:nvSpPr>
          <p:cNvPr id="12" name="TextBox 11">
            <a:extLst>
              <a:ext uri="{FF2B5EF4-FFF2-40B4-BE49-F238E27FC236}">
                <a16:creationId xmlns:a16="http://schemas.microsoft.com/office/drawing/2014/main" id="{84C9ED87-1872-6BD2-8B9C-6796F711BC56}"/>
              </a:ext>
            </a:extLst>
          </p:cNvPr>
          <p:cNvSpPr txBox="1"/>
          <p:nvPr/>
        </p:nvSpPr>
        <p:spPr>
          <a:xfrm>
            <a:off x="1663236" y="5036041"/>
            <a:ext cx="421425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sz="1400">
                <a:solidFill>
                  <a:srgbClr val="000000"/>
                </a:solidFill>
              </a:rPr>
              <a:t>There are two unisex toilets and two unisex showers in each lodge. We will also have access to the Skip Turley block with another couple of toilets and showers – these are to be used by the campers.</a:t>
            </a:r>
          </a:p>
        </p:txBody>
      </p:sp>
      <p:sp>
        <p:nvSpPr>
          <p:cNvPr id="13" name="TextBox 12">
            <a:extLst>
              <a:ext uri="{FF2B5EF4-FFF2-40B4-BE49-F238E27FC236}">
                <a16:creationId xmlns:a16="http://schemas.microsoft.com/office/drawing/2014/main" id="{9A7B56F0-EEB7-7560-5BA0-427941178B81}"/>
              </a:ext>
            </a:extLst>
          </p:cNvPr>
          <p:cNvSpPr txBox="1"/>
          <p:nvPr/>
        </p:nvSpPr>
        <p:spPr>
          <a:xfrm>
            <a:off x="6118568" y="2166821"/>
            <a:ext cx="438694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sz="1400">
                <a:solidFill>
                  <a:srgbClr val="000000"/>
                </a:solidFill>
              </a:rPr>
              <a:t>The rules are typically that you drink a beer before running a 400m lap – and then repeat four times. The beer must be 5% or higher, 330ml and in an unopened can. However, we are not wanky on this. Participation is key and it is all about having fun. If beer isn't your thing, drink cider, or Coke. Or if all of this sounds horrible then drink seltzers. Or if drinking four drinks that quickly will make you collapse on the floor, then mix it up. It's all good! </a:t>
            </a:r>
          </a:p>
        </p:txBody>
      </p:sp>
      <p:sp>
        <p:nvSpPr>
          <p:cNvPr id="14" name="TextBox 13">
            <a:extLst>
              <a:ext uri="{FF2B5EF4-FFF2-40B4-BE49-F238E27FC236}">
                <a16:creationId xmlns:a16="http://schemas.microsoft.com/office/drawing/2014/main" id="{D9340823-4BD5-EAF5-FC81-7A107E96A466}"/>
              </a:ext>
            </a:extLst>
          </p:cNvPr>
          <p:cNvSpPr txBox="1"/>
          <p:nvPr/>
        </p:nvSpPr>
        <p:spPr>
          <a:xfrm>
            <a:off x="6067524" y="1458934"/>
            <a:ext cx="427027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156082"/>
                </a:solidFill>
                <a:latin typeface="Aptos ExtraBold" panose="020B0004020202020204" pitchFamily="34" charset="0"/>
              </a:rPr>
              <a:t>Q. What are the rules for the Beer Mile?</a:t>
            </a:r>
          </a:p>
        </p:txBody>
      </p:sp>
      <p:pic>
        <p:nvPicPr>
          <p:cNvPr id="16" name="Picture 15" descr="A group of people standing around a table with cones and a table with drinks&#10;&#10;AI-generated content may be incorrect.">
            <a:extLst>
              <a:ext uri="{FF2B5EF4-FFF2-40B4-BE49-F238E27FC236}">
                <a16:creationId xmlns:a16="http://schemas.microsoft.com/office/drawing/2014/main" id="{18976F17-1BC4-18DA-6D68-8E819F078847}"/>
              </a:ext>
            </a:extLst>
          </p:cNvPr>
          <p:cNvPicPr>
            <a:picLocks noChangeAspect="1"/>
          </p:cNvPicPr>
          <p:nvPr/>
        </p:nvPicPr>
        <p:blipFill>
          <a:blip r:embed="rId4">
            <a:extLst>
              <a:ext uri="{28A0092B-C50C-407E-A947-70E740481C1C}">
                <a14:useLocalDpi xmlns:a14="http://schemas.microsoft.com/office/drawing/2010/main" val="0"/>
              </a:ext>
            </a:extLst>
          </a:blip>
          <a:srcRect t="28500" b="15742"/>
          <a:stretch/>
        </p:blipFill>
        <p:spPr>
          <a:xfrm>
            <a:off x="6258491" y="4313506"/>
            <a:ext cx="4150653" cy="2314326"/>
          </a:xfrm>
          <a:prstGeom prst="rect">
            <a:avLst/>
          </a:prstGeom>
        </p:spPr>
      </p:pic>
    </p:spTree>
    <p:extLst>
      <p:ext uri="{BB962C8B-B14F-4D97-AF65-F5344CB8AC3E}">
        <p14:creationId xmlns:p14="http://schemas.microsoft.com/office/powerpoint/2010/main" val="1807315286"/>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a:extLst>
            <a:ext uri="{FF2B5EF4-FFF2-40B4-BE49-F238E27FC236}">
              <a16:creationId xmlns:a16="http://schemas.microsoft.com/office/drawing/2014/main" id="{7631BC41-9D2A-B385-89E3-3BCAAE4BB405}"/>
            </a:ext>
          </a:extLst>
        </p:cNvPr>
        <p:cNvGrpSpPr/>
        <p:nvPr/>
      </p:nvGrpSpPr>
      <p:grpSpPr>
        <a:xfrm>
          <a:off x="0" y="0"/>
          <a:ext cx="0" cy="0"/>
          <a:chOff x="0" y="0"/>
          <a:chExt cx="0" cy="0"/>
        </a:xfrm>
      </p:grpSpPr>
      <p:pic>
        <p:nvPicPr>
          <p:cNvPr id="4" name="Picture 3" descr="A red worm with white letters on a black background&#10;&#10;AI-generated content may be incorrect.">
            <a:extLst>
              <a:ext uri="{FF2B5EF4-FFF2-40B4-BE49-F238E27FC236}">
                <a16:creationId xmlns:a16="http://schemas.microsoft.com/office/drawing/2014/main" id="{54CE1A01-1AC8-545C-9767-8375AE10C2D8}"/>
              </a:ext>
            </a:extLst>
          </p:cNvPr>
          <p:cNvPicPr>
            <a:picLocks noChangeAspect="1"/>
          </p:cNvPicPr>
          <p:nvPr/>
        </p:nvPicPr>
        <p:blipFill>
          <a:blip r:embed="rId2"/>
          <a:stretch>
            <a:fillRect/>
          </a:stretch>
        </p:blipFill>
        <p:spPr>
          <a:xfrm>
            <a:off x="1666191" y="-568766"/>
            <a:ext cx="4572000" cy="2157984"/>
          </a:xfrm>
          <a:prstGeom prst="rect">
            <a:avLst/>
          </a:prstGeom>
        </p:spPr>
      </p:pic>
      <p:sp>
        <p:nvSpPr>
          <p:cNvPr id="2" name="Rectangle 1">
            <a:extLst>
              <a:ext uri="{FF2B5EF4-FFF2-40B4-BE49-F238E27FC236}">
                <a16:creationId xmlns:a16="http://schemas.microsoft.com/office/drawing/2014/main" id="{3D0ABA98-FBCE-25C7-EDF0-6EDBA9C724F5}"/>
              </a:ext>
            </a:extLst>
          </p:cNvPr>
          <p:cNvSpPr/>
          <p:nvPr/>
        </p:nvSpPr>
        <p:spPr>
          <a:xfrm>
            <a:off x="1473200" y="1181100"/>
            <a:ext cx="9245600" cy="56769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7" name="TextBox 6">
            <a:extLst>
              <a:ext uri="{FF2B5EF4-FFF2-40B4-BE49-F238E27FC236}">
                <a16:creationId xmlns:a16="http://schemas.microsoft.com/office/drawing/2014/main" id="{EFC76217-8E4F-00B4-2542-6AEFAAF2A53D}"/>
              </a:ext>
            </a:extLst>
          </p:cNvPr>
          <p:cNvSpPr txBox="1"/>
          <p:nvPr/>
        </p:nvSpPr>
        <p:spPr>
          <a:xfrm>
            <a:off x="7039399" y="222353"/>
            <a:ext cx="34864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a:solidFill>
                  <a:schemeClr val="bg1"/>
                </a:solidFill>
              </a:rPr>
              <a:t>CAMP RULES</a:t>
            </a:r>
          </a:p>
        </p:txBody>
      </p:sp>
      <p:sp>
        <p:nvSpPr>
          <p:cNvPr id="6" name="TextBox 5">
            <a:extLst>
              <a:ext uri="{FF2B5EF4-FFF2-40B4-BE49-F238E27FC236}">
                <a16:creationId xmlns:a16="http://schemas.microsoft.com/office/drawing/2014/main" id="{FE4D666F-A411-EF83-C526-A2A364BDB6CE}"/>
              </a:ext>
            </a:extLst>
          </p:cNvPr>
          <p:cNvSpPr txBox="1"/>
          <p:nvPr/>
        </p:nvSpPr>
        <p:spPr>
          <a:xfrm>
            <a:off x="1663236" y="1458934"/>
            <a:ext cx="419146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1"/>
                </a:solidFill>
                <a:latin typeface="Aptos ExtraBold" panose="020B0004020202020204" pitchFamily="34" charset="0"/>
              </a:rPr>
              <a:t>Q. What night is the free dinner?</a:t>
            </a:r>
          </a:p>
        </p:txBody>
      </p:sp>
      <p:sp>
        <p:nvSpPr>
          <p:cNvPr id="9" name="TextBox 8">
            <a:extLst>
              <a:ext uri="{FF2B5EF4-FFF2-40B4-BE49-F238E27FC236}">
                <a16:creationId xmlns:a16="http://schemas.microsoft.com/office/drawing/2014/main" id="{EED26BBB-3D57-CA4C-1928-9DC22878A27D}"/>
              </a:ext>
            </a:extLst>
          </p:cNvPr>
          <p:cNvSpPr txBox="1"/>
          <p:nvPr/>
        </p:nvSpPr>
        <p:spPr>
          <a:xfrm>
            <a:off x="6717110" y="1443983"/>
            <a:ext cx="35129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156082"/>
                </a:solidFill>
                <a:latin typeface="Aptos ExtraBold" panose="020B0004020202020204" pitchFamily="34" charset="0"/>
              </a:rPr>
              <a:t>Q. Will there be any quieter spaces?</a:t>
            </a:r>
          </a:p>
        </p:txBody>
      </p:sp>
      <p:sp>
        <p:nvSpPr>
          <p:cNvPr id="11" name="TextBox 10">
            <a:extLst>
              <a:ext uri="{FF2B5EF4-FFF2-40B4-BE49-F238E27FC236}">
                <a16:creationId xmlns:a16="http://schemas.microsoft.com/office/drawing/2014/main" id="{43FEDB08-7452-AE44-E9D9-F63C014BCDB3}"/>
              </a:ext>
            </a:extLst>
          </p:cNvPr>
          <p:cNvSpPr txBox="1"/>
          <p:nvPr/>
        </p:nvSpPr>
        <p:spPr>
          <a:xfrm>
            <a:off x="1663236" y="4076746"/>
            <a:ext cx="47723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156082"/>
                </a:solidFill>
                <a:latin typeface="Aptos ExtraBold" panose="020B0004020202020204" pitchFamily="34" charset="0"/>
              </a:rPr>
              <a:t>Q. How deep is that lagoon?</a:t>
            </a:r>
          </a:p>
        </p:txBody>
      </p:sp>
      <p:sp>
        <p:nvSpPr>
          <p:cNvPr id="3" name="TextBox 2">
            <a:extLst>
              <a:ext uri="{FF2B5EF4-FFF2-40B4-BE49-F238E27FC236}">
                <a16:creationId xmlns:a16="http://schemas.microsoft.com/office/drawing/2014/main" id="{1C66D3FE-90C5-B786-9368-52330D75045C}"/>
              </a:ext>
            </a:extLst>
          </p:cNvPr>
          <p:cNvSpPr txBox="1"/>
          <p:nvPr/>
        </p:nvSpPr>
        <p:spPr>
          <a:xfrm>
            <a:off x="1663236" y="1859045"/>
            <a:ext cx="443276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sz="1400">
                <a:solidFill>
                  <a:srgbClr val="000000"/>
                </a:solidFill>
              </a:rPr>
              <a:t>We will provide dinner on the Saturday night – catering for all dietary requirements. Every other meal or snack you will need to provide for yourself. There are kitchens in lodges 1 and 2 and a kitchen in the main hall. Please be mindful that there will be many people wanting to use the kitchen areas, so keep usage to reheating meals and do not spend half an hour cooking up a deluxe meal. 5-10 mins each only.</a:t>
            </a:r>
          </a:p>
        </p:txBody>
      </p:sp>
      <p:sp>
        <p:nvSpPr>
          <p:cNvPr id="5" name="TextBox 4">
            <a:extLst>
              <a:ext uri="{FF2B5EF4-FFF2-40B4-BE49-F238E27FC236}">
                <a16:creationId xmlns:a16="http://schemas.microsoft.com/office/drawing/2014/main" id="{A8A45C12-8BCD-EC83-D59A-061D0BE5BA76}"/>
              </a:ext>
            </a:extLst>
          </p:cNvPr>
          <p:cNvSpPr txBox="1"/>
          <p:nvPr/>
        </p:nvSpPr>
        <p:spPr>
          <a:xfrm>
            <a:off x="1663236" y="4511554"/>
            <a:ext cx="486383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sz="1400">
                <a:solidFill>
                  <a:srgbClr val="000000"/>
                </a:solidFill>
              </a:rPr>
              <a:t>It's pretty shallow in parts. The end closest to the lodges does get a bit deeper – maybe 2m at a guess. It is sludgy underneath and if you step on something that feels like a wedding ring – pick it up and return to Scott </a:t>
            </a:r>
            <a:r>
              <a:rPr lang="en-US" sz="1400" err="1">
                <a:solidFill>
                  <a:srgbClr val="000000"/>
                </a:solidFill>
              </a:rPr>
              <a:t>Mellins</a:t>
            </a:r>
            <a:r>
              <a:rPr lang="en-US" sz="1400">
                <a:solidFill>
                  <a:srgbClr val="000000"/>
                </a:solidFill>
              </a:rPr>
              <a:t>.</a:t>
            </a:r>
            <a:br>
              <a:rPr lang="en-US" sz="1400"/>
            </a:br>
            <a:r>
              <a:rPr lang="en-US" sz="1400">
                <a:solidFill>
                  <a:srgbClr val="000000"/>
                </a:solidFill>
              </a:rPr>
              <a:t>We do ask that you refrain from using the lagoon when under the influence, for your own safety. If accompanied by a (sober) strong swimmer, then please let someone in the </a:t>
            </a:r>
            <a:r>
              <a:rPr lang="en-US" sz="1400" err="1">
                <a:solidFill>
                  <a:srgbClr val="000000"/>
                </a:solidFill>
              </a:rPr>
              <a:t>organising</a:t>
            </a:r>
            <a:r>
              <a:rPr lang="en-US" sz="1400">
                <a:solidFill>
                  <a:srgbClr val="000000"/>
                </a:solidFill>
              </a:rPr>
              <a:t> team know before you go (and when you return!).</a:t>
            </a:r>
          </a:p>
        </p:txBody>
      </p:sp>
      <p:sp>
        <p:nvSpPr>
          <p:cNvPr id="13" name="TextBox 12">
            <a:extLst>
              <a:ext uri="{FF2B5EF4-FFF2-40B4-BE49-F238E27FC236}">
                <a16:creationId xmlns:a16="http://schemas.microsoft.com/office/drawing/2014/main" id="{9D30528A-046F-852E-EC26-79B0658A9E97}"/>
              </a:ext>
            </a:extLst>
          </p:cNvPr>
          <p:cNvSpPr txBox="1"/>
          <p:nvPr/>
        </p:nvSpPr>
        <p:spPr>
          <a:xfrm>
            <a:off x="6717111" y="2153622"/>
            <a:ext cx="369183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sz="1400">
                <a:solidFill>
                  <a:srgbClr val="000000"/>
                </a:solidFill>
              </a:rPr>
              <a:t>YES! After last year's rain-filled cram-fest, we have made sure to create some quiet spaces. These will be in the lounge / kitchen areas in lodges 1 and 2 and are available for everyone. Please be respectful of others using this space, but also </a:t>
            </a:r>
            <a:r>
              <a:rPr lang="en-US" sz="1400" err="1">
                <a:solidFill>
                  <a:srgbClr val="000000"/>
                </a:solidFill>
              </a:rPr>
              <a:t>recognise</a:t>
            </a:r>
            <a:r>
              <a:rPr lang="en-US" sz="1400">
                <a:solidFill>
                  <a:srgbClr val="000000"/>
                </a:solidFill>
              </a:rPr>
              <a:t> that these are 'quiet' spaces and not 'silent' spaces. </a:t>
            </a:r>
            <a:br>
              <a:rPr lang="en-US" sz="1400">
                <a:solidFill>
                  <a:srgbClr val="000000"/>
                </a:solidFill>
              </a:rPr>
            </a:br>
            <a:br>
              <a:rPr lang="en-US" sz="1400">
                <a:solidFill>
                  <a:srgbClr val="000000"/>
                </a:solidFill>
              </a:rPr>
            </a:br>
            <a:r>
              <a:rPr lang="en-US" sz="1400">
                <a:solidFill>
                  <a:srgbClr val="000000"/>
                </a:solidFill>
              </a:rPr>
              <a:t>After 8pm each night, these two spots will become 'Chill Zones' that are a place to chill if you need to get away from the party / festivities. These spaces will be stocked with tea, coffee, and the occasional snack.</a:t>
            </a:r>
          </a:p>
        </p:txBody>
      </p:sp>
    </p:spTree>
    <p:extLst>
      <p:ext uri="{BB962C8B-B14F-4D97-AF65-F5344CB8AC3E}">
        <p14:creationId xmlns:p14="http://schemas.microsoft.com/office/powerpoint/2010/main" val="344959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a:extLst>
            <a:ext uri="{FF2B5EF4-FFF2-40B4-BE49-F238E27FC236}">
              <a16:creationId xmlns:a16="http://schemas.microsoft.com/office/drawing/2014/main" id="{AE25E520-1B94-E553-B5E3-7C4571CED867}"/>
            </a:ext>
          </a:extLst>
        </p:cNvPr>
        <p:cNvGrpSpPr/>
        <p:nvPr/>
      </p:nvGrpSpPr>
      <p:grpSpPr>
        <a:xfrm>
          <a:off x="0" y="0"/>
          <a:ext cx="0" cy="0"/>
          <a:chOff x="0" y="0"/>
          <a:chExt cx="0" cy="0"/>
        </a:xfrm>
      </p:grpSpPr>
      <p:pic>
        <p:nvPicPr>
          <p:cNvPr id="4" name="Picture 3" descr="A red worm with white letters on a black background&#10;&#10;AI-generated content may be incorrect.">
            <a:extLst>
              <a:ext uri="{FF2B5EF4-FFF2-40B4-BE49-F238E27FC236}">
                <a16:creationId xmlns:a16="http://schemas.microsoft.com/office/drawing/2014/main" id="{6A0A0731-AEDC-7C6F-9D1C-7E573FEE5D30}"/>
              </a:ext>
            </a:extLst>
          </p:cNvPr>
          <p:cNvPicPr>
            <a:picLocks noChangeAspect="1"/>
          </p:cNvPicPr>
          <p:nvPr/>
        </p:nvPicPr>
        <p:blipFill>
          <a:blip r:embed="rId2"/>
          <a:stretch>
            <a:fillRect/>
          </a:stretch>
        </p:blipFill>
        <p:spPr>
          <a:xfrm>
            <a:off x="1666191" y="-568766"/>
            <a:ext cx="4572000" cy="2157984"/>
          </a:xfrm>
          <a:prstGeom prst="rect">
            <a:avLst/>
          </a:prstGeom>
        </p:spPr>
      </p:pic>
      <p:sp>
        <p:nvSpPr>
          <p:cNvPr id="2" name="Rectangle 1">
            <a:extLst>
              <a:ext uri="{FF2B5EF4-FFF2-40B4-BE49-F238E27FC236}">
                <a16:creationId xmlns:a16="http://schemas.microsoft.com/office/drawing/2014/main" id="{60D0DCDB-33D1-C74C-F198-0FF05106301A}"/>
              </a:ext>
            </a:extLst>
          </p:cNvPr>
          <p:cNvSpPr/>
          <p:nvPr/>
        </p:nvSpPr>
        <p:spPr>
          <a:xfrm>
            <a:off x="1473200" y="1181100"/>
            <a:ext cx="9245600" cy="56769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7" name="TextBox 6">
            <a:extLst>
              <a:ext uri="{FF2B5EF4-FFF2-40B4-BE49-F238E27FC236}">
                <a16:creationId xmlns:a16="http://schemas.microsoft.com/office/drawing/2014/main" id="{034A3FA9-0F6C-531B-8A93-A96CB796CBC5}"/>
              </a:ext>
            </a:extLst>
          </p:cNvPr>
          <p:cNvSpPr txBox="1"/>
          <p:nvPr/>
        </p:nvSpPr>
        <p:spPr>
          <a:xfrm>
            <a:off x="7039399" y="222353"/>
            <a:ext cx="34864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a:solidFill>
                  <a:schemeClr val="bg1"/>
                </a:solidFill>
              </a:rPr>
              <a:t>CAMP RULES</a:t>
            </a:r>
          </a:p>
        </p:txBody>
      </p:sp>
      <p:sp>
        <p:nvSpPr>
          <p:cNvPr id="6" name="TextBox 5">
            <a:extLst>
              <a:ext uri="{FF2B5EF4-FFF2-40B4-BE49-F238E27FC236}">
                <a16:creationId xmlns:a16="http://schemas.microsoft.com/office/drawing/2014/main" id="{CD27166D-ABED-659C-1D6C-E22DDB6C91D0}"/>
              </a:ext>
            </a:extLst>
          </p:cNvPr>
          <p:cNvSpPr txBox="1"/>
          <p:nvPr/>
        </p:nvSpPr>
        <p:spPr>
          <a:xfrm>
            <a:off x="1663236" y="1458934"/>
            <a:ext cx="42295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1"/>
                </a:solidFill>
                <a:latin typeface="Aptos ExtraBold" panose="020B0004020202020204" pitchFamily="34" charset="0"/>
              </a:rPr>
              <a:t>Q. How do I sign up for group runs?</a:t>
            </a:r>
          </a:p>
        </p:txBody>
      </p:sp>
      <p:sp>
        <p:nvSpPr>
          <p:cNvPr id="8" name="TextBox 7">
            <a:extLst>
              <a:ext uri="{FF2B5EF4-FFF2-40B4-BE49-F238E27FC236}">
                <a16:creationId xmlns:a16="http://schemas.microsoft.com/office/drawing/2014/main" id="{08F0D705-4D5F-50B6-3F68-ADA58601576C}"/>
              </a:ext>
            </a:extLst>
          </p:cNvPr>
          <p:cNvSpPr txBox="1"/>
          <p:nvPr/>
        </p:nvSpPr>
        <p:spPr>
          <a:xfrm>
            <a:off x="1663236" y="1859044"/>
            <a:ext cx="4928065"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lphaUcPeriod"/>
            </a:pPr>
            <a:r>
              <a:rPr lang="en-US" sz="1400">
                <a:solidFill>
                  <a:srgbClr val="000000"/>
                </a:solidFill>
              </a:rPr>
              <a:t>TBA. But you will be able to sign up for the route/pace of your choice in the lead-up. Please be aware that, due to the number of people attending, there will be a cap on the group sizes – so signing up early will guarantee you a spot in your preferred group. You can change this at any time though!</a:t>
            </a:r>
            <a:br>
              <a:rPr lang="en-US" sz="1400">
                <a:solidFill>
                  <a:srgbClr val="000000"/>
                </a:solidFill>
              </a:rPr>
            </a:br>
            <a:br>
              <a:rPr lang="en-US" sz="1400">
                <a:solidFill>
                  <a:srgbClr val="000000"/>
                </a:solidFill>
              </a:rPr>
            </a:br>
            <a:r>
              <a:rPr lang="en-US" sz="1400">
                <a:solidFill>
                  <a:srgbClr val="000000"/>
                </a:solidFill>
              </a:rPr>
              <a:t>You will also need to come prepared for a few hours in the </a:t>
            </a:r>
            <a:r>
              <a:rPr lang="en-US" sz="1400" err="1">
                <a:solidFill>
                  <a:srgbClr val="000000"/>
                </a:solidFill>
              </a:rPr>
              <a:t>Remutaka</a:t>
            </a:r>
            <a:r>
              <a:rPr lang="en-US" sz="1400">
                <a:solidFill>
                  <a:srgbClr val="000000"/>
                </a:solidFill>
              </a:rPr>
              <a:t> ranges. You will not be allowed to participate unless you have the following gear: trail shoes (or appropriate sandals), warm gear (thermals, beanie, gloves), emergency blanket, sun protection, whistle, water bottles, food, jacket in case of rain. It doesn't matter how fit or fast you are, a sprained ankle can easily happen and mean you are idle and in the bush for hours, or potentially overnight. We will also ensure that each group has at least one PLB with them.</a:t>
            </a:r>
          </a:p>
        </p:txBody>
      </p:sp>
      <p:pic>
        <p:nvPicPr>
          <p:cNvPr id="15" name="Picture 14" descr="A group of people posing for a photo&#10;&#10;AI-generated content may be incorrect.">
            <a:extLst>
              <a:ext uri="{FF2B5EF4-FFF2-40B4-BE49-F238E27FC236}">
                <a16:creationId xmlns:a16="http://schemas.microsoft.com/office/drawing/2014/main" id="{3F1C4CB4-DE83-EB4D-B4BE-B1283F206011}"/>
              </a:ext>
            </a:extLst>
          </p:cNvPr>
          <p:cNvPicPr>
            <a:picLocks noChangeAspect="1"/>
          </p:cNvPicPr>
          <p:nvPr/>
        </p:nvPicPr>
        <p:blipFill>
          <a:blip r:embed="rId3">
            <a:extLst>
              <a:ext uri="{28A0092B-C50C-407E-A947-70E740481C1C}">
                <a14:useLocalDpi xmlns:a14="http://schemas.microsoft.com/office/drawing/2010/main" val="0"/>
              </a:ext>
            </a:extLst>
          </a:blip>
          <a:srcRect l="16058" t="25560" r="9725" b="10264"/>
          <a:stretch/>
        </p:blipFill>
        <p:spPr>
          <a:xfrm>
            <a:off x="7115684" y="4597401"/>
            <a:ext cx="3228416" cy="2093736"/>
          </a:xfrm>
          <a:prstGeom prst="rect">
            <a:avLst/>
          </a:prstGeom>
        </p:spPr>
      </p:pic>
      <p:pic>
        <p:nvPicPr>
          <p:cNvPr id="17" name="Picture 16" descr="A group of people sitting on a rock&#10;&#10;AI-generated content may be incorrect.">
            <a:extLst>
              <a:ext uri="{FF2B5EF4-FFF2-40B4-BE49-F238E27FC236}">
                <a16:creationId xmlns:a16="http://schemas.microsoft.com/office/drawing/2014/main" id="{59DA7BF8-5F90-09F5-7719-1EB1A4F292D3}"/>
              </a:ext>
            </a:extLst>
          </p:cNvPr>
          <p:cNvPicPr>
            <a:picLocks noChangeAspect="1"/>
          </p:cNvPicPr>
          <p:nvPr/>
        </p:nvPicPr>
        <p:blipFill>
          <a:blip r:embed="rId4">
            <a:extLst>
              <a:ext uri="{28A0092B-C50C-407E-A947-70E740481C1C}">
                <a14:useLocalDpi xmlns:a14="http://schemas.microsoft.com/office/drawing/2010/main" val="0"/>
              </a:ext>
            </a:extLst>
          </a:blip>
          <a:srcRect l="13472" t="12963" r="17222"/>
          <a:stretch/>
        </p:blipFill>
        <p:spPr>
          <a:xfrm>
            <a:off x="7115684" y="1475708"/>
            <a:ext cx="3228416" cy="3040793"/>
          </a:xfrm>
          <a:prstGeom prst="rect">
            <a:avLst/>
          </a:prstGeom>
        </p:spPr>
      </p:pic>
    </p:spTree>
    <p:extLst>
      <p:ext uri="{BB962C8B-B14F-4D97-AF65-F5344CB8AC3E}">
        <p14:creationId xmlns:p14="http://schemas.microsoft.com/office/powerpoint/2010/main" val="201085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a:extLst>
            <a:ext uri="{FF2B5EF4-FFF2-40B4-BE49-F238E27FC236}">
              <a16:creationId xmlns:a16="http://schemas.microsoft.com/office/drawing/2014/main" id="{AE78F5A9-CEDB-AD89-A928-4F38D9D008D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ED1BF63-36FF-59EA-9523-36FC440B7094}"/>
              </a:ext>
            </a:extLst>
          </p:cNvPr>
          <p:cNvSpPr/>
          <p:nvPr/>
        </p:nvSpPr>
        <p:spPr>
          <a:xfrm>
            <a:off x="1473199" y="1221758"/>
            <a:ext cx="9245600" cy="56769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4" name="Picture 3" descr="A red worm with white letters on a black background&#10;&#10;AI-generated content may be incorrect.">
            <a:extLst>
              <a:ext uri="{FF2B5EF4-FFF2-40B4-BE49-F238E27FC236}">
                <a16:creationId xmlns:a16="http://schemas.microsoft.com/office/drawing/2014/main" id="{76C512B0-FE4C-37F0-FB58-845ACA712F86}"/>
              </a:ext>
            </a:extLst>
          </p:cNvPr>
          <p:cNvPicPr>
            <a:picLocks noChangeAspect="1"/>
          </p:cNvPicPr>
          <p:nvPr/>
        </p:nvPicPr>
        <p:blipFill>
          <a:blip r:embed="rId2"/>
          <a:stretch>
            <a:fillRect/>
          </a:stretch>
        </p:blipFill>
        <p:spPr>
          <a:xfrm>
            <a:off x="1666191" y="-568766"/>
            <a:ext cx="4572000" cy="2157984"/>
          </a:xfrm>
          <a:prstGeom prst="rect">
            <a:avLst/>
          </a:prstGeom>
        </p:spPr>
      </p:pic>
      <p:sp>
        <p:nvSpPr>
          <p:cNvPr id="7" name="TextBox 6">
            <a:extLst>
              <a:ext uri="{FF2B5EF4-FFF2-40B4-BE49-F238E27FC236}">
                <a16:creationId xmlns:a16="http://schemas.microsoft.com/office/drawing/2014/main" id="{D8A4899B-90E3-F116-8579-89D5C97CA957}"/>
              </a:ext>
            </a:extLst>
          </p:cNvPr>
          <p:cNvSpPr txBox="1"/>
          <p:nvPr/>
        </p:nvSpPr>
        <p:spPr>
          <a:xfrm>
            <a:off x="7039399" y="222353"/>
            <a:ext cx="34864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a:solidFill>
                  <a:schemeClr val="bg1"/>
                </a:solidFill>
              </a:rPr>
              <a:t>CAMP RULES</a:t>
            </a:r>
          </a:p>
        </p:txBody>
      </p:sp>
      <p:sp>
        <p:nvSpPr>
          <p:cNvPr id="6" name="TextBox 5">
            <a:extLst>
              <a:ext uri="{FF2B5EF4-FFF2-40B4-BE49-F238E27FC236}">
                <a16:creationId xmlns:a16="http://schemas.microsoft.com/office/drawing/2014/main" id="{91A12408-249D-7209-6B33-7579EC1CA388}"/>
              </a:ext>
            </a:extLst>
          </p:cNvPr>
          <p:cNvSpPr txBox="1"/>
          <p:nvPr/>
        </p:nvSpPr>
        <p:spPr>
          <a:xfrm>
            <a:off x="3981218" y="1397328"/>
            <a:ext cx="42295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accent1"/>
                </a:solidFill>
                <a:latin typeface="Aptos ExtraBold" panose="020B0004020202020204" pitchFamily="34" charset="0"/>
              </a:rPr>
              <a:t>Cleaning and recycling</a:t>
            </a:r>
          </a:p>
        </p:txBody>
      </p:sp>
      <p:sp>
        <p:nvSpPr>
          <p:cNvPr id="3" name="TextBox 2">
            <a:extLst>
              <a:ext uri="{FF2B5EF4-FFF2-40B4-BE49-F238E27FC236}">
                <a16:creationId xmlns:a16="http://schemas.microsoft.com/office/drawing/2014/main" id="{E123989D-0B78-3F48-FD0E-C25D59C9768D}"/>
              </a:ext>
            </a:extLst>
          </p:cNvPr>
          <p:cNvSpPr txBox="1"/>
          <p:nvPr/>
        </p:nvSpPr>
        <p:spPr>
          <a:xfrm>
            <a:off x="2725003" y="1845924"/>
            <a:ext cx="717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rPr>
              <a:t>Cleaning </a:t>
            </a:r>
          </a:p>
          <a:p>
            <a:r>
              <a:rPr lang="en-US" sz="1400"/>
              <a:t>Everyone is equally responsible for the cleanliness of the camp. While we have designated people making sure it all goes smoothly – if you see some rubbish, put it in the bin. If the bin is overflowing, empty it and replace the bag. If someone left water all over the bathroom floor, mop it up. You get the idea!</a:t>
            </a:r>
          </a:p>
        </p:txBody>
      </p:sp>
      <p:sp>
        <p:nvSpPr>
          <p:cNvPr id="5" name="TextBox 4">
            <a:extLst>
              <a:ext uri="{FF2B5EF4-FFF2-40B4-BE49-F238E27FC236}">
                <a16:creationId xmlns:a16="http://schemas.microsoft.com/office/drawing/2014/main" id="{B655B330-0F81-E832-DF4C-7FE586CAF173}"/>
              </a:ext>
            </a:extLst>
          </p:cNvPr>
          <p:cNvSpPr txBox="1"/>
          <p:nvPr/>
        </p:nvSpPr>
        <p:spPr>
          <a:xfrm>
            <a:off x="2725001" y="3171803"/>
            <a:ext cx="717872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rPr>
              <a:t>Recycling</a:t>
            </a:r>
          </a:p>
          <a:p>
            <a:r>
              <a:rPr lang="en-US" sz="1400"/>
              <a:t>There will be several bins available to deposit your recycling and rubbish. All bins will be labeled so please pay attention and place everything into the appropriate bin. All recycling will be taken to the nearest recycling facility, as needed.</a:t>
            </a:r>
          </a:p>
        </p:txBody>
      </p:sp>
      <p:sp>
        <p:nvSpPr>
          <p:cNvPr id="9" name="TextBox 8">
            <a:extLst>
              <a:ext uri="{FF2B5EF4-FFF2-40B4-BE49-F238E27FC236}">
                <a16:creationId xmlns:a16="http://schemas.microsoft.com/office/drawing/2014/main" id="{A56BBE25-E99D-0DF0-7E51-BE02602F8B4E}"/>
              </a:ext>
            </a:extLst>
          </p:cNvPr>
          <p:cNvSpPr txBox="1"/>
          <p:nvPr/>
        </p:nvSpPr>
        <p:spPr>
          <a:xfrm>
            <a:off x="2724998" y="4250794"/>
            <a:ext cx="71787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rPr>
              <a:t>Sustainability</a:t>
            </a:r>
          </a:p>
          <a:p>
            <a:r>
              <a:rPr lang="en-US" sz="1400"/>
              <a:t>We ask that you be mindful of the environment during your time at B2W. Reusable or biodegradable items are encouraged, as is carpooling or public transport. When out on the group runs, please keep to the main tracks to avoid disturbing wildlife and keep all rubbish with you, to be deposited back at camp. </a:t>
            </a:r>
          </a:p>
        </p:txBody>
      </p:sp>
      <p:sp>
        <p:nvSpPr>
          <p:cNvPr id="10" name="TextBox 1">
            <a:extLst>
              <a:ext uri="{FF2B5EF4-FFF2-40B4-BE49-F238E27FC236}">
                <a16:creationId xmlns:a16="http://schemas.microsoft.com/office/drawing/2014/main" id="{22312665-71A4-76CC-F8EB-D7F76AD2B61C}"/>
              </a:ext>
            </a:extLst>
          </p:cNvPr>
          <p:cNvSpPr txBox="1"/>
          <p:nvPr/>
        </p:nvSpPr>
        <p:spPr>
          <a:xfrm>
            <a:off x="2724998" y="5576674"/>
            <a:ext cx="7510152"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accent1"/>
                </a:solidFill>
              </a:rPr>
              <a:t>Composting</a:t>
            </a:r>
          </a:p>
          <a:p>
            <a:r>
              <a:rPr lang="en-US" sz="1400"/>
              <a:t>A bin will be provided in the main hall kitchen to deposit any compost.</a:t>
            </a:r>
          </a:p>
        </p:txBody>
      </p:sp>
      <p:pic>
        <p:nvPicPr>
          <p:cNvPr id="18" name="Graphic 17" descr="Recycle with solid fill">
            <a:extLst>
              <a:ext uri="{FF2B5EF4-FFF2-40B4-BE49-F238E27FC236}">
                <a16:creationId xmlns:a16="http://schemas.microsoft.com/office/drawing/2014/main" id="{A69F2DFA-3626-A154-ED80-F837FAC076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2777" y="3379742"/>
            <a:ext cx="760734" cy="760734"/>
          </a:xfrm>
          <a:prstGeom prst="rect">
            <a:avLst/>
          </a:prstGeom>
        </p:spPr>
      </p:pic>
      <p:pic>
        <p:nvPicPr>
          <p:cNvPr id="20" name="Graphic 19" descr="Garbage with solid fill">
            <a:extLst>
              <a:ext uri="{FF2B5EF4-FFF2-40B4-BE49-F238E27FC236}">
                <a16:creationId xmlns:a16="http://schemas.microsoft.com/office/drawing/2014/main" id="{E98C0002-F84C-6751-1CDE-76E6D2AEF4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2777" y="2095362"/>
            <a:ext cx="760734" cy="760734"/>
          </a:xfrm>
          <a:prstGeom prst="rect">
            <a:avLst/>
          </a:prstGeom>
        </p:spPr>
      </p:pic>
      <p:pic>
        <p:nvPicPr>
          <p:cNvPr id="22" name="Graphic 21" descr="Open hand with plant with solid fill">
            <a:extLst>
              <a:ext uri="{FF2B5EF4-FFF2-40B4-BE49-F238E27FC236}">
                <a16:creationId xmlns:a16="http://schemas.microsoft.com/office/drawing/2014/main" id="{7647A67A-A3C7-0200-CFFF-7D8597778A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60982" y="5561438"/>
            <a:ext cx="760734" cy="760734"/>
          </a:xfrm>
          <a:prstGeom prst="rect">
            <a:avLst/>
          </a:prstGeom>
        </p:spPr>
      </p:pic>
      <p:pic>
        <p:nvPicPr>
          <p:cNvPr id="24" name="Graphic 23" descr="Recycle with solid fill">
            <a:extLst>
              <a:ext uri="{FF2B5EF4-FFF2-40B4-BE49-F238E27FC236}">
                <a16:creationId xmlns:a16="http://schemas.microsoft.com/office/drawing/2014/main" id="{D9164034-B16A-30E9-DD4E-44D866C775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72777" y="4470590"/>
            <a:ext cx="760734" cy="760734"/>
          </a:xfrm>
          <a:prstGeom prst="rect">
            <a:avLst/>
          </a:prstGeom>
        </p:spPr>
      </p:pic>
    </p:spTree>
    <p:extLst>
      <p:ext uri="{BB962C8B-B14F-4D97-AF65-F5344CB8AC3E}">
        <p14:creationId xmlns:p14="http://schemas.microsoft.com/office/powerpoint/2010/main" val="47844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7F068-6BA8-0F41-7476-85AFD049AD80}"/>
              </a:ext>
            </a:extLst>
          </p:cNvPr>
          <p:cNvSpPr/>
          <p:nvPr/>
        </p:nvSpPr>
        <p:spPr>
          <a:xfrm>
            <a:off x="1473199" y="1221758"/>
            <a:ext cx="9245600" cy="56769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4" name="Picture 3" descr="A red worm with white letters on a black background&#10;&#10;AI-generated content may be incorrect.">
            <a:extLst>
              <a:ext uri="{FF2B5EF4-FFF2-40B4-BE49-F238E27FC236}">
                <a16:creationId xmlns:a16="http://schemas.microsoft.com/office/drawing/2014/main" id="{A5226FDE-4B75-7616-1007-317AE991638D}"/>
              </a:ext>
            </a:extLst>
          </p:cNvPr>
          <p:cNvPicPr>
            <a:picLocks noChangeAspect="1"/>
          </p:cNvPicPr>
          <p:nvPr/>
        </p:nvPicPr>
        <p:blipFill>
          <a:blip r:embed="rId2"/>
          <a:stretch>
            <a:fillRect/>
          </a:stretch>
        </p:blipFill>
        <p:spPr>
          <a:xfrm>
            <a:off x="1666191" y="-568766"/>
            <a:ext cx="4572000" cy="2157984"/>
          </a:xfrm>
          <a:prstGeom prst="rect">
            <a:avLst/>
          </a:prstGeom>
        </p:spPr>
      </p:pic>
      <p:sp>
        <p:nvSpPr>
          <p:cNvPr id="6" name="TextBox 5">
            <a:extLst>
              <a:ext uri="{FF2B5EF4-FFF2-40B4-BE49-F238E27FC236}">
                <a16:creationId xmlns:a16="http://schemas.microsoft.com/office/drawing/2014/main" id="{BF025FED-743C-2527-23E0-F23DBA61B752}"/>
              </a:ext>
            </a:extLst>
          </p:cNvPr>
          <p:cNvSpPr txBox="1"/>
          <p:nvPr/>
        </p:nvSpPr>
        <p:spPr>
          <a:xfrm>
            <a:off x="2616606" y="1243373"/>
            <a:ext cx="69065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156082"/>
                </a:solidFill>
              </a:rPr>
              <a:t>Code of Conduct</a:t>
            </a:r>
          </a:p>
        </p:txBody>
      </p:sp>
      <p:sp>
        <p:nvSpPr>
          <p:cNvPr id="8" name="TextBox 1">
            <a:extLst>
              <a:ext uri="{FF2B5EF4-FFF2-40B4-BE49-F238E27FC236}">
                <a16:creationId xmlns:a16="http://schemas.microsoft.com/office/drawing/2014/main" id="{1DCA61AD-140B-497D-E99B-412A523DF9B5}"/>
              </a:ext>
            </a:extLst>
          </p:cNvPr>
          <p:cNvSpPr txBox="1"/>
          <p:nvPr/>
        </p:nvSpPr>
        <p:spPr>
          <a:xfrm>
            <a:off x="1671654" y="1924855"/>
            <a:ext cx="4259955" cy="43858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sz="1600" b="1">
                <a:solidFill>
                  <a:schemeClr val="accent1"/>
                </a:solidFill>
              </a:rPr>
              <a:t>Respect and inclusivity</a:t>
            </a:r>
            <a:endParaRPr lang="en-US" sz="1800">
              <a:solidFill>
                <a:schemeClr val="accent1"/>
              </a:solidFill>
            </a:endParaRPr>
          </a:p>
          <a:p>
            <a:r>
              <a:rPr lang="en-NZ" sz="1200"/>
              <a:t>We expect all participants to show respect to each other, our hosts, the venue, nature, and themselves. This includes respecting personal boundaries and treating everyone with kindness and consideration.</a:t>
            </a:r>
          </a:p>
          <a:p>
            <a:endParaRPr lang="en-NZ" sz="1100"/>
          </a:p>
          <a:p>
            <a:r>
              <a:rPr lang="en-US" sz="1600" b="1">
                <a:solidFill>
                  <a:schemeClr val="accent1"/>
                </a:solidFill>
              </a:rPr>
              <a:t>2.  No tolerance for inappropriate </a:t>
            </a:r>
            <a:r>
              <a:rPr lang="en-US" sz="1600" b="1" err="1">
                <a:solidFill>
                  <a:schemeClr val="accent1"/>
                </a:solidFill>
              </a:rPr>
              <a:t>behaviour</a:t>
            </a:r>
            <a:endParaRPr lang="en-US" sz="1600" err="1">
              <a:solidFill>
                <a:schemeClr val="accent1"/>
              </a:solidFill>
            </a:endParaRPr>
          </a:p>
          <a:p>
            <a:r>
              <a:rPr lang="en-NZ" sz="1200"/>
              <a:t>Any behaviour that could be interpreted as creepy, aggressive, disrespectful, too forward, or repetitive is strictly prohibited. This includes unwanted advances, harassment, or any actions that make others feel uncomfortable, regardless of the intention.</a:t>
            </a:r>
          </a:p>
          <a:p>
            <a:endParaRPr lang="en-NZ" sz="1200"/>
          </a:p>
          <a:p>
            <a:r>
              <a:rPr lang="en-US" sz="1600" b="1">
                <a:solidFill>
                  <a:schemeClr val="accent1"/>
                </a:solidFill>
              </a:rPr>
              <a:t>3.  Safety first</a:t>
            </a:r>
          </a:p>
          <a:p>
            <a:r>
              <a:rPr lang="en-NZ" sz="1200"/>
              <a:t>Follow all safety protocols set out by the organising team. These will be updated closer to the event and must be followed at all times.</a:t>
            </a:r>
          </a:p>
          <a:p>
            <a:endParaRPr lang="en-NZ" sz="1200"/>
          </a:p>
          <a:p>
            <a:r>
              <a:rPr lang="en-US" sz="1600" b="1">
                <a:solidFill>
                  <a:schemeClr val="accent1"/>
                </a:solidFill>
              </a:rPr>
              <a:t>4.  Compliance with rules and regulations</a:t>
            </a:r>
            <a:endParaRPr lang="en-US" sz="1600">
              <a:solidFill>
                <a:schemeClr val="accent1"/>
              </a:solidFill>
            </a:endParaRPr>
          </a:p>
          <a:p>
            <a:r>
              <a:rPr lang="en-NZ" sz="1200"/>
              <a:t>Participants are required to follow all rules and regulations as outlined by the event organisers. These rules are in place to ensure the safety and enjoyment of everyone involved.</a:t>
            </a:r>
            <a:endParaRPr lang="en-NZ" sz="1800"/>
          </a:p>
        </p:txBody>
      </p:sp>
      <p:sp>
        <p:nvSpPr>
          <p:cNvPr id="9" name="TextBox 1">
            <a:extLst>
              <a:ext uri="{FF2B5EF4-FFF2-40B4-BE49-F238E27FC236}">
                <a16:creationId xmlns:a16="http://schemas.microsoft.com/office/drawing/2014/main" id="{525C8803-0D40-49FE-8A4E-CBFD54007738}"/>
              </a:ext>
            </a:extLst>
          </p:cNvPr>
          <p:cNvSpPr txBox="1"/>
          <p:nvPr/>
        </p:nvSpPr>
        <p:spPr>
          <a:xfrm>
            <a:off x="6260389" y="1924855"/>
            <a:ext cx="4259958" cy="401648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accent1"/>
                </a:solidFill>
              </a:rPr>
              <a:t>5.  Responsible drinking</a:t>
            </a:r>
            <a:endParaRPr lang="en-US" sz="1800">
              <a:solidFill>
                <a:schemeClr val="accent1"/>
              </a:solidFill>
            </a:endParaRPr>
          </a:p>
          <a:p>
            <a:r>
              <a:rPr lang="en-NZ" sz="1200"/>
              <a:t>We encourage responsible drinking and remind you to be mindful of your alcohol (or any other substance) consumption. Any disruptive or unsafe behaviour resulting from this will not be tolerated.</a:t>
            </a:r>
          </a:p>
          <a:p>
            <a:endParaRPr lang="en-NZ" sz="1100"/>
          </a:p>
          <a:p>
            <a:r>
              <a:rPr lang="en-US" sz="1600" b="1">
                <a:solidFill>
                  <a:schemeClr val="accent1"/>
                </a:solidFill>
              </a:rPr>
              <a:t>6.   Respect for the environment</a:t>
            </a:r>
            <a:endParaRPr lang="en-US" sz="1600">
              <a:solidFill>
                <a:schemeClr val="accent1"/>
              </a:solidFill>
            </a:endParaRPr>
          </a:p>
          <a:p>
            <a:r>
              <a:rPr lang="en-NZ" sz="1200"/>
              <a:t>As we will be enjoying the natural beauty of Wellington’s trails and Camp Wainui, it’s important that we leave no trace. Please dispose of any waste properly and avoid disturbing wildlife or damaging the environment.</a:t>
            </a:r>
            <a:endParaRPr lang="en-NZ" sz="1800"/>
          </a:p>
          <a:p>
            <a:endParaRPr lang="en-NZ" sz="1200"/>
          </a:p>
          <a:p>
            <a:r>
              <a:rPr lang="en-US" sz="1600" b="1">
                <a:solidFill>
                  <a:schemeClr val="accent1"/>
                </a:solidFill>
              </a:rPr>
              <a:t>7. Responsibility for damages</a:t>
            </a:r>
          </a:p>
          <a:p>
            <a:r>
              <a:rPr lang="en-NZ" sz="1200"/>
              <a:t>Participants are responsible for any damages or costs that may occur as a result of their actions during the event. This includes any damage to the venue, equipment, or property, as well as any costs incurred due to violations of the Code of Conduct or event rules.</a:t>
            </a:r>
            <a:endParaRPr lang="en-NZ" sz="1800"/>
          </a:p>
          <a:p>
            <a:endParaRPr lang="en-NZ" sz="1200"/>
          </a:p>
          <a:p>
            <a:endParaRPr lang="en-US" sz="1600" b="1">
              <a:solidFill>
                <a:schemeClr val="accent1"/>
              </a:solidFill>
            </a:endParaRPr>
          </a:p>
        </p:txBody>
      </p:sp>
      <p:cxnSp>
        <p:nvCxnSpPr>
          <p:cNvPr id="10" name="Straight Arrow Connector 9">
            <a:extLst>
              <a:ext uri="{FF2B5EF4-FFF2-40B4-BE49-F238E27FC236}">
                <a16:creationId xmlns:a16="http://schemas.microsoft.com/office/drawing/2014/main" id="{D5C85DC6-3E9E-7EB1-B711-071626DABD72}"/>
              </a:ext>
            </a:extLst>
          </p:cNvPr>
          <p:cNvCxnSpPr/>
          <p:nvPr/>
        </p:nvCxnSpPr>
        <p:spPr>
          <a:xfrm>
            <a:off x="6069904" y="1951260"/>
            <a:ext cx="52191" cy="4311041"/>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33CACB5-9AA8-BFAC-EAED-E21C520A791F}"/>
              </a:ext>
            </a:extLst>
          </p:cNvPr>
          <p:cNvSpPr txBox="1"/>
          <p:nvPr/>
        </p:nvSpPr>
        <p:spPr>
          <a:xfrm>
            <a:off x="7039399" y="222353"/>
            <a:ext cx="34864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a:solidFill>
                  <a:schemeClr val="bg1"/>
                </a:solidFill>
              </a:rPr>
              <a:t>CAMP RULES</a:t>
            </a:r>
          </a:p>
        </p:txBody>
      </p:sp>
    </p:spTree>
    <p:extLst>
      <p:ext uri="{BB962C8B-B14F-4D97-AF65-F5344CB8AC3E}">
        <p14:creationId xmlns:p14="http://schemas.microsoft.com/office/powerpoint/2010/main" val="1379746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office theme</vt:lpstr>
      <vt:lpstr>CAMP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10</cp:revision>
  <dcterms:created xsi:type="dcterms:W3CDTF">2025-01-27T06:29:04Z</dcterms:created>
  <dcterms:modified xsi:type="dcterms:W3CDTF">2025-01-27T06:31:23Z</dcterms:modified>
</cp:coreProperties>
</file>