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 snapToGrid="0">
      <p:cViewPr varScale="1">
        <p:scale>
          <a:sx n="42" d="100"/>
          <a:sy n="42" d="100"/>
        </p:scale>
        <p:origin x="16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17FD-3122-4166-A392-CF4336DE68AF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E800-D6EF-4928-8C65-F8DEB7BD1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6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17FD-3122-4166-A392-CF4336DE68AF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E800-D6EF-4928-8C65-F8DEB7BD1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17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17FD-3122-4166-A392-CF4336DE68AF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E800-D6EF-4928-8C65-F8DEB7BD1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11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17FD-3122-4166-A392-CF4336DE68AF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E800-D6EF-4928-8C65-F8DEB7BD1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26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17FD-3122-4166-A392-CF4336DE68AF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E800-D6EF-4928-8C65-F8DEB7BD1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69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17FD-3122-4166-A392-CF4336DE68AF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E800-D6EF-4928-8C65-F8DEB7BD1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418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17FD-3122-4166-A392-CF4336DE68AF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E800-D6EF-4928-8C65-F8DEB7BD1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05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17FD-3122-4166-A392-CF4336DE68AF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E800-D6EF-4928-8C65-F8DEB7BD1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85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17FD-3122-4166-A392-CF4336DE68AF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E800-D6EF-4928-8C65-F8DEB7BD1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64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17FD-3122-4166-A392-CF4336DE68AF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E800-D6EF-4928-8C65-F8DEB7BD1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66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17FD-3122-4166-A392-CF4336DE68AF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E800-D6EF-4928-8C65-F8DEB7BD1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2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617FD-3122-4166-A392-CF4336DE68AF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DE800-D6EF-4928-8C65-F8DEB7BD1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1621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ubbees.com/" TargetMode="External"/><Relationship Id="rId2" Type="http://schemas.openxmlformats.org/officeDocument/2006/relationships/hyperlink" Target="https://kabia-ess.org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3A7D26-70AA-32AB-EC2E-26FD32DB3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¿Cómo optimizar tu estrategia de marca?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F4599C9-6204-656D-5EE0-D8348446B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1100" y="4585018"/>
            <a:ext cx="9144000" cy="1655762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4">
                    <a:lumMod val="75000"/>
                  </a:schemeClr>
                </a:solidFill>
              </a:rPr>
              <a:t>EUSKAL CONSEIL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76C4AC5-B8ED-801C-95B2-E65A38BFC6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460" y="4014629"/>
            <a:ext cx="2796540" cy="279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4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DB309E-BB65-C2B8-7179-891BC3E36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b="1" dirty="0">
                <a:solidFill>
                  <a:schemeClr val="accent4">
                    <a:lumMod val="75000"/>
                  </a:schemeClr>
                </a:solidFill>
              </a:rPr>
              <a:t>¿Quiénes somos?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11B4FD8-BB73-07EF-D737-3F24EA59F95F}"/>
              </a:ext>
            </a:extLst>
          </p:cNvPr>
          <p:cNvSpPr txBox="1"/>
          <p:nvPr/>
        </p:nvSpPr>
        <p:spPr>
          <a:xfrm>
            <a:off x="838200" y="2331720"/>
            <a:ext cx="101117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2">
                    <a:lumMod val="75000"/>
                  </a:schemeClr>
                </a:solidFill>
              </a:rPr>
              <a:t>Miembro de la asociación </a:t>
            </a:r>
            <a:r>
              <a:rPr lang="es-ES" sz="3200" u="sng" dirty="0" err="1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Kabia</a:t>
            </a:r>
            <a:r>
              <a:rPr lang="es-ES" sz="3200" dirty="0">
                <a:solidFill>
                  <a:schemeClr val="accent2">
                    <a:lumMod val="75000"/>
                  </a:schemeClr>
                </a:solidFill>
              </a:rPr>
              <a:t>: Economía Social y Solidaria del País Vasco.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2">
                    <a:lumMod val="75000"/>
                  </a:schemeClr>
                </a:solidFill>
              </a:rPr>
              <a:t>Miembro de la Red de Consultores </a:t>
            </a:r>
            <a:r>
              <a:rPr lang="es-ES" sz="3200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RUBEES.</a:t>
            </a:r>
            <a:endParaRPr lang="es-ES" sz="3200" dirty="0">
              <a:solidFill>
                <a:schemeClr val="accent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2">
                    <a:lumMod val="75000"/>
                  </a:schemeClr>
                </a:solidFill>
              </a:rPr>
              <a:t>Microempresa fundada en mayo de 2024.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2">
                    <a:lumMod val="75000"/>
                  </a:schemeClr>
                </a:solidFill>
              </a:rPr>
              <a:t>Especializada en </a:t>
            </a:r>
            <a:r>
              <a:rPr lang="es-ES" sz="3200" b="1" dirty="0">
                <a:solidFill>
                  <a:schemeClr val="accent2">
                    <a:lumMod val="75000"/>
                  </a:schemeClr>
                </a:solidFill>
              </a:rPr>
              <a:t>Marketing Estratégico</a:t>
            </a:r>
            <a:r>
              <a:rPr lang="es-ES" sz="3200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s-ES" sz="3200" dirty="0" err="1">
                <a:solidFill>
                  <a:schemeClr val="accent2">
                    <a:lumMod val="75000"/>
                  </a:schemeClr>
                </a:solidFill>
              </a:rPr>
              <a:t>webmarketing</a:t>
            </a:r>
            <a:r>
              <a:rPr lang="es-ES" sz="3200" dirty="0">
                <a:solidFill>
                  <a:schemeClr val="accent2">
                    <a:lumMod val="75000"/>
                  </a:schemeClr>
                </a:solidFill>
              </a:rPr>
              <a:t>, estudios de mercado, RSE, experiencia del cliente.</a:t>
            </a:r>
          </a:p>
          <a:p>
            <a:pPr marL="285750" indent="-285750">
              <a:buFontTx/>
              <a:buChar char="-"/>
            </a:pPr>
            <a:endParaRPr lang="fr-F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80999A0-445A-FA57-68DA-40BD010EBC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5226209"/>
            <a:ext cx="1584960" cy="158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49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9D5991-66FC-CA89-E2F8-1B941620B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chemeClr val="accent4"/>
                </a:solidFill>
              </a:rPr>
              <a:t>📌 ¿Qué es una estrategia de marca?</a:t>
            </a:r>
            <a:endParaRPr lang="fr-FR" b="1" dirty="0">
              <a:solidFill>
                <a:schemeClr val="accent4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DAF0196-7E37-083B-A333-53878946C71D}"/>
              </a:ext>
            </a:extLst>
          </p:cNvPr>
          <p:cNvSpPr txBox="1"/>
          <p:nvPr/>
        </p:nvSpPr>
        <p:spPr>
          <a:xfrm>
            <a:off x="502920" y="1690688"/>
            <a:ext cx="954024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1. Marca de Producto (Single Brand)</a:t>
            </a:r>
          </a:p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Cada producto tiene su propia marca e identidad, independientemente de la empresa matriz.</a:t>
            </a:r>
          </a:p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✅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Ventajas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Permite dirigirse a segmentos diferentes sin interferencias entre productos.</a:t>
            </a:r>
            <a:br>
              <a:rPr lang="es-E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❌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Desventajas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Alto costo de comunicación y marketing, ya que cada marca debe promocionarse de forma independiente.</a:t>
            </a:r>
          </a:p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🔍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Ejemplo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Procter &amp; Gamble (P&amp;G)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Ariel, Pampers, Gillette, Head &amp; </a:t>
            </a:r>
            <a:r>
              <a:rPr lang="es-ES" sz="2400" dirty="0" err="1">
                <a:solidFill>
                  <a:schemeClr val="accent2">
                    <a:lumMod val="75000"/>
                  </a:schemeClr>
                </a:solidFill>
              </a:rPr>
              <a:t>Shoulders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Danone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Activia, </a:t>
            </a:r>
            <a:r>
              <a:rPr lang="es-ES" sz="2400" dirty="0" err="1">
                <a:solidFill>
                  <a:schemeClr val="accent2">
                    <a:lumMod val="75000"/>
                  </a:schemeClr>
                </a:solidFill>
              </a:rPr>
              <a:t>Actimel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, Evian, </a:t>
            </a:r>
            <a:r>
              <a:rPr lang="es-ES" sz="2400" dirty="0" err="1">
                <a:solidFill>
                  <a:schemeClr val="accent2">
                    <a:lumMod val="75000"/>
                  </a:schemeClr>
                </a:solidFill>
              </a:rPr>
              <a:t>Blédina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👉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Caso concreto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Gillette vs. Venus (P&amp;G)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Gillette se dirige a hombres con una imagen de precisión y rendimiento, mientras que Venus apunta a mujeres con un enfoque en suavidad y estética.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1EBCE20-07A4-4B18-91DE-004D96C4CD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5226209"/>
            <a:ext cx="1584960" cy="158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121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7FBD1C28-D437-B974-C926-D8DCE4F81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s-ES" dirty="0"/>
              <a:t>📌 </a:t>
            </a:r>
            <a:r>
              <a:rPr lang="es-ES" b="1" dirty="0">
                <a:solidFill>
                  <a:schemeClr val="accent4">
                    <a:lumMod val="75000"/>
                  </a:schemeClr>
                </a:solidFill>
              </a:rPr>
              <a:t>¿Qué es una estrategia de marca?</a:t>
            </a: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06C4D47-9CFF-2156-1844-A968C264F76C}"/>
              </a:ext>
            </a:extLst>
          </p:cNvPr>
          <p:cNvSpPr txBox="1"/>
          <p:nvPr/>
        </p:nvSpPr>
        <p:spPr>
          <a:xfrm>
            <a:off x="403860" y="1690688"/>
            <a:ext cx="10515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2. Marca Paraguas (</a:t>
            </a:r>
            <a:r>
              <a:rPr lang="es-ES" sz="2400" b="1" dirty="0" err="1">
                <a:solidFill>
                  <a:schemeClr val="accent2">
                    <a:lumMod val="75000"/>
                  </a:schemeClr>
                </a:solidFill>
              </a:rPr>
              <a:t>Umbrella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 Brand)</a:t>
            </a:r>
          </a:p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Una única marca cubre varios productos y categorías, aprovechando la notoriedad de la marca matriz.</a:t>
            </a:r>
          </a:p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✅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Ventajas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Reduce los costos de marketing y aprovecha el reconocimiento de marca.</a:t>
            </a:r>
            <a:br>
              <a:rPr lang="es-E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❌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Desventajas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Un problema con un producto puede afectar a la imagen global.</a:t>
            </a:r>
          </a:p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🔍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Ejemplo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1" dirty="0" err="1">
                <a:solidFill>
                  <a:schemeClr val="accent2">
                    <a:lumMod val="75000"/>
                  </a:schemeClr>
                </a:solidFill>
              </a:rPr>
              <a:t>Virgin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s-ES" sz="2400" dirty="0" err="1">
                <a:solidFill>
                  <a:schemeClr val="accent2">
                    <a:lumMod val="75000"/>
                  </a:schemeClr>
                </a:solidFill>
              </a:rPr>
              <a:t>Virgin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 Atlantic (aviación), </a:t>
            </a:r>
            <a:r>
              <a:rPr lang="es-ES" sz="2400" dirty="0" err="1">
                <a:solidFill>
                  <a:schemeClr val="accent2">
                    <a:lumMod val="75000"/>
                  </a:schemeClr>
                </a:solidFill>
              </a:rPr>
              <a:t>Virgin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 Mobile (telefonía), </a:t>
            </a:r>
            <a:r>
              <a:rPr lang="es-ES" sz="2400" dirty="0" err="1">
                <a:solidFill>
                  <a:schemeClr val="accent2">
                    <a:lumMod val="75000"/>
                  </a:schemeClr>
                </a:solidFill>
              </a:rPr>
              <a:t>Virgin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 Radio.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Apple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Mac, iPhone, iPad, Apple </a:t>
            </a:r>
            <a:r>
              <a:rPr lang="es-ES" sz="2400" dirty="0" err="1">
                <a:solidFill>
                  <a:schemeClr val="accent2">
                    <a:lumMod val="75000"/>
                  </a:schemeClr>
                </a:solidFill>
              </a:rPr>
              <a:t>Watch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 bajo la misma marca.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Samsung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Smartphones, televisores, electrodomésticos.</a:t>
            </a:r>
          </a:p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👉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Caso concreto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Samsung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Su estrategia de marca paraguas permite que los clientes asocien innovación y calidad en toda su gama de productos.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8C7DC0A-DAED-53EE-8CC6-7A8CFFEF44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5226209"/>
            <a:ext cx="1584960" cy="158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04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9292588-5472-D1CC-A156-DF0040A6877B}"/>
              </a:ext>
            </a:extLst>
          </p:cNvPr>
          <p:cNvSpPr txBox="1"/>
          <p:nvPr/>
        </p:nvSpPr>
        <p:spPr>
          <a:xfrm>
            <a:off x="525780" y="1001118"/>
            <a:ext cx="1060704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  <a:t>3. Marca Genérica (No-</a:t>
            </a:r>
            <a:r>
              <a:rPr lang="es-ES" sz="2800" b="1" dirty="0" err="1">
                <a:solidFill>
                  <a:schemeClr val="accent2">
                    <a:lumMod val="75000"/>
                  </a:schemeClr>
                </a:solidFill>
              </a:rPr>
              <a:t>Name</a:t>
            </a:r>
            <a: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  <a:t> Brand)</a:t>
            </a:r>
          </a:p>
          <a:p>
            <a:r>
              <a:rPr lang="es-ES" sz="2800" dirty="0">
                <a:solidFill>
                  <a:schemeClr val="accent2">
                    <a:lumMod val="75000"/>
                  </a:schemeClr>
                </a:solidFill>
              </a:rPr>
              <a:t>Productos vendidos con un empaque mínimo y sin imagen de marca fuerte.</a:t>
            </a:r>
          </a:p>
          <a:p>
            <a:r>
              <a:rPr lang="es-ES" sz="2800" dirty="0">
                <a:solidFill>
                  <a:schemeClr val="accent2">
                    <a:lumMod val="75000"/>
                  </a:schemeClr>
                </a:solidFill>
              </a:rPr>
              <a:t>✅ </a:t>
            </a:r>
            <a: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  <a:t>Ventajas</a:t>
            </a:r>
            <a:r>
              <a:rPr lang="es-ES" sz="2800" dirty="0">
                <a:solidFill>
                  <a:schemeClr val="accent2">
                    <a:lumMod val="75000"/>
                  </a:schemeClr>
                </a:solidFill>
              </a:rPr>
              <a:t>: Precio muy competitivo.</a:t>
            </a:r>
            <a:br>
              <a:rPr lang="es-ES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800" dirty="0">
                <a:solidFill>
                  <a:schemeClr val="accent2">
                    <a:lumMod val="75000"/>
                  </a:schemeClr>
                </a:solidFill>
              </a:rPr>
              <a:t>❌ </a:t>
            </a:r>
            <a: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  <a:t>Desventajas</a:t>
            </a:r>
            <a:r>
              <a:rPr lang="es-ES" sz="2800" dirty="0">
                <a:solidFill>
                  <a:schemeClr val="accent2">
                    <a:lumMod val="75000"/>
                  </a:schemeClr>
                </a:solidFill>
              </a:rPr>
              <a:t>: Baja diferenciación y fidelización de clientes.</a:t>
            </a:r>
          </a:p>
          <a:p>
            <a:r>
              <a:rPr lang="es-ES" sz="2800" dirty="0">
                <a:solidFill>
                  <a:schemeClr val="accent2">
                    <a:lumMod val="75000"/>
                  </a:schemeClr>
                </a:solidFill>
              </a:rPr>
              <a:t>🔍 </a:t>
            </a:r>
            <a: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  <a:t>Ejemplo</a:t>
            </a:r>
            <a:r>
              <a:rPr lang="es-ES" sz="28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  <a:t>Marcas blancas en supermercados</a:t>
            </a:r>
            <a:r>
              <a:rPr lang="es-ES" sz="2800" dirty="0">
                <a:solidFill>
                  <a:schemeClr val="accent2">
                    <a:lumMod val="75000"/>
                  </a:schemeClr>
                </a:solidFill>
              </a:rPr>
              <a:t>: Carrefour </a:t>
            </a:r>
            <a:r>
              <a:rPr lang="es-ES" sz="2800" dirty="0" err="1">
                <a:solidFill>
                  <a:schemeClr val="accent2">
                    <a:lumMod val="75000"/>
                  </a:schemeClr>
                </a:solidFill>
              </a:rPr>
              <a:t>Discount</a:t>
            </a:r>
            <a:r>
              <a:rPr lang="es-ES" sz="2800" dirty="0">
                <a:solidFill>
                  <a:schemeClr val="accent2">
                    <a:lumMod val="75000"/>
                  </a:schemeClr>
                </a:solidFill>
              </a:rPr>
              <a:t>, Marque </a:t>
            </a:r>
            <a:r>
              <a:rPr lang="es-ES" sz="2800" dirty="0" err="1">
                <a:solidFill>
                  <a:schemeClr val="accent2">
                    <a:lumMod val="75000"/>
                  </a:schemeClr>
                </a:solidFill>
              </a:rPr>
              <a:t>Repère</a:t>
            </a:r>
            <a:r>
              <a:rPr lang="es-ES" sz="2800" dirty="0">
                <a:solidFill>
                  <a:schemeClr val="accent2">
                    <a:lumMod val="75000"/>
                  </a:schemeClr>
                </a:solidFill>
              </a:rPr>
              <a:t> (Leclerc).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  <a:t>No </a:t>
            </a:r>
            <a:r>
              <a:rPr lang="es-ES" sz="2800" b="1" dirty="0" err="1">
                <a:solidFill>
                  <a:schemeClr val="accent2">
                    <a:lumMod val="75000"/>
                  </a:schemeClr>
                </a:solidFill>
              </a:rPr>
              <a:t>Name</a:t>
            </a:r>
            <a: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  <a:t> (Canadá)</a:t>
            </a:r>
            <a:r>
              <a:rPr lang="es-ES" sz="2800" dirty="0">
                <a:solidFill>
                  <a:schemeClr val="accent2">
                    <a:lumMod val="75000"/>
                  </a:schemeClr>
                </a:solidFill>
              </a:rPr>
              <a:t>: Empaques amarillos con nombres genéricos como "Cereales", "Leche", "Papas fritas".</a:t>
            </a:r>
          </a:p>
          <a:p>
            <a:r>
              <a:rPr lang="es-ES" sz="2800" dirty="0">
                <a:solidFill>
                  <a:schemeClr val="accent2">
                    <a:lumMod val="75000"/>
                  </a:schemeClr>
                </a:solidFill>
              </a:rPr>
              <a:t>👉 </a:t>
            </a:r>
            <a: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  <a:t>Caso concreto</a:t>
            </a:r>
            <a:r>
              <a:rPr lang="es-ES" sz="28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  <a:t>Marque </a:t>
            </a:r>
            <a:r>
              <a:rPr lang="es-ES" sz="2800" b="1" dirty="0" err="1">
                <a:solidFill>
                  <a:schemeClr val="accent2">
                    <a:lumMod val="75000"/>
                  </a:schemeClr>
                </a:solidFill>
              </a:rPr>
              <a:t>Repère</a:t>
            </a:r>
            <a: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  <a:t> (Leclerc)</a:t>
            </a:r>
            <a:r>
              <a:rPr lang="es-ES" sz="2800" dirty="0">
                <a:solidFill>
                  <a:schemeClr val="accent2">
                    <a:lumMod val="75000"/>
                  </a:schemeClr>
                </a:solidFill>
              </a:rPr>
              <a:t>: Productos básicos a precios bajos sin necesidad de branding sofisticado.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8822023-94D3-07A5-F33C-7B10444570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5226209"/>
            <a:ext cx="1584960" cy="1584960"/>
          </a:xfrm>
          <a:prstGeom prst="rect">
            <a:avLst/>
          </a:prstGeom>
        </p:spPr>
      </p:pic>
      <p:sp>
        <p:nvSpPr>
          <p:cNvPr id="7" name="Titre 1">
            <a:extLst>
              <a:ext uri="{FF2B5EF4-FFF2-40B4-BE49-F238E27FC236}">
                <a16:creationId xmlns:a16="http://schemas.microsoft.com/office/drawing/2014/main" id="{4EA56AB2-F928-F6AB-7593-73D5F4549BA2}"/>
              </a:ext>
            </a:extLst>
          </p:cNvPr>
          <p:cNvSpPr txBox="1">
            <a:spLocks/>
          </p:cNvSpPr>
          <p:nvPr/>
        </p:nvSpPr>
        <p:spPr>
          <a:xfrm>
            <a:off x="88392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dirty="0"/>
              <a:t>📌 </a:t>
            </a:r>
            <a:r>
              <a:rPr lang="es-ES" b="1" dirty="0">
                <a:solidFill>
                  <a:schemeClr val="accent4">
                    <a:lumMod val="75000"/>
                  </a:schemeClr>
                </a:solidFill>
              </a:rPr>
              <a:t>¿Qué es una estrategia de marca?</a:t>
            </a: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031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5BA22CF-00CB-523B-8565-FB4D3F7DF76E}"/>
              </a:ext>
            </a:extLst>
          </p:cNvPr>
          <p:cNvSpPr txBox="1"/>
          <p:nvPr/>
        </p:nvSpPr>
        <p:spPr>
          <a:xfrm>
            <a:off x="220980" y="1370648"/>
            <a:ext cx="1084326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4. Marca de Distribuidor (</a:t>
            </a:r>
            <a:r>
              <a:rPr lang="es-ES" sz="2400" b="1" dirty="0" err="1">
                <a:solidFill>
                  <a:schemeClr val="accent2">
                    <a:lumMod val="75000"/>
                  </a:schemeClr>
                </a:solidFill>
              </a:rPr>
              <a:t>Private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2400" b="1" dirty="0" err="1">
                <a:solidFill>
                  <a:schemeClr val="accent2">
                    <a:lumMod val="75000"/>
                  </a:schemeClr>
                </a:solidFill>
              </a:rPr>
              <a:t>Label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El minorista crea su propia marca y vende productos bajo esa identidad.</a:t>
            </a:r>
          </a:p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✅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Ventajas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Fidelización, mejores márgenes, control total sobre el producto.</a:t>
            </a:r>
            <a:br>
              <a:rPr lang="es-E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❌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Desventajas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A veces se percibe como de menor calidad frente a las grandes marcas.</a:t>
            </a:r>
          </a:p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🔍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Ejemplo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Carrefour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Carrefour Bio, Carrefour </a:t>
            </a:r>
            <a:r>
              <a:rPr lang="es-ES" sz="2400" dirty="0" err="1">
                <a:solidFill>
                  <a:schemeClr val="accent2">
                    <a:lumMod val="75000"/>
                  </a:schemeClr>
                </a:solidFill>
              </a:rPr>
              <a:t>Sensation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Decathlon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Quechua (senderismo), </a:t>
            </a:r>
            <a:r>
              <a:rPr lang="es-ES" sz="2400" dirty="0" err="1">
                <a:solidFill>
                  <a:schemeClr val="accent2">
                    <a:lumMod val="75000"/>
                  </a:schemeClr>
                </a:solidFill>
              </a:rPr>
              <a:t>Domyos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 (fitness), </a:t>
            </a:r>
            <a:r>
              <a:rPr lang="es-ES" sz="2400" dirty="0" err="1">
                <a:solidFill>
                  <a:schemeClr val="accent2">
                    <a:lumMod val="75000"/>
                  </a:schemeClr>
                </a:solidFill>
              </a:rPr>
              <a:t>Kipsta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 (deportes colectivos).</a:t>
            </a:r>
          </a:p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👉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Caso concreto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Quechua (Decathlon)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En lugar de vender productos genéricos, Decathlon ha desarrollado marcas especializadas para cada actividad deportiva.</a:t>
            </a:r>
          </a:p>
          <a:p>
            <a:endParaRPr lang="fr-FR" sz="16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1F579AB-FD5D-A7E4-A01C-01076B1A76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5226209"/>
            <a:ext cx="1584960" cy="1584960"/>
          </a:xfrm>
          <a:prstGeom prst="rect">
            <a:avLst/>
          </a:prstGeom>
        </p:spPr>
      </p:pic>
      <p:sp>
        <p:nvSpPr>
          <p:cNvPr id="7" name="Titre 1">
            <a:extLst>
              <a:ext uri="{FF2B5EF4-FFF2-40B4-BE49-F238E27FC236}">
                <a16:creationId xmlns:a16="http://schemas.microsoft.com/office/drawing/2014/main" id="{271C3F23-5822-EC86-2053-4776A3B12F8F}"/>
              </a:ext>
            </a:extLst>
          </p:cNvPr>
          <p:cNvSpPr txBox="1">
            <a:spLocks/>
          </p:cNvSpPr>
          <p:nvPr/>
        </p:nvSpPr>
        <p:spPr>
          <a:xfrm>
            <a:off x="88392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dirty="0"/>
              <a:t>📌 </a:t>
            </a:r>
            <a:r>
              <a:rPr lang="es-ES" b="1" dirty="0">
                <a:solidFill>
                  <a:schemeClr val="accent4">
                    <a:lumMod val="75000"/>
                  </a:schemeClr>
                </a:solidFill>
              </a:rPr>
              <a:t>¿Qué es una estrategia de marca?</a:t>
            </a: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506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3216796-DBEB-45B5-411F-CFF5E633E9D0}"/>
              </a:ext>
            </a:extLst>
          </p:cNvPr>
          <p:cNvSpPr txBox="1"/>
          <p:nvPr/>
        </p:nvSpPr>
        <p:spPr>
          <a:xfrm>
            <a:off x="838200" y="1531620"/>
            <a:ext cx="10515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5. Co-Branding (Alianza de Marcas)</a:t>
            </a:r>
          </a:p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Dos marcas colaboran para lanzar un producto que aprovecha las fortalezas de ambas.</a:t>
            </a:r>
          </a:p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✅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Ventajas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Ampliación del mercado objetivo y sinergia de valores.</a:t>
            </a:r>
            <a:br>
              <a:rPr lang="es-E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❌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Desventajas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Riesgo de conflicto si las marcas no son percibidas como complementarias.</a:t>
            </a:r>
          </a:p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🔍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Ejemplo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Nike x Apple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Apple </a:t>
            </a:r>
            <a:r>
              <a:rPr lang="es-ES" sz="2400" dirty="0" err="1">
                <a:solidFill>
                  <a:schemeClr val="accent2">
                    <a:lumMod val="75000"/>
                  </a:schemeClr>
                </a:solidFill>
              </a:rPr>
              <a:t>Watch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 Nike </a:t>
            </a:r>
            <a:r>
              <a:rPr lang="es-ES" sz="2400" dirty="0" err="1">
                <a:solidFill>
                  <a:schemeClr val="accent2">
                    <a:lumMod val="75000"/>
                  </a:schemeClr>
                </a:solidFill>
              </a:rPr>
              <a:t>Edition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BMW x Louis Vuitton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Equipaje de lujo para el BMW i8.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Nutella x McDonald’s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Productos exclusivos en Italia.</a:t>
            </a:r>
          </a:p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👉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Caso concreto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H&amp;M x </a:t>
            </a:r>
            <a:r>
              <a:rPr lang="es-ES" sz="2400" b="1" dirty="0" err="1">
                <a:solidFill>
                  <a:schemeClr val="accent2">
                    <a:lumMod val="75000"/>
                  </a:schemeClr>
                </a:solidFill>
              </a:rPr>
              <a:t>Balmain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Una colección de moda de lujo a precio accesible gracias a la colaboración.</a:t>
            </a:r>
          </a:p>
          <a:p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96AD5EFC-4F26-EEB2-0A31-86B225E5020C}"/>
              </a:ext>
            </a:extLst>
          </p:cNvPr>
          <p:cNvSpPr txBox="1">
            <a:spLocks/>
          </p:cNvSpPr>
          <p:nvPr/>
        </p:nvSpPr>
        <p:spPr>
          <a:xfrm>
            <a:off x="88392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dirty="0"/>
              <a:t>📌 </a:t>
            </a:r>
            <a:r>
              <a:rPr lang="es-ES" b="1" dirty="0">
                <a:solidFill>
                  <a:schemeClr val="accent4">
                    <a:lumMod val="75000"/>
                  </a:schemeClr>
                </a:solidFill>
              </a:rPr>
              <a:t>¿Qué es una estrategia de marca?</a:t>
            </a: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76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A1B1BDD1-B8DC-F166-E05B-487555DD8AAA}"/>
              </a:ext>
            </a:extLst>
          </p:cNvPr>
          <p:cNvSpPr txBox="1"/>
          <p:nvPr/>
        </p:nvSpPr>
        <p:spPr>
          <a:xfrm>
            <a:off x="434340" y="1609051"/>
            <a:ext cx="101727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6. Extensión de Marca (Brand </a:t>
            </a:r>
            <a:r>
              <a:rPr lang="es-ES" sz="2400" b="1" dirty="0" err="1">
                <a:solidFill>
                  <a:schemeClr val="accent2">
                    <a:lumMod val="75000"/>
                  </a:schemeClr>
                </a:solidFill>
              </a:rPr>
              <a:t>Stretching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Una marca existente se diversifica en nuevos productos no necesariamente relacionados con su sector inicial.</a:t>
            </a:r>
          </a:p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✅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Ventajas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Aprovecha la notoriedad de la marca para expandirse a nuevos mercados.</a:t>
            </a:r>
            <a:br>
              <a:rPr lang="es-E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❌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Desventajas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Si la expansión fracasa, puede dañar la imagen general.</a:t>
            </a:r>
          </a:p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🔍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Ejemplo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Ferrari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Perfumes y ropa.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Harley-Davidson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Cafés y accesorios </a:t>
            </a:r>
            <a:r>
              <a:rPr lang="es-ES" sz="2400" dirty="0" err="1">
                <a:solidFill>
                  <a:schemeClr val="accent2">
                    <a:lumMod val="75000"/>
                  </a:schemeClr>
                </a:solidFill>
              </a:rPr>
              <a:t>lifestyle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Dior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De la alta costura a los cosméticos.</a:t>
            </a:r>
          </a:p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👉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Caso concreto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1" dirty="0" err="1">
                <a:solidFill>
                  <a:schemeClr val="accent2">
                    <a:lumMod val="75000"/>
                  </a:schemeClr>
                </a:solidFill>
              </a:rPr>
              <a:t>Virgin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: Empezó en la música y se expandió a la aviación, telefonía y finanzas.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A468094-B9DD-D35B-C806-25CDC7D12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5226209"/>
            <a:ext cx="1584960" cy="1584960"/>
          </a:xfrm>
          <a:prstGeom prst="rect">
            <a:avLst/>
          </a:prstGeom>
        </p:spPr>
      </p:pic>
      <p:sp>
        <p:nvSpPr>
          <p:cNvPr id="7" name="Titre 1">
            <a:extLst>
              <a:ext uri="{FF2B5EF4-FFF2-40B4-BE49-F238E27FC236}">
                <a16:creationId xmlns:a16="http://schemas.microsoft.com/office/drawing/2014/main" id="{2E771627-5CA9-16B4-E829-23AB8E8E7C89}"/>
              </a:ext>
            </a:extLst>
          </p:cNvPr>
          <p:cNvSpPr txBox="1">
            <a:spLocks/>
          </p:cNvSpPr>
          <p:nvPr/>
        </p:nvSpPr>
        <p:spPr>
          <a:xfrm>
            <a:off x="88392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dirty="0"/>
              <a:t>📌 </a:t>
            </a:r>
            <a:r>
              <a:rPr lang="es-ES" b="1" dirty="0">
                <a:solidFill>
                  <a:schemeClr val="accent4">
                    <a:lumMod val="75000"/>
                  </a:schemeClr>
                </a:solidFill>
              </a:rPr>
              <a:t>¿Qué es una estrategia de marca?</a:t>
            </a: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860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A5E7CE-E49B-91DA-DD0C-01F6C673D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4">
                    <a:lumMod val="75000"/>
                  </a:schemeClr>
                </a:solidFill>
              </a:rPr>
              <a:t>📌 ¿Qué estrategia adoptar?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5F76ED4-9440-50BA-3141-9824A19C9835}"/>
              </a:ext>
            </a:extLst>
          </p:cNvPr>
          <p:cNvSpPr txBox="1"/>
          <p:nvPr/>
        </p:nvSpPr>
        <p:spPr>
          <a:xfrm>
            <a:off x="838200" y="2233415"/>
            <a:ext cx="10515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📍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Si quieres diferenciarte claramente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 →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Marca de Producto</a:t>
            </a:r>
            <a:br>
              <a:rPr lang="es-E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📍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Si buscas una identidad fuerte y coherente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 →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Marca Paraguas</a:t>
            </a:r>
            <a:br>
              <a:rPr lang="es-E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📍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Si deseas aprovechar la credibilidad de una marca matriz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 →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Marca Cautiva</a:t>
            </a:r>
            <a:br>
              <a:rPr lang="es-E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📍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Si apuntas a precios bajos y volumen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 →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Marca Genérica o MDD</a:t>
            </a:r>
            <a:br>
              <a:rPr lang="es-E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📍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Si te interesa la innovación y alianzas estratégicas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 →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Co-Branding</a:t>
            </a:r>
            <a:br>
              <a:rPr lang="es-E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📍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Si quieres expandirte a nuevos mercados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 →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Extensión de Marca</a:t>
            </a:r>
            <a:br>
              <a:rPr lang="es-E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📍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Si deseas consolidar tu imagen corporativa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 →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Marca Corporativa</a:t>
            </a:r>
            <a:endParaRPr lang="es-ES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🔹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¿Quieres saber más? Contacta con </a:t>
            </a:r>
            <a:r>
              <a:rPr lang="es-ES" sz="2400" b="1" dirty="0" err="1">
                <a:solidFill>
                  <a:schemeClr val="accent2">
                    <a:lumMod val="75000"/>
                  </a:schemeClr>
                </a:solidFill>
              </a:rPr>
              <a:t>Euskal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2400" b="1" dirty="0" err="1">
                <a:solidFill>
                  <a:schemeClr val="accent2">
                    <a:lumMod val="75000"/>
                  </a:schemeClr>
                </a:solidFill>
              </a:rPr>
              <a:t>Conseil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 para una consultoría en estrategia de marca.</a:t>
            </a:r>
            <a:endParaRPr lang="es-ES" sz="24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E1324F0-934D-486A-36D3-E9E9FABDB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5226209"/>
            <a:ext cx="1584960" cy="158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3133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34</TotalTime>
  <Words>885</Words>
  <Application>Microsoft Office PowerPoint</Application>
  <PresentationFormat>Grand écran</PresentationFormat>
  <Paragraphs>67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¿Cómo optimizar tu estrategia de marca?</vt:lpstr>
      <vt:lpstr>¿Quiénes somos?</vt:lpstr>
      <vt:lpstr>📌 ¿Qué es una estrategia de marca?</vt:lpstr>
      <vt:lpstr>📌 ¿Qué es una estrategia de marca?</vt:lpstr>
      <vt:lpstr>Présentation PowerPoint</vt:lpstr>
      <vt:lpstr>Présentation PowerPoint</vt:lpstr>
      <vt:lpstr>Présentation PowerPoint</vt:lpstr>
      <vt:lpstr>Présentation PowerPoint</vt:lpstr>
      <vt:lpstr>📌 ¿Qué estrategia adoptar?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lydie GOYENETCHE</dc:creator>
  <cp:lastModifiedBy>lydie GOYENETCHE</cp:lastModifiedBy>
  <cp:revision>2</cp:revision>
  <dcterms:created xsi:type="dcterms:W3CDTF">2025-01-30T12:53:54Z</dcterms:created>
  <dcterms:modified xsi:type="dcterms:W3CDTF">2025-01-30T16:13:58Z</dcterms:modified>
</cp:coreProperties>
</file>