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42" d="100"/>
          <a:sy n="42" d="100"/>
        </p:scale>
        <p:origin x="16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6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7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2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69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41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05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85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6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66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2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17FD-3122-4166-A392-CF4336DE68AF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DE800-D6EF-4928-8C65-F8DEB7BD1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162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bbees.com/" TargetMode="External"/><Relationship Id="rId2" Type="http://schemas.openxmlformats.org/officeDocument/2006/relationships/hyperlink" Target="https://kabia-ess.org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A7D26-70AA-32AB-EC2E-26FD32DB3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Comment optimiser votre stratégie de marque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4599C9-6204-656D-5EE0-D8348446B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4585018"/>
            <a:ext cx="9144000" cy="1655762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4">
                    <a:lumMod val="75000"/>
                  </a:schemeClr>
                </a:solidFill>
              </a:rPr>
              <a:t>EUSKAL CONSEIL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76C4AC5-B8ED-801C-95B2-E65A38BFC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460" y="4014629"/>
            <a:ext cx="2796540" cy="279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B309E-BB65-C2B8-7179-891BC3E3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Qui sommes nous?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11B4FD8-BB73-07EF-D737-3F24EA59F95F}"/>
              </a:ext>
            </a:extLst>
          </p:cNvPr>
          <p:cNvSpPr txBox="1"/>
          <p:nvPr/>
        </p:nvSpPr>
        <p:spPr>
          <a:xfrm>
            <a:off x="838200" y="2331720"/>
            <a:ext cx="10111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Membre de l’association </a:t>
            </a:r>
            <a:r>
              <a:rPr lang="fr-FR" sz="3200" dirty="0" err="1">
                <a:solidFill>
                  <a:schemeClr val="accent2">
                    <a:lumMod val="75000"/>
                  </a:schemeClr>
                </a:solidFill>
                <a:hlinkClick r:id="rId2"/>
              </a:rPr>
              <a:t>Kabia</a:t>
            </a: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: Economie Sociale et Solidaire du Pays Basque</a:t>
            </a:r>
          </a:p>
          <a:p>
            <a:pPr marL="285750" indent="-285750">
              <a:buFontTx/>
              <a:buChar char="-"/>
            </a:pP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Membre du Réseau de consultants </a:t>
            </a:r>
            <a:r>
              <a:rPr lang="fr-FR" sz="32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RUBEES</a:t>
            </a:r>
            <a:endParaRPr lang="fr-FR" sz="32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Micro entreprise fondée en mai 2024.</a:t>
            </a:r>
          </a:p>
          <a:p>
            <a:pPr marL="285750" indent="-285750">
              <a:buFontTx/>
              <a:buChar char="-"/>
            </a:pP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Spécialisée dans me Marketing Stratégique: webmarketing, études de marché, RSE, expérience clients.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80999A0-445A-FA57-68DA-40BD010EBC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9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9D5991-66FC-CA89-E2F8-1B941620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Qu’est-ce qu’une stratégie de marque?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DAF0196-7E37-083B-A333-53878946C71D}"/>
              </a:ext>
            </a:extLst>
          </p:cNvPr>
          <p:cNvSpPr txBox="1"/>
          <p:nvPr/>
        </p:nvSpPr>
        <p:spPr>
          <a:xfrm>
            <a:off x="502920" y="1690688"/>
            <a:ext cx="954024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La single Band: Une marque par produit:</a:t>
            </a:r>
          </a:p>
          <a:p>
            <a:pPr algn="just"/>
            <a:r>
              <a:rPr lang="fr-FR" sz="2000" dirty="0"/>
              <a:t>Chaque produit a sa propre marque et identité, indépendamment de l'entreprise qui le possède.</a:t>
            </a:r>
          </a:p>
          <a:p>
            <a:pPr algn="just"/>
            <a:r>
              <a:rPr lang="fr-FR" sz="2000" dirty="0"/>
              <a:t>✅ </a:t>
            </a:r>
            <a:r>
              <a:rPr lang="fr-FR" sz="2000" b="1" dirty="0"/>
              <a:t>Avantages</a:t>
            </a:r>
            <a:r>
              <a:rPr lang="fr-FR" sz="2000" dirty="0"/>
              <a:t> : Permet de cibler des segments différents sans interférence entre les produits.</a:t>
            </a:r>
            <a:br>
              <a:rPr lang="fr-FR" sz="2000" dirty="0"/>
            </a:br>
            <a:r>
              <a:rPr lang="fr-FR" sz="2000" dirty="0"/>
              <a:t>❌ </a:t>
            </a:r>
            <a:r>
              <a:rPr lang="fr-FR" sz="2000" b="1" dirty="0"/>
              <a:t>Inconvénients</a:t>
            </a:r>
            <a:r>
              <a:rPr lang="fr-FR" sz="2000" dirty="0"/>
              <a:t> : Coût élevé en communication et marketing, car chaque marque doit être promue séparément.</a:t>
            </a:r>
          </a:p>
          <a:p>
            <a:pPr algn="just"/>
            <a:r>
              <a:rPr lang="fr-FR" sz="2000" dirty="0"/>
              <a:t>🔍 </a:t>
            </a:r>
            <a:r>
              <a:rPr lang="fr-FR" sz="2000" b="1" dirty="0"/>
              <a:t>Exemple</a:t>
            </a:r>
            <a:r>
              <a:rPr lang="fr-FR" sz="2000" dirty="0"/>
              <a:t>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b="1" dirty="0"/>
              <a:t>Procter &amp; Gamble (P&amp;G)</a:t>
            </a:r>
            <a:r>
              <a:rPr lang="fr-FR" sz="2000" dirty="0"/>
              <a:t> : Chaque produit a une marque propre (Ariel, Pampers, Gillette, Head &amp; </a:t>
            </a:r>
            <a:r>
              <a:rPr lang="fr-FR" sz="2000" dirty="0" err="1"/>
              <a:t>Shoulders</a:t>
            </a:r>
            <a:r>
              <a:rPr lang="fr-FR" sz="2000" dirty="0"/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b="1" dirty="0"/>
              <a:t>Danone</a:t>
            </a:r>
            <a:r>
              <a:rPr lang="fr-FR" sz="2000" dirty="0"/>
              <a:t> avec ses marques Activia, </a:t>
            </a:r>
            <a:r>
              <a:rPr lang="fr-FR" sz="2000" dirty="0" err="1"/>
              <a:t>Actimel</a:t>
            </a:r>
            <a:r>
              <a:rPr lang="fr-FR" sz="2000" dirty="0"/>
              <a:t>, Evian, </a:t>
            </a:r>
            <a:r>
              <a:rPr lang="fr-FR" sz="2000" dirty="0" err="1"/>
              <a:t>Bledina</a:t>
            </a:r>
            <a:r>
              <a:rPr lang="fr-FR" sz="2000" dirty="0"/>
              <a:t>.</a:t>
            </a:r>
          </a:p>
          <a:p>
            <a:pPr algn="just"/>
            <a:r>
              <a:rPr lang="fr-FR" sz="2000" dirty="0"/>
              <a:t>👉 </a:t>
            </a:r>
            <a:r>
              <a:rPr lang="fr-FR" sz="2000" b="1" dirty="0"/>
              <a:t>Cas concret</a:t>
            </a:r>
            <a:r>
              <a:rPr lang="fr-FR" sz="2000" dirty="0"/>
              <a:t> : </a:t>
            </a:r>
            <a:r>
              <a:rPr lang="fr-FR" sz="2000" b="1" dirty="0"/>
              <a:t>Gillette vs. Venus</a:t>
            </a:r>
            <a:r>
              <a:rPr lang="fr-FR" sz="2000" dirty="0"/>
              <a:t> (P&amp;G)</a:t>
            </a:r>
            <a:br>
              <a:rPr lang="fr-FR" sz="2000" dirty="0"/>
            </a:br>
            <a:r>
              <a:rPr lang="fr-FR" sz="2000" dirty="0"/>
              <a:t>Gillette cible les hommes avec une image de performance et de précision, alors que Venus vise les femmes avec un positionnement axé sur la douceur et l’esthétique.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1EBCE20-07A4-4B18-91DE-004D96C4C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2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7FBD1C28-D437-B974-C926-D8DCE4F81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Qu’est-ce qu’une stratégie de marque?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06C4D47-9CFF-2156-1844-A968C264F76C}"/>
              </a:ext>
            </a:extLst>
          </p:cNvPr>
          <p:cNvSpPr txBox="1"/>
          <p:nvPr/>
        </p:nvSpPr>
        <p:spPr>
          <a:xfrm>
            <a:off x="403860" y="1690688"/>
            <a:ext cx="100203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Marque Ombrelle (</a:t>
            </a:r>
            <a:r>
              <a:rPr lang="fr-FR" sz="3200" b="1" dirty="0" err="1">
                <a:solidFill>
                  <a:schemeClr val="accent2">
                    <a:lumMod val="75000"/>
                  </a:schemeClr>
                </a:solidFill>
              </a:rPr>
              <a:t>Umbrella</a:t>
            </a: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 Brand)</a:t>
            </a:r>
          </a:p>
          <a:p>
            <a:pPr algn="just"/>
            <a:r>
              <a:rPr lang="fr-FR" sz="2000" dirty="0"/>
              <a:t>📌 </a:t>
            </a:r>
            <a:r>
              <a:rPr lang="fr-FR" sz="2000" b="1" dirty="0"/>
              <a:t>Définition:</a:t>
            </a:r>
          </a:p>
          <a:p>
            <a:pPr algn="just"/>
            <a:br>
              <a:rPr lang="fr-FR" sz="2000" dirty="0"/>
            </a:br>
            <a:r>
              <a:rPr lang="fr-FR" sz="2000" dirty="0"/>
              <a:t>Une seule marque couvre plusieurs produits et catégories, bénéficiant de la notoriété de la marque mère.</a:t>
            </a:r>
          </a:p>
          <a:p>
            <a:pPr algn="just"/>
            <a:r>
              <a:rPr lang="fr-FR" sz="2000" dirty="0"/>
              <a:t>✅ </a:t>
            </a:r>
            <a:r>
              <a:rPr lang="fr-FR" sz="2000" b="1" dirty="0"/>
              <a:t>Avantages</a:t>
            </a:r>
            <a:r>
              <a:rPr lang="fr-FR" sz="2000" dirty="0"/>
              <a:t> : Réduction des coûts marketing, effet de levier sur la notoriété.</a:t>
            </a:r>
            <a:br>
              <a:rPr lang="fr-FR" sz="2000" dirty="0"/>
            </a:br>
            <a:r>
              <a:rPr lang="fr-FR" sz="2000" dirty="0"/>
              <a:t>❌ </a:t>
            </a:r>
            <a:r>
              <a:rPr lang="fr-FR" sz="2000" b="1" dirty="0"/>
              <a:t>Inconvénients</a:t>
            </a:r>
            <a:r>
              <a:rPr lang="fr-FR" sz="2000" dirty="0"/>
              <a:t> : Un échec sur un produit peut nuire à l’image de l’ensemble de la marque.</a:t>
            </a:r>
          </a:p>
          <a:p>
            <a:pPr algn="just"/>
            <a:r>
              <a:rPr lang="fr-FR" sz="2000" dirty="0"/>
              <a:t>🔍 </a:t>
            </a:r>
            <a:r>
              <a:rPr lang="fr-FR" sz="2000" b="1" dirty="0"/>
              <a:t>Exemple</a:t>
            </a:r>
            <a:r>
              <a:rPr lang="fr-FR" sz="2000" dirty="0"/>
              <a:t>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b="1" dirty="0"/>
              <a:t>Virgin</a:t>
            </a:r>
            <a:r>
              <a:rPr lang="fr-FR" sz="2000" dirty="0"/>
              <a:t> : Virgin Atlantic (aviation), Virgin Mobile (téléphonie), Virgin Radio.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b="1" dirty="0"/>
              <a:t>Apple</a:t>
            </a:r>
            <a:r>
              <a:rPr lang="fr-FR" sz="2000" dirty="0"/>
              <a:t> : Mac, iPhone, iPad, Apple Watch sous une même marque.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000" b="1" dirty="0"/>
              <a:t>Samsung</a:t>
            </a:r>
            <a:r>
              <a:rPr lang="fr-FR" sz="2000" dirty="0"/>
              <a:t> : Smartphones, TV, électroménager sous la marque Samsung.</a:t>
            </a:r>
          </a:p>
          <a:p>
            <a:pPr algn="just"/>
            <a:r>
              <a:rPr lang="fr-FR" sz="2000" dirty="0"/>
              <a:t>👉 </a:t>
            </a:r>
            <a:r>
              <a:rPr lang="fr-FR" sz="2000" b="1" dirty="0"/>
              <a:t>Cas concret</a:t>
            </a:r>
            <a:r>
              <a:rPr lang="fr-FR" sz="2000" dirty="0"/>
              <a:t> :</a:t>
            </a:r>
          </a:p>
          <a:p>
            <a:pPr algn="just"/>
            <a:r>
              <a:rPr lang="fr-FR" sz="2000" dirty="0"/>
              <a:t> </a:t>
            </a:r>
            <a:r>
              <a:rPr lang="fr-FR" sz="2000" b="1" dirty="0"/>
              <a:t>Samsung</a:t>
            </a:r>
            <a:br>
              <a:rPr lang="fr-FR" sz="2000" dirty="0"/>
            </a:br>
            <a:r>
              <a:rPr lang="fr-FR" sz="2000" dirty="0" err="1"/>
              <a:t>Samsung</a:t>
            </a:r>
            <a:r>
              <a:rPr lang="fr-FR" sz="2000" dirty="0"/>
              <a:t> couvre des produits de la téléphonie aux réfrigérateurs. Sa stratégie de marque ombrelle permet aux clients de retrouver la même image d’innovation et de qualité sur toute la gamme.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8C7DC0A-DAED-53EE-8CC6-7A8CFFEF4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04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C2A9E145-6B06-07AA-2E4C-5A2605CE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8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Qu’est-ce qu’une stratégie de marque?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9292588-5472-D1CC-A156-DF0040A6877B}"/>
              </a:ext>
            </a:extLst>
          </p:cNvPr>
          <p:cNvSpPr txBox="1"/>
          <p:nvPr/>
        </p:nvSpPr>
        <p:spPr>
          <a:xfrm>
            <a:off x="0" y="1211382"/>
            <a:ext cx="10134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Marque Générique (No-Name Brand)</a:t>
            </a:r>
          </a:p>
          <a:p>
            <a:r>
              <a:rPr lang="fr-FR" sz="2400" dirty="0"/>
              <a:t>📌 </a:t>
            </a:r>
            <a:r>
              <a:rPr lang="fr-FR" sz="2400" b="1" dirty="0"/>
              <a:t>Définition</a:t>
            </a:r>
            <a:br>
              <a:rPr lang="fr-FR" sz="2400" dirty="0"/>
            </a:br>
            <a:r>
              <a:rPr lang="fr-FR" sz="2400" dirty="0"/>
              <a:t>Les produits sont vendus sous un packaging minimaliste, sans image de marque forte.</a:t>
            </a:r>
          </a:p>
          <a:p>
            <a:r>
              <a:rPr lang="fr-FR" sz="2400" dirty="0"/>
              <a:t>✅ </a:t>
            </a:r>
            <a:r>
              <a:rPr lang="fr-FR" sz="2400" b="1" dirty="0"/>
              <a:t>Avantages</a:t>
            </a:r>
            <a:r>
              <a:rPr lang="fr-FR" sz="2400" dirty="0"/>
              <a:t> : Prix très compétitif.</a:t>
            </a:r>
            <a:br>
              <a:rPr lang="fr-FR" sz="2400" dirty="0"/>
            </a:br>
            <a:r>
              <a:rPr lang="fr-FR" sz="2400" dirty="0"/>
              <a:t>❌ </a:t>
            </a:r>
            <a:r>
              <a:rPr lang="fr-FR" sz="2400" b="1" dirty="0"/>
              <a:t>Inconvénients</a:t>
            </a:r>
            <a:r>
              <a:rPr lang="fr-FR" sz="2400" dirty="0"/>
              <a:t> : Peu de différenciation, faible fidélisation client.</a:t>
            </a:r>
          </a:p>
          <a:p>
            <a:r>
              <a:rPr lang="fr-FR" sz="2400" dirty="0"/>
              <a:t>🔍 </a:t>
            </a:r>
            <a:r>
              <a:rPr lang="fr-FR" sz="2400" b="1" dirty="0"/>
              <a:t>Exemple</a:t>
            </a:r>
            <a:r>
              <a:rPr lang="fr-FR" sz="2400" dirty="0"/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b="1" dirty="0"/>
              <a:t>Les produits premiers prix des supermarchés</a:t>
            </a:r>
            <a:r>
              <a:rPr lang="fr-FR" sz="2400" dirty="0"/>
              <a:t> (Carrefour Discount, Marque Repère de Leclerc).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b="1" dirty="0"/>
              <a:t>No Name au Canada</a:t>
            </a:r>
            <a:r>
              <a:rPr lang="fr-FR" sz="2400" dirty="0"/>
              <a:t> : Une marque qui affiche directement "céréales", "lait", "chips" sur ses emballages jaunes.</a:t>
            </a:r>
          </a:p>
          <a:p>
            <a:r>
              <a:rPr lang="fr-FR" sz="2400" dirty="0"/>
              <a:t>👉 </a:t>
            </a:r>
            <a:r>
              <a:rPr lang="fr-FR" sz="2400" b="1" dirty="0"/>
              <a:t>Cas concret</a:t>
            </a:r>
            <a:r>
              <a:rPr lang="fr-FR" sz="2400" dirty="0"/>
              <a:t> : </a:t>
            </a:r>
            <a:r>
              <a:rPr lang="fr-FR" sz="2400" b="1" dirty="0"/>
              <a:t>Marque Repère (Leclerc)</a:t>
            </a:r>
            <a:br>
              <a:rPr lang="fr-FR" sz="2400" dirty="0"/>
            </a:br>
            <a:r>
              <a:rPr lang="fr-FR" sz="2400" dirty="0"/>
              <a:t>Elle propose des produits alimentaires basiques à prix bas, sans storytelling ni </a:t>
            </a:r>
            <a:r>
              <a:rPr lang="fr-FR" sz="2400" dirty="0" err="1"/>
              <a:t>branding</a:t>
            </a:r>
            <a:r>
              <a:rPr lang="fr-FR" sz="2400" dirty="0"/>
              <a:t> fort.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822023-94D3-07A5-F33C-7B1044457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3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A34F45F8-F6AA-08C3-42D4-0B0543970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8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Qu’est-ce qu’une stratégie de marque?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5BA22CF-00CB-523B-8565-FB4D3F7DF76E}"/>
              </a:ext>
            </a:extLst>
          </p:cNvPr>
          <p:cNvSpPr txBox="1"/>
          <p:nvPr/>
        </p:nvSpPr>
        <p:spPr>
          <a:xfrm>
            <a:off x="220980" y="1370648"/>
            <a:ext cx="10515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Marque de Distributeur (</a:t>
            </a:r>
            <a:r>
              <a:rPr lang="fr-FR" sz="2400" b="1" dirty="0" err="1">
                <a:solidFill>
                  <a:schemeClr val="accent2">
                    <a:lumMod val="75000"/>
                  </a:schemeClr>
                </a:solidFill>
              </a:rPr>
              <a:t>Private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 Label)</a:t>
            </a:r>
          </a:p>
          <a:p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sz="2000" dirty="0"/>
              <a:t>📌 </a:t>
            </a:r>
            <a:r>
              <a:rPr lang="fr-FR" sz="2000" b="1" dirty="0"/>
              <a:t>Définition</a:t>
            </a:r>
            <a:br>
              <a:rPr lang="fr-FR" sz="2000" dirty="0"/>
            </a:br>
            <a:r>
              <a:rPr lang="fr-FR" sz="2000" dirty="0"/>
              <a:t>Une enseigne crée sa propre marque et vend ses produits sous cette identité.</a:t>
            </a:r>
          </a:p>
          <a:p>
            <a:r>
              <a:rPr lang="fr-FR" sz="2000" dirty="0"/>
              <a:t>✅ </a:t>
            </a:r>
            <a:r>
              <a:rPr lang="fr-FR" sz="2000" b="1" dirty="0"/>
              <a:t>Avantages</a:t>
            </a:r>
            <a:r>
              <a:rPr lang="fr-FR" sz="2000" dirty="0"/>
              <a:t> : Fidélisation, meilleures marges, contrôle total sur les produits.</a:t>
            </a:r>
            <a:br>
              <a:rPr lang="fr-FR" sz="2000" dirty="0"/>
            </a:br>
            <a:r>
              <a:rPr lang="fr-FR" sz="2000" dirty="0"/>
              <a:t>❌ </a:t>
            </a:r>
            <a:r>
              <a:rPr lang="fr-FR" sz="2000" b="1" dirty="0"/>
              <a:t>Inconvénients</a:t>
            </a:r>
            <a:r>
              <a:rPr lang="fr-FR" sz="2000" dirty="0"/>
              <a:t> : Image parfois perçue comme moins qualitative que les grandes marques.</a:t>
            </a:r>
          </a:p>
          <a:p>
            <a:r>
              <a:rPr lang="fr-FR" sz="2000" dirty="0"/>
              <a:t>🔍 </a:t>
            </a:r>
            <a:r>
              <a:rPr lang="fr-FR" sz="2000" b="1" dirty="0"/>
              <a:t>Exemple</a:t>
            </a:r>
            <a:r>
              <a:rPr lang="fr-FR" sz="2000" dirty="0"/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/>
              <a:t>Carrefour avec Carrefour Bio, Carrefour Sensation.</a:t>
            </a: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/>
              <a:t>Auchan, Intermarché, Lidl avec leurs propres marques.</a:t>
            </a: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/>
              <a:t>Decathlon</a:t>
            </a:r>
            <a:r>
              <a:rPr lang="fr-FR" sz="2000" dirty="0"/>
              <a:t> avec Quechua (randonnée), </a:t>
            </a:r>
            <a:r>
              <a:rPr lang="fr-FR" sz="2000" dirty="0" err="1"/>
              <a:t>Domyos</a:t>
            </a:r>
            <a:r>
              <a:rPr lang="fr-FR" sz="2000" dirty="0"/>
              <a:t> (fitness), </a:t>
            </a:r>
            <a:r>
              <a:rPr lang="fr-FR" sz="2000" dirty="0" err="1"/>
              <a:t>Kipsta</a:t>
            </a:r>
            <a:r>
              <a:rPr lang="fr-FR" sz="2000" dirty="0"/>
              <a:t> (sport collectif).</a:t>
            </a:r>
          </a:p>
          <a:p>
            <a:r>
              <a:rPr lang="fr-FR" sz="2000" dirty="0"/>
              <a:t>👉 </a:t>
            </a:r>
            <a:r>
              <a:rPr lang="fr-FR" sz="2000" b="1" dirty="0"/>
              <a:t>Cas concret</a:t>
            </a:r>
            <a:r>
              <a:rPr lang="fr-FR" sz="2000" dirty="0"/>
              <a:t> : </a:t>
            </a:r>
            <a:r>
              <a:rPr lang="fr-FR" sz="2000" b="1" dirty="0"/>
              <a:t>Quechua (Decathlon)</a:t>
            </a:r>
            <a:br>
              <a:rPr lang="fr-FR" sz="2000" dirty="0"/>
            </a:br>
            <a:r>
              <a:rPr lang="fr-FR" sz="2000" dirty="0"/>
              <a:t>Decathlon ne se contente pas de vendre des produits sous un nom standard, mais crée des marques spécialisées pour chaque activité sportive, renforçant la perception d’expertise.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1F579AB-FD5D-A7E4-A01C-01076B1A7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0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82884825-A780-A26C-08B5-79BCAABB0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8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Qu’est-ce qu’une stratégie de marque?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3216796-DBEB-45B5-411F-CFF5E633E9D0}"/>
              </a:ext>
            </a:extLst>
          </p:cNvPr>
          <p:cNvSpPr txBox="1"/>
          <p:nvPr/>
        </p:nvSpPr>
        <p:spPr>
          <a:xfrm>
            <a:off x="838200" y="1531620"/>
            <a:ext cx="10515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Co-Branding (Alliance de Marques)</a:t>
            </a:r>
          </a:p>
          <a:p>
            <a:endParaRPr lang="fr-FR" b="1" dirty="0"/>
          </a:p>
          <a:p>
            <a:r>
              <a:rPr lang="fr-FR" dirty="0"/>
              <a:t>📌 </a:t>
            </a:r>
            <a:r>
              <a:rPr lang="fr-FR" sz="2000" b="1" dirty="0"/>
              <a:t>Définition</a:t>
            </a:r>
            <a:br>
              <a:rPr lang="fr-FR" sz="2000" dirty="0"/>
            </a:br>
            <a:r>
              <a:rPr lang="fr-FR" sz="2000" dirty="0"/>
              <a:t>Deux marques collaborent pour créer un produit unique qui bénéficie des atouts des deux marques.</a:t>
            </a:r>
          </a:p>
          <a:p>
            <a:r>
              <a:rPr lang="fr-FR" sz="2000" dirty="0"/>
              <a:t>✅ </a:t>
            </a:r>
            <a:r>
              <a:rPr lang="fr-FR" sz="2000" b="1" dirty="0"/>
              <a:t>Avantages</a:t>
            </a:r>
            <a:r>
              <a:rPr lang="fr-FR" sz="2000" dirty="0"/>
              <a:t> : Mutualisation des clientèles et des savoir-faire.</a:t>
            </a:r>
            <a:br>
              <a:rPr lang="fr-FR" sz="2000" dirty="0"/>
            </a:br>
            <a:r>
              <a:rPr lang="fr-FR" sz="2000" dirty="0"/>
              <a:t>❌ </a:t>
            </a:r>
            <a:r>
              <a:rPr lang="fr-FR" sz="2000" b="1" dirty="0"/>
              <a:t>Inconvénients</a:t>
            </a:r>
            <a:r>
              <a:rPr lang="fr-FR" sz="2000" dirty="0"/>
              <a:t> : Risque de conflits d’image si les deux marques ne sont pas perçues comme complémentaires.</a:t>
            </a:r>
          </a:p>
          <a:p>
            <a:r>
              <a:rPr lang="fr-FR" sz="2000" dirty="0"/>
              <a:t>🔍 </a:t>
            </a:r>
            <a:r>
              <a:rPr lang="fr-FR" sz="2000" b="1" dirty="0"/>
              <a:t>Exemple</a:t>
            </a:r>
            <a:r>
              <a:rPr lang="fr-FR" sz="2000" dirty="0"/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/>
              <a:t>Nike x Apple</a:t>
            </a:r>
            <a:r>
              <a:rPr lang="fr-FR" sz="2000" dirty="0"/>
              <a:t> : Apple Watch Nike Edition.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/>
              <a:t>BMW x Louis Vuitton</a:t>
            </a:r>
            <a:r>
              <a:rPr lang="fr-FR" sz="2000" dirty="0"/>
              <a:t> : Bagagerie haut de gamme pour la série BMW i8.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/>
              <a:t>Nutella x McDonald’s</a:t>
            </a:r>
            <a:r>
              <a:rPr lang="fr-FR" sz="2000" dirty="0"/>
              <a:t> : Burgers et desserts exclusifs en Italie.</a:t>
            </a:r>
          </a:p>
          <a:p>
            <a:r>
              <a:rPr lang="fr-FR" sz="2000" dirty="0"/>
              <a:t>👉 </a:t>
            </a:r>
            <a:r>
              <a:rPr lang="fr-FR" sz="2000" b="1" dirty="0"/>
              <a:t>Cas concret</a:t>
            </a:r>
            <a:r>
              <a:rPr lang="fr-FR" sz="2000" dirty="0"/>
              <a:t> : </a:t>
            </a:r>
            <a:r>
              <a:rPr lang="fr-FR" sz="2000" b="1" dirty="0"/>
              <a:t>H&amp;M x Balmain</a:t>
            </a:r>
            <a:br>
              <a:rPr lang="fr-FR" sz="2000" dirty="0"/>
            </a:br>
            <a:r>
              <a:rPr lang="fr-FR" sz="2000" dirty="0"/>
              <a:t>H&amp;M a collaboré avec la maison de couture Balmain pour proposer une collection exclusive, rendant le luxe plus accessible.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76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1B1BDD1-B8DC-F166-E05B-487555DD8AAA}"/>
              </a:ext>
            </a:extLst>
          </p:cNvPr>
          <p:cNvSpPr txBox="1"/>
          <p:nvPr/>
        </p:nvSpPr>
        <p:spPr>
          <a:xfrm>
            <a:off x="434340" y="1609051"/>
            <a:ext cx="101727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Extension de Marque (Brand Stretching)</a:t>
            </a:r>
          </a:p>
          <a:p>
            <a:endParaRPr lang="fr-FR" b="1" dirty="0"/>
          </a:p>
          <a:p>
            <a:r>
              <a:rPr lang="fr-FR" dirty="0"/>
              <a:t>📌 </a:t>
            </a:r>
            <a:r>
              <a:rPr lang="fr-FR" b="1" dirty="0"/>
              <a:t>Définition</a:t>
            </a:r>
            <a:br>
              <a:rPr lang="fr-FR" dirty="0"/>
            </a:br>
            <a:r>
              <a:rPr lang="fr-FR" dirty="0"/>
              <a:t>Une marque déjà existante se diversifie en lançant de nouveaux produits qui ne sont pas forcément liés à son secteur d’origine.</a:t>
            </a:r>
          </a:p>
          <a:p>
            <a:r>
              <a:rPr lang="fr-FR" dirty="0"/>
              <a:t>✅ </a:t>
            </a:r>
            <a:r>
              <a:rPr lang="fr-FR" b="1" dirty="0"/>
              <a:t>Avantages</a:t>
            </a:r>
            <a:r>
              <a:rPr lang="fr-FR" dirty="0"/>
              <a:t> : Utilisation de la notoriété de la marque pour entrer sur un nouveau marché.</a:t>
            </a:r>
            <a:br>
              <a:rPr lang="fr-FR" dirty="0"/>
            </a:br>
            <a:r>
              <a:rPr lang="fr-FR" dirty="0"/>
              <a:t>❌ </a:t>
            </a:r>
            <a:r>
              <a:rPr lang="fr-FR" b="1" dirty="0"/>
              <a:t>Inconvénients</a:t>
            </a:r>
            <a:r>
              <a:rPr lang="fr-FR" dirty="0"/>
              <a:t> : Si la diversification échoue, elle peut nuire à l’image globale.</a:t>
            </a:r>
          </a:p>
          <a:p>
            <a:r>
              <a:rPr lang="fr-FR" dirty="0"/>
              <a:t>🔍 </a:t>
            </a:r>
            <a:r>
              <a:rPr lang="fr-FR" b="1" dirty="0"/>
              <a:t>Exemple</a:t>
            </a:r>
            <a:r>
              <a:rPr lang="fr-FR" dirty="0"/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Ferrari</a:t>
            </a:r>
            <a:r>
              <a:rPr lang="fr-FR" dirty="0"/>
              <a:t> qui vend des parfums et des vêtements.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Harley-Davidson</a:t>
            </a:r>
            <a:r>
              <a:rPr lang="fr-FR" dirty="0"/>
              <a:t> qui a lancé des cafés et des accessoires lifestyle.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Dior</a:t>
            </a:r>
            <a:r>
              <a:rPr lang="fr-FR" dirty="0"/>
              <a:t> qui est passé de la haute couture aux cosmétiques et parfums.</a:t>
            </a:r>
          </a:p>
          <a:p>
            <a:r>
              <a:rPr lang="fr-FR" dirty="0"/>
              <a:t>👉 </a:t>
            </a:r>
            <a:r>
              <a:rPr lang="fr-FR" b="1" dirty="0"/>
              <a:t>Cas concret</a:t>
            </a:r>
            <a:r>
              <a:rPr lang="fr-FR" dirty="0"/>
              <a:t> : </a:t>
            </a:r>
            <a:r>
              <a:rPr lang="fr-FR" b="1" dirty="0"/>
              <a:t>Virgin</a:t>
            </a:r>
            <a:br>
              <a:rPr lang="fr-FR" dirty="0"/>
            </a:br>
            <a:r>
              <a:rPr lang="fr-FR" dirty="0" err="1"/>
              <a:t>Virgin</a:t>
            </a:r>
            <a:r>
              <a:rPr lang="fr-FR" dirty="0"/>
              <a:t> a commencé dans la musique avant de s’étendre à l’aviation, la téléphonie, et même la finance.</a:t>
            </a: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D4C9619-F063-DC52-EB42-86794207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Qu’est-ce qu’une stratégie de marque?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A468094-B9DD-D35B-C806-25CDC7D1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6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A5E7CE-E49B-91DA-DD0C-01F6C673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Quelle stratégie?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5F76ED4-9440-50BA-3141-9824A19C9835}"/>
              </a:ext>
            </a:extLst>
          </p:cNvPr>
          <p:cNvSpPr txBox="1"/>
          <p:nvPr/>
        </p:nvSpPr>
        <p:spPr>
          <a:xfrm>
            <a:off x="838200" y="2233415"/>
            <a:ext cx="1051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👉 Quelle stratégie adopter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segmenter et différencier tes produits</a:t>
            </a:r>
            <a:r>
              <a:rPr lang="fr-FR" dirty="0"/>
              <a:t> → </a:t>
            </a:r>
            <a:r>
              <a:rPr lang="fr-FR" b="1" dirty="0"/>
              <a:t>Marque Produit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unifier ton offre sous une seule identité forte</a:t>
            </a:r>
            <a:r>
              <a:rPr lang="fr-FR" dirty="0"/>
              <a:t> → </a:t>
            </a:r>
            <a:r>
              <a:rPr lang="fr-FR" b="1" dirty="0"/>
              <a:t>Marque Ombrelle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profiter de la crédibilité d’une marque mère</a:t>
            </a:r>
            <a:r>
              <a:rPr lang="fr-FR" dirty="0"/>
              <a:t> → </a:t>
            </a:r>
            <a:r>
              <a:rPr lang="fr-FR" b="1" dirty="0"/>
              <a:t>Marque Caution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cibler une clientèle prix</a:t>
            </a:r>
            <a:r>
              <a:rPr lang="fr-FR" dirty="0"/>
              <a:t> → </a:t>
            </a:r>
            <a:r>
              <a:rPr lang="fr-FR" b="1" dirty="0"/>
              <a:t>Marque Générique ou MDD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innover en collaboration</a:t>
            </a:r>
            <a:r>
              <a:rPr lang="fr-FR" dirty="0"/>
              <a:t> → </a:t>
            </a:r>
            <a:r>
              <a:rPr lang="fr-FR" b="1" dirty="0"/>
              <a:t>Co-Branding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étendre ton activité vers de nouveaux marchés</a:t>
            </a:r>
            <a:r>
              <a:rPr lang="fr-FR" dirty="0"/>
              <a:t> → </a:t>
            </a:r>
            <a:r>
              <a:rPr lang="fr-FR" b="1" dirty="0"/>
              <a:t>Extension de Marque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Si tu veux capitaliser sur ton image d’entreprise</a:t>
            </a:r>
            <a:r>
              <a:rPr lang="fr-FR" dirty="0"/>
              <a:t> → </a:t>
            </a:r>
            <a:r>
              <a:rPr lang="fr-FR" b="1" dirty="0"/>
              <a:t>Marque </a:t>
            </a:r>
            <a:r>
              <a:rPr lang="fr-FR" b="1" dirty="0" err="1"/>
              <a:t>Corporate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E1324F0-934D-486A-36D3-E9E9FABDB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5226209"/>
            <a:ext cx="1584960" cy="158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13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</TotalTime>
  <Words>961</Words>
  <Application>Microsoft Office PowerPoint</Application>
  <PresentationFormat>Grand écran</PresentationFormat>
  <Paragraphs>73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Comment optimiser votre stratégie de marque ?</vt:lpstr>
      <vt:lpstr>Qui sommes nous?</vt:lpstr>
      <vt:lpstr>Qu’est-ce qu’une stratégie de marque?</vt:lpstr>
      <vt:lpstr>Qu’est-ce qu’une stratégie de marque?</vt:lpstr>
      <vt:lpstr>Qu’est-ce qu’une stratégie de marque?</vt:lpstr>
      <vt:lpstr>Qu’est-ce qu’une stratégie de marque?</vt:lpstr>
      <vt:lpstr>Qu’est-ce qu’une stratégie de marque?</vt:lpstr>
      <vt:lpstr>Qu’est-ce qu’une stratégie de marque?</vt:lpstr>
      <vt:lpstr>Quelle stratégie?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lydie GOYENETCHE</dc:creator>
  <cp:lastModifiedBy>lydie GOYENETCHE</cp:lastModifiedBy>
  <cp:revision>1</cp:revision>
  <dcterms:created xsi:type="dcterms:W3CDTF">2025-01-30T12:53:54Z</dcterms:created>
  <dcterms:modified xsi:type="dcterms:W3CDTF">2025-01-30T13:19:37Z</dcterms:modified>
</cp:coreProperties>
</file>