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68" r:id="rId3"/>
    <p:sldId id="271" r:id="rId4"/>
    <p:sldId id="257" r:id="rId5"/>
    <p:sldId id="292" r:id="rId6"/>
    <p:sldId id="293" r:id="rId7"/>
    <p:sldId id="294" r:id="rId8"/>
    <p:sldId id="295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76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126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916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32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9400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191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412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994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055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06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245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554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486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524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40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903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926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DB7648-192C-48F4-92F5-07F08EBDF5E5}" type="datetimeFigureOut">
              <a:rPr lang="en-IN" smtClean="0"/>
              <a:t>08-07-2025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7CBD6-7F58-43B9-BFED-21082009E8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5202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aj57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aj57/" TargetMode="External"/><Relationship Id="rId7" Type="http://schemas.openxmlformats.org/officeDocument/2006/relationships/hyperlink" Target="mailto:SECURECYBERGATES@GMAIL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X.COM/SECURECYBERGATE" TargetMode="External"/><Relationship Id="rId5" Type="http://schemas.openxmlformats.org/officeDocument/2006/relationships/hyperlink" Target="HTTPS://HACKERONE.COM/CRYPTO-KHAN" TargetMode="External"/><Relationship Id="rId4" Type="http://schemas.openxmlformats.org/officeDocument/2006/relationships/hyperlink" Target="https://www.linkedin.com/company/securecyberga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589" y="360757"/>
            <a:ext cx="10347649" cy="553565"/>
          </a:xfrm>
        </p:spPr>
        <p:txBody>
          <a:bodyPr>
            <a:noAutofit/>
          </a:bodyPr>
          <a:lstStyle/>
          <a:p>
            <a:r>
              <a:rPr lang="en-US" sz="900" b="1" u="sng" dirty="0" smtClean="0"/>
              <a:t/>
            </a:r>
            <a:br>
              <a:rPr lang="en-US" sz="900" b="1" u="sng" dirty="0" smtClean="0"/>
            </a:br>
            <a:r>
              <a:rPr lang="en-US" sz="900" b="1" u="sng" dirty="0" smtClean="0"/>
              <a:t/>
            </a:r>
            <a:br>
              <a:rPr lang="en-US" sz="900" b="1" u="sng" dirty="0" smtClean="0"/>
            </a:br>
            <a:r>
              <a:rPr lang="en-US" sz="900" b="1" u="sng" dirty="0" smtClean="0"/>
              <a:t/>
            </a:r>
            <a:br>
              <a:rPr lang="en-US" sz="900" b="1" u="sng" dirty="0" smtClean="0"/>
            </a:br>
            <a:r>
              <a:rPr lang="en-GB" sz="2000" b="1" u="sng" dirty="0" smtClean="0"/>
              <a:t>DOCUMENT CONTROL PAGE</a:t>
            </a:r>
            <a:r>
              <a:rPr lang="en-IN" sz="2000" dirty="0" smtClean="0"/>
              <a:t/>
            </a:r>
            <a:br>
              <a:rPr lang="en-IN" sz="2000" dirty="0" smtClean="0"/>
            </a:br>
            <a:r>
              <a:rPr lang="en-US" sz="900" b="1" u="sng" dirty="0" smtClean="0"/>
              <a:t/>
            </a:r>
            <a:br>
              <a:rPr lang="en-US" sz="900" b="1" u="sng" dirty="0" smtClean="0"/>
            </a:br>
            <a:endParaRPr lang="en-IN" sz="900" b="1" u="sng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5785" y="0"/>
            <a:ext cx="1466215" cy="63754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49670"/>
              </p:ext>
            </p:extLst>
          </p:nvPr>
        </p:nvGraphicFramePr>
        <p:xfrm>
          <a:off x="363895" y="764268"/>
          <a:ext cx="11554959" cy="2151883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252082">
                  <a:extLst>
                    <a:ext uri="{9D8B030D-6E8A-4147-A177-3AD203B41FA5}">
                      <a16:colId xmlns:a16="http://schemas.microsoft.com/office/drawing/2014/main" val="3166616088"/>
                    </a:ext>
                  </a:extLst>
                </a:gridCol>
                <a:gridCol w="8302877">
                  <a:extLst>
                    <a:ext uri="{9D8B030D-6E8A-4147-A177-3AD203B41FA5}">
                      <a16:colId xmlns:a16="http://schemas.microsoft.com/office/drawing/2014/main" val="2124212721"/>
                    </a:ext>
                  </a:extLst>
                </a:gridCol>
              </a:tblGrid>
              <a:tr h="359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Document ID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SCG/POLCOM/116/1.0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0681588"/>
                  </a:ext>
                </a:extLst>
              </a:tr>
              <a:tr h="359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Security Classification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Confidential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6167304"/>
                  </a:ext>
                </a:extLst>
              </a:tr>
              <a:tr h="355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Date Issued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30-Jul-2025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873043"/>
                  </a:ext>
                </a:extLst>
              </a:tr>
              <a:tr h="359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Version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1.0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2413050"/>
                  </a:ext>
                </a:extLst>
              </a:tr>
              <a:tr h="359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400">
                          <a:effectLst/>
                        </a:rPr>
                        <a:t>Project Name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2304672"/>
                  </a:ext>
                </a:extLst>
              </a:tr>
              <a:tr h="359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Author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AJ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hlinkClick r:id="rId3"/>
                        </a:rPr>
                        <a:t>KHAN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IN" sz="2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454523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63895" y="3150166"/>
            <a:ext cx="43252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/>
              <a:t>VERSION </a:t>
            </a:r>
            <a:r>
              <a:rPr lang="en-GB" b="1" u="sng" dirty="0"/>
              <a:t>HISTORY / CHANGE </a:t>
            </a:r>
            <a:r>
              <a:rPr lang="en-GB" b="1" u="sng" dirty="0" smtClean="0"/>
              <a:t>HISTORY</a:t>
            </a:r>
          </a:p>
          <a:p>
            <a:endParaRPr lang="en-GB" b="1" u="sng" dirty="0"/>
          </a:p>
          <a:p>
            <a:endParaRPr lang="en-IN" dirty="0" smtClean="0"/>
          </a:p>
          <a:p>
            <a:endParaRPr lang="en-IN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658359"/>
              </p:ext>
            </p:extLst>
          </p:nvPr>
        </p:nvGraphicFramePr>
        <p:xfrm>
          <a:off x="363894" y="3817662"/>
          <a:ext cx="11554959" cy="2030467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141266">
                  <a:extLst>
                    <a:ext uri="{9D8B030D-6E8A-4147-A177-3AD203B41FA5}">
                      <a16:colId xmlns:a16="http://schemas.microsoft.com/office/drawing/2014/main" val="4028199753"/>
                    </a:ext>
                  </a:extLst>
                </a:gridCol>
                <a:gridCol w="1756359">
                  <a:extLst>
                    <a:ext uri="{9D8B030D-6E8A-4147-A177-3AD203B41FA5}">
                      <a16:colId xmlns:a16="http://schemas.microsoft.com/office/drawing/2014/main" val="597399116"/>
                    </a:ext>
                  </a:extLst>
                </a:gridCol>
                <a:gridCol w="3295133">
                  <a:extLst>
                    <a:ext uri="{9D8B030D-6E8A-4147-A177-3AD203B41FA5}">
                      <a16:colId xmlns:a16="http://schemas.microsoft.com/office/drawing/2014/main" val="1841064897"/>
                    </a:ext>
                  </a:extLst>
                </a:gridCol>
                <a:gridCol w="5362201">
                  <a:extLst>
                    <a:ext uri="{9D8B030D-6E8A-4147-A177-3AD203B41FA5}">
                      <a16:colId xmlns:a16="http://schemas.microsoft.com/office/drawing/2014/main" val="1802783869"/>
                    </a:ext>
                  </a:extLst>
                </a:gridCol>
              </a:tblGrid>
              <a:tr h="323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Version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Date Issued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Issued to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Comments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3392724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30-Jul-2025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Issued for internal review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43743741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        1.0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30-Jul-2025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Final version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0549524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0025024"/>
                  </a:ext>
                </a:extLst>
              </a:tr>
              <a:tr h="29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049511"/>
                  </a:ext>
                </a:extLst>
              </a:tr>
              <a:tr h="237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1693322"/>
                  </a:ext>
                </a:extLst>
              </a:tr>
              <a:tr h="237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IN" sz="20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7449134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0590245" y="5271796"/>
            <a:ext cx="1601755" cy="1586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63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418" y="1362269"/>
            <a:ext cx="10888823" cy="3331029"/>
          </a:xfrm>
        </p:spPr>
        <p:txBody>
          <a:bodyPr>
            <a:noAutofit/>
          </a:bodyPr>
          <a:lstStyle/>
          <a:p>
            <a:r>
              <a:rPr lang="en-US" sz="9600" b="1" u="sng" dirty="0"/>
              <a:t/>
            </a:r>
            <a:br>
              <a:rPr lang="en-US" sz="9600" b="1" u="sng" dirty="0"/>
            </a:br>
            <a:r>
              <a:rPr lang="en-US" sz="9600" b="1" u="sng" dirty="0"/>
              <a:t/>
            </a:r>
            <a:br>
              <a:rPr lang="en-US" sz="9600" b="1" u="sng" dirty="0"/>
            </a:br>
            <a:r>
              <a:rPr lang="en-US" sz="9600" b="1" u="sng" dirty="0"/>
              <a:t/>
            </a:r>
            <a:br>
              <a:rPr lang="en-US" sz="9600" b="1" u="sng" dirty="0"/>
            </a:br>
            <a:r>
              <a:rPr lang="en-US" sz="9600" b="1" dirty="0" smtClean="0"/>
              <a:t>Policies Communication</a:t>
            </a:r>
            <a:endParaRPr lang="en-IN" sz="9600" b="1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5785" y="0"/>
            <a:ext cx="1466215" cy="6375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590245" y="5271796"/>
            <a:ext cx="1601755" cy="1586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76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724" y="2174032"/>
            <a:ext cx="10347649" cy="1530222"/>
          </a:xfrm>
        </p:spPr>
        <p:txBody>
          <a:bodyPr>
            <a:noAutofit/>
          </a:bodyPr>
          <a:lstStyle/>
          <a:p>
            <a:r>
              <a:rPr lang="en-US" sz="3200" b="1" u="sng" dirty="0"/>
              <a:t/>
            </a:r>
            <a:br>
              <a:rPr lang="en-US" sz="3200" b="1" u="sng" dirty="0"/>
            </a:br>
            <a:r>
              <a:rPr lang="en-US" sz="3200" b="1" u="sng" dirty="0"/>
              <a:t/>
            </a:r>
            <a:br>
              <a:rPr lang="en-US" sz="3200" b="1" u="sng" dirty="0"/>
            </a:br>
            <a:r>
              <a:rPr lang="en-US" sz="3200" b="1" u="sng" dirty="0"/>
              <a:t/>
            </a:r>
            <a:br>
              <a:rPr lang="en-US" sz="3200" b="1" u="sng" dirty="0"/>
            </a:br>
            <a:r>
              <a:rPr lang="en-US" sz="3200" b="1" dirty="0"/>
              <a:t>1. </a:t>
            </a:r>
            <a:r>
              <a:rPr lang="en-US" sz="3200" b="1" dirty="0" smtClean="0"/>
              <a:t>Done with Policies [A recap]</a:t>
            </a:r>
            <a:br>
              <a:rPr lang="en-US" sz="3200" b="1" dirty="0" smtClean="0"/>
            </a:br>
            <a:r>
              <a:rPr lang="en-US" sz="3200" b="1" dirty="0" smtClean="0"/>
              <a:t>2. Policies Communication</a:t>
            </a:r>
            <a:endParaRPr lang="en-IN" sz="3200" b="1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5785" y="0"/>
            <a:ext cx="1466215" cy="6375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590245" y="5271796"/>
            <a:ext cx="1601755" cy="1586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42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3831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1</a:t>
            </a:r>
            <a:r>
              <a:rPr lang="en-US" sz="3200" b="1" u="sng" dirty="0" smtClean="0"/>
              <a:t>. </a:t>
            </a:r>
            <a:r>
              <a:rPr lang="en-US" sz="3200" b="1" u="sng" dirty="0" smtClean="0"/>
              <a:t>Done </a:t>
            </a:r>
            <a:r>
              <a:rPr lang="en-US" sz="3200" b="1" u="sng" dirty="0"/>
              <a:t>with Policies [A recap]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95942" y="768173"/>
            <a:ext cx="1170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a part of SOC2 , We have created below policies </a:t>
            </a:r>
          </a:p>
          <a:p>
            <a:endParaRPr lang="en-US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15410"/>
              </p:ext>
            </p:extLst>
          </p:nvPr>
        </p:nvGraphicFramePr>
        <p:xfrm>
          <a:off x="111967" y="1188456"/>
          <a:ext cx="10936741" cy="4309388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5431680">
                  <a:extLst>
                    <a:ext uri="{9D8B030D-6E8A-4147-A177-3AD203B41FA5}">
                      <a16:colId xmlns:a16="http://schemas.microsoft.com/office/drawing/2014/main" val="3166616088"/>
                    </a:ext>
                  </a:extLst>
                </a:gridCol>
                <a:gridCol w="5505061">
                  <a:extLst>
                    <a:ext uri="{9D8B030D-6E8A-4147-A177-3AD203B41FA5}">
                      <a16:colId xmlns:a16="http://schemas.microsoft.com/office/drawing/2014/main" val="2124212721"/>
                    </a:ext>
                  </a:extLst>
                </a:gridCol>
              </a:tblGrid>
              <a:tr h="327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0681588"/>
                  </a:ext>
                </a:extLst>
              </a:tr>
              <a:tr h="327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1) Document Control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2) Physical Security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3) Password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4) Access Management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5) Vulnerability &amp; Patch Management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6) HR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7) Acceptable Usage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8) Code of Conduct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9) Risk Management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10) Vendor Management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11) Privacy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12) Confidentiality Policy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13) Incident Response Plan &amp; Procedure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14) Data Classification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15) Data Retention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16) Media Disposal 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17) Network Security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18) Data Backup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19) Cryptographic/ Encryption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20) Endpoint Security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21) Asset Management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22) Change Management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23) Business Continuity &amp; Disaster Recovery Policy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24) Information Security Policy </a:t>
                      </a:r>
                      <a:r>
                        <a:rPr lang="en-IN" sz="2000" b="1" u="sng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[Create At Last]</a:t>
                      </a:r>
                      <a:endParaRPr lang="en-IN" sz="2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6167304"/>
                  </a:ext>
                </a:extLst>
              </a:tr>
              <a:tr h="323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3039856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10590245" y="5271796"/>
            <a:ext cx="1601755" cy="1586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56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3831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1</a:t>
            </a:r>
            <a:r>
              <a:rPr lang="en-US" sz="3200" b="1" u="sng" dirty="0" smtClean="0"/>
              <a:t>. </a:t>
            </a:r>
            <a:r>
              <a:rPr lang="en-US" sz="3200" b="1" u="sng" dirty="0" smtClean="0"/>
              <a:t>Done </a:t>
            </a:r>
            <a:r>
              <a:rPr lang="en-US" sz="3200" b="1" u="sng" dirty="0"/>
              <a:t>with Policies [A recap]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967" y="768173"/>
            <a:ext cx="1170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Templates , Trackers , Records and registers</a:t>
            </a:r>
            <a:endParaRPr lang="en-US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459884"/>
              </p:ext>
            </p:extLst>
          </p:nvPr>
        </p:nvGraphicFramePr>
        <p:xfrm>
          <a:off x="195941" y="1176969"/>
          <a:ext cx="9367937" cy="3752477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9367937">
                  <a:extLst>
                    <a:ext uri="{9D8B030D-6E8A-4147-A177-3AD203B41FA5}">
                      <a16:colId xmlns:a16="http://schemas.microsoft.com/office/drawing/2014/main" val="3166616088"/>
                    </a:ext>
                  </a:extLst>
                </a:gridCol>
              </a:tblGrid>
              <a:tr h="281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0681588"/>
                  </a:ext>
                </a:extLst>
              </a:tr>
              <a:tr h="3142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1) Central Master list for all documents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2) Base Templates and Instructions Document on using Base Templates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3) Policy Exception Form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4) Change Request Form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5) Risk Register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6) Vendor List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7) Incident Register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8) Asset/ Access Register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9) Blacklisted Passwords / Algorithms / Ciphers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10) Risk Exception Template</a:t>
                      </a: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6167304"/>
                  </a:ext>
                </a:extLst>
              </a:tr>
              <a:tr h="278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3039856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10590245" y="5271796"/>
            <a:ext cx="1601755" cy="1586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57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3831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1</a:t>
            </a:r>
            <a:r>
              <a:rPr lang="en-US" sz="3200" b="1" u="sng" dirty="0" smtClean="0"/>
              <a:t>. </a:t>
            </a:r>
            <a:r>
              <a:rPr lang="en-US" sz="3200" b="1" u="sng" dirty="0" smtClean="0"/>
              <a:t>Done </a:t>
            </a:r>
            <a:r>
              <a:rPr lang="en-US" sz="3200" b="1" u="sng" dirty="0"/>
              <a:t>with Policies [A recap]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967" y="1038761"/>
            <a:ext cx="11980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Now While creating all these Policies ensure</a:t>
            </a:r>
          </a:p>
          <a:p>
            <a:pPr algn="just"/>
            <a:endParaRPr lang="en-US" sz="2000" dirty="0"/>
          </a:p>
          <a:p>
            <a:pPr marL="342900" indent="-342900" algn="just">
              <a:buAutoNum type="arabicParenR"/>
            </a:pPr>
            <a:r>
              <a:rPr lang="en-US" sz="2000" dirty="0" smtClean="0"/>
              <a:t>These Policies are easy to understand to all Employees / Vendors / Contractors.</a:t>
            </a:r>
          </a:p>
          <a:p>
            <a:pPr marL="342900" indent="-342900" algn="just">
              <a:buAutoNum type="arabicParenR"/>
            </a:pPr>
            <a:r>
              <a:rPr lang="en-US" sz="2000" dirty="0" smtClean="0"/>
              <a:t>All policies are aligning with Company goals and business requirements.</a:t>
            </a:r>
          </a:p>
          <a:p>
            <a:pPr marL="342900" indent="-342900" algn="just">
              <a:buAutoNum type="arabicParenR"/>
            </a:pPr>
            <a:r>
              <a:rPr lang="en-US" sz="2000" dirty="0" smtClean="0"/>
              <a:t>All Policies are aligning with Regulatory Laws.</a:t>
            </a:r>
          </a:p>
          <a:p>
            <a:pPr marL="342900" indent="-342900" algn="just">
              <a:buAutoNum type="arabicParenR"/>
            </a:pPr>
            <a:r>
              <a:rPr lang="en-US" sz="2000" dirty="0" smtClean="0"/>
              <a:t>All Policies are aligning with Industry Standards and best practices [e.g. PCI-DSS , HIPAA , SOC2 , ISO 27001:2022 ,OWASP Top 10 etc.</a:t>
            </a:r>
          </a:p>
          <a:p>
            <a:pPr marL="342900" indent="-342900" algn="just">
              <a:buAutoNum type="arabicParenR"/>
            </a:pPr>
            <a:r>
              <a:rPr lang="en-US" sz="2000" dirty="0" smtClean="0"/>
              <a:t>Ensure all policies are reviewed on periodic basis and </a:t>
            </a:r>
            <a:r>
              <a:rPr lang="en-US" sz="2000" b="1" dirty="0" smtClean="0"/>
              <a:t>at least </a:t>
            </a:r>
            <a:r>
              <a:rPr lang="en-US" sz="2000" b="1" u="sng" dirty="0" smtClean="0"/>
              <a:t>ONCE</a:t>
            </a:r>
            <a:r>
              <a:rPr lang="en-US" sz="2000" dirty="0" smtClean="0"/>
              <a:t> a year</a:t>
            </a:r>
            <a:endParaRPr lang="en-US" sz="2000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590245" y="5271796"/>
            <a:ext cx="1601755" cy="1586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75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3831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2</a:t>
            </a:r>
            <a:r>
              <a:rPr lang="en-US" sz="3200" b="1" u="sng" dirty="0" smtClean="0"/>
              <a:t>. Policies Communication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967" y="1038761"/>
            <a:ext cx="119805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Once you have developed Policies and procedures , we need to inform relevant teams , Stakeholders and get it reviewed and Approved.</a:t>
            </a:r>
          </a:p>
          <a:p>
            <a:pPr algn="just"/>
            <a:endParaRPr lang="en-US" sz="2000" dirty="0"/>
          </a:p>
          <a:p>
            <a:pPr marL="457200" indent="-457200" algn="just">
              <a:buAutoNum type="arabicParenR"/>
            </a:pPr>
            <a:r>
              <a:rPr lang="en-US" sz="2000" dirty="0" smtClean="0"/>
              <a:t>Share policies with relevant department [e.g. All HR policies shared with HR Team].</a:t>
            </a:r>
          </a:p>
          <a:p>
            <a:pPr marL="457200" indent="-457200" algn="just">
              <a:buAutoNum type="arabicParenR"/>
            </a:pPr>
            <a:r>
              <a:rPr lang="en-US" sz="2000" dirty="0" smtClean="0"/>
              <a:t>Provide a Walkthrough on all Policies.</a:t>
            </a:r>
          </a:p>
          <a:p>
            <a:pPr marL="457200" indent="-457200" algn="just">
              <a:buAutoNum type="arabicParenR"/>
            </a:pPr>
            <a:r>
              <a:rPr lang="en-US" sz="2000" dirty="0" smtClean="0"/>
              <a:t>Team may modify policies during review stage , Once reviewed and Approved then share this to Management team.</a:t>
            </a:r>
          </a:p>
          <a:p>
            <a:pPr marL="457200" indent="-457200" algn="just">
              <a:buAutoNum type="arabicParenR"/>
            </a:pPr>
            <a:r>
              <a:rPr lang="en-US" sz="2000" dirty="0" smtClean="0"/>
              <a:t>Management team will review and Approve these policies </a:t>
            </a:r>
          </a:p>
          <a:p>
            <a:pPr marL="457200" indent="-457200" algn="just">
              <a:buAutoNum type="arabicParenR"/>
            </a:pPr>
            <a:r>
              <a:rPr lang="en-US" sz="2000" dirty="0" smtClean="0"/>
              <a:t>Relevant team and management [Reviewers and Approvers Should Sign the Document under Document Control Page / Provide Email Attachment once Approved over email]</a:t>
            </a:r>
          </a:p>
          <a:p>
            <a:pPr marL="457200" indent="-457200" algn="just">
              <a:buAutoNum type="arabicParenR"/>
            </a:pPr>
            <a:r>
              <a:rPr lang="en-US" sz="2000" dirty="0" smtClean="0"/>
              <a:t>Share the Approved policies version to SOC2 vendor for review</a:t>
            </a:r>
            <a:endParaRPr lang="en-US" sz="2000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590245" y="5271796"/>
            <a:ext cx="1601755" cy="1586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6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7" y="286862"/>
            <a:ext cx="10338319" cy="393539"/>
          </a:xfrm>
        </p:spPr>
        <p:txBody>
          <a:bodyPr>
            <a:noAutofit/>
          </a:bodyPr>
          <a:lstStyle/>
          <a:p>
            <a:r>
              <a:rPr lang="en-US" sz="3200" b="1" u="sng" dirty="0"/>
              <a:t>2</a:t>
            </a:r>
            <a:r>
              <a:rPr lang="en-US" sz="3200" b="1" u="sng" dirty="0" smtClean="0"/>
              <a:t>. Policies Communication</a:t>
            </a:r>
            <a:endParaRPr lang="en-IN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967" y="1020099"/>
            <a:ext cx="119805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7) Now we have reviewed and Approved version of all Policies , We need to Communicate these policies to all Employees , Contractors , vendors and relevant stakeholders.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8) Now if you share these policies to all Employees they may NOT take it seriously , because its all documents and they may find it boring hence better way is to create some Contents or a  Video Course that will highlight important points from each policy and then Once they Complete this video course an Assessment to ensure all Employees / Contractors have understood these policies. Once they complete this Assessment successfully then a certificate SHOULD be provided valid for ONE year , After ONE year there may be Amendments to these policies and Policy owner need to communicate these Amendments to relevant teams and add these amendments to the Video course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9) There Should be yearly refresher training for all policies </a:t>
            </a:r>
            <a:endParaRPr lang="en-US" sz="2000" dirty="0"/>
          </a:p>
        </p:txBody>
      </p:sp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590245" y="5271796"/>
            <a:ext cx="1601755" cy="1586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04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0460"/>
            <a:ext cx="1466215" cy="63754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66123" y="4006952"/>
            <a:ext cx="7124700" cy="22135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3"/>
              </a:rPr>
              <a:t>https://www.linkedin.com/in/aj57/</a:t>
            </a:r>
            <a:endParaRPr lang="en-IN" b="1" u="sng" dirty="0">
              <a:solidFill>
                <a:schemeClr val="bg2"/>
              </a:solidFill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4"/>
              </a:rPr>
              <a:t>https://</a:t>
            </a:r>
            <a:r>
              <a:rPr lang="en-US" b="1" u="sng" dirty="0" smtClean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4"/>
              </a:rPr>
              <a:t>www.linkedin.com/company/securecybergates</a:t>
            </a:r>
            <a:endParaRPr lang="en-US" b="1" u="sng" dirty="0" smtClean="0">
              <a:solidFill>
                <a:schemeClr val="bg2"/>
              </a:solidFill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IN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https://www.youtube.com/@SECURECYBERGATES</a:t>
            </a:r>
          </a:p>
          <a:p>
            <a:r>
              <a:rPr lang="en-US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https://securecybergates.com/services </a:t>
            </a:r>
            <a:endParaRPr lang="en-IN" b="1" u="sng" dirty="0">
              <a:solidFill>
                <a:schemeClr val="bg2"/>
              </a:solidFill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5"/>
              </a:rPr>
              <a:t>https://hackerone.com/crypto-khan</a:t>
            </a:r>
            <a:r>
              <a:rPr lang="en-US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en-IN" b="1" u="sng" dirty="0">
              <a:solidFill>
                <a:schemeClr val="bg2"/>
              </a:solidFill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6"/>
              </a:rPr>
              <a:t>https://x.com/securecybergate</a:t>
            </a:r>
            <a:r>
              <a:rPr lang="en-US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endParaRPr lang="en-IN" b="1" u="sng" dirty="0">
              <a:solidFill>
                <a:schemeClr val="bg2"/>
              </a:solidFill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b="1" u="sng" dirty="0">
                <a:solidFill>
                  <a:schemeClr val="bg2"/>
                </a:solidFill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7"/>
              </a:rPr>
              <a:t>securecybergates@gmail.com</a:t>
            </a:r>
            <a:endParaRPr lang="en-IN" b="1" u="sng" dirty="0">
              <a:solidFill>
                <a:schemeClr val="bg2"/>
              </a:solidFill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40393" y="1539099"/>
            <a:ext cx="7376160" cy="17604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146685"/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THANK</a:t>
            </a:r>
            <a:r>
              <a:rPr lang="en-US" sz="2800" b="1" spc="-45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2800" b="1" spc="-2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YOU!</a:t>
            </a:r>
            <a:endParaRPr lang="en-IN" sz="1100" dirty="0">
              <a:solidFill>
                <a:schemeClr val="bg2">
                  <a:lumMod val="75000"/>
                </a:schemeClr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146685">
              <a:lnSpc>
                <a:spcPct val="85000"/>
              </a:lnSpc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 CYBER-SECURITY RELATED UPDATES, KINDLY FOLLOW BELOW PAGES...</a:t>
            </a:r>
            <a:endParaRPr lang="en-IN" sz="1100" dirty="0">
              <a:solidFill>
                <a:schemeClr val="bg2">
                  <a:lumMod val="75000"/>
                </a:schemeClr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n-US" sz="900" dirty="0">
                <a:solidFill>
                  <a:schemeClr val="bg2"/>
                </a:solidFill>
                <a:latin typeface="Arial Black" panose="020B0A040201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n-IN" sz="1100" dirty="0">
              <a:solidFill>
                <a:schemeClr val="bg2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872</TotalTime>
  <Words>712</Words>
  <Application>Microsoft Office PowerPoint</Application>
  <PresentationFormat>Widescreen</PresentationFormat>
  <Paragraphs>116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Century Gothic</vt:lpstr>
      <vt:lpstr>Times New Roman</vt:lpstr>
      <vt:lpstr>Trebuchet MS</vt:lpstr>
      <vt:lpstr>Wingdings 3</vt:lpstr>
      <vt:lpstr>Ion</vt:lpstr>
      <vt:lpstr>   DOCUMENT CONTROL PAGE  </vt:lpstr>
      <vt:lpstr>   Policies Communication</vt:lpstr>
      <vt:lpstr>   1. Done with Policies [A recap] 2. Policies Communication</vt:lpstr>
      <vt:lpstr>1. Done with Policies [A recap]</vt:lpstr>
      <vt:lpstr>1. Done with Policies [A recap]</vt:lpstr>
      <vt:lpstr>1. Done with Policies [A recap]</vt:lpstr>
      <vt:lpstr>2. Policies Communication</vt:lpstr>
      <vt:lpstr>2. Policies Communication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and Procedure Standard operating Procedure [SOP]</dc:title>
  <dc:creator>AJ KHAN [SecureCyberGates.com]</dc:creator>
  <cp:lastModifiedBy>AJ KHAN</cp:lastModifiedBy>
  <cp:revision>115</cp:revision>
  <dcterms:created xsi:type="dcterms:W3CDTF">2025-06-10T09:37:39Z</dcterms:created>
  <dcterms:modified xsi:type="dcterms:W3CDTF">2025-07-08T13:03:17Z</dcterms:modified>
</cp:coreProperties>
</file>