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68" r:id="rId3"/>
    <p:sldId id="271" r:id="rId4"/>
    <p:sldId id="256" r:id="rId5"/>
    <p:sldId id="257" r:id="rId6"/>
    <p:sldId id="272" r:id="rId7"/>
    <p:sldId id="273" r:id="rId8"/>
    <p:sldId id="274" r:id="rId9"/>
    <p:sldId id="25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59" r:id="rId26"/>
    <p:sldId id="290" r:id="rId27"/>
    <p:sldId id="26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76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26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91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3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40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191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12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9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55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0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45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5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86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2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0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03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26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DB7648-192C-48F4-92F5-07F08EBDF5E5}" type="datetimeFigureOut">
              <a:rPr lang="en-IN" smtClean="0"/>
              <a:t>06-07-2025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202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j5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psmg.jkr.gov.my/images/4/4e/TECHNICAL_SPECIFICATION_FOR_ACMV_SECTION_3_EDITION_2020_6.10.21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nm.gov.my/-/risk-management-in-technology-rmit-policy-documen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j57/" TargetMode="External"/><Relationship Id="rId7" Type="http://schemas.openxmlformats.org/officeDocument/2006/relationships/hyperlink" Target="mailto:SECURECYBERGATES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SECURECYBERGATE" TargetMode="External"/><Relationship Id="rId5" Type="http://schemas.openxmlformats.org/officeDocument/2006/relationships/hyperlink" Target="HTTPS://HACKERONE.COM/CRYPTO-KHAN" TargetMode="External"/><Relationship Id="rId4" Type="http://schemas.openxmlformats.org/officeDocument/2006/relationships/hyperlink" Target="https://www.linkedin.com/company/securecybergat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589" y="360757"/>
            <a:ext cx="10347649" cy="553565"/>
          </a:xfrm>
        </p:spPr>
        <p:txBody>
          <a:bodyPr>
            <a:noAutofit/>
          </a:bodyPr>
          <a:lstStyle/>
          <a:p>
            <a:r>
              <a:rPr lang="en-US" sz="900" b="1" u="sng" dirty="0" smtClean="0"/>
              <a:t/>
            </a:r>
            <a:br>
              <a:rPr lang="en-US" sz="900" b="1" u="sng" dirty="0" smtClean="0"/>
            </a:br>
            <a:r>
              <a:rPr lang="en-US" sz="900" b="1" u="sng" dirty="0" smtClean="0"/>
              <a:t/>
            </a:r>
            <a:br>
              <a:rPr lang="en-US" sz="900" b="1" u="sng" dirty="0" smtClean="0"/>
            </a:br>
            <a:r>
              <a:rPr lang="en-US" sz="900" b="1" u="sng" dirty="0" smtClean="0"/>
              <a:t/>
            </a:r>
            <a:br>
              <a:rPr lang="en-US" sz="900" b="1" u="sng" dirty="0" smtClean="0"/>
            </a:br>
            <a:r>
              <a:rPr lang="en-GB" sz="2000" b="1" u="sng" dirty="0" smtClean="0"/>
              <a:t>DOCUMENT CONTROL PAGE</a:t>
            </a:r>
            <a:r>
              <a:rPr lang="en-IN" sz="2000" dirty="0" smtClean="0"/>
              <a:t/>
            </a:r>
            <a:br>
              <a:rPr lang="en-IN" sz="2000" dirty="0" smtClean="0"/>
            </a:br>
            <a:r>
              <a:rPr lang="en-US" sz="900" b="1" u="sng" dirty="0" smtClean="0"/>
              <a:t/>
            </a:r>
            <a:br>
              <a:rPr lang="en-US" sz="900" b="1" u="sng" dirty="0" smtClean="0"/>
            </a:br>
            <a:endParaRPr lang="en-IN" sz="9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785" y="0"/>
            <a:ext cx="1466215" cy="63754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28585"/>
              </p:ext>
            </p:extLst>
          </p:nvPr>
        </p:nvGraphicFramePr>
        <p:xfrm>
          <a:off x="363895" y="764268"/>
          <a:ext cx="11554959" cy="2151883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252082">
                  <a:extLst>
                    <a:ext uri="{9D8B030D-6E8A-4147-A177-3AD203B41FA5}">
                      <a16:colId xmlns:a16="http://schemas.microsoft.com/office/drawing/2014/main" val="3166616088"/>
                    </a:ext>
                  </a:extLst>
                </a:gridCol>
                <a:gridCol w="8302877">
                  <a:extLst>
                    <a:ext uri="{9D8B030D-6E8A-4147-A177-3AD203B41FA5}">
                      <a16:colId xmlns:a16="http://schemas.microsoft.com/office/drawing/2014/main" val="2124212721"/>
                    </a:ext>
                  </a:extLst>
                </a:gridCol>
              </a:tblGrid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Document ID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SCG/PSPPPT/115/1.0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681588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Security Classification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Confidential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167304"/>
                  </a:ext>
                </a:extLst>
              </a:tr>
              <a:tr h="355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Date Issued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30-Jul-2025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873043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Version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413050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>
                          <a:effectLst/>
                        </a:rPr>
                        <a:t>Project Name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304672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Author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AJ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KHAN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54523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3895" y="3150166"/>
            <a:ext cx="43252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VERSION </a:t>
            </a:r>
            <a:r>
              <a:rPr lang="en-GB" b="1" u="sng" dirty="0"/>
              <a:t>HISTORY / CHANGE </a:t>
            </a:r>
            <a:r>
              <a:rPr lang="en-GB" b="1" u="sng" dirty="0" smtClean="0"/>
              <a:t>HISTORY</a:t>
            </a:r>
          </a:p>
          <a:p>
            <a:endParaRPr lang="en-GB" b="1" u="sng" dirty="0"/>
          </a:p>
          <a:p>
            <a:endParaRPr lang="en-IN" dirty="0" smtClean="0"/>
          </a:p>
          <a:p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58359"/>
              </p:ext>
            </p:extLst>
          </p:nvPr>
        </p:nvGraphicFramePr>
        <p:xfrm>
          <a:off x="363894" y="3817662"/>
          <a:ext cx="11554959" cy="2030467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141266">
                  <a:extLst>
                    <a:ext uri="{9D8B030D-6E8A-4147-A177-3AD203B41FA5}">
                      <a16:colId xmlns:a16="http://schemas.microsoft.com/office/drawing/2014/main" val="4028199753"/>
                    </a:ext>
                  </a:extLst>
                </a:gridCol>
                <a:gridCol w="1756359">
                  <a:extLst>
                    <a:ext uri="{9D8B030D-6E8A-4147-A177-3AD203B41FA5}">
                      <a16:colId xmlns:a16="http://schemas.microsoft.com/office/drawing/2014/main" val="597399116"/>
                    </a:ext>
                  </a:extLst>
                </a:gridCol>
                <a:gridCol w="3295133">
                  <a:extLst>
                    <a:ext uri="{9D8B030D-6E8A-4147-A177-3AD203B41FA5}">
                      <a16:colId xmlns:a16="http://schemas.microsoft.com/office/drawing/2014/main" val="1841064897"/>
                    </a:ext>
                  </a:extLst>
                </a:gridCol>
                <a:gridCol w="5362201">
                  <a:extLst>
                    <a:ext uri="{9D8B030D-6E8A-4147-A177-3AD203B41FA5}">
                      <a16:colId xmlns:a16="http://schemas.microsoft.com/office/drawing/2014/main" val="1802783869"/>
                    </a:ext>
                  </a:extLst>
                </a:gridCol>
              </a:tblGrid>
              <a:tr h="323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Version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Date Issued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Issued to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Comments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392724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30-Jul-2025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Issued for internal review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3743741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        1.0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30-Jul-2025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Final version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0549524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0025024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049511"/>
                  </a:ext>
                </a:extLst>
              </a:tr>
              <a:tr h="237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1693322"/>
                  </a:ext>
                </a:extLst>
              </a:tr>
              <a:tr h="237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744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3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4</a:t>
            </a:r>
            <a:r>
              <a:rPr lang="en-US" sz="3200" b="1" u="sng" dirty="0" smtClean="0"/>
              <a:t>. </a:t>
            </a:r>
            <a:r>
              <a:rPr lang="en-US" sz="3200" b="1" u="sng" dirty="0"/>
              <a:t>Security </a:t>
            </a:r>
            <a:r>
              <a:rPr lang="en-US" sz="3200" b="1" u="sng" dirty="0" smtClean="0"/>
              <a:t>Guards [Security Agencies]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864626"/>
            <a:ext cx="11905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Company may </a:t>
            </a:r>
            <a:r>
              <a:rPr lang="en-US" dirty="0"/>
              <a:t>hire Own Security </a:t>
            </a:r>
            <a:r>
              <a:rPr lang="en-US" dirty="0" smtClean="0"/>
              <a:t>Guards and create a team </a:t>
            </a:r>
            <a:r>
              <a:rPr lang="en-US" dirty="0"/>
              <a:t>but better to  Delegate </a:t>
            </a:r>
            <a:r>
              <a:rPr lang="en-US" dirty="0" smtClean="0"/>
              <a:t>this </a:t>
            </a:r>
            <a:r>
              <a:rPr lang="en-US" dirty="0"/>
              <a:t>Completely </a:t>
            </a:r>
            <a:r>
              <a:rPr lang="en-US" dirty="0" smtClean="0"/>
              <a:t>to </a:t>
            </a:r>
            <a:r>
              <a:rPr lang="en-US" dirty="0"/>
              <a:t>a Third Party </a:t>
            </a:r>
            <a:r>
              <a:rPr lang="en-US" dirty="0" smtClean="0"/>
              <a:t>service provider. These service providers servers below services: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e.g.In</a:t>
            </a:r>
            <a:r>
              <a:rPr lang="en-US" dirty="0"/>
              <a:t> Malaysia, the regulation and licensing of physical security guards falls under the purview of the Ministry of Home Affairs (MOHA) </a:t>
            </a:r>
          </a:p>
          <a:p>
            <a:r>
              <a:rPr lang="en-US" dirty="0"/>
              <a:t>Other  organizations like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Perkhidmatan</a:t>
            </a:r>
            <a:r>
              <a:rPr lang="en-US" dirty="0"/>
              <a:t> </a:t>
            </a:r>
            <a:r>
              <a:rPr lang="en-US" dirty="0" err="1"/>
              <a:t>Kawalan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Malaysia (PPKKM) (Malaysian Security Services Association)</a:t>
            </a:r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8" y="2916619"/>
            <a:ext cx="6477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4</a:t>
            </a:r>
            <a:r>
              <a:rPr lang="en-US" sz="3200" b="1" u="sng" dirty="0" smtClean="0"/>
              <a:t>. </a:t>
            </a:r>
            <a:r>
              <a:rPr lang="en-US" sz="3200" b="1" u="sng" dirty="0"/>
              <a:t>Security </a:t>
            </a:r>
            <a:r>
              <a:rPr lang="en-US" sz="3200" b="1" u="sng" dirty="0" smtClean="0"/>
              <a:t>Guards [Security Agencies]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1359148"/>
            <a:ext cx="3004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 the Top Security Agencies in Malaysia… </a:t>
            </a:r>
            <a:r>
              <a:rPr lang="en-US" u="sng" dirty="0" smtClean="0"/>
              <a:t>[Not any recommendations , Kindly do all due diligence before selecting any vendor]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[Credits]</a:t>
            </a:r>
            <a:endParaRPr lang="en-US" b="1" u="sng" dirty="0"/>
          </a:p>
          <a:p>
            <a:r>
              <a:rPr lang="en-US" dirty="0"/>
              <a:t>https://blog.facilitybot.co/blog/top-security-companies-msia/</a:t>
            </a:r>
            <a:endParaRPr lang="en-US" dirty="0" smtClean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4" y="821313"/>
            <a:ext cx="8840998" cy="56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5. Physical Access Controls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864626"/>
            <a:ext cx="119058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1) Mechanical Lock and Keys</a:t>
            </a:r>
          </a:p>
          <a:p>
            <a:r>
              <a:rPr lang="en-US" dirty="0" smtClean="0"/>
              <a:t>2) Manual ID Cards [Without any </a:t>
            </a:r>
            <a:r>
              <a:rPr lang="en-US" dirty="0"/>
              <a:t>Magnetic </a:t>
            </a:r>
            <a:r>
              <a:rPr lang="en-US" dirty="0" smtClean="0"/>
              <a:t>stripes For Manual Identification]</a:t>
            </a:r>
          </a:p>
          <a:p>
            <a:r>
              <a:rPr lang="en-US" dirty="0" smtClean="0"/>
              <a:t>3) Smart Cards [</a:t>
            </a:r>
            <a:r>
              <a:rPr lang="en-US" dirty="0"/>
              <a:t>Magnetic stripe cards, proximity cards (RFID</a:t>
            </a:r>
            <a:r>
              <a:rPr lang="en-US" dirty="0" smtClean="0"/>
              <a:t>) for Automated Identification and Access] </a:t>
            </a:r>
          </a:p>
          <a:p>
            <a:r>
              <a:rPr lang="en-IN" dirty="0" smtClean="0"/>
              <a:t>4) Biometric </a:t>
            </a:r>
            <a:r>
              <a:rPr lang="en-IN" dirty="0"/>
              <a:t>authentication </a:t>
            </a:r>
            <a:r>
              <a:rPr lang="en-IN" dirty="0" smtClean="0"/>
              <a:t>- </a:t>
            </a:r>
            <a:r>
              <a:rPr lang="en-US" dirty="0" smtClean="0"/>
              <a:t>Finger Print Access </a:t>
            </a:r>
          </a:p>
          <a:p>
            <a:r>
              <a:rPr lang="en-IN" dirty="0" smtClean="0"/>
              <a:t>5) Biometric </a:t>
            </a:r>
            <a:r>
              <a:rPr lang="en-IN" dirty="0"/>
              <a:t>authentication </a:t>
            </a:r>
            <a:r>
              <a:rPr lang="en-IN" dirty="0" smtClean="0"/>
              <a:t>- </a:t>
            </a:r>
            <a:r>
              <a:rPr lang="en-US" dirty="0" smtClean="0"/>
              <a:t>Facial Recognition</a:t>
            </a:r>
          </a:p>
          <a:p>
            <a:r>
              <a:rPr lang="en-US" dirty="0" smtClean="0"/>
              <a:t>6) Visitor </a:t>
            </a:r>
            <a:r>
              <a:rPr lang="en-US" dirty="0"/>
              <a:t>Access management Process [ Visitor Access Validation]</a:t>
            </a:r>
          </a:p>
          <a:p>
            <a:endParaRPr lang="en-US" dirty="0" smtClean="0"/>
          </a:p>
          <a:p>
            <a:r>
              <a:rPr lang="en-IN" dirty="0" smtClean="0"/>
              <a:t>Auditing/reporting : Physical Access Control solutions MUST record and maintain Log information with all details [e.g. Which Person Accessed What Premise At What Time [Time-IN , Time-Out]</a:t>
            </a:r>
          </a:p>
          <a:p>
            <a:endParaRPr lang="en-IN" dirty="0"/>
          </a:p>
          <a:p>
            <a:r>
              <a:rPr lang="en-IN" dirty="0" smtClean="0"/>
              <a:t>These Logs MUST be maintained for 90-Days for all </a:t>
            </a:r>
            <a:r>
              <a:rPr lang="en-US" dirty="0" smtClean="0"/>
              <a:t>CRITICAL/HIGH </a:t>
            </a:r>
            <a:r>
              <a:rPr lang="en-US" dirty="0"/>
              <a:t>Physical </a:t>
            </a:r>
            <a:r>
              <a:rPr lang="en-US" dirty="0" smtClean="0"/>
              <a:t>Areas , 60-Days for all MEDIUM </a:t>
            </a:r>
            <a:r>
              <a:rPr lang="en-US" dirty="0"/>
              <a:t>Physical Areas </a:t>
            </a:r>
            <a:r>
              <a:rPr lang="en-US" dirty="0" smtClean="0"/>
              <a:t>and 30-Days </a:t>
            </a:r>
            <a:r>
              <a:rPr lang="en-US" dirty="0"/>
              <a:t>for all </a:t>
            </a:r>
            <a:r>
              <a:rPr lang="en-US" dirty="0" smtClean="0"/>
              <a:t>LOW </a:t>
            </a:r>
            <a:r>
              <a:rPr lang="en-US" dirty="0"/>
              <a:t>Physical </a:t>
            </a:r>
            <a:r>
              <a:rPr lang="en-US" dirty="0" smtClean="0"/>
              <a:t>Areas [This depends on Local Laws and business requirements]</a:t>
            </a:r>
          </a:p>
          <a:p>
            <a:endParaRPr lang="en-US" dirty="0"/>
          </a:p>
          <a:p>
            <a:r>
              <a:rPr lang="en-US" dirty="0" smtClean="0"/>
              <a:t>Company Must Define “Visitor </a:t>
            </a:r>
            <a:r>
              <a:rPr lang="en-US" dirty="0"/>
              <a:t>Access management </a:t>
            </a:r>
            <a:r>
              <a:rPr lang="en-US" dirty="0" smtClean="0"/>
              <a:t>Process” , this process should include how Physical access can be provided to visitors and what areas visitor can access.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6</a:t>
            </a:r>
            <a:r>
              <a:rPr lang="en-US" sz="3200" b="1" u="sng" dirty="0" smtClean="0"/>
              <a:t>. </a:t>
            </a:r>
            <a:r>
              <a:rPr lang="en-US" sz="3200" b="1" u="sng" dirty="0"/>
              <a:t>Premise Monitoring </a:t>
            </a:r>
            <a:r>
              <a:rPr lang="en-US" sz="3200" b="1" u="sng" dirty="0" smtClean="0"/>
              <a:t>[CCTV]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1051238"/>
            <a:ext cx="119058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1) Refer</a:t>
            </a:r>
            <a:endParaRPr lang="en-IN" dirty="0"/>
          </a:p>
          <a:p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b="1" dirty="0" smtClean="0"/>
              <a:t>Requirements </a:t>
            </a:r>
            <a:r>
              <a:rPr lang="en-US" b="1" dirty="0"/>
              <a:t>for Installation of Closed-Circuit Television (CCTV) System at Business Premises for the Conduct of Money Services Business (MSB</a:t>
            </a:r>
            <a:r>
              <a:rPr lang="en-US" b="1" dirty="0" smtClean="0"/>
              <a:t>)”</a:t>
            </a:r>
            <a:endParaRPr lang="en-US" dirty="0"/>
          </a:p>
          <a:p>
            <a:endParaRPr lang="en-US" dirty="0"/>
          </a:p>
          <a:p>
            <a:r>
              <a:rPr lang="en-IN" dirty="0" smtClean="0"/>
              <a:t>2) Refer </a:t>
            </a:r>
          </a:p>
          <a:p>
            <a:r>
              <a:rPr lang="en-IN" dirty="0" smtClean="0"/>
              <a:t>“</a:t>
            </a:r>
            <a:r>
              <a:rPr lang="en-US" dirty="0" smtClean="0"/>
              <a:t> </a:t>
            </a:r>
            <a:r>
              <a:rPr lang="en-US" b="1" dirty="0"/>
              <a:t>GUIDE ON THE MANAGEMENT OF CCTV UNDER PERSONAL DATA PROTECTION ACT (PDPA) 2010</a:t>
            </a:r>
            <a:r>
              <a:rPr lang="en-US" b="1" dirty="0" smtClean="0"/>
              <a:t>”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All Sensitive areas MUST be covered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Entry/Exit Point SHOULD be covered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Recording MUST be of HIGH Quality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Time MUST be properly synced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Regular testing of CCTV to ensure its working.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CCTV footage available for minimum of </a:t>
            </a:r>
            <a:r>
              <a:rPr lang="en-US" b="1" dirty="0" smtClean="0"/>
              <a:t>60-DAYS.</a:t>
            </a:r>
            <a:endParaRPr lang="en-US" b="1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7. Fire Detection and prevention Mechanism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02163" y="1032578"/>
            <a:ext cx="119058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1) Refer</a:t>
            </a:r>
            <a:endParaRPr lang="en-IN" dirty="0"/>
          </a:p>
          <a:p>
            <a:r>
              <a:rPr lang="en-US" sz="2400" b="1" u="sng" dirty="0" smtClean="0"/>
              <a:t>MS </a:t>
            </a:r>
            <a:r>
              <a:rPr lang="en-US" sz="2400" b="1" u="sng" dirty="0"/>
              <a:t>1910:2017 </a:t>
            </a:r>
            <a:r>
              <a:rPr lang="en-US" sz="2400" b="1" u="sng" dirty="0" smtClean="0"/>
              <a:t>Standard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All Employees SHOULD be provided with proper training on how to use Fire extinguishers , Do’s and Don'ts in case of Fire Incident while Joining , ATLEAST ONCE in a YEAR [Preferably TWICE in a YEAR]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All Employees SHOULD be briefed about </a:t>
            </a:r>
            <a:r>
              <a:rPr lang="en-US" dirty="0"/>
              <a:t>“NEAREST EXIT</a:t>
            </a:r>
            <a:r>
              <a:rPr lang="en-US" dirty="0" smtClean="0"/>
              <a:t>” and “SAFE ASSEMBLY AREAS” 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There SHOULD be </a:t>
            </a:r>
            <a:r>
              <a:rPr lang="en-US" dirty="0" smtClean="0"/>
              <a:t>ATLEAST ONE DRR </a:t>
            </a:r>
            <a:r>
              <a:rPr lang="en-US" dirty="0"/>
              <a:t>[Disaster recovery </a:t>
            </a:r>
            <a:r>
              <a:rPr lang="en-US" dirty="0" smtClean="0"/>
              <a:t>Representative] on every floor [Preferably a Team of 5-10 DRR on every floor available on every Shifts]. DRR acts as Superhero's in case of any Fire Incident, They are provided with Advanced Firefighting Trainings and expected to guide other staff in case of Fire incident.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Proper maintenance and testing of Fire Alarms , Water Sprinklers and other equipment's SHOULD be done at least ONCE a year [Recommended TWICE a year]</a:t>
            </a:r>
            <a:endParaRPr lang="en-US" dirty="0"/>
          </a:p>
          <a:p>
            <a:endParaRPr lang="en-US" b="1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8. HVAC [Heating, Ventilation, and Air Conditioning]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680482"/>
            <a:ext cx="119058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1) Refer</a:t>
            </a:r>
            <a:endParaRPr lang="en-IN" dirty="0"/>
          </a:p>
          <a:p>
            <a:r>
              <a:rPr lang="en-US" sz="2400" b="1" u="sng" dirty="0">
                <a:hlinkClick r:id="rId2"/>
              </a:rPr>
              <a:t>http://</a:t>
            </a:r>
            <a:r>
              <a:rPr lang="en-US" sz="2400" b="1" u="sng" dirty="0" smtClean="0">
                <a:hlinkClick r:id="rId2"/>
              </a:rPr>
              <a:t>epsmg.jkr.gov.my/images/4/4e/TECHNICAL_SPECIFICATION_FOR_ACMV_SECTION_3_EDITION_2020_6.10.21.pdf</a:t>
            </a:r>
            <a:endParaRPr lang="en-US" sz="2400" b="1" u="sng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ONLY Authorized personnel's CAN access HVAC Operational area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Isolate </a:t>
            </a:r>
            <a:r>
              <a:rPr lang="en-US" dirty="0"/>
              <a:t>HVAC systems on a separate network from sensitive business operations to limit the potential impact of </a:t>
            </a:r>
            <a:r>
              <a:rPr lang="en-US" dirty="0" smtClean="0"/>
              <a:t>breaches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Ensure Proper Maintenance and testing of HVAC devices.</a:t>
            </a:r>
          </a:p>
          <a:p>
            <a:endParaRPr lang="en-US" b="1" dirty="0"/>
          </a:p>
          <a:p>
            <a:endParaRPr lang="en-IN" dirty="0" smtClean="0"/>
          </a:p>
          <a:p>
            <a:r>
              <a:rPr lang="en-IN" b="1" u="sng" dirty="0" smtClean="0"/>
              <a:t>Note: </a:t>
            </a:r>
            <a:r>
              <a:rPr lang="en-IN" dirty="0" smtClean="0"/>
              <a:t>Apart from HVAC devices , other devices [</a:t>
            </a:r>
            <a:r>
              <a:rPr lang="en-IN" dirty="0"/>
              <a:t>CNC machines, SCADA systems, centrifuges, insulin </a:t>
            </a:r>
            <a:r>
              <a:rPr lang="en-IN" dirty="0" smtClean="0"/>
              <a:t>pumps, etc. may also be vulnerable to security threats , kindly refer to OWASP OT[</a:t>
            </a:r>
            <a:r>
              <a:rPr lang="en-IN" dirty="0"/>
              <a:t>Operational Technology </a:t>
            </a:r>
            <a:r>
              <a:rPr lang="en-IN" dirty="0" smtClean="0"/>
              <a:t>] </a:t>
            </a:r>
            <a:r>
              <a:rPr lang="en-IN" dirty="0"/>
              <a:t>Top 10 [https://ot.owasp.org</a:t>
            </a:r>
            <a:r>
              <a:rPr lang="en-IN" dirty="0" smtClean="0"/>
              <a:t>/] </a:t>
            </a:r>
            <a:endParaRPr lang="en-IN" dirty="0"/>
          </a:p>
          <a:p>
            <a:endParaRPr lang="en-US" b="1" dirty="0"/>
          </a:p>
        </p:txBody>
      </p:sp>
      <p:pic>
        <p:nvPicPr>
          <p:cNvPr id="6" name="Imag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9. Bank Negara Requirements for Physical Security]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680482"/>
            <a:ext cx="11905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1) Refer</a:t>
            </a:r>
            <a:endParaRPr lang="en-IN" dirty="0"/>
          </a:p>
          <a:p>
            <a:r>
              <a:rPr lang="en-US" sz="2400" b="1" u="sng" dirty="0">
                <a:hlinkClick r:id="rId2"/>
              </a:rPr>
              <a:t>https://www.bnm.gov.my/-/</a:t>
            </a:r>
            <a:r>
              <a:rPr lang="en-US" sz="2400" b="1" u="sng" dirty="0" smtClean="0">
                <a:hlinkClick r:id="rId2"/>
              </a:rPr>
              <a:t>risk-management-in-technology-rmit-policy-document</a:t>
            </a:r>
            <a:r>
              <a:rPr lang="en-US" sz="2400" b="1" u="sng" dirty="0" smtClean="0"/>
              <a:t> 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Imag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2187065"/>
            <a:ext cx="9187543" cy="1263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3619711"/>
            <a:ext cx="9683775" cy="25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9. Bank Negara Requirements for Physical Security]</a:t>
            </a:r>
            <a:endParaRPr lang="en-IN" sz="32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" y="944241"/>
            <a:ext cx="9156053" cy="1039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8" y="2166326"/>
            <a:ext cx="9156053" cy="38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9. Bank Negara Requirements for Physical Security]</a:t>
            </a:r>
            <a:endParaRPr lang="en-IN" sz="32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9" y="968285"/>
            <a:ext cx="9983988" cy="1513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9" y="2645719"/>
            <a:ext cx="9983988" cy="32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9. Bank Negara Requirements for Physical Security]</a:t>
            </a:r>
            <a:endParaRPr lang="en-IN" sz="32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6" y="963773"/>
            <a:ext cx="10116483" cy="310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7" y="4180847"/>
            <a:ext cx="10116482" cy="17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418" y="1362269"/>
            <a:ext cx="10888823" cy="3331029"/>
          </a:xfrm>
        </p:spPr>
        <p:txBody>
          <a:bodyPr>
            <a:noAutofit/>
          </a:bodyPr>
          <a:lstStyle/>
          <a:p>
            <a:r>
              <a:rPr lang="en-US" sz="9600" b="1" u="sng" dirty="0"/>
              <a:t/>
            </a:r>
            <a:br>
              <a:rPr lang="en-US" sz="9600" b="1" u="sng" dirty="0"/>
            </a:br>
            <a:r>
              <a:rPr lang="en-US" sz="9600" b="1" u="sng" dirty="0"/>
              <a:t/>
            </a:r>
            <a:br>
              <a:rPr lang="en-US" sz="9600" b="1" u="sng" dirty="0"/>
            </a:br>
            <a:r>
              <a:rPr lang="en-US" sz="9600" b="1" u="sng" dirty="0"/>
              <a:t/>
            </a:r>
            <a:br>
              <a:rPr lang="en-US" sz="9600" b="1" u="sng" dirty="0"/>
            </a:br>
            <a:r>
              <a:rPr lang="en-US" sz="9600" b="1" dirty="0" smtClean="0"/>
              <a:t>Physical Security Policy</a:t>
            </a:r>
            <a:endParaRPr lang="en-IN" sz="9600" b="1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785" y="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9. Bank Negara Requirements for Physical Security]</a:t>
            </a:r>
            <a:endParaRPr lang="en-IN" sz="32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1" y="939048"/>
            <a:ext cx="10103653" cy="2261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4297522"/>
            <a:ext cx="10103653" cy="1752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750415"/>
            <a:ext cx="105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Below requirements are </a:t>
            </a:r>
            <a:r>
              <a:rPr lang="en-IN" sz="2400" dirty="0"/>
              <a:t>for </a:t>
            </a:r>
            <a:r>
              <a:rPr lang="en-IN" sz="2400" dirty="0" smtClean="0"/>
              <a:t>Banks Self-service </a:t>
            </a:r>
            <a:r>
              <a:rPr lang="en-IN" sz="2400" dirty="0"/>
              <a:t>Terminals (SSTs</a:t>
            </a:r>
            <a:r>
              <a:rPr lang="en-IN" sz="2400" dirty="0" smtClean="0"/>
              <a:t>) e.g. ATM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199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9. Bank Negara Requirements for Physical Security]</a:t>
            </a:r>
            <a:endParaRPr lang="en-IN" sz="32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1536829"/>
            <a:ext cx="10142376" cy="452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967" y="919601"/>
            <a:ext cx="105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Below requirements are </a:t>
            </a:r>
            <a:r>
              <a:rPr lang="en-IN" sz="2400" dirty="0"/>
              <a:t>for </a:t>
            </a:r>
            <a:r>
              <a:rPr lang="en-IN" sz="2400" dirty="0" smtClean="0"/>
              <a:t>Banks Self-service </a:t>
            </a:r>
            <a:r>
              <a:rPr lang="en-IN" sz="2400" dirty="0"/>
              <a:t>Terminals (SSTs</a:t>
            </a:r>
            <a:r>
              <a:rPr lang="en-IN" sz="2400" dirty="0" smtClean="0"/>
              <a:t>) e.g. ATM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790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9. Bank Negara Requirements for Physical Security]</a:t>
            </a:r>
            <a:endParaRPr lang="en-IN" sz="32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1078208"/>
            <a:ext cx="11868539" cy="41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1989837" cy="393539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10</a:t>
            </a:r>
            <a:r>
              <a:rPr lang="en-US" sz="3200" b="1" u="sng" dirty="0"/>
              <a:t>. Top Physical Security Risks</a:t>
            </a:r>
            <a:endParaRPr lang="en-IN" sz="32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67" y="1548881"/>
            <a:ext cx="1188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Insider </a:t>
            </a:r>
            <a:r>
              <a:rPr lang="en-US" dirty="0"/>
              <a:t>threats / Internal bad actors [Threats from employees, contractors, cleaning staff—who have legitimate access to data, networks and infrastructure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2) Tailgating </a:t>
            </a:r>
            <a:r>
              <a:rPr lang="en-US" dirty="0"/>
              <a:t>and piggybacking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3) Physical </a:t>
            </a:r>
            <a:r>
              <a:rPr lang="en-US" dirty="0"/>
              <a:t>Theft [Asset Theft ultimately Data theft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4) Sufficient </a:t>
            </a:r>
            <a:r>
              <a:rPr lang="en-US" dirty="0"/>
              <a:t>Logs Not available [e.g. CCTV footage not available for Some point , CCTV footage not kept for 90 Days 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5) Equipment's </a:t>
            </a:r>
            <a:r>
              <a:rPr lang="en-US" dirty="0"/>
              <a:t>NOT properly maintained and tested / Equipment Failure [Equipment not functioning when a real incident occur][e.g. Fire Alarms , CCTV , etc</a:t>
            </a:r>
            <a:r>
              <a:rPr lang="en-US" dirty="0" smtClean="0"/>
              <a:t>. Alarm </a:t>
            </a:r>
            <a:r>
              <a:rPr lang="en-US" dirty="0"/>
              <a:t>&amp; Intrusion Detection Systems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1989837" cy="393539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10</a:t>
            </a:r>
            <a:r>
              <a:rPr lang="en-US" sz="3200" b="1" u="sng" dirty="0"/>
              <a:t>. Top Physical Security Risks</a:t>
            </a:r>
            <a:endParaRPr lang="en-IN" sz="32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67" y="1212979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6) Natural </a:t>
            </a:r>
            <a:r>
              <a:rPr lang="en-US" dirty="0"/>
              <a:t>Disasters [ Earthquake , Monsoon , Lightning , Dust, Soiling ,  Storms , Inadmissible temperature and humidity,  Loss of personnel etc</a:t>
            </a:r>
            <a:r>
              <a:rPr lang="en-US" dirty="0" smtClean="0"/>
              <a:t>.]</a:t>
            </a:r>
          </a:p>
          <a:p>
            <a:endParaRPr lang="en-US" dirty="0"/>
          </a:p>
          <a:p>
            <a:r>
              <a:rPr lang="en-US" dirty="0" smtClean="0"/>
              <a:t>7) Other </a:t>
            </a:r>
            <a:r>
              <a:rPr lang="en-US" dirty="0"/>
              <a:t>disasters [Power failure , Fire , Water , Epidemic ,Subsidence and </a:t>
            </a:r>
            <a:r>
              <a:rPr lang="en-US" dirty="0" err="1"/>
              <a:t>lanslides</a:t>
            </a:r>
            <a:r>
              <a:rPr lang="en-US" dirty="0"/>
              <a:t> , Hazardous / Malicious Animals , etc</a:t>
            </a:r>
            <a:r>
              <a:rPr lang="en-US" dirty="0" smtClean="0"/>
              <a:t>.]</a:t>
            </a:r>
          </a:p>
          <a:p>
            <a:endParaRPr lang="en-US" dirty="0"/>
          </a:p>
          <a:p>
            <a:r>
              <a:rPr lang="en-US" dirty="0" smtClean="0"/>
              <a:t>8) Workplace </a:t>
            </a:r>
            <a:r>
              <a:rPr lang="en-US" dirty="0"/>
              <a:t>violence [Physical violence , harassment </a:t>
            </a:r>
            <a:r>
              <a:rPr lang="en-US" dirty="0" smtClean="0"/>
              <a:t>etc.  </a:t>
            </a:r>
            <a:r>
              <a:rPr lang="en-US" dirty="0"/>
              <a:t>Civil unrest or violence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9) Lack </a:t>
            </a:r>
            <a:r>
              <a:rPr lang="en-US" dirty="0"/>
              <a:t>of Trainings [Employees NOT properly prepared to respond to Emergency situations]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10) Attacks </a:t>
            </a:r>
            <a:r>
              <a:rPr lang="en-US" dirty="0"/>
              <a:t>on office Premise [e.g. Physical Attack, Drone Attack]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00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11</a:t>
            </a:r>
            <a:r>
              <a:rPr lang="en-US" sz="3200" b="1" u="sng" dirty="0"/>
              <a:t>. Related Policies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45235" y="1266365"/>
            <a:ext cx="6662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/>
              <a:t>Clean Desk Policy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/>
              <a:t>Remote Work Policy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/>
              <a:t>Access Control Policy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/>
              <a:t>Data Retention Policy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4000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12</a:t>
            </a:r>
            <a:r>
              <a:rPr lang="en-US" sz="3200" b="1" u="sng" dirty="0"/>
              <a:t>. Discussion </a:t>
            </a:r>
            <a:r>
              <a:rPr lang="en-US" sz="3200" b="1" u="sng" dirty="0" smtClean="0"/>
              <a:t>for a scenario for SOC2 attestation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86614" y="1126406"/>
            <a:ext cx="11607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Company </a:t>
            </a:r>
            <a:r>
              <a:rPr lang="en-US" sz="2000" b="1" u="sng" dirty="0" smtClean="0"/>
              <a:t>“ABC </a:t>
            </a:r>
            <a:r>
              <a:rPr lang="en-IN" sz="2000" b="1" u="sng" dirty="0" err="1" smtClean="0"/>
              <a:t>Sdn</a:t>
            </a:r>
            <a:r>
              <a:rPr lang="en-IN" sz="2000" b="1" u="sng" dirty="0" smtClean="0"/>
              <a:t> </a:t>
            </a:r>
            <a:r>
              <a:rPr lang="en-IN" sz="2000" b="1" u="sng" dirty="0" err="1"/>
              <a:t>Bhd</a:t>
            </a:r>
            <a:r>
              <a:rPr lang="en-US" sz="2000" b="1" u="sng" dirty="0" smtClean="0"/>
              <a:t>” </a:t>
            </a:r>
            <a:r>
              <a:rPr lang="en-US" sz="2000" dirty="0"/>
              <a:t>only have a Virtual address [Not a Physical address] , All Company Employees are working remotely] , This company have clients hosted on cloud environments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[</a:t>
            </a:r>
            <a:r>
              <a:rPr lang="en-US" sz="2000" dirty="0"/>
              <a:t>e.g. Lets say </a:t>
            </a:r>
            <a:r>
              <a:rPr lang="en-US" sz="2000" b="1" u="sng" dirty="0"/>
              <a:t>“ABC </a:t>
            </a:r>
            <a:r>
              <a:rPr lang="en-IN" sz="2000" b="1" u="sng" dirty="0" err="1"/>
              <a:t>Sdn</a:t>
            </a:r>
            <a:r>
              <a:rPr lang="en-IN" sz="2000" b="1" u="sng" dirty="0"/>
              <a:t> </a:t>
            </a:r>
            <a:r>
              <a:rPr lang="en-IN" sz="2000" b="1" u="sng" dirty="0" err="1"/>
              <a:t>Bhd</a:t>
            </a:r>
            <a:r>
              <a:rPr lang="en-US" sz="2000" b="1" u="sng" dirty="0"/>
              <a:t>” </a:t>
            </a:r>
            <a:r>
              <a:rPr lang="en-US" sz="2000" dirty="0" smtClean="0"/>
              <a:t>with </a:t>
            </a:r>
            <a:r>
              <a:rPr lang="en-US" sz="2000" dirty="0"/>
              <a:t>employees in the range 30-50 , This Company provide IT services [They use Cloud services like Microsoft Office 365 , Cloud environments like Azure , AWS for their clients] and </a:t>
            </a:r>
            <a:r>
              <a:rPr lang="en-US" sz="2000" b="1" u="sng" dirty="0"/>
              <a:t>full setup </a:t>
            </a:r>
            <a:r>
              <a:rPr lang="en-US" sz="2000" dirty="0"/>
              <a:t>is Remote although they have </a:t>
            </a:r>
            <a:r>
              <a:rPr lang="en-US" sz="2000" b="1" u="sng" dirty="0"/>
              <a:t>Virtual office address </a:t>
            </a:r>
            <a:r>
              <a:rPr lang="en-US" sz="2000" dirty="0"/>
              <a:t>, Now </a:t>
            </a:r>
            <a:r>
              <a:rPr lang="en-US" sz="2000" b="1" u="sng" dirty="0"/>
              <a:t>“ABC </a:t>
            </a:r>
            <a:r>
              <a:rPr lang="en-IN" sz="2000" b="1" u="sng" dirty="0" err="1"/>
              <a:t>Sdn</a:t>
            </a:r>
            <a:r>
              <a:rPr lang="en-IN" sz="2000" b="1" u="sng" dirty="0"/>
              <a:t> </a:t>
            </a:r>
            <a:r>
              <a:rPr lang="en-IN" sz="2000" b="1" u="sng" dirty="0" err="1"/>
              <a:t>Bhd</a:t>
            </a:r>
            <a:r>
              <a:rPr lang="en-US" sz="2000" b="1" u="sng" dirty="0"/>
              <a:t>”</a:t>
            </a:r>
            <a:r>
              <a:rPr lang="en-US" sz="2000" dirty="0" smtClean="0"/>
              <a:t> </a:t>
            </a:r>
            <a:r>
              <a:rPr lang="en-US" sz="2000" dirty="0"/>
              <a:t>Company needs SOC2 attestation but they DONT have any Physical office.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1) So can </a:t>
            </a:r>
            <a:r>
              <a:rPr lang="en-US" sz="2000" b="1" u="sng" dirty="0"/>
              <a:t>“ABC </a:t>
            </a:r>
            <a:r>
              <a:rPr lang="en-IN" sz="2000" b="1" u="sng" dirty="0" err="1"/>
              <a:t>Sdn</a:t>
            </a:r>
            <a:r>
              <a:rPr lang="en-IN" sz="2000" b="1" u="sng" dirty="0"/>
              <a:t> </a:t>
            </a:r>
            <a:r>
              <a:rPr lang="en-IN" sz="2000" b="1" u="sng" dirty="0" err="1"/>
              <a:t>Bhd</a:t>
            </a:r>
            <a:r>
              <a:rPr lang="en-US" sz="2000" b="1" u="sng" dirty="0"/>
              <a:t>”</a:t>
            </a:r>
            <a:r>
              <a:rPr lang="en-US" sz="2000" dirty="0" smtClean="0"/>
              <a:t> </a:t>
            </a:r>
            <a:r>
              <a:rPr lang="en-US" sz="2000" dirty="0"/>
              <a:t>Company get SOC2 without any Physical </a:t>
            </a:r>
            <a:r>
              <a:rPr lang="en-US" sz="2000" dirty="0" smtClean="0"/>
              <a:t>office?</a:t>
            </a:r>
            <a:endParaRPr lang="en-US" sz="2000" dirty="0"/>
          </a:p>
          <a:p>
            <a:r>
              <a:rPr lang="en-US" sz="2000" dirty="0"/>
              <a:t>2) Do </a:t>
            </a:r>
            <a:r>
              <a:rPr lang="en-US" sz="2000" b="1" u="sng" dirty="0"/>
              <a:t>“ABC </a:t>
            </a:r>
            <a:r>
              <a:rPr lang="en-IN" sz="2000" b="1" u="sng" dirty="0" err="1"/>
              <a:t>Sdn</a:t>
            </a:r>
            <a:r>
              <a:rPr lang="en-IN" sz="2000" b="1" u="sng" dirty="0"/>
              <a:t> </a:t>
            </a:r>
            <a:r>
              <a:rPr lang="en-IN" sz="2000" b="1" u="sng" dirty="0" err="1"/>
              <a:t>Bhd</a:t>
            </a:r>
            <a:r>
              <a:rPr lang="en-US" sz="2000" b="1" u="sng" dirty="0"/>
              <a:t>”</a:t>
            </a:r>
            <a:r>
              <a:rPr lang="en-US" sz="2000" dirty="0" smtClean="0"/>
              <a:t> </a:t>
            </a:r>
            <a:r>
              <a:rPr lang="en-US" sz="2000" dirty="0"/>
              <a:t>need Virtual office address to get SOC2 or SOC2 is possible even without Virtual office address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Kindly Comment down your answers </a:t>
            </a:r>
            <a:endParaRPr lang="en-US" sz="2000" dirty="0"/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2000" dirty="0"/>
          </a:p>
          <a:p>
            <a:r>
              <a:rPr lang="en-US" sz="2000" dirty="0"/>
              <a:t>https://www.usestable.com/blog/soc-2-compliance-for-virtual-address </a:t>
            </a:r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66123" y="4006952"/>
            <a:ext cx="7124700" cy="22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3"/>
              </a:rPr>
              <a:t>https://www.linkedin.com/in/aj57/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4"/>
              </a:rPr>
              <a:t>https://</a:t>
            </a:r>
            <a:r>
              <a:rPr lang="en-US" b="1" u="sng" dirty="0" smtClean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4"/>
              </a:rPr>
              <a:t>www.linkedin.com/company/securecybergates</a:t>
            </a:r>
            <a:endParaRPr lang="en-US" b="1" u="sng" dirty="0" smtClean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IN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https://www.youtube.com/@SECURECYBERGATES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https://securecybergates.com/services 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5"/>
              </a:rPr>
              <a:t>https://hackerone.com/crypto-khan</a:t>
            </a:r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6"/>
              </a:rPr>
              <a:t>https://x.com/securecybergate</a:t>
            </a:r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7"/>
              </a:rPr>
              <a:t>securecybergates@gmail.com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40393" y="1539099"/>
            <a:ext cx="7376160" cy="1760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146685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THANK</a:t>
            </a:r>
            <a:r>
              <a:rPr lang="en-US" sz="2800" b="1" spc="-45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800" b="1" spc="-2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YOU!</a:t>
            </a:r>
            <a:endParaRPr lang="en-IN" sz="1100" dirty="0">
              <a:solidFill>
                <a:schemeClr val="bg2">
                  <a:lumMod val="75000"/>
                </a:schemeClr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146685">
              <a:lnSpc>
                <a:spcPct val="85000"/>
              </a:lnSpc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 CYBER-SECURITY RELATED UPDATES, KINDLY FOLLOW BELOW PAGES...</a:t>
            </a:r>
            <a:endParaRPr lang="en-IN" sz="1100" dirty="0">
              <a:solidFill>
                <a:schemeClr val="bg2">
                  <a:lumMod val="75000"/>
                </a:schemeClr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900" dirty="0">
                <a:solidFill>
                  <a:schemeClr val="bg2"/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IN" sz="1100" dirty="0">
              <a:solidFill>
                <a:schemeClr val="bg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36" y="121299"/>
            <a:ext cx="10347649" cy="6186196"/>
          </a:xfrm>
        </p:spPr>
        <p:txBody>
          <a:bodyPr>
            <a:noAutofit/>
          </a:bodyPr>
          <a:lstStyle/>
          <a:p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3200" b="1" dirty="0"/>
              <a:t>1. Physical Security? What's in your mind? </a:t>
            </a:r>
            <a:br>
              <a:rPr lang="en-US" sz="3200" b="1" dirty="0"/>
            </a:br>
            <a:r>
              <a:rPr lang="en-US" sz="3200" b="1" dirty="0"/>
              <a:t>2. Area Classification</a:t>
            </a:r>
            <a:br>
              <a:rPr lang="en-US" sz="3200" b="1" dirty="0"/>
            </a:br>
            <a:r>
              <a:rPr lang="en-US" sz="3200" b="1" dirty="0"/>
              <a:t>3. Office Structure </a:t>
            </a:r>
            <a:br>
              <a:rPr lang="en-US" sz="3200" b="1" dirty="0"/>
            </a:br>
            <a:r>
              <a:rPr lang="en-US" sz="3200" b="1" dirty="0"/>
              <a:t>4. Security Guards</a:t>
            </a:r>
            <a:br>
              <a:rPr lang="en-US" sz="3200" b="1" dirty="0"/>
            </a:br>
            <a:r>
              <a:rPr lang="en-US" sz="3200" b="1" dirty="0"/>
              <a:t>5. Physical Access Controls</a:t>
            </a:r>
            <a:br>
              <a:rPr lang="en-US" sz="3200" b="1" dirty="0"/>
            </a:br>
            <a:r>
              <a:rPr lang="en-US" sz="3200" b="1" dirty="0"/>
              <a:t>6. Monitoring [CCTV]</a:t>
            </a:r>
            <a:br>
              <a:rPr lang="en-US" sz="3200" b="1" dirty="0"/>
            </a:br>
            <a:r>
              <a:rPr lang="en-US" sz="3200" b="1" dirty="0"/>
              <a:t>7. Fire Detection and prevention Mechanism</a:t>
            </a:r>
            <a:br>
              <a:rPr lang="en-US" sz="3200" b="1" dirty="0"/>
            </a:br>
            <a:r>
              <a:rPr lang="en-US" sz="3200" b="1" dirty="0"/>
              <a:t>8. HVAC [Heating, Ventilation, and Air Conditioning]</a:t>
            </a:r>
            <a:br>
              <a:rPr lang="en-US" sz="3200" b="1" dirty="0"/>
            </a:br>
            <a:r>
              <a:rPr lang="en-US" sz="3200" b="1" dirty="0"/>
              <a:t>9. Bank Negara Requirements for Physical Security</a:t>
            </a:r>
            <a:br>
              <a:rPr lang="en-US" sz="3200" b="1" dirty="0"/>
            </a:br>
            <a:r>
              <a:rPr lang="en-US" sz="3200" b="1" dirty="0"/>
              <a:t>10. Top Physical Security Risks</a:t>
            </a:r>
            <a:br>
              <a:rPr lang="en-US" sz="3200" b="1" dirty="0"/>
            </a:br>
            <a:r>
              <a:rPr lang="en-US" sz="3200" b="1" dirty="0"/>
              <a:t>11. Related Policies</a:t>
            </a:r>
            <a:br>
              <a:rPr lang="en-US" sz="3200" b="1" dirty="0"/>
            </a:br>
            <a:r>
              <a:rPr lang="en-US" sz="3200" b="1" dirty="0"/>
              <a:t>12. Discussion  </a:t>
            </a:r>
            <a:endParaRPr lang="en-IN" sz="3200" b="1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785" y="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25" y="267559"/>
            <a:ext cx="11944740" cy="837477"/>
          </a:xfrm>
        </p:spPr>
        <p:txBody>
          <a:bodyPr>
            <a:noAutofit/>
          </a:bodyPr>
          <a:lstStyle/>
          <a:p>
            <a:r>
              <a:rPr lang="en-US" sz="3200" b="1" u="sng" dirty="0"/>
              <a:t>1. </a:t>
            </a:r>
            <a:r>
              <a:rPr lang="en-US" sz="3200" b="1" u="sng" dirty="0" smtClean="0"/>
              <a:t>List down the items that comes to your mind with respect to Physical Security 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6411" y="1261755"/>
            <a:ext cx="5507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Security </a:t>
            </a:r>
            <a:r>
              <a:rPr lang="en-IN" dirty="0" smtClean="0"/>
              <a:t>Guards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 smtClean="0"/>
              <a:t>Physical Access to buildings / Company Area</a:t>
            </a:r>
            <a:r>
              <a:rPr lang="en-US" dirty="0"/>
              <a:t> </a:t>
            </a:r>
            <a:r>
              <a:rPr lang="en-US" dirty="0" smtClean="0"/>
              <a:t>[Building/Premise Area where you need Access]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Physical  </a:t>
            </a:r>
            <a:r>
              <a:rPr lang="en-US" dirty="0" smtClean="0"/>
              <a:t>Access </a:t>
            </a:r>
            <a:r>
              <a:rPr lang="en-US" dirty="0"/>
              <a:t>to Lockers , safes , </a:t>
            </a:r>
            <a:r>
              <a:rPr lang="en-US" dirty="0" smtClean="0"/>
              <a:t>Premise Areas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 smtClean="0"/>
              <a:t>CCTV for Premise monitoring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Fire Detection and prevention </a:t>
            </a:r>
            <a:r>
              <a:rPr lang="en-US" dirty="0" smtClean="0"/>
              <a:t>Mechanism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 smtClean="0"/>
              <a:t>HVAC </a:t>
            </a:r>
          </a:p>
          <a:p>
            <a:pPr marL="342900" indent="-342900">
              <a:buAutoNum type="arabicPeriod"/>
            </a:pPr>
            <a:endParaRPr lang="en-IN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1026" name="Picture 2" descr="Eight Security Challenges Facing Data Centers Right… | Circadian Ri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75" y="728057"/>
            <a:ext cx="2755576" cy="14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ysical security, AI, facial recognition among Security Industry  Association 2019 trends forecast | Biometric Upd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99" y="2310017"/>
            <a:ext cx="2671601" cy="20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 Physical Security Trends for 2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19" y="728056"/>
            <a:ext cx="2439706" cy="14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Best fence company, manufacturers, contractors India, Installation near me"/>
          <p:cNvSpPr>
            <a:spLocks noChangeAspect="1" noChangeArrowheads="1"/>
          </p:cNvSpPr>
          <p:nvPr/>
        </p:nvSpPr>
        <p:spPr bwMode="auto">
          <a:xfrm>
            <a:off x="6593698" y="3458815"/>
            <a:ext cx="110596" cy="1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8" name="Picture 14" descr="Product Solutions for Data Centers - Amico Security Produc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27" y="4523395"/>
            <a:ext cx="3667438" cy="205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re alarms: what's the best product for your home fire safety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3718"/>
            <a:ext cx="2434102" cy="17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re Prevention and Safety | Institute for Childhood Preparedn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96" y="4313717"/>
            <a:ext cx="2406650" cy="17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ry vs. Sprinkler Data Center Fire Suppression System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70" y="4313717"/>
            <a:ext cx="2759075" cy="17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3 Steps to Improve Physical Security Systems' Cybersecurity | 2018-10-09 |  Security Magaz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75" y="2242374"/>
            <a:ext cx="3073400" cy="20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2. Area Classification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926722"/>
            <a:ext cx="11707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thing you do is Classify Physical area , Areas can be broadly classified in 4 Types: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1) Public </a:t>
            </a:r>
            <a:r>
              <a:rPr lang="en-US" b="1" u="sng" dirty="0"/>
              <a:t>Areas / Common Areas </a:t>
            </a:r>
            <a:r>
              <a:rPr lang="en-US" dirty="0"/>
              <a:t>[Reception , Parking, Cafeteria , Sports section / Play area, Public gathering rooms, Safe Assembly Areas etc.][Company Employees + Other Company Employees </a:t>
            </a:r>
            <a:r>
              <a:rPr lang="en-US" dirty="0" smtClean="0"/>
              <a:t>+ Common Public]</a:t>
            </a:r>
          </a:p>
          <a:p>
            <a:endParaRPr lang="en-US" dirty="0"/>
          </a:p>
          <a:p>
            <a:r>
              <a:rPr lang="en-US" b="1" u="sng" dirty="0"/>
              <a:t>2) Private Areas </a:t>
            </a:r>
            <a:r>
              <a:rPr lang="en-US" dirty="0"/>
              <a:t>[Only Employees can access / All Employees have access as per their roles and responsibilities : e.g. Meeting Rooms , Office Cubicle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b="1" u="sng" dirty="0"/>
              <a:t>3) Protected Areas / Highly Sensitive Areas </a:t>
            </a:r>
            <a:r>
              <a:rPr lang="en-US" dirty="0"/>
              <a:t>[Only Few Employees can access] [Secure Access Rooms / Server Rooms / Critical Areas / Restricted </a:t>
            </a:r>
            <a:r>
              <a:rPr lang="en-US" dirty="0" smtClean="0"/>
              <a:t>Areas]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[Above 3 </a:t>
            </a:r>
            <a:r>
              <a:rPr lang="en-US" dirty="0" smtClean="0"/>
              <a:t>Physical Areas are </a:t>
            </a:r>
            <a:r>
              <a:rPr lang="en-US" dirty="0"/>
              <a:t>applicable for Companies </a:t>
            </a:r>
            <a:r>
              <a:rPr lang="en-US" dirty="0" smtClean="0"/>
              <a:t>having </a:t>
            </a:r>
            <a:r>
              <a:rPr lang="en-US" dirty="0"/>
              <a:t>physical office at some Location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/>
              <a:t>4) Remote Work / Employee working from Remote location / Shared Office Space / Co Working </a:t>
            </a:r>
            <a:r>
              <a:rPr lang="en-US" b="1" u="sng" dirty="0" smtClean="0"/>
              <a:t>Space</a:t>
            </a:r>
          </a:p>
          <a:p>
            <a:r>
              <a:rPr lang="en-US" dirty="0" smtClean="0"/>
              <a:t>This area is applicable for Companies allowing remote work to their staff</a:t>
            </a:r>
            <a:endParaRPr lang="en-US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2. Area </a:t>
            </a:r>
            <a:r>
              <a:rPr lang="en-US" sz="3200" b="1" u="sng" dirty="0" smtClean="0"/>
              <a:t>Classification [Continued]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6" y="926722"/>
            <a:ext cx="119085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 </a:t>
            </a:r>
            <a:r>
              <a:rPr lang="en-US" dirty="0"/>
              <a:t>Work / Employee working from Remote location / Shared Office Space / Co Working </a:t>
            </a:r>
            <a:r>
              <a:rPr lang="en-US" dirty="0" smtClean="0"/>
              <a:t>Space</a:t>
            </a:r>
          </a:p>
          <a:p>
            <a:endParaRPr lang="en-US" dirty="0"/>
          </a:p>
          <a:p>
            <a:r>
              <a:rPr lang="en-US" dirty="0"/>
              <a:t>Remote Location Could be 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Home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Co Working Space /  Shared Office Space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Hotel / Coffee Shops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any other Remote </a:t>
            </a:r>
            <a:r>
              <a:rPr lang="en-US" dirty="0" smtClean="0"/>
              <a:t>Location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/>
              <a:t>Company Does NOT have any Physical premise and all Sensitive data / Assets are taken care by Cloud Service Providers[CSP] e.g. Company have all their Servers hosted on Azure Cloud , Employees Work from Home / Remote and access these servers , hence Physical security would be majorly taken care </a:t>
            </a:r>
          </a:p>
          <a:p>
            <a:r>
              <a:rPr lang="en-US" dirty="0"/>
              <a:t>by CSP [Physical Security of its Datacenter where Company assets are hosted]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access these servers , Company have 2 Options</a:t>
            </a:r>
          </a:p>
          <a:p>
            <a:r>
              <a:rPr lang="en-US" dirty="0"/>
              <a:t>1) Company provide Laptops / Desktops to their Employees , This Laptop is fully managed by Company IT team [They control this Laptop , Before providing this Laptop to Employee , Company IT team would apply Security Baseline configuration , Ensure Antivirus is working , Employees </a:t>
            </a:r>
            <a:r>
              <a:rPr lang="en-US" dirty="0" smtClean="0"/>
              <a:t>Don't </a:t>
            </a:r>
            <a:r>
              <a:rPr lang="en-US" dirty="0"/>
              <a:t>have Admin access to install any software and then provide Laptop to its Employees]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2. Area </a:t>
            </a:r>
            <a:r>
              <a:rPr lang="en-US" sz="3200" b="1" u="sng" dirty="0" smtClean="0"/>
              <a:t>Classification [Continued]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6" y="926722"/>
            <a:ext cx="118514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Company allows Employees to use their own Personal Laptop and then connect to a Secure machine using software's / browsers. Here all Company data would be inside this secure machine.</a:t>
            </a:r>
          </a:p>
          <a:p>
            <a:r>
              <a:rPr lang="en-US" dirty="0"/>
              <a:t>[e.g.. Taking care of the devices from which they are Connecting to this CSP , here Company can make use of VDIs / fully managed Desktop-as-a-Service (</a:t>
            </a:r>
            <a:r>
              <a:rPr lang="en-US" dirty="0" err="1"/>
              <a:t>DaaS</a:t>
            </a:r>
            <a:r>
              <a:rPr lang="en-US" dirty="0"/>
              <a:t>) [e.g. AWS Workspace , Azure Virtual Desktop , Citrix </a:t>
            </a:r>
            <a:r>
              <a:rPr lang="en-US" dirty="0" err="1"/>
              <a:t>DaaS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/>
              <a:t>Some of the Physical security would be responsibility of </a:t>
            </a:r>
            <a:r>
              <a:rPr lang="en-US" sz="2400" b="1" u="sng" dirty="0" smtClean="0"/>
              <a:t>Employee/IT Staff</a:t>
            </a:r>
            <a:r>
              <a:rPr lang="en-US" dirty="0" smtClean="0"/>
              <a:t> </a:t>
            </a:r>
            <a:r>
              <a:rPr lang="en-US" dirty="0"/>
              <a:t>e.g. Ensuring they always keep their Devices Safe from Physical Theft , Enabling BitLocker , Remote Wipe in case of Device is Stolen , Ensuring to Lock the Screen , Ensuring NOT to connect USB[Pen Drives] on Company devices [Company can share a policy [Remote Work Policy]to maintain Remote Work security for such requirements where Employee have to sign it and share back to HR]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 Clean Desk Policy would ensure Employee does NOT damage Physical devices  [e.g. Not eating / drinking or placing any items near to Laptop that can damage it]</a:t>
            </a:r>
          </a:p>
          <a:p>
            <a:endParaRPr lang="en-US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2. Area </a:t>
            </a:r>
            <a:r>
              <a:rPr lang="en-US" sz="3200" b="1" u="sng" dirty="0" smtClean="0"/>
              <a:t>Classification [Continued]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6" y="906269"/>
            <a:ext cx="118514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 have already listed Physical areas for SOC2 scope as below</a:t>
            </a:r>
          </a:p>
          <a:p>
            <a:endParaRPr lang="en-US" dirty="0" smtClean="0"/>
          </a:p>
          <a:p>
            <a:r>
              <a:rPr lang="en-US" sz="2400" b="1" u="sng" dirty="0" smtClean="0"/>
              <a:t>Security Controls would be applied as per Physical Area Classification</a:t>
            </a:r>
          </a:p>
          <a:p>
            <a:endParaRPr lang="en-US" sz="2800" b="1" u="sng" dirty="0" smtClean="0"/>
          </a:p>
          <a:p>
            <a:r>
              <a:rPr lang="en-US" dirty="0" smtClean="0"/>
              <a:t>e.g. We DON’T need CCTV footage retention for 90 days for Common Areas , But we would need to keep CCTV footage for 90 days for all CRITICAL/HIGH Physical Areas</a:t>
            </a:r>
          </a:p>
          <a:p>
            <a:endParaRPr lang="en-US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0" y="3114914"/>
            <a:ext cx="11701304" cy="29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4764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3</a:t>
            </a:r>
            <a:r>
              <a:rPr lang="en-US" sz="3200" b="1" u="sng" dirty="0" smtClean="0"/>
              <a:t>. Office/Building </a:t>
            </a:r>
            <a:r>
              <a:rPr lang="en-US" sz="3200" b="1" u="sng" dirty="0"/>
              <a:t>Structure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864626"/>
            <a:ext cx="64381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Building/Premise structural design </a:t>
            </a:r>
            <a:r>
              <a:rPr lang="en-US" dirty="0"/>
              <a:t>SHOULD follow </a:t>
            </a:r>
            <a:r>
              <a:rPr lang="en-US" dirty="0" smtClean="0"/>
              <a:t>CPTED </a:t>
            </a:r>
            <a:r>
              <a:rPr lang="en-US" dirty="0"/>
              <a:t>[Crime Prevention Through Environmental Design]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CPTED principles can be applied to create safer, more secure, and productive work environments for employees and visitors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Core </a:t>
            </a:r>
            <a:r>
              <a:rPr lang="en-US" dirty="0"/>
              <a:t>Principles of </a:t>
            </a:r>
            <a:r>
              <a:rPr lang="en-US" dirty="0" smtClean="0"/>
              <a:t>CPTED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https://www.apta.com/wp-content/uploads/Standards_Documents/APTA-SS-SIS-RP-007-10.pdf</a:t>
            </a:r>
          </a:p>
          <a:p>
            <a:endParaRPr lang="en-US" dirty="0" smtClean="0"/>
          </a:p>
          <a:p>
            <a:r>
              <a:rPr lang="en-US" dirty="0"/>
              <a:t>https://www.researchgate.net/figure/Examples-of-places-most-in-need-of-intervention-following-CPTED-principles_tbl1_320547175</a:t>
            </a:r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pic>
        <p:nvPicPr>
          <p:cNvPr id="2052" name="Picture 4" descr="cpted-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54" y="696492"/>
            <a:ext cx="5365103" cy="51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774</TotalTime>
  <Words>2024</Words>
  <Application>Microsoft Office PowerPoint</Application>
  <PresentationFormat>Widescreen</PresentationFormat>
  <Paragraphs>232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Times New Roman</vt:lpstr>
      <vt:lpstr>Trebuchet MS</vt:lpstr>
      <vt:lpstr>Wingdings</vt:lpstr>
      <vt:lpstr>Wingdings 3</vt:lpstr>
      <vt:lpstr>Ion</vt:lpstr>
      <vt:lpstr>   DOCUMENT CONTROL PAGE  </vt:lpstr>
      <vt:lpstr>   Physical Security Policy</vt:lpstr>
      <vt:lpstr>   1. Physical Security? What's in your mind?  2. Area Classification 3. Office Structure  4. Security Guards 5. Physical Access Controls 6. Monitoring [CCTV] 7. Fire Detection and prevention Mechanism 8. HVAC [Heating, Ventilation, and Air Conditioning] 9. Bank Negara Requirements for Physical Security 10. Top Physical Security Risks 11. Related Policies 12. Discussion  </vt:lpstr>
      <vt:lpstr>1. List down the items that comes to your mind with respect to Physical Security </vt:lpstr>
      <vt:lpstr>2. Area Classification</vt:lpstr>
      <vt:lpstr>2. Area Classification [Continued]</vt:lpstr>
      <vt:lpstr>2. Area Classification [Continued]</vt:lpstr>
      <vt:lpstr>2. Area Classification [Continued]</vt:lpstr>
      <vt:lpstr>3. Office/Building Structure</vt:lpstr>
      <vt:lpstr>4. Security Guards [Security Agencies]</vt:lpstr>
      <vt:lpstr>4. Security Guards [Security Agencies]</vt:lpstr>
      <vt:lpstr>5. Physical Access Controls</vt:lpstr>
      <vt:lpstr>6. Premise Monitoring [CCTV]</vt:lpstr>
      <vt:lpstr>7. Fire Detection and prevention Mechanism</vt:lpstr>
      <vt:lpstr>8. HVAC [Heating, Ventilation, and Air Conditioning]</vt:lpstr>
      <vt:lpstr>9. Bank Negara Requirements for Physical Security]</vt:lpstr>
      <vt:lpstr>9. Bank Negara Requirements for Physical Security]</vt:lpstr>
      <vt:lpstr>9. Bank Negara Requirements for Physical Security]</vt:lpstr>
      <vt:lpstr>9. Bank Negara Requirements for Physical Security]</vt:lpstr>
      <vt:lpstr>9. Bank Negara Requirements for Physical Security]</vt:lpstr>
      <vt:lpstr>9. Bank Negara Requirements for Physical Security]</vt:lpstr>
      <vt:lpstr>9. Bank Negara Requirements for Physical Security]</vt:lpstr>
      <vt:lpstr>10. Top Physical Security Risks</vt:lpstr>
      <vt:lpstr>10. Top Physical Security Risks</vt:lpstr>
      <vt:lpstr>11. Related Policies</vt:lpstr>
      <vt:lpstr>12. Discussion for a scenario for SOC2 attestation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and Procedure Standard operating Procedure [SOP]</dc:title>
  <dc:creator>AJ KHAN [SecureCyberGates.com]</dc:creator>
  <cp:lastModifiedBy>AJ KHAN</cp:lastModifiedBy>
  <cp:revision>104</cp:revision>
  <dcterms:created xsi:type="dcterms:W3CDTF">2025-06-10T09:37:39Z</dcterms:created>
  <dcterms:modified xsi:type="dcterms:W3CDTF">2025-07-06T10:27:31Z</dcterms:modified>
</cp:coreProperties>
</file>