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0" r:id="rId2"/>
    <p:sldId id="268" r:id="rId3"/>
    <p:sldId id="256" r:id="rId4"/>
    <p:sldId id="257" r:id="rId5"/>
    <p:sldId id="258" r:id="rId6"/>
    <p:sldId id="259" r:id="rId7"/>
    <p:sldId id="260" r:id="rId8"/>
    <p:sldId id="261" r:id="rId9"/>
    <p:sldId id="262" r:id="rId10"/>
    <p:sldId id="263" r:id="rId11"/>
    <p:sldId id="264" r:id="rId12"/>
    <p:sldId id="265" r:id="rId13"/>
    <p:sldId id="269"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DB7648-192C-48F4-92F5-07F08EBDF5E5}" type="datetimeFigureOut">
              <a:rPr lang="en-IN" smtClean="0"/>
              <a:t>05-07-2025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dirty="0"/>
          </a:p>
        </p:txBody>
      </p:sp>
    </p:spTree>
    <p:extLst>
      <p:ext uri="{BB962C8B-B14F-4D97-AF65-F5344CB8AC3E}">
        <p14:creationId xmlns:p14="http://schemas.microsoft.com/office/powerpoint/2010/main" val="121761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CDB7648-192C-48F4-92F5-07F08EBDF5E5}" type="datetimeFigureOut">
              <a:rPr lang="en-IN" smtClean="0"/>
              <a:t>05-07-2025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233126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CDB7648-192C-48F4-92F5-07F08EBDF5E5}" type="datetimeFigureOut">
              <a:rPr lang="en-IN" smtClean="0"/>
              <a:t>05-07-2025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370916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CDB7648-192C-48F4-92F5-07F08EBDF5E5}" type="datetimeFigureOut">
              <a:rPr lang="en-IN" smtClean="0"/>
              <a:t>05-07-2025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3032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DB7648-192C-48F4-92F5-07F08EBDF5E5}" type="datetimeFigureOut">
              <a:rPr lang="en-IN" smtClean="0"/>
              <a:t>05-07-2025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1349400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DB7648-192C-48F4-92F5-07F08EBDF5E5}" type="datetimeFigureOut">
              <a:rPr lang="en-IN" smtClean="0"/>
              <a:t>05-07-2025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2501912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DB7648-192C-48F4-92F5-07F08EBDF5E5}" type="datetimeFigureOut">
              <a:rPr lang="en-IN" smtClean="0"/>
              <a:t>05-07-2025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644128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B7648-192C-48F4-92F5-07F08EBDF5E5}" type="datetimeFigureOut">
              <a:rPr lang="en-IN" smtClean="0"/>
              <a:t>05-07-2025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303994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B7648-192C-48F4-92F5-07F08EBDF5E5}" type="datetimeFigureOut">
              <a:rPr lang="en-IN" smtClean="0"/>
              <a:t>05-07-2025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281055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B7648-192C-48F4-92F5-07F08EBDF5E5}" type="datetimeFigureOut">
              <a:rPr lang="en-IN" smtClean="0"/>
              <a:t>05-07-2025</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310806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DB7648-192C-48F4-92F5-07F08EBDF5E5}" type="datetimeFigureOut">
              <a:rPr lang="en-IN" smtClean="0"/>
              <a:t>05-07-2025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74245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DB7648-192C-48F4-92F5-07F08EBDF5E5}" type="datetimeFigureOut">
              <a:rPr lang="en-IN" smtClean="0"/>
              <a:t>05-07-2025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273554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B7648-192C-48F4-92F5-07F08EBDF5E5}" type="datetimeFigureOut">
              <a:rPr lang="en-IN" smtClean="0"/>
              <a:t>05-07-2025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157486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CDB7648-192C-48F4-92F5-07F08EBDF5E5}" type="datetimeFigureOut">
              <a:rPr lang="en-IN" smtClean="0"/>
              <a:t>05-07-2025</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50524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CDB7648-192C-48F4-92F5-07F08EBDF5E5}" type="datetimeFigureOut">
              <a:rPr lang="en-IN" smtClean="0"/>
              <a:t>05-07-2025</a:t>
            </a:fld>
            <a:endParaRPr lang="en-IN"/>
          </a:p>
        </p:txBody>
      </p:sp>
      <p:sp>
        <p:nvSpPr>
          <p:cNvPr id="5" name="Footer Placeholder 2"/>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15640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CDB7648-192C-48F4-92F5-07F08EBDF5E5}" type="datetimeFigureOut">
              <a:rPr lang="en-IN" smtClean="0"/>
              <a:t>05-07-2025</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1099039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CDB7648-192C-48F4-92F5-07F08EBDF5E5}" type="datetimeFigureOut">
              <a:rPr lang="en-IN" smtClean="0"/>
              <a:t>05-07-2025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A7CBD6-7F58-43B9-BFED-21082009E8EF}" type="slidenum">
              <a:rPr lang="en-IN" smtClean="0"/>
              <a:t>‹#›</a:t>
            </a:fld>
            <a:endParaRPr lang="en-IN"/>
          </a:p>
        </p:txBody>
      </p:sp>
    </p:spTree>
    <p:extLst>
      <p:ext uri="{BB962C8B-B14F-4D97-AF65-F5344CB8AC3E}">
        <p14:creationId xmlns:p14="http://schemas.microsoft.com/office/powerpoint/2010/main" val="46926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42000"/>
                <a:hueMod val="42000"/>
                <a:satMod val="124000"/>
                <a:lumMod val="62000"/>
              </a:schemeClr>
              <a:schemeClr val="bg2">
                <a:tint val="96000"/>
                <a:satMod val="130000"/>
              </a:schemeClr>
            </a:duotone>
            <a:lum/>
            <a:extLst>
              <a:ext uri="{BEBA8EAE-BF5A-486C-A8C5-ECC9F3942E4B}">
                <a14:imgProps xmlns:a14="http://schemas.microsoft.com/office/drawing/2010/main">
                  <a14:imgLayer r:embed="rId20">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CDB7648-192C-48F4-92F5-07F08EBDF5E5}" type="datetimeFigureOut">
              <a:rPr lang="en-IN" smtClean="0"/>
              <a:t>05-07-2025</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A7CBD6-7F58-43B9-BFED-21082009E8EF}" type="slidenum">
              <a:rPr lang="en-IN" smtClean="0"/>
              <a:t>‹#›</a:t>
            </a:fld>
            <a:endParaRPr lang="en-IN"/>
          </a:p>
        </p:txBody>
      </p:sp>
    </p:spTree>
    <p:extLst>
      <p:ext uri="{BB962C8B-B14F-4D97-AF65-F5344CB8AC3E}">
        <p14:creationId xmlns:p14="http://schemas.microsoft.com/office/powerpoint/2010/main" val="378520299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in/aj57/"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fortinet.com/document/fortigate/7.4.4/administration-guide/215051/connecting-from-forticlient-vpn-clien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589" y="360757"/>
            <a:ext cx="10347649" cy="553565"/>
          </a:xfrm>
        </p:spPr>
        <p:txBody>
          <a:bodyPr>
            <a:noAutofit/>
          </a:bodyPr>
          <a:lstStyle/>
          <a:p>
            <a:r>
              <a:rPr lang="en-US" sz="900" b="1" u="sng" dirty="0" smtClean="0"/>
              <a:t/>
            </a:r>
            <a:br>
              <a:rPr lang="en-US" sz="900" b="1" u="sng" dirty="0" smtClean="0"/>
            </a:br>
            <a:r>
              <a:rPr lang="en-US" sz="900" b="1" u="sng" dirty="0" smtClean="0"/>
              <a:t/>
            </a:r>
            <a:br>
              <a:rPr lang="en-US" sz="900" b="1" u="sng" dirty="0" smtClean="0"/>
            </a:br>
            <a:r>
              <a:rPr lang="en-US" sz="900" b="1" u="sng" dirty="0" smtClean="0"/>
              <a:t/>
            </a:r>
            <a:br>
              <a:rPr lang="en-US" sz="900" b="1" u="sng" dirty="0" smtClean="0"/>
            </a:br>
            <a:r>
              <a:rPr lang="en-GB" sz="2000" b="1" u="sng" dirty="0" smtClean="0"/>
              <a:t>DOCUMENT CONTROL PAGE</a:t>
            </a:r>
            <a:r>
              <a:rPr lang="en-IN" sz="2000" dirty="0" smtClean="0"/>
              <a:t/>
            </a:r>
            <a:br>
              <a:rPr lang="en-IN" sz="2000" dirty="0" smtClean="0"/>
            </a:br>
            <a:r>
              <a:rPr lang="en-US" sz="900" b="1" u="sng" dirty="0" smtClean="0"/>
              <a:t/>
            </a:r>
            <a:br>
              <a:rPr lang="en-US" sz="900" b="1" u="sng" dirty="0" smtClean="0"/>
            </a:br>
            <a:endParaRPr lang="en-IN" sz="900" b="1" u="sng" dirty="0"/>
          </a:p>
        </p:txBody>
      </p:sp>
      <p:pic>
        <p:nvPicPr>
          <p:cNvPr id="6" name="Image 9"/>
          <p:cNvPicPr/>
          <p:nvPr/>
        </p:nvPicPr>
        <p:blipFill>
          <a:blip r:embed="rId2" cstate="print"/>
          <a:stretch>
            <a:fillRect/>
          </a:stretch>
        </p:blipFill>
        <p:spPr>
          <a:xfrm>
            <a:off x="10725785" y="0"/>
            <a:ext cx="1466215" cy="63754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12634591"/>
              </p:ext>
            </p:extLst>
          </p:nvPr>
        </p:nvGraphicFramePr>
        <p:xfrm>
          <a:off x="363895" y="764268"/>
          <a:ext cx="11554959" cy="2151883"/>
        </p:xfrm>
        <a:graphic>
          <a:graphicData uri="http://schemas.openxmlformats.org/drawingml/2006/table">
            <a:tbl>
              <a:tblPr firstRow="1" firstCol="1" bandRow="1">
                <a:tableStyleId>{284E427A-3D55-4303-BF80-6455036E1DE7}</a:tableStyleId>
              </a:tblPr>
              <a:tblGrid>
                <a:gridCol w="3252082">
                  <a:extLst>
                    <a:ext uri="{9D8B030D-6E8A-4147-A177-3AD203B41FA5}">
                      <a16:colId xmlns:a16="http://schemas.microsoft.com/office/drawing/2014/main" val="3166616088"/>
                    </a:ext>
                  </a:extLst>
                </a:gridCol>
                <a:gridCol w="8302877">
                  <a:extLst>
                    <a:ext uri="{9D8B030D-6E8A-4147-A177-3AD203B41FA5}">
                      <a16:colId xmlns:a16="http://schemas.microsoft.com/office/drawing/2014/main" val="2124212721"/>
                    </a:ext>
                  </a:extLst>
                </a:gridCol>
              </a:tblGrid>
              <a:tr h="359340">
                <a:tc>
                  <a:txBody>
                    <a:bodyPr/>
                    <a:lstStyle/>
                    <a:p>
                      <a:pPr>
                        <a:spcAft>
                          <a:spcPts val="0"/>
                        </a:spcAft>
                      </a:pPr>
                      <a:r>
                        <a:rPr lang="en-GB" sz="2000">
                          <a:effectLst/>
                        </a:rPr>
                        <a:t>Document ID</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US" sz="2000" smtClean="0">
                          <a:effectLst/>
                        </a:rPr>
                        <a:t>SCG/BASEPPT/004/1.0</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extLst>
                  <a:ext uri="{0D108BD9-81ED-4DB2-BD59-A6C34878D82A}">
                    <a16:rowId xmlns:a16="http://schemas.microsoft.com/office/drawing/2014/main" val="2920681588"/>
                  </a:ext>
                </a:extLst>
              </a:tr>
              <a:tr h="359340">
                <a:tc>
                  <a:txBody>
                    <a:bodyPr/>
                    <a:lstStyle/>
                    <a:p>
                      <a:pPr>
                        <a:spcAft>
                          <a:spcPts val="0"/>
                        </a:spcAft>
                      </a:pPr>
                      <a:r>
                        <a:rPr lang="en-GB" sz="2000" dirty="0">
                          <a:effectLst/>
                        </a:rPr>
                        <a:t>Security Classification</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GB" sz="2000" dirty="0">
                          <a:effectLst/>
                        </a:rPr>
                        <a:t>Confidential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6167304"/>
                  </a:ext>
                </a:extLst>
              </a:tr>
              <a:tr h="355183">
                <a:tc>
                  <a:txBody>
                    <a:bodyPr/>
                    <a:lstStyle/>
                    <a:p>
                      <a:pPr>
                        <a:spcAft>
                          <a:spcPts val="0"/>
                        </a:spcAft>
                      </a:pPr>
                      <a:r>
                        <a:rPr lang="en-GB" sz="2000" dirty="0">
                          <a:effectLst/>
                        </a:rPr>
                        <a:t>Date Issued</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GB" sz="2000" dirty="0" smtClean="0">
                          <a:effectLst/>
                        </a:rPr>
                        <a:t>30-Jul-2025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2873043"/>
                  </a:ext>
                </a:extLst>
              </a:tr>
              <a:tr h="359340">
                <a:tc>
                  <a:txBody>
                    <a:bodyPr/>
                    <a:lstStyle/>
                    <a:p>
                      <a:pPr>
                        <a:spcAft>
                          <a:spcPts val="0"/>
                        </a:spcAft>
                      </a:pPr>
                      <a:r>
                        <a:rPr lang="en-GB" sz="2000">
                          <a:effectLst/>
                        </a:rPr>
                        <a:t>Version</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US" sz="2000">
                          <a:effectLst/>
                        </a:rPr>
                        <a:t>1.0</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extLst>
                  <a:ext uri="{0D108BD9-81ED-4DB2-BD59-A6C34878D82A}">
                    <a16:rowId xmlns:a16="http://schemas.microsoft.com/office/drawing/2014/main" val="742413050"/>
                  </a:ext>
                </a:extLst>
              </a:tr>
              <a:tr h="359340">
                <a:tc>
                  <a:txBody>
                    <a:bodyPr/>
                    <a:lstStyle/>
                    <a:p>
                      <a:pPr>
                        <a:spcAft>
                          <a:spcPts val="0"/>
                        </a:spcAft>
                      </a:pPr>
                      <a:r>
                        <a:rPr lang="en-GB" sz="2000" kern="1400">
                          <a:effectLst/>
                        </a:rPr>
                        <a:t>Project Name</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US" sz="2000" dirty="0">
                          <a:effectLst/>
                        </a:rPr>
                        <a:t>NA</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extLst>
                  <a:ext uri="{0D108BD9-81ED-4DB2-BD59-A6C34878D82A}">
                    <a16:rowId xmlns:a16="http://schemas.microsoft.com/office/drawing/2014/main" val="3742304672"/>
                  </a:ext>
                </a:extLst>
              </a:tr>
              <a:tr h="359340">
                <a:tc>
                  <a:txBody>
                    <a:bodyPr/>
                    <a:lstStyle/>
                    <a:p>
                      <a:pPr>
                        <a:spcAft>
                          <a:spcPts val="0"/>
                        </a:spcAft>
                      </a:pPr>
                      <a:r>
                        <a:rPr lang="en-GB" sz="2000" dirty="0">
                          <a:effectLst/>
                        </a:rPr>
                        <a:t>Author</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tc>
                  <a:txBody>
                    <a:bodyPr/>
                    <a:lstStyle/>
                    <a:p>
                      <a:pPr>
                        <a:spcAft>
                          <a:spcPts val="0"/>
                        </a:spcAft>
                      </a:pPr>
                      <a:r>
                        <a:rPr lang="en-US" sz="2000" dirty="0">
                          <a:solidFill>
                            <a:schemeClr val="bg1"/>
                          </a:solidFill>
                          <a:effectLst/>
                          <a:hlinkClick r:id="rId3"/>
                        </a:rPr>
                        <a:t>AJ </a:t>
                      </a:r>
                      <a:r>
                        <a:rPr lang="en-US" sz="2000" dirty="0" smtClean="0">
                          <a:solidFill>
                            <a:schemeClr val="bg1"/>
                          </a:solidFill>
                          <a:effectLst/>
                          <a:hlinkClick r:id="rId3"/>
                        </a:rPr>
                        <a:t>KHAN</a:t>
                      </a:r>
                      <a:r>
                        <a:rPr lang="en-US" sz="2000" dirty="0" smtClean="0">
                          <a:solidFill>
                            <a:schemeClr val="bg1"/>
                          </a:solidFill>
                          <a:effectLst/>
                        </a:rPr>
                        <a:t> </a:t>
                      </a:r>
                      <a:endParaRPr lang="en-IN" sz="2000" dirty="0">
                        <a:solidFill>
                          <a:schemeClr val="bg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tc>
                <a:extLst>
                  <a:ext uri="{0D108BD9-81ED-4DB2-BD59-A6C34878D82A}">
                    <a16:rowId xmlns:a16="http://schemas.microsoft.com/office/drawing/2014/main" val="1894545232"/>
                  </a:ext>
                </a:extLst>
              </a:tr>
            </a:tbl>
          </a:graphicData>
        </a:graphic>
      </p:graphicFrame>
      <p:sp>
        <p:nvSpPr>
          <p:cNvPr id="4" name="Rectangle 3"/>
          <p:cNvSpPr/>
          <p:nvPr/>
        </p:nvSpPr>
        <p:spPr>
          <a:xfrm>
            <a:off x="363895" y="3150166"/>
            <a:ext cx="4325223" cy="1200329"/>
          </a:xfrm>
          <a:prstGeom prst="rect">
            <a:avLst/>
          </a:prstGeom>
        </p:spPr>
        <p:txBody>
          <a:bodyPr wrap="none">
            <a:spAutoFit/>
          </a:bodyPr>
          <a:lstStyle/>
          <a:p>
            <a:r>
              <a:rPr lang="en-GB" b="1" u="sng" dirty="0" smtClean="0"/>
              <a:t>VERSION </a:t>
            </a:r>
            <a:r>
              <a:rPr lang="en-GB" b="1" u="sng" dirty="0"/>
              <a:t>HISTORY / CHANGE </a:t>
            </a:r>
            <a:r>
              <a:rPr lang="en-GB" b="1" u="sng" dirty="0" smtClean="0"/>
              <a:t>HISTORY</a:t>
            </a:r>
          </a:p>
          <a:p>
            <a:endParaRPr lang="en-GB" b="1" u="sng" dirty="0"/>
          </a:p>
          <a:p>
            <a:endParaRPr lang="en-IN" dirty="0" smtClean="0"/>
          </a:p>
          <a:p>
            <a:endParaRPr lang="en-IN" dirty="0"/>
          </a:p>
        </p:txBody>
      </p:sp>
      <p:graphicFrame>
        <p:nvGraphicFramePr>
          <p:cNvPr id="9" name="Table 8"/>
          <p:cNvGraphicFramePr>
            <a:graphicFrameLocks noGrp="1"/>
          </p:cNvGraphicFramePr>
          <p:nvPr>
            <p:extLst>
              <p:ext uri="{D42A27DB-BD31-4B8C-83A1-F6EECF244321}">
                <p14:modId xmlns:p14="http://schemas.microsoft.com/office/powerpoint/2010/main" val="1570240057"/>
              </p:ext>
            </p:extLst>
          </p:nvPr>
        </p:nvGraphicFramePr>
        <p:xfrm>
          <a:off x="363894" y="3817662"/>
          <a:ext cx="11554959" cy="2030467"/>
        </p:xfrm>
        <a:graphic>
          <a:graphicData uri="http://schemas.openxmlformats.org/drawingml/2006/table">
            <a:tbl>
              <a:tblPr firstRow="1" firstCol="1" bandRow="1">
                <a:tableStyleId>{284E427A-3D55-4303-BF80-6455036E1DE7}</a:tableStyleId>
              </a:tblPr>
              <a:tblGrid>
                <a:gridCol w="1141266">
                  <a:extLst>
                    <a:ext uri="{9D8B030D-6E8A-4147-A177-3AD203B41FA5}">
                      <a16:colId xmlns:a16="http://schemas.microsoft.com/office/drawing/2014/main" val="4028199753"/>
                    </a:ext>
                  </a:extLst>
                </a:gridCol>
                <a:gridCol w="1756359">
                  <a:extLst>
                    <a:ext uri="{9D8B030D-6E8A-4147-A177-3AD203B41FA5}">
                      <a16:colId xmlns:a16="http://schemas.microsoft.com/office/drawing/2014/main" val="597399116"/>
                    </a:ext>
                  </a:extLst>
                </a:gridCol>
                <a:gridCol w="3295133">
                  <a:extLst>
                    <a:ext uri="{9D8B030D-6E8A-4147-A177-3AD203B41FA5}">
                      <a16:colId xmlns:a16="http://schemas.microsoft.com/office/drawing/2014/main" val="1841064897"/>
                    </a:ext>
                  </a:extLst>
                </a:gridCol>
                <a:gridCol w="5362201">
                  <a:extLst>
                    <a:ext uri="{9D8B030D-6E8A-4147-A177-3AD203B41FA5}">
                      <a16:colId xmlns:a16="http://schemas.microsoft.com/office/drawing/2014/main" val="1802783869"/>
                    </a:ext>
                  </a:extLst>
                </a:gridCol>
              </a:tblGrid>
              <a:tr h="323587">
                <a:tc>
                  <a:txBody>
                    <a:bodyPr/>
                    <a:lstStyle/>
                    <a:p>
                      <a:pPr>
                        <a:spcAft>
                          <a:spcPts val="0"/>
                        </a:spcAft>
                      </a:pPr>
                      <a:r>
                        <a:rPr lang="en-GB" sz="2000" dirty="0">
                          <a:effectLst/>
                        </a:rPr>
                        <a:t>Version</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a:effectLst/>
                        </a:rPr>
                        <a:t>Date Issued</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dirty="0">
                          <a:effectLst/>
                        </a:rPr>
                        <a:t>Issued to</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a:effectLst/>
                        </a:rPr>
                        <a:t>Comments</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extLst>
                  <a:ext uri="{0D108BD9-81ED-4DB2-BD59-A6C34878D82A}">
                    <a16:rowId xmlns:a16="http://schemas.microsoft.com/office/drawing/2014/main" val="153392724"/>
                  </a:ext>
                </a:extLst>
              </a:tr>
              <a:tr h="296856">
                <a:tc>
                  <a:txBody>
                    <a:bodyPr/>
                    <a:lstStyle/>
                    <a:p>
                      <a:pPr algn="r">
                        <a:spcAft>
                          <a:spcPts val="0"/>
                        </a:spcAft>
                      </a:pPr>
                      <a:r>
                        <a:rPr lang="en-GB" sz="2000" dirty="0">
                          <a:effectLst/>
                        </a:rPr>
                        <a:t>0.1</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dirty="0" smtClean="0">
                          <a:effectLst/>
                        </a:rPr>
                        <a:t>30-Jul-2025</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a:effectLst/>
                        </a:rPr>
                        <a:t>Issued for internal review</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extLst>
                  <a:ext uri="{0D108BD9-81ED-4DB2-BD59-A6C34878D82A}">
                    <a16:rowId xmlns:a16="http://schemas.microsoft.com/office/drawing/2014/main" val="2543743741"/>
                  </a:ext>
                </a:extLst>
              </a:tr>
              <a:tr h="296856">
                <a:tc>
                  <a:txBody>
                    <a:bodyPr/>
                    <a:lstStyle/>
                    <a:p>
                      <a:pPr>
                        <a:spcAft>
                          <a:spcPts val="0"/>
                        </a:spcAft>
                      </a:pPr>
                      <a:r>
                        <a:rPr lang="en-GB" sz="2000">
                          <a:effectLst/>
                        </a:rPr>
                        <a:t>        1.0</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dirty="0" smtClean="0">
                          <a:effectLst/>
                        </a:rPr>
                        <a:t>30-Jul-2025</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tc>
                  <a:txBody>
                    <a:bodyPr/>
                    <a:lstStyle/>
                    <a:p>
                      <a:pPr>
                        <a:spcAft>
                          <a:spcPts val="0"/>
                        </a:spcAft>
                      </a:pPr>
                      <a:r>
                        <a:rPr lang="en-GB" sz="2000">
                          <a:effectLst/>
                        </a:rPr>
                        <a:t>Final version</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b"/>
                </a:tc>
                <a:extLst>
                  <a:ext uri="{0D108BD9-81ED-4DB2-BD59-A6C34878D82A}">
                    <a16:rowId xmlns:a16="http://schemas.microsoft.com/office/drawing/2014/main" val="3960549524"/>
                  </a:ext>
                </a:extLst>
              </a:tr>
              <a:tr h="296856">
                <a:tc>
                  <a:txBody>
                    <a:bodyPr/>
                    <a:lstStyle/>
                    <a:p>
                      <a:pPr>
                        <a:spcAft>
                          <a:spcPts val="0"/>
                        </a:spcAft>
                      </a:pPr>
                      <a:r>
                        <a:rPr lang="en-GB" sz="20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3670025024"/>
                  </a:ext>
                </a:extLst>
              </a:tr>
              <a:tr h="296856">
                <a:tc>
                  <a:txBody>
                    <a:bodyPr/>
                    <a:lstStyle/>
                    <a:p>
                      <a:pPr>
                        <a:spcAft>
                          <a:spcPts val="0"/>
                        </a:spcAft>
                      </a:pPr>
                      <a:r>
                        <a:rPr lang="en-GB" sz="20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20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2340049511"/>
                  </a:ext>
                </a:extLst>
              </a:tr>
              <a:tr h="237485">
                <a:tc>
                  <a:txBody>
                    <a:bodyPr/>
                    <a:lstStyle/>
                    <a:p>
                      <a:pPr>
                        <a:spcAft>
                          <a:spcPts val="0"/>
                        </a:spcAft>
                      </a:pPr>
                      <a:r>
                        <a:rPr lang="en-GB" sz="16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2711693322"/>
                  </a:ext>
                </a:extLst>
              </a:tr>
              <a:tr h="237485">
                <a:tc>
                  <a:txBody>
                    <a:bodyPr/>
                    <a:lstStyle/>
                    <a:p>
                      <a:pPr>
                        <a:spcAft>
                          <a:spcPts val="0"/>
                        </a:spcAft>
                      </a:pPr>
                      <a:r>
                        <a:rPr lang="en-GB" sz="16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a:effectLst/>
                        </a:rPr>
                        <a:t> </a:t>
                      </a:r>
                      <a:endParaRPr lang="en-IN" sz="200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tc>
                  <a:txBody>
                    <a:bodyPr/>
                    <a:lstStyle/>
                    <a:p>
                      <a:pPr>
                        <a:spcAft>
                          <a:spcPts val="0"/>
                        </a:spcAft>
                      </a:pPr>
                      <a:r>
                        <a:rPr lang="en-GB" sz="1600" dirty="0">
                          <a:effectLst/>
                        </a:rPr>
                        <a:t> </a:t>
                      </a:r>
                      <a:endParaRPr lang="en-IN" sz="20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647449134"/>
                  </a:ext>
                </a:extLst>
              </a:tr>
            </a:tbl>
          </a:graphicData>
        </a:graphic>
      </p:graphicFrame>
    </p:spTree>
    <p:extLst>
      <p:ext uri="{BB962C8B-B14F-4D97-AF65-F5344CB8AC3E}">
        <p14:creationId xmlns:p14="http://schemas.microsoft.com/office/powerpoint/2010/main" val="3146368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67" y="286862"/>
            <a:ext cx="10347649" cy="393539"/>
          </a:xfrm>
        </p:spPr>
        <p:txBody>
          <a:bodyPr>
            <a:noAutofit/>
          </a:bodyPr>
          <a:lstStyle/>
          <a:p>
            <a:r>
              <a:rPr lang="en-US" sz="3200" b="1" u="sng" dirty="0"/>
              <a:t>4. Baseline /Security Baseline</a:t>
            </a:r>
            <a:endParaRPr lang="en-IN" sz="3200" b="1" u="sng" dirty="0"/>
          </a:p>
        </p:txBody>
      </p:sp>
      <p:sp>
        <p:nvSpPr>
          <p:cNvPr id="5" name="TextBox 4"/>
          <p:cNvSpPr txBox="1"/>
          <p:nvPr/>
        </p:nvSpPr>
        <p:spPr>
          <a:xfrm>
            <a:off x="111968" y="557237"/>
            <a:ext cx="12080033" cy="5909310"/>
          </a:xfrm>
          <a:prstGeom prst="rect">
            <a:avLst/>
          </a:prstGeom>
          <a:noFill/>
        </p:spPr>
        <p:txBody>
          <a:bodyPr wrap="square" rtlCol="0">
            <a:spAutoFit/>
          </a:bodyPr>
          <a:lstStyle/>
          <a:p>
            <a:endParaRPr lang="en-US" dirty="0"/>
          </a:p>
          <a:p>
            <a:pPr marL="342900" indent="-342900">
              <a:buAutoNum type="arabicPeriod"/>
            </a:pPr>
            <a:r>
              <a:rPr lang="en-US" dirty="0"/>
              <a:t>Apply minimum Security requirements to all Assets / group of objects</a:t>
            </a:r>
          </a:p>
          <a:p>
            <a:r>
              <a:rPr lang="en-US" dirty="0"/>
              <a:t>A security baseline is a document that outlines an organization's minimum security requirements [A Benchmark] and expectations across various areas.</a:t>
            </a:r>
          </a:p>
          <a:p>
            <a:endParaRPr lang="en-US" dirty="0"/>
          </a:p>
          <a:p>
            <a:r>
              <a:rPr lang="en-US" dirty="0"/>
              <a:t>e.g.</a:t>
            </a:r>
          </a:p>
          <a:p>
            <a:r>
              <a:rPr lang="en-US" dirty="0"/>
              <a:t>All Company Laptops Security Baseline  https://www.microsoft.com/en-us/download/details.aspx?id=55319 </a:t>
            </a:r>
          </a:p>
          <a:p>
            <a:endParaRPr lang="en-US" dirty="0"/>
          </a:p>
          <a:p>
            <a:r>
              <a:rPr lang="en-US" dirty="0"/>
              <a:t>All Web-Servers Hardening Security Baseline </a:t>
            </a:r>
            <a:r>
              <a:rPr lang="en-US" b="1" u="sng" dirty="0"/>
              <a:t>[Apache Hardening]</a:t>
            </a:r>
          </a:p>
          <a:p>
            <a:endParaRPr lang="en-US" b="1" u="sng" dirty="0"/>
          </a:p>
          <a:p>
            <a:r>
              <a:rPr lang="en-US" dirty="0"/>
              <a:t>All Database-Servers Hardening Security Baseline </a:t>
            </a:r>
            <a:r>
              <a:rPr lang="en-US" b="1" u="sng" dirty="0"/>
              <a:t>[DB Hardening]</a:t>
            </a:r>
          </a:p>
          <a:p>
            <a:endParaRPr lang="en-US" b="1" u="sng" dirty="0"/>
          </a:p>
          <a:p>
            <a:r>
              <a:rPr lang="en-US" dirty="0"/>
              <a:t>All </a:t>
            </a:r>
            <a:r>
              <a:rPr lang="en-US" b="1" u="sng" dirty="0"/>
              <a:t>Active directory servers </a:t>
            </a:r>
            <a:r>
              <a:rPr lang="en-US" dirty="0"/>
              <a:t>should follow this Security Baseline</a:t>
            </a:r>
          </a:p>
          <a:p>
            <a:endParaRPr lang="en-US" dirty="0"/>
          </a:p>
          <a:p>
            <a:r>
              <a:rPr lang="en-US" dirty="0"/>
              <a:t>All </a:t>
            </a:r>
            <a:r>
              <a:rPr lang="en-US" b="1" u="sng" dirty="0"/>
              <a:t>Windows based O.S </a:t>
            </a:r>
            <a:r>
              <a:rPr lang="en-US" dirty="0"/>
              <a:t>Security Baseline https://learn.microsoft.com/en-us/windows/security/operating-system-security/device-management/windows-security-configuration-framework/windows-security-baselines</a:t>
            </a:r>
          </a:p>
          <a:p>
            <a:r>
              <a:rPr lang="en-US" dirty="0"/>
              <a:t>All </a:t>
            </a:r>
            <a:r>
              <a:rPr lang="en-US" b="1" u="sng" dirty="0"/>
              <a:t>Linux based O.S </a:t>
            </a:r>
            <a:r>
              <a:rPr lang="en-US" dirty="0"/>
              <a:t>Security Baseline</a:t>
            </a:r>
          </a:p>
          <a:p>
            <a:endParaRPr lang="en-US" dirty="0"/>
          </a:p>
          <a:p>
            <a:r>
              <a:rPr lang="en-US" dirty="0"/>
              <a:t>All Web applications Security Baseline [e.g. Strong Passwords , MFA enabled , User activity logged , Session Expiry , Sensitive information masking on GUI [e.g. Passwords, Credit Card numbers] etc.]</a:t>
            </a:r>
          </a:p>
        </p:txBody>
      </p:sp>
      <p:pic>
        <p:nvPicPr>
          <p:cNvPr id="4" name="Image 9"/>
          <p:cNvPicPr/>
          <p:nvPr/>
        </p:nvPicPr>
        <p:blipFill>
          <a:blip r:embed="rId2" cstate="print"/>
          <a:stretch>
            <a:fillRect/>
          </a:stretch>
        </p:blipFill>
        <p:spPr>
          <a:xfrm>
            <a:off x="10725786" y="0"/>
            <a:ext cx="1466215" cy="637540"/>
          </a:xfrm>
          <a:prstGeom prst="rect">
            <a:avLst/>
          </a:prstGeom>
        </p:spPr>
      </p:pic>
    </p:spTree>
    <p:extLst>
      <p:ext uri="{BB962C8B-B14F-4D97-AF65-F5344CB8AC3E}">
        <p14:creationId xmlns:p14="http://schemas.microsoft.com/office/powerpoint/2010/main" val="1899339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67" y="286862"/>
            <a:ext cx="10347649" cy="393539"/>
          </a:xfrm>
        </p:spPr>
        <p:txBody>
          <a:bodyPr>
            <a:noAutofit/>
          </a:bodyPr>
          <a:lstStyle/>
          <a:p>
            <a:r>
              <a:rPr lang="en-US" sz="3200" b="1" u="sng" dirty="0"/>
              <a:t>4. Baseline /Security Baseline</a:t>
            </a:r>
            <a:endParaRPr lang="en-IN" sz="3200" b="1" u="sng" dirty="0"/>
          </a:p>
        </p:txBody>
      </p:sp>
      <p:sp>
        <p:nvSpPr>
          <p:cNvPr id="5" name="TextBox 4"/>
          <p:cNvSpPr txBox="1"/>
          <p:nvPr/>
        </p:nvSpPr>
        <p:spPr>
          <a:xfrm>
            <a:off x="111968" y="939792"/>
            <a:ext cx="12080033" cy="1477328"/>
          </a:xfrm>
          <a:prstGeom prst="rect">
            <a:avLst/>
          </a:prstGeom>
          <a:noFill/>
        </p:spPr>
        <p:txBody>
          <a:bodyPr wrap="square" rtlCol="0">
            <a:spAutoFit/>
          </a:bodyPr>
          <a:lstStyle/>
          <a:p>
            <a:endParaRPr lang="en-US" dirty="0"/>
          </a:p>
          <a:p>
            <a:r>
              <a:rPr lang="en-US" dirty="0"/>
              <a:t>2. If any asset [e.g. Company Laptop] is NOT compliant with Security baseline then IT Administrator/ Automated tools  will make that device non Compliant and Employee will loose access to Company resources until it become Compliant.</a:t>
            </a:r>
          </a:p>
          <a:p>
            <a:endParaRPr lang="en-US" dirty="0"/>
          </a:p>
        </p:txBody>
      </p:sp>
      <p:pic>
        <p:nvPicPr>
          <p:cNvPr id="6" name="Image 9"/>
          <p:cNvPicPr/>
          <p:nvPr/>
        </p:nvPicPr>
        <p:blipFill>
          <a:blip r:embed="rId2" cstate="print"/>
          <a:stretch>
            <a:fillRect/>
          </a:stretch>
        </p:blipFill>
        <p:spPr>
          <a:xfrm>
            <a:off x="0" y="6220460"/>
            <a:ext cx="1466215" cy="637540"/>
          </a:xfrm>
          <a:prstGeom prst="rect">
            <a:avLst/>
          </a:prstGeom>
        </p:spPr>
      </p:pic>
    </p:spTree>
    <p:extLst>
      <p:ext uri="{BB962C8B-B14F-4D97-AF65-F5344CB8AC3E}">
        <p14:creationId xmlns:p14="http://schemas.microsoft.com/office/powerpoint/2010/main" val="641050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67" y="286862"/>
            <a:ext cx="10347649" cy="393539"/>
          </a:xfrm>
        </p:spPr>
        <p:txBody>
          <a:bodyPr>
            <a:noAutofit/>
          </a:bodyPr>
          <a:lstStyle/>
          <a:p>
            <a:r>
              <a:rPr lang="en-US" sz="3200" b="1" u="sng" dirty="0"/>
              <a:t>5. Guideline /Security Guideline/Best Practices</a:t>
            </a:r>
            <a:endParaRPr lang="en-IN" sz="3200" b="1" u="sng" dirty="0"/>
          </a:p>
        </p:txBody>
      </p:sp>
      <p:sp>
        <p:nvSpPr>
          <p:cNvPr id="5" name="TextBox 4"/>
          <p:cNvSpPr txBox="1"/>
          <p:nvPr/>
        </p:nvSpPr>
        <p:spPr>
          <a:xfrm>
            <a:off x="111967" y="548947"/>
            <a:ext cx="12080033" cy="6186309"/>
          </a:xfrm>
          <a:prstGeom prst="rect">
            <a:avLst/>
          </a:prstGeom>
          <a:noFill/>
        </p:spPr>
        <p:txBody>
          <a:bodyPr wrap="square" rtlCol="0">
            <a:spAutoFit/>
          </a:bodyPr>
          <a:lstStyle/>
          <a:p>
            <a:endParaRPr lang="en-US" dirty="0"/>
          </a:p>
          <a:p>
            <a:pPr marL="342900" indent="-342900">
              <a:buAutoNum type="arabicPeriod"/>
            </a:pPr>
            <a:r>
              <a:rPr lang="en-US" dirty="0"/>
              <a:t>Set of rules and </a:t>
            </a:r>
            <a:r>
              <a:rPr lang="en-US" b="1" u="sng" dirty="0"/>
              <a:t>recommendations</a:t>
            </a:r>
            <a:r>
              <a:rPr lang="en-US" dirty="0"/>
              <a:t> organizations can follow to protect their systems and data from cyber threats</a:t>
            </a:r>
          </a:p>
          <a:p>
            <a:pPr marL="342900" indent="-342900">
              <a:buAutoNum type="arabicPeriod"/>
            </a:pPr>
            <a:endParaRPr lang="en-US" dirty="0"/>
          </a:p>
          <a:p>
            <a:pPr marL="342900" indent="-342900">
              <a:buAutoNum type="arabicPeriod"/>
            </a:pPr>
            <a:r>
              <a:rPr lang="en-US" b="1" u="sng" dirty="0"/>
              <a:t>NOT Mandatory </a:t>
            </a:r>
            <a:r>
              <a:rPr lang="en-US" dirty="0"/>
              <a:t>to follow but if you DON’T follow then it may increase Security Risk [It May increase Attack surface</a:t>
            </a:r>
          </a:p>
          <a:p>
            <a:endParaRPr lang="en-US" dirty="0"/>
          </a:p>
          <a:p>
            <a:r>
              <a:rPr lang="en-US" dirty="0"/>
              <a:t>[Following Policy , Procedure , Standards , Baseline are </a:t>
            </a:r>
            <a:r>
              <a:rPr lang="en-US" b="1" u="sng" dirty="0"/>
              <a:t>MANDATORY</a:t>
            </a:r>
            <a:r>
              <a:rPr lang="en-US" dirty="0"/>
              <a:t>]</a:t>
            </a:r>
          </a:p>
          <a:p>
            <a:endParaRPr lang="en-US" dirty="0"/>
          </a:p>
          <a:p>
            <a:r>
              <a:rPr lang="en-US" b="1" u="sng" dirty="0"/>
              <a:t>High level Policy Statement : </a:t>
            </a:r>
            <a:r>
              <a:rPr lang="en-US" dirty="0"/>
              <a:t>Only authorized users with a valid business need may access Company IT resources and data.</a:t>
            </a:r>
          </a:p>
          <a:p>
            <a:endParaRPr lang="en-US" dirty="0"/>
          </a:p>
          <a:p>
            <a:r>
              <a:rPr lang="en-US" b="1" u="sng" dirty="0"/>
              <a:t>SOP/Procedure</a:t>
            </a:r>
            <a:r>
              <a:rPr lang="en-US" dirty="0"/>
              <a:t>.  SOP to access Company data on Mobile Devices</a:t>
            </a:r>
          </a:p>
          <a:p>
            <a:endParaRPr lang="en-US" dirty="0"/>
          </a:p>
          <a:p>
            <a:r>
              <a:rPr lang="en-US" b="1" u="sng" dirty="0"/>
              <a:t>Security Baseline : </a:t>
            </a:r>
            <a:r>
              <a:rPr lang="en-US" dirty="0"/>
              <a:t>All Mobile devices should be Locked with </a:t>
            </a:r>
            <a:r>
              <a:rPr lang="en-US" dirty="0" err="1"/>
              <a:t>Forti</a:t>
            </a:r>
            <a:r>
              <a:rPr lang="en-US" dirty="0"/>
              <a:t>-Token[MFA for VPN] and Authenticator app [MFA for Office 365] installed and Configured.</a:t>
            </a:r>
          </a:p>
          <a:p>
            <a:endParaRPr lang="en-US" dirty="0"/>
          </a:p>
          <a:p>
            <a:r>
              <a:rPr lang="en-US" b="1" u="sng" dirty="0"/>
              <a:t>Guideline : </a:t>
            </a:r>
            <a:r>
              <a:rPr lang="en-US" dirty="0"/>
              <a:t>For Mobile Authentication and Authorization , It is recommended to use Biometric security feature [Instead of PIN/Passwords] on Mobile device</a:t>
            </a:r>
          </a:p>
          <a:p>
            <a:endParaRPr lang="en-US" dirty="0"/>
          </a:p>
          <a:p>
            <a:r>
              <a:rPr lang="en-US" dirty="0"/>
              <a:t>For mobile device security, biometric authentication (fingerprint or facial recognition) generally offers a better balance of security and convenience compared to PINs or passwords</a:t>
            </a:r>
          </a:p>
        </p:txBody>
      </p:sp>
      <p:pic>
        <p:nvPicPr>
          <p:cNvPr id="4" name="Image 9"/>
          <p:cNvPicPr/>
          <p:nvPr/>
        </p:nvPicPr>
        <p:blipFill>
          <a:blip r:embed="rId2" cstate="print"/>
          <a:stretch>
            <a:fillRect/>
          </a:stretch>
        </p:blipFill>
        <p:spPr>
          <a:xfrm>
            <a:off x="10725785" y="0"/>
            <a:ext cx="1466215" cy="637540"/>
          </a:xfrm>
          <a:prstGeom prst="rect">
            <a:avLst/>
          </a:prstGeom>
        </p:spPr>
      </p:pic>
    </p:spTree>
    <p:extLst>
      <p:ext uri="{BB962C8B-B14F-4D97-AF65-F5344CB8AC3E}">
        <p14:creationId xmlns:p14="http://schemas.microsoft.com/office/powerpoint/2010/main" val="2683726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935" y="1296954"/>
            <a:ext cx="5038530" cy="4564597"/>
          </a:xfrm>
        </p:spPr>
        <p:txBody>
          <a:bodyPr>
            <a:noAutofit/>
          </a:bodyPr>
          <a:lstStyle/>
          <a:p>
            <a:r>
              <a:rPr lang="en-US" sz="1800" dirty="0"/>
              <a:t>Policy , Standard , Generic Procedure , Guidelines can be in ONE same Document. </a:t>
            </a:r>
            <a:br>
              <a:rPr lang="en-US" sz="1800" dirty="0"/>
            </a:br>
            <a:r>
              <a:rPr lang="en-US" sz="1800" dirty="0"/>
              <a:t/>
            </a:r>
            <a:br>
              <a:rPr lang="en-US" sz="1800" dirty="0"/>
            </a:br>
            <a:r>
              <a:rPr lang="en-US" sz="1800" dirty="0"/>
              <a:t>E.g.</a:t>
            </a:r>
            <a:br>
              <a:rPr lang="en-US" sz="1800" dirty="0"/>
            </a:br>
            <a:r>
              <a:rPr lang="en-GB" sz="1800" dirty="0"/>
              <a:t>INCIDENT MANAGEMENT POLICY</a:t>
            </a:r>
            <a:br>
              <a:rPr lang="en-GB" sz="1800" dirty="0"/>
            </a:br>
            <a:r>
              <a:rPr lang="en-GB" sz="1800" dirty="0"/>
              <a:t/>
            </a:r>
            <a:br>
              <a:rPr lang="en-GB" sz="1800" dirty="0"/>
            </a:br>
            <a:r>
              <a:rPr lang="en-GB" sz="1800" dirty="0"/>
              <a:t>Now under this policy we may have all things [Policy details , Standards , Generic procedure[Not a detailed one] , Guidelines ]</a:t>
            </a:r>
            <a:br>
              <a:rPr lang="en-GB" sz="1800" dirty="0"/>
            </a:br>
            <a:r>
              <a:rPr lang="en-GB" sz="1800" dirty="0"/>
              <a:t/>
            </a:r>
            <a:br>
              <a:rPr lang="en-GB" sz="1800" dirty="0"/>
            </a:br>
            <a:r>
              <a:rPr lang="en-GB" sz="1800" dirty="0"/>
              <a:t>Security Baseline usually is a Separate Checklist</a:t>
            </a:r>
            <a:br>
              <a:rPr lang="en-GB" sz="1800" dirty="0"/>
            </a:br>
            <a:r>
              <a:rPr lang="en-GB" sz="1800" dirty="0"/>
              <a:t/>
            </a:r>
            <a:br>
              <a:rPr lang="en-GB" sz="1800" dirty="0"/>
            </a:br>
            <a:endParaRPr lang="en-IN" sz="1800" dirty="0"/>
          </a:p>
        </p:txBody>
      </p:sp>
      <p:pic>
        <p:nvPicPr>
          <p:cNvPr id="3" name="Picture 2"/>
          <p:cNvPicPr>
            <a:picLocks noChangeAspect="1"/>
          </p:cNvPicPr>
          <p:nvPr/>
        </p:nvPicPr>
        <p:blipFill>
          <a:blip r:embed="rId2"/>
          <a:stretch>
            <a:fillRect/>
          </a:stretch>
        </p:blipFill>
        <p:spPr>
          <a:xfrm>
            <a:off x="5633527" y="1343610"/>
            <a:ext cx="6281666" cy="4517943"/>
          </a:xfrm>
          <a:prstGeom prst="rect">
            <a:avLst/>
          </a:prstGeom>
        </p:spPr>
      </p:pic>
      <p:pic>
        <p:nvPicPr>
          <p:cNvPr id="4" name="Image 9"/>
          <p:cNvPicPr/>
          <p:nvPr/>
        </p:nvPicPr>
        <p:blipFill>
          <a:blip r:embed="rId3" cstate="print"/>
          <a:stretch>
            <a:fillRect/>
          </a:stretch>
        </p:blipFill>
        <p:spPr>
          <a:xfrm>
            <a:off x="0" y="6220460"/>
            <a:ext cx="1466215" cy="637540"/>
          </a:xfrm>
          <a:prstGeom prst="rect">
            <a:avLst/>
          </a:prstGeom>
        </p:spPr>
      </p:pic>
    </p:spTree>
    <p:extLst>
      <p:ext uri="{BB962C8B-B14F-4D97-AF65-F5344CB8AC3E}">
        <p14:creationId xmlns:p14="http://schemas.microsoft.com/office/powerpoint/2010/main" val="4214280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257" y="802435"/>
            <a:ext cx="11737910" cy="5625625"/>
          </a:xfrm>
        </p:spPr>
        <p:txBody>
          <a:bodyPr>
            <a:noAutofit/>
          </a:bodyPr>
          <a:lstStyle/>
          <a:p>
            <a:r>
              <a:rPr lang="en-US" sz="1800" dirty="0"/>
              <a:t>Instead of thinking what is the difference between Policy , Procedure , Standards , Frameworks , Guidelines , Baselines </a:t>
            </a:r>
            <a:br>
              <a:rPr lang="en-US" sz="1800" dirty="0"/>
            </a:br>
            <a:r>
              <a:rPr lang="en-US" sz="1800" dirty="0"/>
              <a:t/>
            </a:r>
            <a:br>
              <a:rPr lang="en-US" sz="1800" dirty="0"/>
            </a:br>
            <a:r>
              <a:rPr lang="en-US" sz="1800" dirty="0"/>
              <a:t>Focus on critical aspects</a:t>
            </a:r>
            <a:br>
              <a:rPr lang="en-US" sz="1800" dirty="0"/>
            </a:br>
            <a:r>
              <a:rPr lang="en-US" sz="1800" dirty="0"/>
              <a:t/>
            </a:r>
            <a:br>
              <a:rPr lang="en-US" sz="1800" dirty="0"/>
            </a:br>
            <a:r>
              <a:rPr lang="en-US" sz="1800" b="1" u="sng" dirty="0"/>
              <a:t>you MUST be Compliant with Policies…  </a:t>
            </a:r>
            <a:r>
              <a:rPr lang="en-US" sz="1800" dirty="0"/>
              <a:t/>
            </a:r>
            <a:br>
              <a:rPr lang="en-US" sz="1800" dirty="0"/>
            </a:br>
            <a:r>
              <a:rPr lang="en-US" sz="1800" dirty="0"/>
              <a:t>[else Company may take a legal action against you e.g. Not following Code of Conduct Policy]</a:t>
            </a:r>
            <a:br>
              <a:rPr lang="en-US" sz="1800" dirty="0"/>
            </a:br>
            <a:r>
              <a:rPr lang="en-US" sz="1800" dirty="0"/>
              <a:t/>
            </a:r>
            <a:br>
              <a:rPr lang="en-US" sz="1800" dirty="0"/>
            </a:br>
            <a:r>
              <a:rPr lang="en-US" sz="1800" b="1" u="sng" dirty="0"/>
              <a:t>you MUST be Compliant with Standards…</a:t>
            </a:r>
            <a:r>
              <a:rPr lang="en-US" sz="1800" dirty="0"/>
              <a:t/>
            </a:r>
            <a:br>
              <a:rPr lang="en-US" sz="1800" dirty="0"/>
            </a:br>
            <a:r>
              <a:rPr lang="en-US" sz="1800" dirty="0"/>
              <a:t>[else you wont be eligible to get certificate/attestation e.g. ISO 27001 , you will get Non conformities / exceptions for SOC2 resulting in financial loss]</a:t>
            </a:r>
            <a:br>
              <a:rPr lang="en-US" sz="1800" dirty="0"/>
            </a:br>
            <a:r>
              <a:rPr lang="en-US" sz="1800" dirty="0"/>
              <a:t/>
            </a:r>
            <a:br>
              <a:rPr lang="en-US" sz="1800" dirty="0"/>
            </a:br>
            <a:r>
              <a:rPr lang="en-US" sz="1800" b="1" u="sng" dirty="0"/>
              <a:t>you MUST be Compliant with ACT/regulation…</a:t>
            </a:r>
            <a:r>
              <a:rPr lang="en-US" sz="1800" dirty="0"/>
              <a:t/>
            </a:r>
            <a:br>
              <a:rPr lang="en-US" sz="1800" dirty="0"/>
            </a:br>
            <a:r>
              <a:rPr lang="en-US" sz="1800" dirty="0"/>
              <a:t>[else any Country/Government would take a legal action against you e.g. Not following GDPR/HIPAA]</a:t>
            </a:r>
            <a:br>
              <a:rPr lang="en-US" sz="1800" dirty="0"/>
            </a:br>
            <a:r>
              <a:rPr lang="en-US" sz="1800" dirty="0"/>
              <a:t/>
            </a:r>
            <a:br>
              <a:rPr lang="en-US" sz="1800" dirty="0"/>
            </a:br>
            <a:r>
              <a:rPr lang="en-US" sz="1800" b="1" u="sng" dirty="0"/>
              <a:t>you MUST be Compliant with Baseline…</a:t>
            </a:r>
            <a:r>
              <a:rPr lang="en-US" sz="1800" dirty="0"/>
              <a:t/>
            </a:r>
            <a:br>
              <a:rPr lang="en-US" sz="1800" dirty="0"/>
            </a:br>
            <a:r>
              <a:rPr lang="en-US" sz="1800" dirty="0"/>
              <a:t>[else your system may not function properly e.g. Application Server does NOT meet minimum Baseline]</a:t>
            </a:r>
            <a:br>
              <a:rPr lang="en-US" sz="1800" dirty="0"/>
            </a:br>
            <a:r>
              <a:rPr lang="en-US" sz="1800" dirty="0"/>
              <a:t>  </a:t>
            </a:r>
            <a:br>
              <a:rPr lang="en-US" sz="1800" dirty="0"/>
            </a:br>
            <a:r>
              <a:rPr lang="en-US" sz="1800" b="1" u="sng" dirty="0"/>
              <a:t>you SHOULD follow a Guideline…</a:t>
            </a:r>
            <a:r>
              <a:rPr lang="en-US" sz="1800" dirty="0"/>
              <a:t/>
            </a:r>
            <a:br>
              <a:rPr lang="en-US" sz="1800" dirty="0"/>
            </a:br>
            <a:r>
              <a:rPr lang="en-US" sz="1800" dirty="0"/>
              <a:t>[although it is NOT Mandatory , but if you do so, you would minimize the Security risk by reducing the Attack Surface]</a:t>
            </a:r>
            <a:endParaRPr lang="en-IN" sz="1800" dirty="0"/>
          </a:p>
        </p:txBody>
      </p:sp>
      <p:pic>
        <p:nvPicPr>
          <p:cNvPr id="3" name="Image 9"/>
          <p:cNvPicPr/>
          <p:nvPr/>
        </p:nvPicPr>
        <p:blipFill>
          <a:blip r:embed="rId2" cstate="print"/>
          <a:stretch>
            <a:fillRect/>
          </a:stretch>
        </p:blipFill>
        <p:spPr>
          <a:xfrm>
            <a:off x="10725785" y="0"/>
            <a:ext cx="1466215" cy="637540"/>
          </a:xfrm>
          <a:prstGeom prst="rect">
            <a:avLst/>
          </a:prstGeom>
        </p:spPr>
      </p:pic>
    </p:spTree>
    <p:extLst>
      <p:ext uri="{BB962C8B-B14F-4D97-AF65-F5344CB8AC3E}">
        <p14:creationId xmlns:p14="http://schemas.microsoft.com/office/powerpoint/2010/main" val="2723901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9"/>
          <p:cNvPicPr/>
          <p:nvPr/>
        </p:nvPicPr>
        <p:blipFill>
          <a:blip r:embed="rId2" cstate="print"/>
          <a:stretch>
            <a:fillRect/>
          </a:stretch>
        </p:blipFill>
        <p:spPr>
          <a:xfrm>
            <a:off x="0" y="6220460"/>
            <a:ext cx="1466215" cy="637540"/>
          </a:xfrm>
          <a:prstGeom prst="rect">
            <a:avLst/>
          </a:prstGeom>
        </p:spPr>
      </p:pic>
      <p:sp>
        <p:nvSpPr>
          <p:cNvPr id="5" name="Text Box 2"/>
          <p:cNvSpPr txBox="1">
            <a:spLocks noChangeArrowheads="1"/>
          </p:cNvSpPr>
          <p:nvPr/>
        </p:nvSpPr>
        <p:spPr bwMode="auto">
          <a:xfrm>
            <a:off x="1647087" y="3400461"/>
            <a:ext cx="7632440" cy="221350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rPr>
              <a:t>HTTPS://WWW.LINKEDIN.COM/IN/AJ57/  </a:t>
            </a: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rPr>
              <a:t>HTTPS://WWW.LINKEDIN.COM/COMPANY/SECURECYBERGATES </a:t>
            </a: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rPr>
              <a:t>HTTPS://SECURECYBERGATES.COM/SERVICES </a:t>
            </a: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rPr>
              <a:t>HTTPS://WWW.YOUTUBE.COM/@SECURECYBERGATES                      </a:t>
            </a: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rPr>
              <a:t>HTTPS://HACKERONE.COM/CRYPTO-KHAN </a:t>
            </a: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rPr>
              <a:t>HTTPS://X.COM/SECURECYBERGATE </a:t>
            </a:r>
          </a:p>
          <a:p>
            <a:r>
              <a:rPr lang="en-US" b="1" u="sng" dirty="0">
                <a:solidFill>
                  <a:schemeClr val="bg2"/>
                </a:solidFill>
                <a:latin typeface="Arial" panose="020B0604020202020204" pitchFamily="34" charset="0"/>
                <a:ea typeface="Trebuchet MS" panose="020B0603020202020204" pitchFamily="34" charset="0"/>
                <a:cs typeface="Trebuchet MS" panose="020B0603020202020204" pitchFamily="34" charset="0"/>
              </a:rPr>
              <a:t>SECURECYBERGATES@GMAIL.COM</a:t>
            </a:r>
            <a:endParaRPr lang="en-IN" b="1" u="sng" dirty="0">
              <a:solidFill>
                <a:schemeClr val="bg2"/>
              </a:solidFill>
              <a:latin typeface="Arial" panose="020B0604020202020204" pitchFamily="34" charset="0"/>
              <a:ea typeface="Trebuchet MS" panose="020B0603020202020204" pitchFamily="34" charset="0"/>
              <a:cs typeface="Trebuchet MS" panose="020B0603020202020204" pitchFamily="34" charset="0"/>
            </a:endParaRPr>
          </a:p>
        </p:txBody>
      </p:sp>
      <p:sp>
        <p:nvSpPr>
          <p:cNvPr id="7" name="Text Box 2"/>
          <p:cNvSpPr txBox="1">
            <a:spLocks noChangeArrowheads="1"/>
          </p:cNvSpPr>
          <p:nvPr/>
        </p:nvSpPr>
        <p:spPr bwMode="auto">
          <a:xfrm>
            <a:off x="1647087" y="764657"/>
            <a:ext cx="7632440" cy="17604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146685"/>
            <a:r>
              <a:rPr lang="en-US" sz="2800" b="1" dirty="0">
                <a:solidFill>
                  <a:schemeClr val="bg2">
                    <a:lumMod val="75000"/>
                  </a:schemeClr>
                </a:solidFill>
                <a:latin typeface="Arial Black" panose="020B0A04020102020204" pitchFamily="34" charset="0"/>
                <a:ea typeface="Trebuchet MS" panose="020B0603020202020204" pitchFamily="34" charset="0"/>
                <a:cs typeface="Trebuchet MS" panose="020B0603020202020204" pitchFamily="34" charset="0"/>
              </a:rPr>
              <a:t>THANK</a:t>
            </a:r>
            <a:r>
              <a:rPr lang="en-US" sz="2800" b="1" spc="-45" dirty="0">
                <a:solidFill>
                  <a:schemeClr val="bg2">
                    <a:lumMod val="75000"/>
                  </a:schemeClr>
                </a:solidFill>
                <a:latin typeface="Arial Black" panose="020B0A04020102020204" pitchFamily="34" charset="0"/>
                <a:ea typeface="Trebuchet MS" panose="020B0603020202020204" pitchFamily="34" charset="0"/>
                <a:cs typeface="Trebuchet MS" panose="020B0603020202020204" pitchFamily="34" charset="0"/>
              </a:rPr>
              <a:t> </a:t>
            </a:r>
            <a:r>
              <a:rPr lang="en-US" sz="2800" b="1" spc="-20" dirty="0">
                <a:solidFill>
                  <a:schemeClr val="bg2">
                    <a:lumMod val="75000"/>
                  </a:schemeClr>
                </a:solidFill>
                <a:latin typeface="Arial Black" panose="020B0A04020102020204" pitchFamily="34" charset="0"/>
                <a:ea typeface="Trebuchet MS" panose="020B0603020202020204" pitchFamily="34" charset="0"/>
                <a:cs typeface="Trebuchet MS" panose="020B0603020202020204" pitchFamily="34" charset="0"/>
              </a:rPr>
              <a:t>YOU!</a:t>
            </a:r>
            <a:endParaRPr lang="en-IN" sz="1100" dirty="0">
              <a:solidFill>
                <a:schemeClr val="bg2">
                  <a:lumMod val="75000"/>
                </a:schemeClr>
              </a:solidFill>
              <a:latin typeface="Trebuchet MS" panose="020B0603020202020204" pitchFamily="34" charset="0"/>
              <a:ea typeface="Trebuchet MS" panose="020B0603020202020204" pitchFamily="34" charset="0"/>
              <a:cs typeface="Trebuchet MS" panose="020B0603020202020204" pitchFamily="34" charset="0"/>
            </a:endParaRPr>
          </a:p>
          <a:p>
            <a:pPr marL="146685">
              <a:lnSpc>
                <a:spcPct val="85000"/>
              </a:lnSpc>
            </a:pPr>
            <a:r>
              <a:rPr lang="en-US" sz="2800" b="1" dirty="0">
                <a:solidFill>
                  <a:schemeClr val="bg2">
                    <a:lumMod val="75000"/>
                  </a:schemeClr>
                </a:solidFill>
                <a:latin typeface="Arial Black" panose="020B0A04020102020204" pitchFamily="34" charset="0"/>
                <a:ea typeface="Trebuchet MS" panose="020B0603020202020204" pitchFamily="34" charset="0"/>
                <a:cs typeface="Trebuchet MS" panose="020B0603020202020204" pitchFamily="34" charset="0"/>
              </a:rPr>
              <a:t>FOR CYBER-SECURITY RELATED UPDATES, KINDLY FOLLOW BELOW PAGES...</a:t>
            </a:r>
            <a:endParaRPr lang="en-IN" sz="1100" dirty="0">
              <a:solidFill>
                <a:schemeClr val="bg2">
                  <a:lumMod val="75000"/>
                </a:schemeClr>
              </a:solidFill>
              <a:latin typeface="Trebuchet MS" panose="020B0603020202020204" pitchFamily="34" charset="0"/>
              <a:ea typeface="Trebuchet MS" panose="020B0603020202020204" pitchFamily="34" charset="0"/>
              <a:cs typeface="Trebuchet MS" panose="020B0603020202020204" pitchFamily="34" charset="0"/>
            </a:endParaRPr>
          </a:p>
          <a:p>
            <a:r>
              <a:rPr lang="en-US" sz="900" dirty="0">
                <a:solidFill>
                  <a:schemeClr val="bg2"/>
                </a:solidFill>
                <a:latin typeface="Arial Black" panose="020B0A04020102020204" pitchFamily="34" charset="0"/>
                <a:ea typeface="Trebuchet MS" panose="020B0603020202020204" pitchFamily="34" charset="0"/>
                <a:cs typeface="Trebuchet MS" panose="020B0603020202020204" pitchFamily="34" charset="0"/>
              </a:rPr>
              <a:t> </a:t>
            </a:r>
            <a:endParaRPr lang="en-IN" sz="1100" dirty="0">
              <a:solidFill>
                <a:schemeClr val="bg2"/>
              </a:solidFill>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646507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1013" y="1565156"/>
            <a:ext cx="10347649" cy="2577636"/>
          </a:xfrm>
        </p:spPr>
        <p:txBody>
          <a:bodyPr>
            <a:noAutofit/>
          </a:bodyPr>
          <a:lstStyle/>
          <a:p>
            <a:r>
              <a:rPr lang="en-US" sz="3200" b="1" u="sng" dirty="0"/>
              <a:t/>
            </a:r>
            <a:br>
              <a:rPr lang="en-US" sz="3200" b="1" u="sng" dirty="0"/>
            </a:br>
            <a:r>
              <a:rPr lang="en-US" sz="3200" b="1" u="sng" dirty="0"/>
              <a:t/>
            </a:r>
            <a:br>
              <a:rPr lang="en-US" sz="3200" b="1" u="sng" dirty="0"/>
            </a:br>
            <a:r>
              <a:rPr lang="en-US" sz="3200" b="1" u="sng" dirty="0"/>
              <a:t/>
            </a:r>
            <a:br>
              <a:rPr lang="en-US" sz="3200" b="1" u="sng" dirty="0"/>
            </a:br>
            <a:r>
              <a:rPr lang="en-US" sz="3200" b="1" u="sng" dirty="0"/>
              <a:t>1. Policy </a:t>
            </a:r>
            <a:br>
              <a:rPr lang="en-US" sz="3200" b="1" u="sng" dirty="0"/>
            </a:br>
            <a:r>
              <a:rPr lang="en-US" sz="3200" b="1" u="sng" dirty="0"/>
              <a:t>2. Procedure</a:t>
            </a:r>
            <a:br>
              <a:rPr lang="en-US" sz="3200" b="1" u="sng" dirty="0"/>
            </a:br>
            <a:r>
              <a:rPr lang="en-US" sz="3200" b="1" u="sng" dirty="0"/>
              <a:t>3. Standards</a:t>
            </a:r>
            <a:br>
              <a:rPr lang="en-US" sz="3200" b="1" u="sng" dirty="0"/>
            </a:br>
            <a:r>
              <a:rPr lang="en-US" sz="3200" b="1" u="sng" dirty="0"/>
              <a:t>4. Baseline /Security Baseline</a:t>
            </a:r>
            <a:br>
              <a:rPr lang="en-US" sz="3200" b="1" u="sng" dirty="0"/>
            </a:br>
            <a:r>
              <a:rPr lang="en-US" sz="3200" b="1" u="sng" dirty="0"/>
              <a:t>5. Guideline</a:t>
            </a:r>
            <a:endParaRPr lang="en-IN" sz="3200" b="1" u="sng" dirty="0"/>
          </a:p>
        </p:txBody>
      </p:sp>
      <p:pic>
        <p:nvPicPr>
          <p:cNvPr id="6" name="Image 9"/>
          <p:cNvPicPr/>
          <p:nvPr/>
        </p:nvPicPr>
        <p:blipFill>
          <a:blip r:embed="rId2" cstate="print"/>
          <a:stretch>
            <a:fillRect/>
          </a:stretch>
        </p:blipFill>
        <p:spPr>
          <a:xfrm>
            <a:off x="10725785" y="0"/>
            <a:ext cx="1466215" cy="637540"/>
          </a:xfrm>
          <a:prstGeom prst="rect">
            <a:avLst/>
          </a:prstGeom>
        </p:spPr>
      </p:pic>
    </p:spTree>
    <p:extLst>
      <p:ext uri="{BB962C8B-B14F-4D97-AF65-F5344CB8AC3E}">
        <p14:creationId xmlns:p14="http://schemas.microsoft.com/office/powerpoint/2010/main" val="1397646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725" y="608768"/>
            <a:ext cx="3127312" cy="393539"/>
          </a:xfrm>
        </p:spPr>
        <p:txBody>
          <a:bodyPr>
            <a:noAutofit/>
          </a:bodyPr>
          <a:lstStyle/>
          <a:p>
            <a:r>
              <a:rPr lang="en-US" sz="3200" b="1" u="sng" dirty="0"/>
              <a:t>1. Policy </a:t>
            </a:r>
            <a:endParaRPr lang="en-IN" sz="3200" b="1" u="sng" dirty="0"/>
          </a:p>
        </p:txBody>
      </p:sp>
      <p:sp>
        <p:nvSpPr>
          <p:cNvPr id="5" name="TextBox 4"/>
          <p:cNvSpPr txBox="1"/>
          <p:nvPr/>
        </p:nvSpPr>
        <p:spPr>
          <a:xfrm>
            <a:off x="175725" y="1418252"/>
            <a:ext cx="11831217" cy="4247317"/>
          </a:xfrm>
          <a:prstGeom prst="rect">
            <a:avLst/>
          </a:prstGeom>
          <a:noFill/>
        </p:spPr>
        <p:txBody>
          <a:bodyPr wrap="square" rtlCol="0">
            <a:spAutoFit/>
          </a:bodyPr>
          <a:lstStyle/>
          <a:p>
            <a:r>
              <a:rPr lang="en-US" dirty="0"/>
              <a:t>1.  Policy is a High level statement / Generic statements written by Higher Management of any Company</a:t>
            </a:r>
          </a:p>
          <a:p>
            <a:endParaRPr lang="en-US" dirty="0"/>
          </a:p>
          <a:p>
            <a:r>
              <a:rPr lang="en-US" dirty="0"/>
              <a:t>2.  Mostly created </a:t>
            </a:r>
            <a:r>
              <a:rPr lang="en-US" b="1" u="sng" dirty="0"/>
              <a:t>At Company Level </a:t>
            </a:r>
          </a:p>
          <a:p>
            <a:endParaRPr lang="en-US" b="1" u="sng" dirty="0"/>
          </a:p>
          <a:p>
            <a:r>
              <a:rPr lang="en-US" dirty="0"/>
              <a:t>3.  e.g. An Employee Joins a new IT Company</a:t>
            </a:r>
          </a:p>
          <a:p>
            <a:r>
              <a:rPr lang="en-US" dirty="0"/>
              <a:t>Company ask you to sign some Policy Documents like you Should abide that Policy Statements </a:t>
            </a:r>
          </a:p>
          <a:p>
            <a:r>
              <a:rPr lang="en-US" dirty="0"/>
              <a:t>e.g. Confidentiality Policy , </a:t>
            </a:r>
            <a:r>
              <a:rPr lang="en-US" b="1" u="sng" dirty="0"/>
              <a:t>Acceptable Use Policy (AUP)</a:t>
            </a:r>
          </a:p>
          <a:p>
            <a:r>
              <a:rPr lang="en-US" dirty="0"/>
              <a:t>Before joining this Company you have to Sign these Policies Documents.</a:t>
            </a:r>
          </a:p>
          <a:p>
            <a:endParaRPr lang="en-US" dirty="0"/>
          </a:p>
          <a:p>
            <a:r>
              <a:rPr lang="en-US" dirty="0"/>
              <a:t>4.  If any Company Employee Violates this policy then necessary actions are taken by Management / HR [e.g. Send them Warnings , Penalties , Termination of Employment]</a:t>
            </a:r>
          </a:p>
          <a:p>
            <a:endParaRPr lang="en-US" dirty="0"/>
          </a:p>
          <a:p>
            <a:r>
              <a:rPr lang="en-US" b="1" u="sng" dirty="0"/>
              <a:t>High level Policy Statement : </a:t>
            </a:r>
            <a:r>
              <a:rPr lang="en-US" dirty="0"/>
              <a:t>Only authorized users with a valid business need may access Company IT resources and data.</a:t>
            </a:r>
          </a:p>
          <a:p>
            <a:r>
              <a:rPr lang="en-US" dirty="0"/>
              <a:t>Note , This is just one Policy statement from entire Policy Document</a:t>
            </a:r>
            <a:endParaRPr lang="en-IN" dirty="0"/>
          </a:p>
        </p:txBody>
      </p:sp>
      <p:pic>
        <p:nvPicPr>
          <p:cNvPr id="6" name="Image 9"/>
          <p:cNvPicPr/>
          <p:nvPr/>
        </p:nvPicPr>
        <p:blipFill>
          <a:blip r:embed="rId2" cstate="print"/>
          <a:stretch>
            <a:fillRect/>
          </a:stretch>
        </p:blipFill>
        <p:spPr>
          <a:xfrm>
            <a:off x="0" y="6220460"/>
            <a:ext cx="1466215" cy="637540"/>
          </a:xfrm>
          <a:prstGeom prst="rect">
            <a:avLst/>
          </a:prstGeom>
        </p:spPr>
      </p:pic>
    </p:spTree>
    <p:extLst>
      <p:ext uri="{BB962C8B-B14F-4D97-AF65-F5344CB8AC3E}">
        <p14:creationId xmlns:p14="http://schemas.microsoft.com/office/powerpoint/2010/main" val="3791823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67" y="286862"/>
            <a:ext cx="10338319" cy="393539"/>
          </a:xfrm>
        </p:spPr>
        <p:txBody>
          <a:bodyPr>
            <a:noAutofit/>
          </a:bodyPr>
          <a:lstStyle/>
          <a:p>
            <a:r>
              <a:rPr lang="en-US" sz="3200" b="1" u="sng" dirty="0"/>
              <a:t>2. Procedure [Standard operating Procedure [SOP]]</a:t>
            </a:r>
            <a:endParaRPr lang="en-IN" sz="3200" b="1" u="sng" dirty="0"/>
          </a:p>
        </p:txBody>
      </p:sp>
      <p:sp>
        <p:nvSpPr>
          <p:cNvPr id="5" name="TextBox 4"/>
          <p:cNvSpPr txBox="1"/>
          <p:nvPr/>
        </p:nvSpPr>
        <p:spPr>
          <a:xfrm>
            <a:off x="0" y="1049773"/>
            <a:ext cx="11831217" cy="4524315"/>
          </a:xfrm>
          <a:prstGeom prst="rect">
            <a:avLst/>
          </a:prstGeom>
          <a:noFill/>
        </p:spPr>
        <p:txBody>
          <a:bodyPr wrap="square" rtlCol="0">
            <a:spAutoFit/>
          </a:bodyPr>
          <a:lstStyle/>
          <a:p>
            <a:pPr marL="342900" indent="-342900">
              <a:buAutoNum type="arabicPeriod"/>
            </a:pPr>
            <a:r>
              <a:rPr lang="en-US" dirty="0"/>
              <a:t>SOP are Step by Step guides that assist to achieve a High level Policy statement [Any Task]</a:t>
            </a:r>
          </a:p>
          <a:p>
            <a:endParaRPr lang="en-US" dirty="0"/>
          </a:p>
          <a:p>
            <a:r>
              <a:rPr lang="en-US" dirty="0"/>
              <a:t>2.  Mostly created </a:t>
            </a:r>
            <a:r>
              <a:rPr lang="en-US" b="1" u="sng" dirty="0"/>
              <a:t>At Project Level </a:t>
            </a:r>
            <a:r>
              <a:rPr lang="en-US" dirty="0"/>
              <a:t> [May be created at Company level but SOP differs from Project to Project or as per </a:t>
            </a:r>
            <a:r>
              <a:rPr lang="en-US" dirty="0" err="1"/>
              <a:t>Technologia</a:t>
            </a:r>
            <a:r>
              <a:rPr lang="en-US" dirty="0"/>
              <a:t>… ]</a:t>
            </a:r>
          </a:p>
          <a:p>
            <a:endParaRPr lang="en-US" b="1" u="sng" dirty="0"/>
          </a:p>
          <a:p>
            <a:r>
              <a:rPr lang="en-US" dirty="0"/>
              <a:t>3. SOPs are created by SME [Subject Matter Experts] /IT team/ Project team</a:t>
            </a:r>
          </a:p>
          <a:p>
            <a:r>
              <a:rPr lang="en-US" dirty="0"/>
              <a:t>[e.g. SOP to access VPN] or by [e.g. SOP to Change password for ecommerce application]</a:t>
            </a:r>
          </a:p>
          <a:p>
            <a:endParaRPr lang="en-US" dirty="0"/>
          </a:p>
          <a:p>
            <a:r>
              <a:rPr lang="en-US" dirty="0"/>
              <a:t>4. If any Employee does NOT follow SOP properly then relevant task cannot be accomplished [e.g. Employee cannot access Company data on Mobile device]</a:t>
            </a:r>
          </a:p>
          <a:p>
            <a:endParaRPr lang="en-US" dirty="0"/>
          </a:p>
          <a:p>
            <a:r>
              <a:rPr lang="en-US" dirty="0"/>
              <a:t>5. SOP changes as per Projects / Technology [Policies are generic statement not dependent on any Project or Technology hence they don’t changes frequently [They may be yearly Amendments to policies but changes are NOT frequent as compared with SOPs ]</a:t>
            </a:r>
          </a:p>
          <a:p>
            <a:endParaRPr lang="en-US" dirty="0"/>
          </a:p>
          <a:p>
            <a:endParaRPr lang="en-US" dirty="0"/>
          </a:p>
        </p:txBody>
      </p:sp>
      <p:pic>
        <p:nvPicPr>
          <p:cNvPr id="6" name="Image 9"/>
          <p:cNvPicPr/>
          <p:nvPr/>
        </p:nvPicPr>
        <p:blipFill>
          <a:blip r:embed="rId2" cstate="print"/>
          <a:stretch>
            <a:fillRect/>
          </a:stretch>
        </p:blipFill>
        <p:spPr>
          <a:xfrm>
            <a:off x="0" y="6220460"/>
            <a:ext cx="1466215" cy="637540"/>
          </a:xfrm>
          <a:prstGeom prst="rect">
            <a:avLst/>
          </a:prstGeom>
        </p:spPr>
      </p:pic>
    </p:spTree>
    <p:extLst>
      <p:ext uri="{BB962C8B-B14F-4D97-AF65-F5344CB8AC3E}">
        <p14:creationId xmlns:p14="http://schemas.microsoft.com/office/powerpoint/2010/main" val="3325649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67" y="286862"/>
            <a:ext cx="10347649" cy="393539"/>
          </a:xfrm>
        </p:spPr>
        <p:txBody>
          <a:bodyPr>
            <a:noAutofit/>
          </a:bodyPr>
          <a:lstStyle/>
          <a:p>
            <a:r>
              <a:rPr lang="en-US" sz="3200" b="1" u="sng" dirty="0"/>
              <a:t>2. Procedure [Standard operating Procedure [SOP]]</a:t>
            </a:r>
            <a:endParaRPr lang="en-IN" sz="3200" b="1" u="sng" dirty="0"/>
          </a:p>
        </p:txBody>
      </p:sp>
      <p:sp>
        <p:nvSpPr>
          <p:cNvPr id="5" name="TextBox 4"/>
          <p:cNvSpPr txBox="1"/>
          <p:nvPr/>
        </p:nvSpPr>
        <p:spPr>
          <a:xfrm>
            <a:off x="233266" y="865150"/>
            <a:ext cx="11831217" cy="6186309"/>
          </a:xfrm>
          <a:prstGeom prst="rect">
            <a:avLst/>
          </a:prstGeom>
          <a:noFill/>
        </p:spPr>
        <p:txBody>
          <a:bodyPr wrap="square" rtlCol="0">
            <a:spAutoFit/>
          </a:bodyPr>
          <a:lstStyle/>
          <a:p>
            <a:endParaRPr lang="en-US" dirty="0"/>
          </a:p>
          <a:p>
            <a:r>
              <a:rPr lang="en-US" b="1" u="sng" dirty="0"/>
              <a:t>High level Policy Statement : </a:t>
            </a:r>
            <a:r>
              <a:rPr lang="en-US" dirty="0"/>
              <a:t>Only authorized users with a valid business need may access Company IT resources and data.</a:t>
            </a:r>
          </a:p>
          <a:p>
            <a:endParaRPr lang="en-US" dirty="0"/>
          </a:p>
          <a:p>
            <a:r>
              <a:rPr lang="en-US" dirty="0"/>
              <a:t>Now to achieve this Policy Statement , we can have an SOP created </a:t>
            </a:r>
          </a:p>
          <a:p>
            <a:endParaRPr lang="en-US" dirty="0"/>
          </a:p>
          <a:p>
            <a:r>
              <a:rPr lang="en-US" dirty="0"/>
              <a:t>e.g. 1.  SOP to access Company data on Mobile Devices</a:t>
            </a:r>
          </a:p>
          <a:p>
            <a:r>
              <a:rPr lang="en-US" dirty="0"/>
              <a:t>Step 1) Create a new email under Azure AD and provide normal access to relevant applications</a:t>
            </a:r>
          </a:p>
          <a:p>
            <a:r>
              <a:rPr lang="en-US" dirty="0"/>
              <a:t>Step 2) Ask new Employee to install Microsoft Authenticator on Mobile device [For 2FA Code]  2.1 Open </a:t>
            </a:r>
            <a:r>
              <a:rPr lang="en-US" dirty="0" err="1"/>
              <a:t>PlayStore</a:t>
            </a:r>
            <a:r>
              <a:rPr lang="en-US" dirty="0"/>
              <a:t> and install Authenticator  2.2 Configuration details 2.3 Add email ....</a:t>
            </a:r>
          </a:p>
          <a:p>
            <a:r>
              <a:rPr lang="en-US" dirty="0"/>
              <a:t>Step 3) Install and Access Microsoft teams on Mobile</a:t>
            </a:r>
          </a:p>
          <a:p>
            <a:r>
              <a:rPr lang="en-US" dirty="0"/>
              <a:t>Step 4) Install and access Microsoft Outlook on Mobile device</a:t>
            </a:r>
          </a:p>
          <a:p>
            <a:endParaRPr lang="en-US" dirty="0"/>
          </a:p>
          <a:p>
            <a:r>
              <a:rPr lang="en-US" dirty="0"/>
              <a:t>e.g. 2. SOP to configure Fortinet VPN [Access Company Data on Laptops/Desktops]</a:t>
            </a:r>
          </a:p>
          <a:p>
            <a:r>
              <a:rPr lang="en-US" dirty="0">
                <a:hlinkClick r:id="rId2"/>
              </a:rPr>
              <a:t>https://docs.fortinet.com/document/fortigate/7.4.4/administration-guide/215051/connecting-from-forticlient-vpn-client</a:t>
            </a:r>
            <a:endParaRPr lang="en-US" dirty="0"/>
          </a:p>
          <a:p>
            <a:endParaRPr lang="en-US" dirty="0"/>
          </a:p>
          <a:p>
            <a:r>
              <a:rPr lang="en-US" dirty="0"/>
              <a:t>Similarly we can SOP create to get access to other Assets [e.g. Servers , Databases , Web Applications , Software's etc.]</a:t>
            </a:r>
          </a:p>
          <a:p>
            <a:endParaRPr lang="en-US" dirty="0"/>
          </a:p>
          <a:p>
            <a:endParaRPr lang="en-US" dirty="0"/>
          </a:p>
          <a:p>
            <a:endParaRPr lang="en-US" dirty="0"/>
          </a:p>
        </p:txBody>
      </p:sp>
      <p:pic>
        <p:nvPicPr>
          <p:cNvPr id="6" name="Image 9"/>
          <p:cNvPicPr/>
          <p:nvPr/>
        </p:nvPicPr>
        <p:blipFill>
          <a:blip r:embed="rId3" cstate="print"/>
          <a:stretch>
            <a:fillRect/>
          </a:stretch>
        </p:blipFill>
        <p:spPr>
          <a:xfrm>
            <a:off x="0" y="6220460"/>
            <a:ext cx="1466215" cy="637540"/>
          </a:xfrm>
          <a:prstGeom prst="rect">
            <a:avLst/>
          </a:prstGeom>
        </p:spPr>
      </p:pic>
    </p:spTree>
    <p:extLst>
      <p:ext uri="{BB962C8B-B14F-4D97-AF65-F5344CB8AC3E}">
        <p14:creationId xmlns:p14="http://schemas.microsoft.com/office/powerpoint/2010/main" val="2999995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67" y="286862"/>
            <a:ext cx="10347649" cy="393539"/>
          </a:xfrm>
        </p:spPr>
        <p:txBody>
          <a:bodyPr>
            <a:noAutofit/>
          </a:bodyPr>
          <a:lstStyle/>
          <a:p>
            <a:r>
              <a:rPr lang="en-US" sz="3200" b="1" u="sng" dirty="0"/>
              <a:t>3. Standards</a:t>
            </a:r>
            <a:endParaRPr lang="en-IN" sz="3200" b="1" u="sng" dirty="0"/>
          </a:p>
        </p:txBody>
      </p:sp>
      <p:sp>
        <p:nvSpPr>
          <p:cNvPr id="5" name="TextBox 4"/>
          <p:cNvSpPr txBox="1"/>
          <p:nvPr/>
        </p:nvSpPr>
        <p:spPr>
          <a:xfrm>
            <a:off x="233266" y="865148"/>
            <a:ext cx="11831217" cy="5355312"/>
          </a:xfrm>
          <a:prstGeom prst="rect">
            <a:avLst/>
          </a:prstGeom>
          <a:noFill/>
        </p:spPr>
        <p:txBody>
          <a:bodyPr wrap="square" rtlCol="0">
            <a:spAutoFit/>
          </a:bodyPr>
          <a:lstStyle/>
          <a:p>
            <a:endParaRPr lang="en-US" dirty="0"/>
          </a:p>
          <a:p>
            <a:r>
              <a:rPr lang="en-US" dirty="0"/>
              <a:t>1. Set of guidelines or best practices that organizations can use to improve their cybersecurity posture</a:t>
            </a:r>
          </a:p>
          <a:p>
            <a:endParaRPr lang="en-US" dirty="0"/>
          </a:p>
          <a:p>
            <a:r>
              <a:rPr lang="en-US" dirty="0"/>
              <a:t>2. Created by International organizations / Companies /Industry/ Government Agencies and Bodies</a:t>
            </a:r>
          </a:p>
          <a:p>
            <a:endParaRPr lang="en-US" dirty="0"/>
          </a:p>
          <a:p>
            <a:r>
              <a:rPr lang="en-US" dirty="0"/>
              <a:t>3. [e.g. ISO 27001 : ISO 27001 is a globally recognized international standard for information security management systems (ISMS) by ISO International Organization for Standardization, a non-governmental organization [NGO] that develops and publishes international standards]</a:t>
            </a:r>
          </a:p>
          <a:p>
            <a:endParaRPr lang="en-US" dirty="0"/>
          </a:p>
          <a:p>
            <a:r>
              <a:rPr lang="en-US" dirty="0"/>
              <a:t>ISO 27017 : Widely recognized standard that provides guidance on information security controls specific to cloud environments</a:t>
            </a:r>
          </a:p>
          <a:p>
            <a:endParaRPr lang="en-US" dirty="0"/>
          </a:p>
          <a:p>
            <a:r>
              <a:rPr lang="en-US" dirty="0"/>
              <a:t>ISO 27018 : Standard that provides guidelines for protecting personally identifiable information (PII) in public cloud computing environments</a:t>
            </a:r>
          </a:p>
          <a:p>
            <a:endParaRPr lang="en-US" dirty="0"/>
          </a:p>
          <a:p>
            <a:r>
              <a:rPr lang="en-US" dirty="0"/>
              <a:t>ISO 31000 and ISO 27005 : </a:t>
            </a:r>
            <a:r>
              <a:rPr lang="en-IN" dirty="0"/>
              <a:t>International standard for risk management [31000 for Enterprise Risk Management]  [</a:t>
            </a:r>
            <a:r>
              <a:rPr lang="en-US" dirty="0"/>
              <a:t>ISO 27005  : </a:t>
            </a:r>
            <a:r>
              <a:rPr lang="en-IN" dirty="0"/>
              <a:t>Only Information security risks]</a:t>
            </a:r>
            <a:endParaRPr lang="en-US" dirty="0"/>
          </a:p>
          <a:p>
            <a:endParaRPr lang="en-US" dirty="0"/>
          </a:p>
          <a:p>
            <a:endParaRPr lang="en-US" dirty="0"/>
          </a:p>
        </p:txBody>
      </p:sp>
      <p:pic>
        <p:nvPicPr>
          <p:cNvPr id="6" name="Image 9"/>
          <p:cNvPicPr/>
          <p:nvPr/>
        </p:nvPicPr>
        <p:blipFill>
          <a:blip r:embed="rId2" cstate="print"/>
          <a:stretch>
            <a:fillRect/>
          </a:stretch>
        </p:blipFill>
        <p:spPr>
          <a:xfrm>
            <a:off x="0" y="6220460"/>
            <a:ext cx="1466215" cy="637540"/>
          </a:xfrm>
          <a:prstGeom prst="rect">
            <a:avLst/>
          </a:prstGeom>
        </p:spPr>
      </p:pic>
    </p:spTree>
    <p:extLst>
      <p:ext uri="{BB962C8B-B14F-4D97-AF65-F5344CB8AC3E}">
        <p14:creationId xmlns:p14="http://schemas.microsoft.com/office/powerpoint/2010/main" val="1616539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67" y="286862"/>
            <a:ext cx="10347649" cy="393539"/>
          </a:xfrm>
        </p:spPr>
        <p:txBody>
          <a:bodyPr>
            <a:noAutofit/>
          </a:bodyPr>
          <a:lstStyle/>
          <a:p>
            <a:r>
              <a:rPr lang="en-US" sz="3200" b="1" u="sng" dirty="0"/>
              <a:t>3. Standards</a:t>
            </a:r>
            <a:endParaRPr lang="en-IN" sz="3200" b="1" u="sng" dirty="0"/>
          </a:p>
        </p:txBody>
      </p:sp>
      <p:sp>
        <p:nvSpPr>
          <p:cNvPr id="5" name="TextBox 4"/>
          <p:cNvSpPr txBox="1"/>
          <p:nvPr/>
        </p:nvSpPr>
        <p:spPr>
          <a:xfrm>
            <a:off x="233266" y="865148"/>
            <a:ext cx="11831217" cy="5355312"/>
          </a:xfrm>
          <a:prstGeom prst="rect">
            <a:avLst/>
          </a:prstGeom>
          <a:noFill/>
        </p:spPr>
        <p:txBody>
          <a:bodyPr wrap="square" rtlCol="0">
            <a:spAutoFit/>
          </a:bodyPr>
          <a:lstStyle/>
          <a:p>
            <a:endParaRPr lang="en-US" dirty="0"/>
          </a:p>
          <a:p>
            <a:r>
              <a:rPr lang="en-US" dirty="0"/>
              <a:t>4. PCI [Payment Card Industry] Data Security Standard (PCI DSS) : Standard used to handle credit cards from major card brands developed by the Payment Card Industry Security Standards Council (PCI SSC) PCI DSS was created in 2004 by five major credit card companies: Visa, </a:t>
            </a:r>
            <a:r>
              <a:rPr lang="en-US" dirty="0" err="1"/>
              <a:t>Mastercard</a:t>
            </a:r>
            <a:r>
              <a:rPr lang="en-US" dirty="0"/>
              <a:t>, Discover, JCB and American Express</a:t>
            </a:r>
          </a:p>
          <a:p>
            <a:endParaRPr lang="en-US" dirty="0"/>
          </a:p>
          <a:p>
            <a:r>
              <a:rPr lang="en-US" dirty="0"/>
              <a:t>5. Standards are created to agree on specific controls</a:t>
            </a:r>
          </a:p>
          <a:p>
            <a:r>
              <a:rPr lang="en-US" dirty="0"/>
              <a:t>e.g. All PCI SSC members agrees that any Bank would be PCI-DSS compliant if they </a:t>
            </a:r>
            <a:r>
              <a:rPr lang="en-US" b="1" u="sng" dirty="0"/>
              <a:t>follow PCI-DSS 12 requirements</a:t>
            </a:r>
          </a:p>
          <a:p>
            <a:endParaRPr lang="en-US" dirty="0"/>
          </a:p>
          <a:p>
            <a:r>
              <a:rPr lang="en-US" dirty="0"/>
              <a:t>6. If any Government implement such standards we call it as </a:t>
            </a:r>
            <a:r>
              <a:rPr lang="en-US" b="1" u="sng" dirty="0"/>
              <a:t>ACT/Regulation</a:t>
            </a:r>
          </a:p>
          <a:p>
            <a:r>
              <a:rPr lang="en-US" dirty="0"/>
              <a:t>HIPPAA : The Health Insurance Portability and Accountability Act (HIPAA) was developed by the U.S. Congress , GDPR by EU</a:t>
            </a:r>
          </a:p>
          <a:p>
            <a:endParaRPr lang="en-US" dirty="0"/>
          </a:p>
          <a:p>
            <a:r>
              <a:rPr lang="en-US" dirty="0"/>
              <a:t>7. If any Individual / Company [Solutions offered by this Company] are not in Compliant with Standards [e.g. ISO 27001 , PCI-DSS] then that Company will not achieve that certification and will not able to prove its security to its Customers resulting in Financial loss and other security risks.</a:t>
            </a:r>
          </a:p>
          <a:p>
            <a:endParaRPr lang="en-US" dirty="0"/>
          </a:p>
          <a:p>
            <a:endParaRPr lang="en-US" dirty="0"/>
          </a:p>
        </p:txBody>
      </p:sp>
      <p:pic>
        <p:nvPicPr>
          <p:cNvPr id="6" name="Image 9"/>
          <p:cNvPicPr/>
          <p:nvPr/>
        </p:nvPicPr>
        <p:blipFill>
          <a:blip r:embed="rId2" cstate="print"/>
          <a:stretch>
            <a:fillRect/>
          </a:stretch>
        </p:blipFill>
        <p:spPr>
          <a:xfrm>
            <a:off x="0" y="6220460"/>
            <a:ext cx="1466215" cy="637540"/>
          </a:xfrm>
          <a:prstGeom prst="rect">
            <a:avLst/>
          </a:prstGeom>
        </p:spPr>
      </p:pic>
    </p:spTree>
    <p:extLst>
      <p:ext uri="{BB962C8B-B14F-4D97-AF65-F5344CB8AC3E}">
        <p14:creationId xmlns:p14="http://schemas.microsoft.com/office/powerpoint/2010/main" val="140235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67" y="286862"/>
            <a:ext cx="10347649" cy="393539"/>
          </a:xfrm>
        </p:spPr>
        <p:txBody>
          <a:bodyPr>
            <a:noAutofit/>
          </a:bodyPr>
          <a:lstStyle/>
          <a:p>
            <a:r>
              <a:rPr lang="en-US" sz="3200" b="1" u="sng" dirty="0"/>
              <a:t>3. Standards</a:t>
            </a:r>
            <a:endParaRPr lang="en-IN" sz="3200" b="1" u="sng" dirty="0"/>
          </a:p>
        </p:txBody>
      </p:sp>
      <p:sp>
        <p:nvSpPr>
          <p:cNvPr id="5" name="TextBox 4"/>
          <p:cNvSpPr txBox="1"/>
          <p:nvPr/>
        </p:nvSpPr>
        <p:spPr>
          <a:xfrm>
            <a:off x="214605" y="818495"/>
            <a:ext cx="11831217" cy="6463308"/>
          </a:xfrm>
          <a:prstGeom prst="rect">
            <a:avLst/>
          </a:prstGeom>
          <a:noFill/>
        </p:spPr>
        <p:txBody>
          <a:bodyPr wrap="square" rtlCol="0">
            <a:spAutoFit/>
          </a:bodyPr>
          <a:lstStyle/>
          <a:p>
            <a:endParaRPr lang="en-US" dirty="0"/>
          </a:p>
          <a:p>
            <a:r>
              <a:rPr lang="en-US" dirty="0"/>
              <a:t>4. PCI [Payment Card Industry] Data Security Standard (PCI DSS) : Standard used to handle credit cards from major card brands developed by the Payment Card Industry Security Standards Council (PCI SSC) PCI DSS was created in 2004 by five major credit card companies: Visa, </a:t>
            </a:r>
            <a:r>
              <a:rPr lang="en-US" dirty="0" err="1"/>
              <a:t>Mastercard</a:t>
            </a:r>
            <a:r>
              <a:rPr lang="en-US" dirty="0"/>
              <a:t>, Discover, JCB and American Express</a:t>
            </a:r>
          </a:p>
          <a:p>
            <a:endParaRPr lang="en-US" dirty="0"/>
          </a:p>
          <a:p>
            <a:r>
              <a:rPr lang="en-US" dirty="0"/>
              <a:t>5. Standards are created to agree on specific controls</a:t>
            </a:r>
          </a:p>
          <a:p>
            <a:r>
              <a:rPr lang="en-US" dirty="0"/>
              <a:t>e.g. All PCI SSC members agrees that any Bank would be PCI-DSS compliant if they </a:t>
            </a:r>
            <a:r>
              <a:rPr lang="en-US" b="1" u="sng" dirty="0"/>
              <a:t>follow PCI-DSS 12 requirements</a:t>
            </a:r>
          </a:p>
          <a:p>
            <a:endParaRPr lang="en-US" dirty="0"/>
          </a:p>
          <a:p>
            <a:r>
              <a:rPr lang="en-US" dirty="0"/>
              <a:t>6. If any Government implement such standards we call it as </a:t>
            </a:r>
            <a:r>
              <a:rPr lang="en-US" b="1" u="sng" dirty="0"/>
              <a:t>ACT/Regulation</a:t>
            </a:r>
          </a:p>
          <a:p>
            <a:r>
              <a:rPr lang="en-US" dirty="0"/>
              <a:t>HIPPAA : The Health Insurance Portability and Accountability Act (HIPAA) was developed by the U.S. Congress , GDPR by EU</a:t>
            </a:r>
          </a:p>
          <a:p>
            <a:endParaRPr lang="en-US" dirty="0"/>
          </a:p>
          <a:p>
            <a:r>
              <a:rPr lang="en-US" dirty="0"/>
              <a:t>7. If any Individual / Company [Solutions offered by this Company] are not in Compliant with Standards [e.g. ISO 27001 , PCI-DSS , GDPR ] then that Company will not achieve that certification and will not able to prove its security to its Customers resulting in Financial loss [Penalties / Loss of deals]  and other security risks.</a:t>
            </a:r>
          </a:p>
          <a:p>
            <a:endParaRPr lang="en-US" dirty="0"/>
          </a:p>
          <a:p>
            <a:r>
              <a:rPr lang="en-US" dirty="0"/>
              <a:t>Company with ISO 27001 Standard certification will have higher chances of getting a deal from a customer [If Competitors does NOT have this certification]</a:t>
            </a:r>
          </a:p>
          <a:p>
            <a:endParaRPr lang="en-US" dirty="0"/>
          </a:p>
          <a:p>
            <a:endParaRPr lang="en-US" dirty="0"/>
          </a:p>
        </p:txBody>
      </p:sp>
      <p:pic>
        <p:nvPicPr>
          <p:cNvPr id="4" name="Image 9"/>
          <p:cNvPicPr/>
          <p:nvPr/>
        </p:nvPicPr>
        <p:blipFill>
          <a:blip r:embed="rId2" cstate="print"/>
          <a:stretch>
            <a:fillRect/>
          </a:stretch>
        </p:blipFill>
        <p:spPr>
          <a:xfrm>
            <a:off x="10725785" y="0"/>
            <a:ext cx="1466215" cy="637540"/>
          </a:xfrm>
          <a:prstGeom prst="rect">
            <a:avLst/>
          </a:prstGeom>
        </p:spPr>
      </p:pic>
    </p:spTree>
    <p:extLst>
      <p:ext uri="{BB962C8B-B14F-4D97-AF65-F5344CB8AC3E}">
        <p14:creationId xmlns:p14="http://schemas.microsoft.com/office/powerpoint/2010/main" val="3513024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67" y="286862"/>
            <a:ext cx="10347649" cy="393539"/>
          </a:xfrm>
        </p:spPr>
        <p:txBody>
          <a:bodyPr>
            <a:noAutofit/>
          </a:bodyPr>
          <a:lstStyle/>
          <a:p>
            <a:r>
              <a:rPr lang="en-US" sz="3200" b="1" u="sng" dirty="0"/>
              <a:t>3. Standards</a:t>
            </a:r>
            <a:endParaRPr lang="en-IN" sz="3200" b="1" u="sng" dirty="0"/>
          </a:p>
        </p:txBody>
      </p:sp>
      <p:sp>
        <p:nvSpPr>
          <p:cNvPr id="5" name="TextBox 4"/>
          <p:cNvSpPr txBox="1"/>
          <p:nvPr/>
        </p:nvSpPr>
        <p:spPr>
          <a:xfrm>
            <a:off x="233266" y="865150"/>
            <a:ext cx="11831217" cy="4247317"/>
          </a:xfrm>
          <a:prstGeom prst="rect">
            <a:avLst/>
          </a:prstGeom>
          <a:noFill/>
        </p:spPr>
        <p:txBody>
          <a:bodyPr wrap="square" rtlCol="0">
            <a:spAutoFit/>
          </a:bodyPr>
          <a:lstStyle/>
          <a:p>
            <a:endParaRPr lang="en-US" dirty="0"/>
          </a:p>
          <a:p>
            <a:r>
              <a:rPr lang="en-US" dirty="0"/>
              <a:t>8. If any standard provides you a structure or foundation [structured set of best practices, standards, and guidelines designed to help businesses manage cybersecurity risk] upon which something is built or developed then it is a standard as well as </a:t>
            </a:r>
            <a:r>
              <a:rPr lang="en-US" b="1" u="sng" dirty="0"/>
              <a:t>Framework</a:t>
            </a:r>
          </a:p>
          <a:p>
            <a:endParaRPr lang="en-US" b="1" u="sng" dirty="0"/>
          </a:p>
          <a:p>
            <a:r>
              <a:rPr lang="en-US" b="1" u="sng" dirty="0"/>
              <a:t>Framework  = better manage policies, standards, baselines, procedures, and guidelines</a:t>
            </a:r>
          </a:p>
          <a:p>
            <a:endParaRPr lang="en-US" dirty="0"/>
          </a:p>
          <a:p>
            <a:endParaRPr lang="en-US" dirty="0"/>
          </a:p>
          <a:p>
            <a:r>
              <a:rPr lang="en-US" dirty="0"/>
              <a:t>ISO 27001 is a STANDARD , it provides a comprehensive </a:t>
            </a:r>
            <a:r>
              <a:rPr lang="en-US" b="1" u="sng" dirty="0"/>
              <a:t>framework</a:t>
            </a:r>
            <a:r>
              <a:rPr lang="en-US" dirty="0"/>
              <a:t> for establishing, implementing, and maintaining an ISMS</a:t>
            </a:r>
          </a:p>
          <a:p>
            <a:endParaRPr lang="en-US" dirty="0"/>
          </a:p>
          <a:p>
            <a:r>
              <a:rPr lang="en-US" dirty="0"/>
              <a:t>ISO 31000 is both a standard and a framework for enterprise risk management</a:t>
            </a:r>
          </a:p>
          <a:p>
            <a:endParaRPr lang="en-US" dirty="0"/>
          </a:p>
          <a:p>
            <a:r>
              <a:rPr lang="en-US" dirty="0"/>
              <a:t>SOC2 is primarily a framework developed by AICPA</a:t>
            </a:r>
          </a:p>
          <a:p>
            <a:r>
              <a:rPr lang="en-US" dirty="0"/>
              <a:t>NIST Cybersecurity Framework 2.0  developed by  the U.S. government</a:t>
            </a:r>
          </a:p>
        </p:txBody>
      </p:sp>
      <p:pic>
        <p:nvPicPr>
          <p:cNvPr id="6" name="Image 9"/>
          <p:cNvPicPr/>
          <p:nvPr/>
        </p:nvPicPr>
        <p:blipFill>
          <a:blip r:embed="rId2" cstate="print"/>
          <a:stretch>
            <a:fillRect/>
          </a:stretch>
        </p:blipFill>
        <p:spPr>
          <a:xfrm>
            <a:off x="0" y="6220460"/>
            <a:ext cx="1466215" cy="637540"/>
          </a:xfrm>
          <a:prstGeom prst="rect">
            <a:avLst/>
          </a:prstGeom>
        </p:spPr>
      </p:pic>
    </p:spTree>
    <p:extLst>
      <p:ext uri="{BB962C8B-B14F-4D97-AF65-F5344CB8AC3E}">
        <p14:creationId xmlns:p14="http://schemas.microsoft.com/office/powerpoint/2010/main" val="28918523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501</TotalTime>
  <Words>1856</Words>
  <Application>Microsoft Office PowerPoint</Application>
  <PresentationFormat>Widescreen</PresentationFormat>
  <Paragraphs>186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Calibri</vt:lpstr>
      <vt:lpstr>Century Gothic</vt:lpstr>
      <vt:lpstr>Times New Roman</vt:lpstr>
      <vt:lpstr>Trebuchet MS</vt:lpstr>
      <vt:lpstr>Wingdings 3</vt:lpstr>
      <vt:lpstr>Ion</vt:lpstr>
      <vt:lpstr>   DOCUMENT CONTROL PAGE  </vt:lpstr>
      <vt:lpstr>   1. Policy  2. Procedure 3. Standards 4. Baseline /Security Baseline 5. Guideline</vt:lpstr>
      <vt:lpstr>1. Policy </vt:lpstr>
      <vt:lpstr>2. Procedure [Standard operating Procedure [SOP]]</vt:lpstr>
      <vt:lpstr>2. Procedure [Standard operating Procedure [SOP]]</vt:lpstr>
      <vt:lpstr>3. Standards</vt:lpstr>
      <vt:lpstr>3. Standards</vt:lpstr>
      <vt:lpstr>3. Standards</vt:lpstr>
      <vt:lpstr>3. Standards</vt:lpstr>
      <vt:lpstr>4. Baseline /Security Baseline</vt:lpstr>
      <vt:lpstr>4. Baseline /Security Baseline</vt:lpstr>
      <vt:lpstr>5. Guideline /Security Guideline/Best Practices</vt:lpstr>
      <vt:lpstr>Policy , Standard , Generic Procedure , Guidelines can be in ONE same Document.   E.g. INCIDENT MANAGEMENT POLICY  Now under this policy we may have all things [Policy details , Standards , Generic procedure[Not a detailed one] , Guidelines ]  Security Baseline usually is a Separate Checklist  </vt:lpstr>
      <vt:lpstr>Instead of thinking what is the difference between Policy , Procedure , Standards , Frameworks , Guidelines , Baselines   Focus on critical aspects  you MUST be Compliant with Policies…   [else Company may take a legal action against you e.g. Not following Code of Conduct Policy]  you MUST be Compliant with Standards… [else you wont be eligible to get certificate/attestation e.g. ISO 27001 , you will get Non conformities / exceptions for SOC2 resulting in financial loss]  you MUST be Compliant with ACT/regulation… [else any Country/Government would take a legal action against you e.g. Not following GDPR/HIPAA]  you MUST be Compliant with Baseline… [else your system may not function properly e.g. Application Server does NOT meet minimum Baseline]    you SHOULD follow a Guideline… [although it is NOT Mandatory , but if you do so, you would minimize the Security risk by reducing the Attack Surface]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and Procedure Standard operating Procedure [SOP]</dc:title>
  <dc:creator>AJ KHAN [SecureCyberGates.com]</dc:creator>
  <cp:lastModifiedBy>AJ KHAN</cp:lastModifiedBy>
  <cp:revision>42</cp:revision>
  <dcterms:created xsi:type="dcterms:W3CDTF">2025-06-10T09:37:39Z</dcterms:created>
  <dcterms:modified xsi:type="dcterms:W3CDTF">2025-07-05T05:44:46Z</dcterms:modified>
</cp:coreProperties>
</file>