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7"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9" r:id="rId43"/>
  </p:sldIdLst>
  <p:sldSz cx="18288000" cy="10287000"/>
  <p:notesSz cx="6858000" cy="9144000"/>
  <p:embeddedFontLst>
    <p:embeddedFont>
      <p:font typeface="Inter Bold" panose="020B0604020202020204" charset="0"/>
      <p:regular r:id="rId44"/>
    </p:embeddedFont>
    <p:embeddedFont>
      <p:font typeface="Montserrat Bold" panose="020B0604020202020204" charset="0"/>
      <p:regular r:id="rId45"/>
    </p:embeddedFont>
    <p:embeddedFont>
      <p:font typeface="IBM Plex Sans Bold" panose="020B0604020202020204" charset="0"/>
      <p:regular r:id="rId46"/>
    </p:embeddedFont>
    <p:embeddedFont>
      <p:font typeface="Trebuchet MS" panose="020B0603020202020204" pitchFamily="34" charset="0"/>
      <p:regular r:id="rId47"/>
      <p:bold r:id="rId48"/>
      <p:italic r:id="rId49"/>
      <p:boldItalic r:id="rId50"/>
    </p:embeddedFont>
    <p:embeddedFont>
      <p:font typeface="Arial Black" panose="020B0A04020102020204" pitchFamily="34" charset="0"/>
      <p:bold r:id="rId51"/>
    </p:embeddedFont>
    <p:embeddedFont>
      <p:font typeface="Calibri" panose="020F0502020204030204" pitchFamily="34" charset="0"/>
      <p:regular r:id="rId52"/>
      <p:bold r:id="rId53"/>
      <p:italic r:id="rId54"/>
      <p:boldItalic r:id="rId55"/>
    </p:embeddedFont>
    <p:embeddedFont>
      <p:font typeface="Arimo" panose="020B0604020202020204" charset="0"/>
      <p:regular r:id="rId56"/>
    </p:embeddedFont>
    <p:embeddedFont>
      <p:font typeface="Helvetica Now Light" panose="020B0604020202020204" charset="0"/>
      <p:regular r:id="rId57"/>
    </p:embeddedFont>
    <p:embeddedFont>
      <p:font typeface="IBM Plex Sans" panose="020B0604020202020204" charset="0"/>
      <p:regular r:id="rId58"/>
    </p:embeddedFont>
    <p:embeddedFont>
      <p:font typeface="Helvetica Now Bold" panose="020B0604020202020204" charset="0"/>
      <p:regular r:id="rId59"/>
    </p:embeddedFont>
    <p:embeddedFont>
      <p:font typeface="Inter Semi-Bold" panose="020B0604020202020204"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linkedin.com/in/aj57/"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provectus.com/wp-content/uploads/2022/05/Provectus-IT-Inc.-SOC-2-Type-I-Report-Final.pdf"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oracle.com/a/ocom/docs/oci-soc-3-report.pdf"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3.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jpeg"/></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juristech.net/juristech/" TargetMode="External"/><Relationship Id="rId2" Type="http://schemas.openxmlformats.org/officeDocument/2006/relationships/hyperlink" Target="https://www.fintech.coffee/research/56-malaysia"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www.linkedin.com/in/aj57/" TargetMode="External"/><Relationship Id="rId7" Type="http://schemas.openxmlformats.org/officeDocument/2006/relationships/hyperlink" Target="mailto:SECURECYBERGATES@GMAIL.COM"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x.com/SECURECYBERGATE" TargetMode="External"/><Relationship Id="rId5" Type="http://schemas.openxmlformats.org/officeDocument/2006/relationships/hyperlink" Target="https://hackerone.com/CRYPTO-KHAN" TargetMode="External"/><Relationship Id="rId4" Type="http://schemas.openxmlformats.org/officeDocument/2006/relationships/hyperlink" Target="https://www.linkedin.com/company/securecybergat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3894" y="19957"/>
            <a:ext cx="15521474" cy="830348"/>
          </a:xfrm>
        </p:spPr>
        <p:txBody>
          <a:bodyPr>
            <a:noAutofit/>
          </a:bodyPr>
          <a:lstStyle/>
          <a:p>
            <a:r>
              <a:rPr lang="en-US" sz="1800" b="1" u="sng" dirty="0"/>
              <a:t/>
            </a:r>
            <a:br>
              <a:rPr lang="en-US" sz="1800" b="1" u="sng" dirty="0"/>
            </a:br>
            <a:r>
              <a:rPr lang="en-US" sz="1800" b="1" u="sng" dirty="0"/>
              <a:t/>
            </a:r>
            <a:br>
              <a:rPr lang="en-US" sz="1800" b="1" u="sng" dirty="0"/>
            </a:br>
            <a:r>
              <a:rPr lang="en-US" sz="1800" b="1" u="sng" dirty="0"/>
              <a:t/>
            </a:r>
            <a:br>
              <a:rPr lang="en-US" sz="1800" b="1" u="sng" dirty="0"/>
            </a:br>
            <a:r>
              <a:rPr lang="en-GB" sz="4000" b="1" u="sng" dirty="0"/>
              <a:t>DOCUMENT CONTROL PAGE</a:t>
            </a:r>
            <a:r>
              <a:rPr lang="en-IN" sz="4000" dirty="0"/>
              <a:t/>
            </a:r>
            <a:br>
              <a:rPr lang="en-IN" sz="4000" dirty="0"/>
            </a:br>
            <a:r>
              <a:rPr lang="en-US" sz="1800" b="1" u="sng" dirty="0"/>
              <a:t/>
            </a:r>
            <a:br>
              <a:rPr lang="en-US" sz="1800" b="1" u="sng" dirty="0"/>
            </a:br>
            <a:endParaRPr lang="en-IN" sz="1800" b="1" u="sng" dirty="0"/>
          </a:p>
        </p:txBody>
      </p:sp>
      <p:pic>
        <p:nvPicPr>
          <p:cNvPr id="6" name="Image 9"/>
          <p:cNvPicPr/>
          <p:nvPr/>
        </p:nvPicPr>
        <p:blipFill>
          <a:blip r:embed="rId2" cstate="print"/>
          <a:stretch>
            <a:fillRect/>
          </a:stretch>
        </p:blipFill>
        <p:spPr>
          <a:xfrm>
            <a:off x="16088678" y="0"/>
            <a:ext cx="2199323" cy="95631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915531370"/>
              </p:ext>
            </p:extLst>
          </p:nvPr>
        </p:nvGraphicFramePr>
        <p:xfrm>
          <a:off x="518134" y="1044173"/>
          <a:ext cx="17332439" cy="3227825"/>
        </p:xfrm>
        <a:graphic>
          <a:graphicData uri="http://schemas.openxmlformats.org/drawingml/2006/table">
            <a:tbl>
              <a:tblPr firstRow="1" firstCol="1" bandRow="1">
                <a:tableStyleId>{284E427A-3D55-4303-BF80-6455036E1DE7}</a:tableStyleId>
              </a:tblPr>
              <a:tblGrid>
                <a:gridCol w="4878123">
                  <a:extLst>
                    <a:ext uri="{9D8B030D-6E8A-4147-A177-3AD203B41FA5}">
                      <a16:colId xmlns:a16="http://schemas.microsoft.com/office/drawing/2014/main" val="3166616088"/>
                    </a:ext>
                  </a:extLst>
                </a:gridCol>
                <a:gridCol w="12454316">
                  <a:extLst>
                    <a:ext uri="{9D8B030D-6E8A-4147-A177-3AD203B41FA5}">
                      <a16:colId xmlns:a16="http://schemas.microsoft.com/office/drawing/2014/main" val="2124212721"/>
                    </a:ext>
                  </a:extLst>
                </a:gridCol>
              </a:tblGrid>
              <a:tr h="539010">
                <a:tc>
                  <a:txBody>
                    <a:bodyPr/>
                    <a:lstStyle/>
                    <a:p>
                      <a:pPr>
                        <a:spcAft>
                          <a:spcPts val="0"/>
                        </a:spcAft>
                      </a:pPr>
                      <a:r>
                        <a:rPr lang="en-GB" sz="3000">
                          <a:effectLst/>
                        </a:rPr>
                        <a:t>Document ID</a:t>
                      </a:r>
                      <a:endParaRPr lang="en-IN" sz="300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tc>
                <a:tc>
                  <a:txBody>
                    <a:bodyPr/>
                    <a:lstStyle/>
                    <a:p>
                      <a:pPr>
                        <a:spcAft>
                          <a:spcPts val="0"/>
                        </a:spcAft>
                      </a:pPr>
                      <a:r>
                        <a:rPr lang="en-US" sz="3000" dirty="0" smtClean="0">
                          <a:effectLst/>
                        </a:rPr>
                        <a:t>SCG/INTRO/119/1.0</a:t>
                      </a:r>
                      <a:endParaRPr lang="en-IN" sz="30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tc>
                <a:extLst>
                  <a:ext uri="{0D108BD9-81ED-4DB2-BD59-A6C34878D82A}">
                    <a16:rowId xmlns:a16="http://schemas.microsoft.com/office/drawing/2014/main" val="2920681588"/>
                  </a:ext>
                </a:extLst>
              </a:tr>
              <a:tr h="539010">
                <a:tc>
                  <a:txBody>
                    <a:bodyPr/>
                    <a:lstStyle/>
                    <a:p>
                      <a:pPr>
                        <a:spcAft>
                          <a:spcPts val="0"/>
                        </a:spcAft>
                      </a:pPr>
                      <a:r>
                        <a:rPr lang="en-GB" sz="3000" dirty="0">
                          <a:effectLst/>
                        </a:rPr>
                        <a:t>Security Classification</a:t>
                      </a:r>
                      <a:endParaRPr lang="en-IN" sz="30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tc>
                <a:tc>
                  <a:txBody>
                    <a:bodyPr/>
                    <a:lstStyle/>
                    <a:p>
                      <a:pPr>
                        <a:spcAft>
                          <a:spcPts val="0"/>
                        </a:spcAft>
                      </a:pPr>
                      <a:r>
                        <a:rPr lang="en-GB" sz="3000" dirty="0">
                          <a:effectLst/>
                        </a:rPr>
                        <a:t>Confidential</a:t>
                      </a:r>
                      <a:endParaRPr lang="en-IN"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2086167304"/>
                  </a:ext>
                </a:extLst>
              </a:tr>
              <a:tr h="532775">
                <a:tc>
                  <a:txBody>
                    <a:bodyPr/>
                    <a:lstStyle/>
                    <a:p>
                      <a:pPr>
                        <a:spcAft>
                          <a:spcPts val="0"/>
                        </a:spcAft>
                      </a:pPr>
                      <a:r>
                        <a:rPr lang="en-GB" sz="3000" dirty="0">
                          <a:effectLst/>
                        </a:rPr>
                        <a:t>Date Issued</a:t>
                      </a:r>
                      <a:endParaRPr lang="en-IN" sz="30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tc>
                <a:tc>
                  <a:txBody>
                    <a:bodyPr/>
                    <a:lstStyle/>
                    <a:p>
                      <a:pPr>
                        <a:spcAft>
                          <a:spcPts val="0"/>
                        </a:spcAft>
                      </a:pPr>
                      <a:r>
                        <a:rPr lang="en-GB" sz="3000" dirty="0" smtClean="0">
                          <a:effectLst/>
                        </a:rPr>
                        <a:t>30-Jul-2025</a:t>
                      </a:r>
                      <a:endParaRPr lang="en-IN"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562873043"/>
                  </a:ext>
                </a:extLst>
              </a:tr>
              <a:tr h="539010">
                <a:tc>
                  <a:txBody>
                    <a:bodyPr/>
                    <a:lstStyle/>
                    <a:p>
                      <a:pPr>
                        <a:spcAft>
                          <a:spcPts val="0"/>
                        </a:spcAft>
                      </a:pPr>
                      <a:r>
                        <a:rPr lang="en-GB" sz="3000">
                          <a:effectLst/>
                        </a:rPr>
                        <a:t>Version</a:t>
                      </a:r>
                      <a:endParaRPr lang="en-IN" sz="300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tc>
                <a:tc>
                  <a:txBody>
                    <a:bodyPr/>
                    <a:lstStyle/>
                    <a:p>
                      <a:pPr>
                        <a:spcAft>
                          <a:spcPts val="0"/>
                        </a:spcAft>
                      </a:pPr>
                      <a:r>
                        <a:rPr lang="en-US" sz="3000" dirty="0">
                          <a:effectLst/>
                        </a:rPr>
                        <a:t>1.0</a:t>
                      </a:r>
                      <a:endParaRPr lang="en-IN" sz="30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tc>
                <a:extLst>
                  <a:ext uri="{0D108BD9-81ED-4DB2-BD59-A6C34878D82A}">
                    <a16:rowId xmlns:a16="http://schemas.microsoft.com/office/drawing/2014/main" val="742413050"/>
                  </a:ext>
                </a:extLst>
              </a:tr>
              <a:tr h="539010">
                <a:tc>
                  <a:txBody>
                    <a:bodyPr/>
                    <a:lstStyle/>
                    <a:p>
                      <a:pPr>
                        <a:spcAft>
                          <a:spcPts val="0"/>
                        </a:spcAft>
                      </a:pPr>
                      <a:r>
                        <a:rPr lang="en-GB" sz="3000" kern="1400">
                          <a:effectLst/>
                        </a:rPr>
                        <a:t>Project Name</a:t>
                      </a:r>
                      <a:endParaRPr lang="en-IN" sz="300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tc>
                <a:tc>
                  <a:txBody>
                    <a:bodyPr/>
                    <a:lstStyle/>
                    <a:p>
                      <a:pPr>
                        <a:spcAft>
                          <a:spcPts val="0"/>
                        </a:spcAft>
                      </a:pPr>
                      <a:r>
                        <a:rPr lang="en-US" sz="3000" dirty="0">
                          <a:effectLst/>
                        </a:rPr>
                        <a:t>NA</a:t>
                      </a:r>
                      <a:endParaRPr lang="en-IN" sz="30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tc>
                <a:extLst>
                  <a:ext uri="{0D108BD9-81ED-4DB2-BD59-A6C34878D82A}">
                    <a16:rowId xmlns:a16="http://schemas.microsoft.com/office/drawing/2014/main" val="3742304672"/>
                  </a:ext>
                </a:extLst>
              </a:tr>
              <a:tr h="539010">
                <a:tc>
                  <a:txBody>
                    <a:bodyPr/>
                    <a:lstStyle/>
                    <a:p>
                      <a:pPr>
                        <a:spcAft>
                          <a:spcPts val="0"/>
                        </a:spcAft>
                      </a:pPr>
                      <a:r>
                        <a:rPr lang="en-GB" sz="3000" dirty="0">
                          <a:effectLst/>
                        </a:rPr>
                        <a:t>Author</a:t>
                      </a:r>
                      <a:endParaRPr lang="en-IN" sz="30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tc>
                <a:tc>
                  <a:txBody>
                    <a:bodyPr/>
                    <a:lstStyle/>
                    <a:p>
                      <a:pPr>
                        <a:spcAft>
                          <a:spcPts val="0"/>
                        </a:spcAft>
                      </a:pPr>
                      <a:r>
                        <a:rPr lang="en-US" sz="3000" dirty="0">
                          <a:solidFill>
                            <a:schemeClr val="bg1"/>
                          </a:solidFill>
                          <a:effectLst/>
                          <a:hlinkClick r:id="rId3"/>
                        </a:rPr>
                        <a:t>AJ </a:t>
                      </a:r>
                      <a:r>
                        <a:rPr lang="en-US" sz="3000" dirty="0" smtClean="0">
                          <a:solidFill>
                            <a:schemeClr val="bg1"/>
                          </a:solidFill>
                          <a:effectLst/>
                          <a:hlinkClick r:id="rId3"/>
                        </a:rPr>
                        <a:t>KHAN</a:t>
                      </a:r>
                      <a:r>
                        <a:rPr lang="en-US" sz="3000" dirty="0" smtClean="0">
                          <a:solidFill>
                            <a:schemeClr val="bg1"/>
                          </a:solidFill>
                          <a:effectLst/>
                        </a:rPr>
                        <a:t> </a:t>
                      </a:r>
                      <a:endParaRPr lang="en-IN" sz="3000" dirty="0">
                        <a:solidFill>
                          <a:schemeClr val="bg1"/>
                        </a:solidFill>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tc>
                <a:extLst>
                  <a:ext uri="{0D108BD9-81ED-4DB2-BD59-A6C34878D82A}">
                    <a16:rowId xmlns:a16="http://schemas.microsoft.com/office/drawing/2014/main" val="1894545232"/>
                  </a:ext>
                </a:extLst>
              </a:tr>
            </a:tbl>
          </a:graphicData>
        </a:graphic>
      </p:graphicFrame>
      <p:sp>
        <p:nvSpPr>
          <p:cNvPr id="4" name="Rectangle 3"/>
          <p:cNvSpPr/>
          <p:nvPr/>
        </p:nvSpPr>
        <p:spPr>
          <a:xfrm>
            <a:off x="392029" y="4989886"/>
            <a:ext cx="5631735" cy="1754326"/>
          </a:xfrm>
          <a:prstGeom prst="rect">
            <a:avLst/>
          </a:prstGeom>
        </p:spPr>
        <p:txBody>
          <a:bodyPr wrap="none">
            <a:spAutoFit/>
          </a:bodyPr>
          <a:lstStyle/>
          <a:p>
            <a:r>
              <a:rPr lang="en-GB" sz="2700" b="1" u="sng" dirty="0"/>
              <a:t>VERSION HISTORY / CHANGE HISTORY</a:t>
            </a:r>
          </a:p>
          <a:p>
            <a:endParaRPr lang="en-GB" sz="2700" b="1" u="sng" dirty="0"/>
          </a:p>
          <a:p>
            <a:endParaRPr lang="en-IN" sz="2700" dirty="0"/>
          </a:p>
          <a:p>
            <a:endParaRPr lang="en-IN" sz="2700" dirty="0"/>
          </a:p>
        </p:txBody>
      </p:sp>
      <p:graphicFrame>
        <p:nvGraphicFramePr>
          <p:cNvPr id="9" name="Table 8"/>
          <p:cNvGraphicFramePr>
            <a:graphicFrameLocks noGrp="1"/>
          </p:cNvGraphicFramePr>
          <p:nvPr>
            <p:extLst>
              <p:ext uri="{D42A27DB-BD31-4B8C-83A1-F6EECF244321}">
                <p14:modId xmlns:p14="http://schemas.microsoft.com/office/powerpoint/2010/main" val="1808746074"/>
              </p:ext>
            </p:extLst>
          </p:nvPr>
        </p:nvGraphicFramePr>
        <p:xfrm>
          <a:off x="228600" y="5524500"/>
          <a:ext cx="17332440" cy="3045701"/>
        </p:xfrm>
        <a:graphic>
          <a:graphicData uri="http://schemas.openxmlformats.org/drawingml/2006/table">
            <a:tbl>
              <a:tblPr firstRow="1" firstCol="1" bandRow="1">
                <a:tableStyleId>{284E427A-3D55-4303-BF80-6455036E1DE7}</a:tableStyleId>
              </a:tblPr>
              <a:tblGrid>
                <a:gridCol w="1711899">
                  <a:extLst>
                    <a:ext uri="{9D8B030D-6E8A-4147-A177-3AD203B41FA5}">
                      <a16:colId xmlns:a16="http://schemas.microsoft.com/office/drawing/2014/main" val="4028199753"/>
                    </a:ext>
                  </a:extLst>
                </a:gridCol>
                <a:gridCol w="2634539">
                  <a:extLst>
                    <a:ext uri="{9D8B030D-6E8A-4147-A177-3AD203B41FA5}">
                      <a16:colId xmlns:a16="http://schemas.microsoft.com/office/drawing/2014/main" val="597399116"/>
                    </a:ext>
                  </a:extLst>
                </a:gridCol>
                <a:gridCol w="4942700">
                  <a:extLst>
                    <a:ext uri="{9D8B030D-6E8A-4147-A177-3AD203B41FA5}">
                      <a16:colId xmlns:a16="http://schemas.microsoft.com/office/drawing/2014/main" val="1841064897"/>
                    </a:ext>
                  </a:extLst>
                </a:gridCol>
                <a:gridCol w="8043302">
                  <a:extLst>
                    <a:ext uri="{9D8B030D-6E8A-4147-A177-3AD203B41FA5}">
                      <a16:colId xmlns:a16="http://schemas.microsoft.com/office/drawing/2014/main" val="1802783869"/>
                    </a:ext>
                  </a:extLst>
                </a:gridCol>
              </a:tblGrid>
              <a:tr h="485381">
                <a:tc>
                  <a:txBody>
                    <a:bodyPr/>
                    <a:lstStyle/>
                    <a:p>
                      <a:pPr>
                        <a:spcAft>
                          <a:spcPts val="0"/>
                        </a:spcAft>
                      </a:pPr>
                      <a:r>
                        <a:rPr lang="en-GB" sz="3000" dirty="0">
                          <a:effectLst/>
                        </a:rPr>
                        <a:t>Version</a:t>
                      </a:r>
                      <a:endParaRPr lang="en-IN" sz="30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b"/>
                </a:tc>
                <a:tc>
                  <a:txBody>
                    <a:bodyPr/>
                    <a:lstStyle/>
                    <a:p>
                      <a:pPr>
                        <a:spcAft>
                          <a:spcPts val="0"/>
                        </a:spcAft>
                      </a:pPr>
                      <a:r>
                        <a:rPr lang="en-GB" sz="3000">
                          <a:effectLst/>
                        </a:rPr>
                        <a:t>Date Issued</a:t>
                      </a:r>
                      <a:endParaRPr lang="en-IN" sz="300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b"/>
                </a:tc>
                <a:tc>
                  <a:txBody>
                    <a:bodyPr/>
                    <a:lstStyle/>
                    <a:p>
                      <a:pPr>
                        <a:spcAft>
                          <a:spcPts val="0"/>
                        </a:spcAft>
                      </a:pPr>
                      <a:r>
                        <a:rPr lang="en-GB" sz="3000" dirty="0">
                          <a:effectLst/>
                        </a:rPr>
                        <a:t>Issued to</a:t>
                      </a:r>
                      <a:endParaRPr lang="en-IN" sz="30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b"/>
                </a:tc>
                <a:tc>
                  <a:txBody>
                    <a:bodyPr/>
                    <a:lstStyle/>
                    <a:p>
                      <a:pPr>
                        <a:spcAft>
                          <a:spcPts val="0"/>
                        </a:spcAft>
                      </a:pPr>
                      <a:r>
                        <a:rPr lang="en-GB" sz="3000">
                          <a:effectLst/>
                        </a:rPr>
                        <a:t>Comments</a:t>
                      </a:r>
                      <a:endParaRPr lang="en-IN" sz="300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b"/>
                </a:tc>
                <a:extLst>
                  <a:ext uri="{0D108BD9-81ED-4DB2-BD59-A6C34878D82A}">
                    <a16:rowId xmlns:a16="http://schemas.microsoft.com/office/drawing/2014/main" val="153392724"/>
                  </a:ext>
                </a:extLst>
              </a:tr>
              <a:tr h="457200">
                <a:tc>
                  <a:txBody>
                    <a:bodyPr/>
                    <a:lstStyle/>
                    <a:p>
                      <a:pPr algn="r">
                        <a:spcAft>
                          <a:spcPts val="0"/>
                        </a:spcAft>
                      </a:pPr>
                      <a:r>
                        <a:rPr lang="en-GB" sz="3000" dirty="0">
                          <a:effectLst/>
                        </a:rPr>
                        <a:t>0.1</a:t>
                      </a:r>
                      <a:endParaRPr lang="en-IN" sz="30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b"/>
                </a:tc>
                <a:tc>
                  <a:txBody>
                    <a:bodyPr/>
                    <a:lstStyle/>
                    <a:p>
                      <a:pPr>
                        <a:spcAft>
                          <a:spcPts val="0"/>
                        </a:spcAft>
                      </a:pPr>
                      <a:r>
                        <a:rPr lang="en-GB" sz="3000" dirty="0" smtClean="0">
                          <a:effectLst/>
                        </a:rPr>
                        <a:t>30-Jul-2025</a:t>
                      </a:r>
                      <a:endParaRPr lang="en-IN"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nchor="b"/>
                </a:tc>
                <a:tc>
                  <a:txBody>
                    <a:bodyPr/>
                    <a:lstStyle/>
                    <a:p>
                      <a:pPr>
                        <a:spcAft>
                          <a:spcPts val="0"/>
                        </a:spcAft>
                      </a:pPr>
                      <a:r>
                        <a:rPr lang="en-GB" sz="3000">
                          <a:effectLst/>
                        </a:rPr>
                        <a:t> </a:t>
                      </a:r>
                      <a:endParaRPr lang="en-IN" sz="300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b"/>
                </a:tc>
                <a:tc>
                  <a:txBody>
                    <a:bodyPr/>
                    <a:lstStyle/>
                    <a:p>
                      <a:pPr>
                        <a:spcAft>
                          <a:spcPts val="0"/>
                        </a:spcAft>
                      </a:pPr>
                      <a:r>
                        <a:rPr lang="en-GB" sz="3000">
                          <a:effectLst/>
                        </a:rPr>
                        <a:t>Issued for internal review</a:t>
                      </a:r>
                      <a:endParaRPr lang="en-IN" sz="300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b"/>
                </a:tc>
                <a:extLst>
                  <a:ext uri="{0D108BD9-81ED-4DB2-BD59-A6C34878D82A}">
                    <a16:rowId xmlns:a16="http://schemas.microsoft.com/office/drawing/2014/main" val="2543743741"/>
                  </a:ext>
                </a:extLst>
              </a:tr>
              <a:tr h="457200">
                <a:tc>
                  <a:txBody>
                    <a:bodyPr/>
                    <a:lstStyle/>
                    <a:p>
                      <a:pPr>
                        <a:spcAft>
                          <a:spcPts val="0"/>
                        </a:spcAft>
                      </a:pPr>
                      <a:r>
                        <a:rPr lang="en-GB" sz="3000">
                          <a:effectLst/>
                        </a:rPr>
                        <a:t>        1.0</a:t>
                      </a:r>
                      <a:endParaRPr lang="en-IN" sz="300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b"/>
                </a:tc>
                <a:tc>
                  <a:txBody>
                    <a:bodyPr/>
                    <a:lstStyle/>
                    <a:p>
                      <a:pPr>
                        <a:spcAft>
                          <a:spcPts val="0"/>
                        </a:spcAft>
                      </a:pPr>
                      <a:r>
                        <a:rPr lang="en-GB" sz="3000" dirty="0" smtClean="0">
                          <a:effectLst/>
                        </a:rPr>
                        <a:t>30-Jul-2025</a:t>
                      </a:r>
                      <a:endParaRPr lang="en-IN"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nchor="b"/>
                </a:tc>
                <a:tc>
                  <a:txBody>
                    <a:bodyPr/>
                    <a:lstStyle/>
                    <a:p>
                      <a:pPr>
                        <a:spcAft>
                          <a:spcPts val="0"/>
                        </a:spcAft>
                      </a:pPr>
                      <a:r>
                        <a:rPr lang="en-GB" sz="3000" dirty="0">
                          <a:effectLst/>
                        </a:rPr>
                        <a:t> </a:t>
                      </a:r>
                      <a:endParaRPr lang="en-IN" sz="30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b"/>
                </a:tc>
                <a:tc>
                  <a:txBody>
                    <a:bodyPr/>
                    <a:lstStyle/>
                    <a:p>
                      <a:pPr>
                        <a:spcAft>
                          <a:spcPts val="0"/>
                        </a:spcAft>
                      </a:pPr>
                      <a:r>
                        <a:rPr lang="en-GB" sz="3000">
                          <a:effectLst/>
                        </a:rPr>
                        <a:t>Final version</a:t>
                      </a:r>
                      <a:endParaRPr lang="en-IN" sz="300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b"/>
                </a:tc>
                <a:extLst>
                  <a:ext uri="{0D108BD9-81ED-4DB2-BD59-A6C34878D82A}">
                    <a16:rowId xmlns:a16="http://schemas.microsoft.com/office/drawing/2014/main" val="3960549524"/>
                  </a:ext>
                </a:extLst>
              </a:tr>
              <a:tr h="457200">
                <a:tc>
                  <a:txBody>
                    <a:bodyPr/>
                    <a:lstStyle/>
                    <a:p>
                      <a:pPr>
                        <a:spcAft>
                          <a:spcPts val="0"/>
                        </a:spcAft>
                      </a:pPr>
                      <a:r>
                        <a:rPr lang="en-GB" sz="3000">
                          <a:effectLst/>
                        </a:rPr>
                        <a:t> </a:t>
                      </a:r>
                      <a:endParaRPr lang="en-IN" sz="300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ctr"/>
                </a:tc>
                <a:tc>
                  <a:txBody>
                    <a:bodyPr/>
                    <a:lstStyle/>
                    <a:p>
                      <a:pPr>
                        <a:spcAft>
                          <a:spcPts val="0"/>
                        </a:spcAft>
                      </a:pPr>
                      <a:r>
                        <a:rPr lang="en-GB" sz="3000" dirty="0">
                          <a:effectLst/>
                        </a:rPr>
                        <a:t> </a:t>
                      </a:r>
                      <a:endParaRPr lang="en-IN" sz="30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ctr"/>
                </a:tc>
                <a:tc>
                  <a:txBody>
                    <a:bodyPr/>
                    <a:lstStyle/>
                    <a:p>
                      <a:pPr>
                        <a:spcAft>
                          <a:spcPts val="0"/>
                        </a:spcAft>
                      </a:pPr>
                      <a:r>
                        <a:rPr lang="en-GB" sz="3000" dirty="0">
                          <a:effectLst/>
                        </a:rPr>
                        <a:t> </a:t>
                      </a:r>
                      <a:endParaRPr lang="en-IN" sz="30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ctr"/>
                </a:tc>
                <a:tc>
                  <a:txBody>
                    <a:bodyPr/>
                    <a:lstStyle/>
                    <a:p>
                      <a:pPr>
                        <a:spcAft>
                          <a:spcPts val="0"/>
                        </a:spcAft>
                      </a:pPr>
                      <a:r>
                        <a:rPr lang="en-GB" sz="3000" dirty="0">
                          <a:effectLst/>
                        </a:rPr>
                        <a:t> </a:t>
                      </a:r>
                      <a:endParaRPr lang="en-IN" sz="30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ctr"/>
                </a:tc>
                <a:extLst>
                  <a:ext uri="{0D108BD9-81ED-4DB2-BD59-A6C34878D82A}">
                    <a16:rowId xmlns:a16="http://schemas.microsoft.com/office/drawing/2014/main" val="3670025024"/>
                  </a:ext>
                </a:extLst>
              </a:tr>
              <a:tr h="457200">
                <a:tc>
                  <a:txBody>
                    <a:bodyPr/>
                    <a:lstStyle/>
                    <a:p>
                      <a:pPr>
                        <a:spcAft>
                          <a:spcPts val="0"/>
                        </a:spcAft>
                      </a:pPr>
                      <a:r>
                        <a:rPr lang="en-GB" sz="3000">
                          <a:effectLst/>
                        </a:rPr>
                        <a:t> </a:t>
                      </a:r>
                      <a:endParaRPr lang="en-IN" sz="300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ctr"/>
                </a:tc>
                <a:tc>
                  <a:txBody>
                    <a:bodyPr/>
                    <a:lstStyle/>
                    <a:p>
                      <a:pPr>
                        <a:spcAft>
                          <a:spcPts val="0"/>
                        </a:spcAft>
                      </a:pPr>
                      <a:r>
                        <a:rPr lang="en-GB" sz="3000" dirty="0">
                          <a:effectLst/>
                        </a:rPr>
                        <a:t> </a:t>
                      </a:r>
                      <a:endParaRPr lang="en-IN" sz="30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ctr"/>
                </a:tc>
                <a:tc>
                  <a:txBody>
                    <a:bodyPr/>
                    <a:lstStyle/>
                    <a:p>
                      <a:pPr>
                        <a:spcAft>
                          <a:spcPts val="0"/>
                        </a:spcAft>
                      </a:pPr>
                      <a:r>
                        <a:rPr lang="en-GB" sz="3000" dirty="0">
                          <a:effectLst/>
                        </a:rPr>
                        <a:t> </a:t>
                      </a:r>
                      <a:endParaRPr lang="en-IN" sz="30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ctr"/>
                </a:tc>
                <a:tc>
                  <a:txBody>
                    <a:bodyPr/>
                    <a:lstStyle/>
                    <a:p>
                      <a:pPr>
                        <a:spcAft>
                          <a:spcPts val="0"/>
                        </a:spcAft>
                      </a:pPr>
                      <a:r>
                        <a:rPr lang="en-GB" sz="3000">
                          <a:effectLst/>
                        </a:rPr>
                        <a:t> </a:t>
                      </a:r>
                      <a:endParaRPr lang="en-IN" sz="300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ctr"/>
                </a:tc>
                <a:extLst>
                  <a:ext uri="{0D108BD9-81ED-4DB2-BD59-A6C34878D82A}">
                    <a16:rowId xmlns:a16="http://schemas.microsoft.com/office/drawing/2014/main" val="2340049511"/>
                  </a:ext>
                </a:extLst>
              </a:tr>
              <a:tr h="365760">
                <a:tc>
                  <a:txBody>
                    <a:bodyPr/>
                    <a:lstStyle/>
                    <a:p>
                      <a:pPr>
                        <a:spcAft>
                          <a:spcPts val="0"/>
                        </a:spcAft>
                      </a:pPr>
                      <a:r>
                        <a:rPr lang="en-GB" sz="2400">
                          <a:effectLst/>
                        </a:rPr>
                        <a:t> </a:t>
                      </a:r>
                      <a:endParaRPr lang="en-IN" sz="300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ctr"/>
                </a:tc>
                <a:tc>
                  <a:txBody>
                    <a:bodyPr/>
                    <a:lstStyle/>
                    <a:p>
                      <a:pPr>
                        <a:spcAft>
                          <a:spcPts val="0"/>
                        </a:spcAft>
                      </a:pPr>
                      <a:r>
                        <a:rPr lang="en-GB" sz="2400">
                          <a:effectLst/>
                        </a:rPr>
                        <a:t> </a:t>
                      </a:r>
                      <a:endParaRPr lang="en-IN" sz="300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ctr"/>
                </a:tc>
                <a:tc>
                  <a:txBody>
                    <a:bodyPr/>
                    <a:lstStyle/>
                    <a:p>
                      <a:pPr>
                        <a:spcAft>
                          <a:spcPts val="0"/>
                        </a:spcAft>
                      </a:pPr>
                      <a:r>
                        <a:rPr lang="en-GB" sz="2400" dirty="0">
                          <a:effectLst/>
                        </a:rPr>
                        <a:t> </a:t>
                      </a:r>
                      <a:endParaRPr lang="en-IN" sz="30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ctr"/>
                </a:tc>
                <a:tc>
                  <a:txBody>
                    <a:bodyPr/>
                    <a:lstStyle/>
                    <a:p>
                      <a:pPr>
                        <a:spcAft>
                          <a:spcPts val="0"/>
                        </a:spcAft>
                      </a:pPr>
                      <a:r>
                        <a:rPr lang="en-GB" sz="2400" dirty="0">
                          <a:effectLst/>
                        </a:rPr>
                        <a:t> </a:t>
                      </a:r>
                      <a:endParaRPr lang="en-IN" sz="30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ctr"/>
                </a:tc>
                <a:extLst>
                  <a:ext uri="{0D108BD9-81ED-4DB2-BD59-A6C34878D82A}">
                    <a16:rowId xmlns:a16="http://schemas.microsoft.com/office/drawing/2014/main" val="2711693322"/>
                  </a:ext>
                </a:extLst>
              </a:tr>
              <a:tr h="365760">
                <a:tc>
                  <a:txBody>
                    <a:bodyPr/>
                    <a:lstStyle/>
                    <a:p>
                      <a:pPr>
                        <a:spcAft>
                          <a:spcPts val="0"/>
                        </a:spcAft>
                      </a:pPr>
                      <a:r>
                        <a:rPr lang="en-GB" sz="2400">
                          <a:effectLst/>
                        </a:rPr>
                        <a:t> </a:t>
                      </a:r>
                      <a:endParaRPr lang="en-IN" sz="300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ctr"/>
                </a:tc>
                <a:tc>
                  <a:txBody>
                    <a:bodyPr/>
                    <a:lstStyle/>
                    <a:p>
                      <a:pPr>
                        <a:spcAft>
                          <a:spcPts val="0"/>
                        </a:spcAft>
                      </a:pPr>
                      <a:r>
                        <a:rPr lang="en-GB" sz="2400">
                          <a:effectLst/>
                        </a:rPr>
                        <a:t> </a:t>
                      </a:r>
                      <a:endParaRPr lang="en-IN" sz="300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ctr"/>
                </a:tc>
                <a:tc>
                  <a:txBody>
                    <a:bodyPr/>
                    <a:lstStyle/>
                    <a:p>
                      <a:pPr>
                        <a:spcAft>
                          <a:spcPts val="0"/>
                        </a:spcAft>
                      </a:pPr>
                      <a:r>
                        <a:rPr lang="en-GB" sz="2400" dirty="0">
                          <a:effectLst/>
                        </a:rPr>
                        <a:t> </a:t>
                      </a:r>
                      <a:endParaRPr lang="en-IN" sz="30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ctr"/>
                </a:tc>
                <a:tc>
                  <a:txBody>
                    <a:bodyPr/>
                    <a:lstStyle/>
                    <a:p>
                      <a:pPr>
                        <a:spcAft>
                          <a:spcPts val="0"/>
                        </a:spcAft>
                      </a:pPr>
                      <a:r>
                        <a:rPr lang="en-GB" sz="2400" dirty="0">
                          <a:effectLst/>
                        </a:rPr>
                        <a:t> </a:t>
                      </a:r>
                      <a:endParaRPr lang="en-IN" sz="30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102870" marR="102870" marT="0" marB="0" anchor="ctr"/>
                </a:tc>
                <a:extLst>
                  <a:ext uri="{0D108BD9-81ED-4DB2-BD59-A6C34878D82A}">
                    <a16:rowId xmlns:a16="http://schemas.microsoft.com/office/drawing/2014/main" val="647449134"/>
                  </a:ext>
                </a:extLst>
              </a:tr>
            </a:tbl>
          </a:graphicData>
        </a:graphic>
      </p:graphicFrame>
      <p:sp>
        <p:nvSpPr>
          <p:cNvPr id="7" name="Oval 6"/>
          <p:cNvSpPr/>
          <p:nvPr/>
        </p:nvSpPr>
        <p:spPr>
          <a:xfrm>
            <a:off x="15885368" y="7907694"/>
            <a:ext cx="2402633" cy="23793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700"/>
          </a:p>
        </p:txBody>
      </p:sp>
    </p:spTree>
    <p:extLst>
      <p:ext uri="{BB962C8B-B14F-4D97-AF65-F5344CB8AC3E}">
        <p14:creationId xmlns:p14="http://schemas.microsoft.com/office/powerpoint/2010/main" val="25036833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5921063" y="9215063"/>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3" name="Freeform 3"/>
          <p:cNvSpPr/>
          <p:nvPr/>
        </p:nvSpPr>
        <p:spPr>
          <a:xfrm>
            <a:off x="1246118" y="773074"/>
            <a:ext cx="15408105" cy="8320377"/>
          </a:xfrm>
          <a:custGeom>
            <a:avLst/>
            <a:gdLst/>
            <a:ahLst/>
            <a:cxnLst/>
            <a:rect l="l" t="t" r="r" b="b"/>
            <a:pathLst>
              <a:path w="15408105" h="8320377">
                <a:moveTo>
                  <a:pt x="0" y="0"/>
                </a:moveTo>
                <a:lnTo>
                  <a:pt x="15408105" y="0"/>
                </a:lnTo>
                <a:lnTo>
                  <a:pt x="15408105" y="8320377"/>
                </a:lnTo>
                <a:lnTo>
                  <a:pt x="0" y="8320377"/>
                </a:lnTo>
                <a:lnTo>
                  <a:pt x="0" y="0"/>
                </a:lnTo>
                <a:close/>
              </a:path>
            </a:pathLst>
          </a:custGeom>
          <a:blipFill>
            <a:blip r:embed="rId3"/>
            <a:stretch>
              <a:fillRect/>
            </a:stretch>
          </a:blipFill>
        </p:spPr>
      </p:sp>
      <p:sp>
        <p:nvSpPr>
          <p:cNvPr id="4" name="TextBox 4"/>
          <p:cNvSpPr txBox="1"/>
          <p:nvPr/>
        </p:nvSpPr>
        <p:spPr>
          <a:xfrm>
            <a:off x="2382355" y="150889"/>
            <a:ext cx="13135631" cy="475577"/>
          </a:xfrm>
          <a:prstGeom prst="rect">
            <a:avLst/>
          </a:prstGeom>
        </p:spPr>
        <p:txBody>
          <a:bodyPr lIns="0" tIns="0" rIns="0" bIns="0" rtlCol="0" anchor="t">
            <a:spAutoFit/>
          </a:bodyPr>
          <a:lstStyle/>
          <a:p>
            <a:pPr marL="0" lvl="0" indent="0" algn="ctr">
              <a:lnSpc>
                <a:spcPts val="3895"/>
              </a:lnSpc>
            </a:pPr>
            <a:r>
              <a:rPr lang="en-US" sz="3116" b="1" spc="121">
                <a:solidFill>
                  <a:srgbClr val="FFFFFF"/>
                </a:solidFill>
                <a:latin typeface="Helvetica Now Bold"/>
                <a:ea typeface="Helvetica Now Bold"/>
                <a:cs typeface="Helvetica Now Bold"/>
                <a:sym typeface="Helvetica Now Bold"/>
              </a:rPr>
              <a:t>RESEARCH ABOUT Company -  nfrastructure DIAGRAM</a:t>
            </a:r>
          </a:p>
        </p:txBody>
      </p:sp>
      <p:sp>
        <p:nvSpPr>
          <p:cNvPr id="5" name="TextBox 5"/>
          <p:cNvSpPr txBox="1"/>
          <p:nvPr/>
        </p:nvSpPr>
        <p:spPr>
          <a:xfrm>
            <a:off x="0" y="9495963"/>
            <a:ext cx="3475012" cy="669425"/>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2.1.5</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5921063" y="9215063"/>
            <a:ext cx="2366937" cy="1071937"/>
          </a:xfrm>
          <a:custGeom>
            <a:avLst/>
            <a:gdLst/>
            <a:ahLst/>
            <a:cxnLst/>
            <a:rect l="l" t="t" r="r" b="b"/>
            <a:pathLst>
              <a:path w="2366937" h="1071937">
                <a:moveTo>
                  <a:pt x="0" y="0"/>
                </a:moveTo>
                <a:lnTo>
                  <a:pt x="2366936" y="0"/>
                </a:lnTo>
                <a:lnTo>
                  <a:pt x="2366936" y="1071936"/>
                </a:lnTo>
                <a:lnTo>
                  <a:pt x="0" y="1071936"/>
                </a:lnTo>
                <a:lnTo>
                  <a:pt x="0" y="0"/>
                </a:lnTo>
                <a:close/>
              </a:path>
            </a:pathLst>
          </a:custGeom>
          <a:blipFill>
            <a:blip r:embed="rId2"/>
            <a:stretch>
              <a:fillRect l="-2437" r="-2437"/>
            </a:stretch>
          </a:blipFill>
        </p:spPr>
      </p:sp>
      <p:graphicFrame>
        <p:nvGraphicFramePr>
          <p:cNvPr id="3" name="Table 3"/>
          <p:cNvGraphicFramePr>
            <a:graphicFrameLocks noGrp="1"/>
          </p:cNvGraphicFramePr>
          <p:nvPr>
            <p:extLst>
              <p:ext uri="{D42A27DB-BD31-4B8C-83A1-F6EECF244321}">
                <p14:modId xmlns:p14="http://schemas.microsoft.com/office/powerpoint/2010/main" val="2964416421"/>
              </p:ext>
            </p:extLst>
          </p:nvPr>
        </p:nvGraphicFramePr>
        <p:xfrm>
          <a:off x="195376" y="661025"/>
          <a:ext cx="11082224" cy="9575261"/>
        </p:xfrm>
        <a:graphic>
          <a:graphicData uri="http://schemas.openxmlformats.org/drawingml/2006/table">
            <a:tbl>
              <a:tblPr/>
              <a:tblGrid>
                <a:gridCol w="4336490">
                  <a:extLst>
                    <a:ext uri="{9D8B030D-6E8A-4147-A177-3AD203B41FA5}">
                      <a16:colId xmlns:a16="http://schemas.microsoft.com/office/drawing/2014/main" val="20000"/>
                    </a:ext>
                  </a:extLst>
                </a:gridCol>
                <a:gridCol w="6745734">
                  <a:extLst>
                    <a:ext uri="{9D8B030D-6E8A-4147-A177-3AD203B41FA5}">
                      <a16:colId xmlns:a16="http://schemas.microsoft.com/office/drawing/2014/main" val="20001"/>
                    </a:ext>
                  </a:extLst>
                </a:gridCol>
              </a:tblGrid>
              <a:tr h="816553">
                <a:tc>
                  <a:txBody>
                    <a:bodyPr/>
                    <a:lstStyle/>
                    <a:p>
                      <a:pPr algn="just">
                        <a:lnSpc>
                          <a:spcPts val="2849"/>
                        </a:lnSpc>
                        <a:defRPr/>
                      </a:pPr>
                      <a:r>
                        <a:rPr lang="en-US" sz="2035" dirty="0">
                          <a:solidFill>
                            <a:srgbClr val="FFFFFF"/>
                          </a:solidFill>
                          <a:latin typeface="IBM Plex Sans"/>
                          <a:ea typeface="IBM Plex Sans"/>
                          <a:cs typeface="IBM Plex Sans"/>
                          <a:sym typeface="IBM Plex Sans"/>
                        </a:rPr>
                        <a:t>Office Communication</a:t>
                      </a:r>
                      <a:endParaRPr lang="en-US" sz="1100" dirty="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just">
                        <a:lnSpc>
                          <a:spcPts val="2849"/>
                        </a:lnSpc>
                        <a:defRPr/>
                      </a:pPr>
                      <a:r>
                        <a:rPr lang="en-US" sz="2035">
                          <a:solidFill>
                            <a:srgbClr val="FFFFFF"/>
                          </a:solidFill>
                          <a:latin typeface="IBM Plex Sans"/>
                          <a:ea typeface="IBM Plex Sans"/>
                          <a:cs typeface="IBM Plex Sans"/>
                          <a:sym typeface="IBM Plex Sans"/>
                        </a:rPr>
                        <a:t>Office 365 Suite [Teams]</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0"/>
                  </a:ext>
                </a:extLst>
              </a:tr>
              <a:tr h="816553">
                <a:tc>
                  <a:txBody>
                    <a:bodyPr/>
                    <a:lstStyle/>
                    <a:p>
                      <a:pPr algn="just">
                        <a:lnSpc>
                          <a:spcPts val="2849"/>
                        </a:lnSpc>
                        <a:defRPr/>
                      </a:pPr>
                      <a:r>
                        <a:rPr lang="en-US" sz="2035">
                          <a:solidFill>
                            <a:srgbClr val="FFFFFF"/>
                          </a:solidFill>
                          <a:latin typeface="IBM Plex Sans"/>
                          <a:ea typeface="IBM Plex Sans"/>
                          <a:cs typeface="IBM Plex Sans"/>
                          <a:sym typeface="IBM Plex Sans"/>
                        </a:rPr>
                        <a:t>VPN</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just">
                        <a:lnSpc>
                          <a:spcPts val="2849"/>
                        </a:lnSpc>
                        <a:defRPr/>
                      </a:pPr>
                      <a:r>
                        <a:rPr lang="en-US" sz="2035">
                          <a:solidFill>
                            <a:srgbClr val="FFFFFF"/>
                          </a:solidFill>
                          <a:latin typeface="IBM Plex Sans"/>
                          <a:ea typeface="IBM Plex Sans"/>
                          <a:cs typeface="IBM Plex Sans"/>
                          <a:sym typeface="IBM Plex Sans"/>
                        </a:rPr>
                        <a:t>Open VPN</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1"/>
                  </a:ext>
                </a:extLst>
              </a:tr>
              <a:tr h="1511528">
                <a:tc>
                  <a:txBody>
                    <a:bodyPr/>
                    <a:lstStyle/>
                    <a:p>
                      <a:pPr algn="just">
                        <a:lnSpc>
                          <a:spcPts val="2849"/>
                        </a:lnSpc>
                        <a:defRPr/>
                      </a:pPr>
                      <a:r>
                        <a:rPr lang="en-US" sz="2035">
                          <a:solidFill>
                            <a:srgbClr val="FFFFFF"/>
                          </a:solidFill>
                          <a:latin typeface="IBM Plex Sans"/>
                          <a:ea typeface="IBM Plex Sans"/>
                          <a:cs typeface="IBM Plex Sans"/>
                          <a:sym typeface="IBM Plex Sans"/>
                        </a:rPr>
                        <a:t>Employee Management [Employee Attendance Records , Leave System , Employee details]</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just">
                        <a:lnSpc>
                          <a:spcPts val="2849"/>
                        </a:lnSpc>
                        <a:defRPr/>
                      </a:pPr>
                      <a:r>
                        <a:rPr lang="en-US" sz="2035">
                          <a:solidFill>
                            <a:srgbClr val="FFFFFF"/>
                          </a:solidFill>
                          <a:latin typeface="IBM Plex Sans"/>
                          <a:ea typeface="IBM Plex Sans"/>
                          <a:cs typeface="IBM Plex Sans"/>
                          <a:sym typeface="IBM Plex Sans"/>
                        </a:rPr>
                        <a:t>In House Web and Mobile Applications </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2"/>
                  </a:ext>
                </a:extLst>
              </a:tr>
              <a:tr h="1159875">
                <a:tc>
                  <a:txBody>
                    <a:bodyPr/>
                    <a:lstStyle/>
                    <a:p>
                      <a:pPr algn="just">
                        <a:lnSpc>
                          <a:spcPts val="2849"/>
                        </a:lnSpc>
                        <a:defRPr/>
                      </a:pPr>
                      <a:r>
                        <a:rPr lang="en-US" sz="2035">
                          <a:solidFill>
                            <a:srgbClr val="FFFFFF"/>
                          </a:solidFill>
                          <a:latin typeface="IBM Plex Sans"/>
                          <a:ea typeface="IBM Plex Sans"/>
                          <a:cs typeface="IBM Plex Sans"/>
                          <a:sym typeface="IBM Plex Sans"/>
                        </a:rPr>
                        <a:t>Support Tool / Ticketing Tool</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just">
                        <a:lnSpc>
                          <a:spcPts val="2849"/>
                        </a:lnSpc>
                        <a:defRPr/>
                      </a:pPr>
                      <a:r>
                        <a:rPr lang="en-US" sz="2035" dirty="0" err="1" smtClean="0">
                          <a:solidFill>
                            <a:srgbClr val="FFFFFF"/>
                          </a:solidFill>
                          <a:latin typeface="IBM Plex Sans"/>
                          <a:ea typeface="IBM Plex Sans"/>
                          <a:cs typeface="IBM Plex Sans"/>
                          <a:sym typeface="IBM Plex Sans"/>
                        </a:rPr>
                        <a:t>ServiceNow</a:t>
                      </a:r>
                      <a:r>
                        <a:rPr lang="en-US" sz="2035" smtClean="0">
                          <a:solidFill>
                            <a:srgbClr val="FFFFFF"/>
                          </a:solidFill>
                          <a:latin typeface="IBM Plex Sans"/>
                          <a:ea typeface="IBM Plex Sans"/>
                          <a:cs typeface="IBM Plex Sans"/>
                          <a:sym typeface="IBM Plex Sans"/>
                        </a:rPr>
                        <a:t> or Internal </a:t>
                      </a:r>
                      <a:r>
                        <a:rPr lang="en-US" sz="2035" dirty="0">
                          <a:solidFill>
                            <a:srgbClr val="FFFFFF"/>
                          </a:solidFill>
                          <a:latin typeface="IBM Plex Sans"/>
                          <a:ea typeface="IBM Plex Sans"/>
                          <a:cs typeface="IBM Plex Sans"/>
                          <a:sym typeface="IBM Plex Sans"/>
                        </a:rPr>
                        <a:t>Help Desk Website [Accessible over Internet for all Clients]</a:t>
                      </a:r>
                      <a:endParaRPr lang="en-US" sz="1100" dirty="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3"/>
                  </a:ext>
                </a:extLst>
              </a:tr>
              <a:tr h="1384216">
                <a:tc>
                  <a:txBody>
                    <a:bodyPr/>
                    <a:lstStyle/>
                    <a:p>
                      <a:pPr algn="just">
                        <a:lnSpc>
                          <a:spcPts val="2849"/>
                        </a:lnSpc>
                        <a:defRPr/>
                      </a:pPr>
                      <a:r>
                        <a:rPr lang="en-US" sz="2035">
                          <a:solidFill>
                            <a:srgbClr val="FFFFFF"/>
                          </a:solidFill>
                          <a:latin typeface="IBM Plex Sans"/>
                          <a:ea typeface="IBM Plex Sans"/>
                          <a:cs typeface="IBM Plex Sans"/>
                          <a:sym typeface="IBM Plex Sans"/>
                        </a:rPr>
                        <a:t>DevOps Tools </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just">
                        <a:lnSpc>
                          <a:spcPts val="2849"/>
                        </a:lnSpc>
                        <a:defRPr/>
                      </a:pPr>
                      <a:r>
                        <a:rPr lang="en-US" sz="2035" dirty="0" smtClean="0">
                          <a:solidFill>
                            <a:srgbClr val="FFFFFF"/>
                          </a:solidFill>
                          <a:latin typeface="IBM Plex Sans"/>
                          <a:ea typeface="IBM Plex Sans"/>
                          <a:cs typeface="IBM Plex Sans"/>
                          <a:sym typeface="IBM Plex Sans"/>
                        </a:rPr>
                        <a:t>GitHub Enterprise</a:t>
                      </a:r>
                      <a:r>
                        <a:rPr lang="en-US" sz="2035" baseline="0" dirty="0" smtClean="0">
                          <a:solidFill>
                            <a:srgbClr val="FFFFFF"/>
                          </a:solidFill>
                          <a:latin typeface="IBM Plex Sans"/>
                          <a:ea typeface="IBM Plex Sans"/>
                          <a:cs typeface="IBM Plex Sans"/>
                          <a:sym typeface="IBM Plex Sans"/>
                        </a:rPr>
                        <a:t> </a:t>
                      </a:r>
                      <a:r>
                        <a:rPr lang="en-US" sz="2035" dirty="0" smtClean="0">
                          <a:solidFill>
                            <a:srgbClr val="FFFFFF"/>
                          </a:solidFill>
                          <a:latin typeface="IBM Plex Sans"/>
                          <a:ea typeface="IBM Plex Sans"/>
                          <a:cs typeface="IBM Plex Sans"/>
                          <a:sym typeface="IBM Plex Sans"/>
                        </a:rPr>
                        <a:t>[On </a:t>
                      </a:r>
                      <a:r>
                        <a:rPr lang="en-US" sz="2035" dirty="0">
                          <a:solidFill>
                            <a:srgbClr val="FFFFFF"/>
                          </a:solidFill>
                          <a:latin typeface="IBM Plex Sans"/>
                          <a:ea typeface="IBM Plex Sans"/>
                          <a:cs typeface="IBM Plex Sans"/>
                          <a:sym typeface="IBM Plex Sans"/>
                        </a:rPr>
                        <a:t>Premise Version / Self Managed] , Visual Studio Code , Docker , </a:t>
                      </a:r>
                      <a:r>
                        <a:rPr lang="en-US" sz="2035" dirty="0" smtClean="0">
                          <a:solidFill>
                            <a:srgbClr val="FFFFFF"/>
                          </a:solidFill>
                          <a:latin typeface="IBM Plex Sans"/>
                          <a:ea typeface="IBM Plex Sans"/>
                          <a:cs typeface="IBM Plex Sans"/>
                          <a:sym typeface="IBM Plex Sans"/>
                        </a:rPr>
                        <a:t>Microsoft Data</a:t>
                      </a:r>
                      <a:r>
                        <a:rPr lang="en-US" sz="2035" baseline="0" dirty="0" smtClean="0">
                          <a:solidFill>
                            <a:srgbClr val="FFFFFF"/>
                          </a:solidFill>
                          <a:latin typeface="IBM Plex Sans"/>
                          <a:ea typeface="IBM Plex Sans"/>
                          <a:cs typeface="IBM Plex Sans"/>
                          <a:sym typeface="IBM Plex Sans"/>
                        </a:rPr>
                        <a:t> Protection Manager</a:t>
                      </a:r>
                      <a:r>
                        <a:rPr lang="en-US" sz="2035" dirty="0" smtClean="0">
                          <a:solidFill>
                            <a:srgbClr val="FFFFFF"/>
                          </a:solidFill>
                          <a:latin typeface="IBM Plex Sans"/>
                          <a:ea typeface="IBM Plex Sans"/>
                          <a:cs typeface="IBM Plex Sans"/>
                          <a:sym typeface="IBM Plex Sans"/>
                        </a:rPr>
                        <a:t> </a:t>
                      </a:r>
                      <a:r>
                        <a:rPr lang="en-US" sz="2035" dirty="0">
                          <a:solidFill>
                            <a:srgbClr val="FFFFFF"/>
                          </a:solidFill>
                          <a:latin typeface="IBM Plex Sans"/>
                          <a:ea typeface="IBM Plex Sans"/>
                          <a:cs typeface="IBM Plex Sans"/>
                          <a:sym typeface="IBM Plex Sans"/>
                        </a:rPr>
                        <a:t>backups</a:t>
                      </a:r>
                      <a:endParaRPr lang="en-US" sz="1100" dirty="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4"/>
                  </a:ext>
                </a:extLst>
              </a:tr>
              <a:tr h="816553">
                <a:tc>
                  <a:txBody>
                    <a:bodyPr/>
                    <a:lstStyle/>
                    <a:p>
                      <a:pPr algn="just">
                        <a:lnSpc>
                          <a:spcPts val="2849"/>
                        </a:lnSpc>
                        <a:defRPr/>
                      </a:pPr>
                      <a:r>
                        <a:rPr lang="en-US" sz="2035" dirty="0" err="1">
                          <a:solidFill>
                            <a:srgbClr val="FFFFFF"/>
                          </a:solidFill>
                          <a:latin typeface="IBM Plex Sans"/>
                          <a:ea typeface="IBM Plex Sans"/>
                          <a:cs typeface="IBM Plex Sans"/>
                          <a:sym typeface="IBM Plex Sans"/>
                        </a:rPr>
                        <a:t>AntiVirus</a:t>
                      </a:r>
                      <a:endParaRPr lang="en-US" sz="1100" dirty="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just">
                        <a:lnSpc>
                          <a:spcPts val="2849"/>
                        </a:lnSpc>
                        <a:defRPr/>
                      </a:pPr>
                      <a:r>
                        <a:rPr lang="en-US" sz="2035">
                          <a:solidFill>
                            <a:srgbClr val="FFFFFF"/>
                          </a:solidFill>
                          <a:latin typeface="IBM Plex Sans"/>
                          <a:ea typeface="IBM Plex Sans"/>
                          <a:cs typeface="IBM Plex Sans"/>
                          <a:sym typeface="IBM Plex Sans"/>
                        </a:rPr>
                        <a:t> McAfee Total Protection | Antivirus software</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5"/>
                  </a:ext>
                </a:extLst>
              </a:tr>
              <a:tr h="2189846">
                <a:tc>
                  <a:txBody>
                    <a:bodyPr/>
                    <a:lstStyle/>
                    <a:p>
                      <a:pPr algn="just">
                        <a:lnSpc>
                          <a:spcPts val="2849"/>
                        </a:lnSpc>
                        <a:defRPr/>
                      </a:pPr>
                      <a:r>
                        <a:rPr lang="en-US" sz="2035">
                          <a:solidFill>
                            <a:srgbClr val="FFFFFF"/>
                          </a:solidFill>
                          <a:latin typeface="IBM Plex Sans"/>
                          <a:ea typeface="IBM Plex Sans"/>
                          <a:cs typeface="IBM Plex Sans"/>
                          <a:sym typeface="IBM Plex Sans"/>
                        </a:rPr>
                        <a:t>Cloud / On prem</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just">
                        <a:lnSpc>
                          <a:spcPts val="2849"/>
                        </a:lnSpc>
                        <a:defRPr/>
                      </a:pPr>
                      <a:r>
                        <a:rPr lang="en-US" sz="2035" dirty="0">
                          <a:solidFill>
                            <a:srgbClr val="FFFFFF"/>
                          </a:solidFill>
                          <a:latin typeface="IBM Plex Sans"/>
                          <a:ea typeface="IBM Plex Sans"/>
                          <a:cs typeface="IBM Plex Sans"/>
                          <a:sym typeface="IBM Plex Sans"/>
                        </a:rPr>
                        <a:t>Development Server VMs  on premise [Inside Company Office Building , Server Machines  with Microsoft Server OS and Hyper-V] , UAT / Production Servers for Some client managed on Oracle / Azure [Azure VDI for Remote Employees]</a:t>
                      </a:r>
                      <a:endParaRPr lang="en-US" sz="1100" dirty="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6"/>
                  </a:ext>
                </a:extLst>
              </a:tr>
              <a:tr h="816553">
                <a:tc>
                  <a:txBody>
                    <a:bodyPr/>
                    <a:lstStyle/>
                    <a:p>
                      <a:pPr algn="just">
                        <a:lnSpc>
                          <a:spcPts val="2849"/>
                        </a:lnSpc>
                        <a:defRPr/>
                      </a:pPr>
                      <a:r>
                        <a:rPr lang="en-US" sz="2035">
                          <a:solidFill>
                            <a:srgbClr val="FFFFFF"/>
                          </a:solidFill>
                          <a:latin typeface="IBM Plex Sans"/>
                          <a:ea typeface="IBM Plex Sans"/>
                          <a:cs typeface="IBM Plex Sans"/>
                          <a:sym typeface="IBM Plex Sans"/>
                        </a:rPr>
                        <a:t>Project Management</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just">
                        <a:lnSpc>
                          <a:spcPts val="2849"/>
                        </a:lnSpc>
                        <a:defRPr/>
                      </a:pPr>
                      <a:r>
                        <a:rPr lang="en-US" sz="2035" dirty="0">
                          <a:solidFill>
                            <a:srgbClr val="FFFFFF"/>
                          </a:solidFill>
                          <a:latin typeface="IBM Plex Sans"/>
                          <a:ea typeface="IBM Plex Sans"/>
                          <a:cs typeface="IBM Plex Sans"/>
                          <a:sym typeface="IBM Plex Sans"/>
                        </a:rPr>
                        <a:t>JIRA</a:t>
                      </a:r>
                      <a:endParaRPr lang="en-US" sz="1100" dirty="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 name="Freeform 4"/>
          <p:cNvSpPr/>
          <p:nvPr/>
        </p:nvSpPr>
        <p:spPr>
          <a:xfrm>
            <a:off x="11744880" y="661024"/>
            <a:ext cx="5894363" cy="4634443"/>
          </a:xfrm>
          <a:custGeom>
            <a:avLst/>
            <a:gdLst/>
            <a:ahLst/>
            <a:cxnLst/>
            <a:rect l="l" t="t" r="r" b="b"/>
            <a:pathLst>
              <a:path w="5894363" h="4634443">
                <a:moveTo>
                  <a:pt x="0" y="0"/>
                </a:moveTo>
                <a:lnTo>
                  <a:pt x="5894363" y="0"/>
                </a:lnTo>
                <a:lnTo>
                  <a:pt x="5894363" y="4634443"/>
                </a:lnTo>
                <a:lnTo>
                  <a:pt x="0" y="4634443"/>
                </a:lnTo>
                <a:lnTo>
                  <a:pt x="0" y="0"/>
                </a:lnTo>
                <a:close/>
              </a:path>
            </a:pathLst>
          </a:custGeom>
          <a:blipFill>
            <a:blip r:embed="rId3"/>
            <a:stretch>
              <a:fillRect/>
            </a:stretch>
          </a:blipFill>
        </p:spPr>
      </p:sp>
      <p:sp>
        <p:nvSpPr>
          <p:cNvPr id="5" name="TextBox 5"/>
          <p:cNvSpPr txBox="1"/>
          <p:nvPr/>
        </p:nvSpPr>
        <p:spPr>
          <a:xfrm>
            <a:off x="1028700" y="150889"/>
            <a:ext cx="8864999" cy="475577"/>
          </a:xfrm>
          <a:prstGeom prst="rect">
            <a:avLst/>
          </a:prstGeom>
        </p:spPr>
        <p:txBody>
          <a:bodyPr lIns="0" tIns="0" rIns="0" bIns="0" rtlCol="0" anchor="t">
            <a:spAutoFit/>
          </a:bodyPr>
          <a:lstStyle/>
          <a:p>
            <a:pPr marL="0" lvl="0" indent="0" algn="ctr">
              <a:lnSpc>
                <a:spcPts val="3895"/>
              </a:lnSpc>
            </a:pPr>
            <a:r>
              <a:rPr lang="en-US" sz="3116" b="1" spc="121" dirty="0">
                <a:solidFill>
                  <a:srgbClr val="FFFFFF"/>
                </a:solidFill>
                <a:latin typeface="Helvetica Now Bold"/>
                <a:ea typeface="Helvetica Now Bold"/>
                <a:cs typeface="Helvetica Now Bold"/>
                <a:sym typeface="Helvetica Now Bold"/>
              </a:rPr>
              <a:t>TOOLS AND TECHNOLOGIES</a:t>
            </a:r>
          </a:p>
        </p:txBody>
      </p:sp>
      <p:sp>
        <p:nvSpPr>
          <p:cNvPr id="6" name="TextBox 6"/>
          <p:cNvSpPr txBox="1"/>
          <p:nvPr/>
        </p:nvSpPr>
        <p:spPr>
          <a:xfrm>
            <a:off x="14956300" y="-42958"/>
            <a:ext cx="3475012" cy="669425"/>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2.1.6</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52800">
                <a:alpha val="100000"/>
              </a:srgbClr>
            </a:gs>
          </a:gsLst>
          <a:lin ang="2700000"/>
        </a:gradFill>
        <a:effectLst/>
      </p:bgPr>
    </p:bg>
    <p:spTree>
      <p:nvGrpSpPr>
        <p:cNvPr id="1" name=""/>
        <p:cNvGrpSpPr/>
        <p:nvPr/>
      </p:nvGrpSpPr>
      <p:grpSpPr>
        <a:xfrm>
          <a:off x="0" y="0"/>
          <a:ext cx="0" cy="0"/>
          <a:chOff x="0" y="0"/>
          <a:chExt cx="0" cy="0"/>
        </a:xfrm>
      </p:grpSpPr>
      <p:sp>
        <p:nvSpPr>
          <p:cNvPr id="2" name="TextBox 2"/>
          <p:cNvSpPr txBox="1"/>
          <p:nvPr/>
        </p:nvSpPr>
        <p:spPr>
          <a:xfrm>
            <a:off x="-57292" y="1176896"/>
            <a:ext cx="16312402" cy="646430"/>
          </a:xfrm>
          <a:prstGeom prst="rect">
            <a:avLst/>
          </a:prstGeom>
        </p:spPr>
        <p:txBody>
          <a:bodyPr lIns="0" tIns="0" rIns="0" bIns="0" rtlCol="0" anchor="t">
            <a:spAutoFit/>
          </a:bodyPr>
          <a:lstStyle/>
          <a:p>
            <a:pPr algn="l">
              <a:lnSpc>
                <a:spcPts val="5320"/>
              </a:lnSpc>
            </a:pPr>
            <a:r>
              <a:rPr lang="en-US" sz="3800" b="1" spc="-7" dirty="0">
                <a:solidFill>
                  <a:srgbClr val="E0D6DE"/>
                </a:solidFill>
                <a:latin typeface="Inter Semi-Bold"/>
                <a:ea typeface="Inter Semi-Bold"/>
                <a:cs typeface="Inter Semi-Bold"/>
                <a:sym typeface="Inter Semi-Bold"/>
              </a:rPr>
              <a:t>2.2.1 ⟶ Security Frameworks  / Data Protection  Standards high level</a:t>
            </a:r>
          </a:p>
        </p:txBody>
      </p:sp>
      <p:sp>
        <p:nvSpPr>
          <p:cNvPr id="3" name="TextBox 3"/>
          <p:cNvSpPr txBox="1"/>
          <p:nvPr/>
        </p:nvSpPr>
        <p:spPr>
          <a:xfrm>
            <a:off x="-57292" y="2128126"/>
            <a:ext cx="15773691" cy="646430"/>
          </a:xfrm>
          <a:prstGeom prst="rect">
            <a:avLst/>
          </a:prstGeom>
        </p:spPr>
        <p:txBody>
          <a:bodyPr lIns="0" tIns="0" rIns="0" bIns="0" rtlCol="0" anchor="t">
            <a:spAutoFit/>
          </a:bodyPr>
          <a:lstStyle/>
          <a:p>
            <a:pPr algn="l">
              <a:lnSpc>
                <a:spcPts val="5320"/>
              </a:lnSpc>
            </a:pPr>
            <a:r>
              <a:rPr lang="en-US" sz="3800" b="1" spc="-7" dirty="0">
                <a:solidFill>
                  <a:srgbClr val="E0D6DE"/>
                </a:solidFill>
                <a:latin typeface="Inter Semi-Bold"/>
                <a:ea typeface="Inter Semi-Bold"/>
                <a:cs typeface="Inter Semi-Bold"/>
                <a:sym typeface="Inter Semi-Bold"/>
              </a:rPr>
              <a:t>2.2.2 ⟶ Understanding SOC2 , SOC 2 Principles</a:t>
            </a:r>
          </a:p>
        </p:txBody>
      </p:sp>
      <p:sp>
        <p:nvSpPr>
          <p:cNvPr id="4" name="Freeform 4"/>
          <p:cNvSpPr/>
          <p:nvPr/>
        </p:nvSpPr>
        <p:spPr>
          <a:xfrm>
            <a:off x="15770979" y="9006884"/>
            <a:ext cx="2366937" cy="1071937"/>
          </a:xfrm>
          <a:custGeom>
            <a:avLst/>
            <a:gdLst/>
            <a:ahLst/>
            <a:cxnLst/>
            <a:rect l="l" t="t" r="r" b="b"/>
            <a:pathLst>
              <a:path w="2366937" h="1071937">
                <a:moveTo>
                  <a:pt x="0" y="0"/>
                </a:moveTo>
                <a:lnTo>
                  <a:pt x="2366936" y="0"/>
                </a:lnTo>
                <a:lnTo>
                  <a:pt x="2366936" y="1071937"/>
                </a:lnTo>
                <a:lnTo>
                  <a:pt x="0" y="1071937"/>
                </a:lnTo>
                <a:lnTo>
                  <a:pt x="0" y="0"/>
                </a:lnTo>
                <a:close/>
              </a:path>
            </a:pathLst>
          </a:custGeom>
          <a:blipFill>
            <a:blip r:embed="rId2"/>
            <a:stretch>
              <a:fillRect l="-2437" r="-2437"/>
            </a:stretch>
          </a:blipFill>
        </p:spPr>
      </p:sp>
      <p:sp>
        <p:nvSpPr>
          <p:cNvPr id="5" name="TextBox 5"/>
          <p:cNvSpPr txBox="1"/>
          <p:nvPr/>
        </p:nvSpPr>
        <p:spPr>
          <a:xfrm>
            <a:off x="3524900" y="-10296"/>
            <a:ext cx="14217709" cy="732051"/>
          </a:xfrm>
          <a:prstGeom prst="rect">
            <a:avLst/>
          </a:prstGeom>
        </p:spPr>
        <p:txBody>
          <a:bodyPr lIns="0" tIns="0" rIns="0" bIns="0" rtlCol="0" anchor="t">
            <a:spAutoFit/>
          </a:bodyPr>
          <a:lstStyle/>
          <a:p>
            <a:pPr marL="0" lvl="0" indent="0" algn="l">
              <a:lnSpc>
                <a:spcPts val="5895"/>
              </a:lnSpc>
            </a:pPr>
            <a:r>
              <a:rPr lang="en-US" sz="4716" b="1" spc="183">
                <a:solidFill>
                  <a:srgbClr val="FFFFFF"/>
                </a:solidFill>
                <a:latin typeface="Helvetica Now Bold"/>
                <a:ea typeface="Helvetica Now Bold"/>
                <a:cs typeface="Helvetica Now Bold"/>
                <a:sym typeface="Helvetica Now Bold"/>
              </a:rPr>
              <a:t>2 RESEARCH ON SECURITY FRAMEWORKS</a:t>
            </a:r>
          </a:p>
        </p:txBody>
      </p:sp>
      <p:sp>
        <p:nvSpPr>
          <p:cNvPr id="6" name="TextBox 6"/>
          <p:cNvSpPr txBox="1"/>
          <p:nvPr/>
        </p:nvSpPr>
        <p:spPr>
          <a:xfrm>
            <a:off x="-57292" y="-85725"/>
            <a:ext cx="3226744" cy="807480"/>
          </a:xfrm>
          <a:prstGeom prst="rect">
            <a:avLst/>
          </a:prstGeom>
        </p:spPr>
        <p:txBody>
          <a:bodyPr lIns="0" tIns="0" rIns="0" bIns="0" rtlCol="0" anchor="t">
            <a:spAutoFit/>
          </a:bodyPr>
          <a:lstStyle/>
          <a:p>
            <a:pPr algn="ctr">
              <a:lnSpc>
                <a:spcPts val="6743"/>
              </a:lnSpc>
              <a:spcBef>
                <a:spcPct val="0"/>
              </a:spcBef>
            </a:pPr>
            <a:r>
              <a:rPr lang="en-US" sz="4817" b="1" spc="-9">
                <a:solidFill>
                  <a:srgbClr val="FFFFFF"/>
                </a:solidFill>
                <a:latin typeface="IBM Plex Sans Bold"/>
                <a:ea typeface="IBM Plex Sans Bold"/>
                <a:cs typeface="IBM Plex Sans Bold"/>
                <a:sym typeface="IBM Plex Sans Bold"/>
              </a:rPr>
              <a:t>PAGE 2.2</a:t>
            </a:r>
          </a:p>
        </p:txBody>
      </p:sp>
      <p:sp>
        <p:nvSpPr>
          <p:cNvPr id="7" name="TextBox 7"/>
          <p:cNvSpPr txBox="1"/>
          <p:nvPr/>
        </p:nvSpPr>
        <p:spPr>
          <a:xfrm>
            <a:off x="-57292" y="3079355"/>
            <a:ext cx="9141701" cy="646430"/>
          </a:xfrm>
          <a:prstGeom prst="rect">
            <a:avLst/>
          </a:prstGeom>
        </p:spPr>
        <p:txBody>
          <a:bodyPr lIns="0" tIns="0" rIns="0" bIns="0" rtlCol="0" anchor="t">
            <a:spAutoFit/>
          </a:bodyPr>
          <a:lstStyle/>
          <a:p>
            <a:pPr algn="l">
              <a:lnSpc>
                <a:spcPts val="5320"/>
              </a:lnSpc>
            </a:pPr>
            <a:r>
              <a:rPr lang="en-US" sz="3800" b="1" spc="-7">
                <a:solidFill>
                  <a:srgbClr val="E0D6DE"/>
                </a:solidFill>
                <a:latin typeface="Inter Semi-Bold"/>
                <a:ea typeface="Inter Semi-Bold"/>
                <a:cs typeface="Inter Semi-Bold"/>
                <a:sym typeface="Inter Semi-Bold"/>
              </a:rPr>
              <a:t>2.2.3  ⟶   Why you need SOC2</a:t>
            </a:r>
          </a:p>
        </p:txBody>
      </p:sp>
      <p:sp>
        <p:nvSpPr>
          <p:cNvPr id="8" name="TextBox 8"/>
          <p:cNvSpPr txBox="1"/>
          <p:nvPr/>
        </p:nvSpPr>
        <p:spPr>
          <a:xfrm>
            <a:off x="-2712" y="4182985"/>
            <a:ext cx="9141701" cy="646430"/>
          </a:xfrm>
          <a:prstGeom prst="rect">
            <a:avLst/>
          </a:prstGeom>
        </p:spPr>
        <p:txBody>
          <a:bodyPr lIns="0" tIns="0" rIns="0" bIns="0" rtlCol="0" anchor="t">
            <a:spAutoFit/>
          </a:bodyPr>
          <a:lstStyle/>
          <a:p>
            <a:pPr algn="l">
              <a:lnSpc>
                <a:spcPts val="5320"/>
              </a:lnSpc>
            </a:pPr>
            <a:r>
              <a:rPr lang="en-US" sz="3800" b="1" spc="-7" dirty="0">
                <a:solidFill>
                  <a:srgbClr val="E0D6DE"/>
                </a:solidFill>
                <a:latin typeface="Inter Semi-Bold"/>
                <a:ea typeface="Inter Semi-Bold"/>
                <a:cs typeface="Inter Semi-Bold"/>
                <a:sym typeface="Inter Semi-Bold"/>
              </a:rPr>
              <a:t>2.2.4  ⟶   A Sample SOC2 Report</a:t>
            </a:r>
          </a:p>
        </p:txBody>
      </p:sp>
      <p:sp>
        <p:nvSpPr>
          <p:cNvPr id="9" name="TextBox 9"/>
          <p:cNvSpPr txBox="1"/>
          <p:nvPr/>
        </p:nvSpPr>
        <p:spPr>
          <a:xfrm>
            <a:off x="-57292" y="5286615"/>
            <a:ext cx="9141701" cy="646430"/>
          </a:xfrm>
          <a:prstGeom prst="rect">
            <a:avLst/>
          </a:prstGeom>
        </p:spPr>
        <p:txBody>
          <a:bodyPr lIns="0" tIns="0" rIns="0" bIns="0" rtlCol="0" anchor="t">
            <a:spAutoFit/>
          </a:bodyPr>
          <a:lstStyle/>
          <a:p>
            <a:pPr algn="l">
              <a:lnSpc>
                <a:spcPts val="5320"/>
              </a:lnSpc>
            </a:pPr>
            <a:r>
              <a:rPr lang="en-US" sz="3800" b="1" spc="-7">
                <a:solidFill>
                  <a:srgbClr val="E0D6DE"/>
                </a:solidFill>
                <a:latin typeface="Inter Semi-Bold"/>
                <a:ea typeface="Inter Semi-Bold"/>
                <a:cs typeface="Inter Semi-Bold"/>
                <a:sym typeface="Inter Semi-Bold"/>
              </a:rPr>
              <a:t>2.2.5 ⟶   Challenges with SOC2</a:t>
            </a:r>
          </a:p>
        </p:txBody>
      </p:sp>
      <p:sp>
        <p:nvSpPr>
          <p:cNvPr id="10" name="TextBox 10"/>
          <p:cNvSpPr txBox="1"/>
          <p:nvPr/>
        </p:nvSpPr>
        <p:spPr>
          <a:xfrm>
            <a:off x="-57292" y="6488777"/>
            <a:ext cx="9141701" cy="646430"/>
          </a:xfrm>
          <a:prstGeom prst="rect">
            <a:avLst/>
          </a:prstGeom>
        </p:spPr>
        <p:txBody>
          <a:bodyPr lIns="0" tIns="0" rIns="0" bIns="0" rtlCol="0" anchor="t">
            <a:spAutoFit/>
          </a:bodyPr>
          <a:lstStyle/>
          <a:p>
            <a:pPr algn="l">
              <a:lnSpc>
                <a:spcPts val="5320"/>
              </a:lnSpc>
            </a:pPr>
            <a:r>
              <a:rPr lang="en-US" sz="3800" b="1" spc="-7">
                <a:solidFill>
                  <a:srgbClr val="E0D6DE"/>
                </a:solidFill>
                <a:latin typeface="Inter Semi-Bold"/>
                <a:ea typeface="Inter Semi-Bold"/>
                <a:cs typeface="Inter Semi-Bold"/>
                <a:sym typeface="Inter Semi-Bold"/>
              </a:rPr>
              <a:t>2.2.6 ⟶   ISO 27001 vs SOC2</a:t>
            </a:r>
          </a:p>
        </p:txBody>
      </p:sp>
      <p:sp>
        <p:nvSpPr>
          <p:cNvPr id="11" name="TextBox 11"/>
          <p:cNvSpPr txBox="1"/>
          <p:nvPr/>
        </p:nvSpPr>
        <p:spPr>
          <a:xfrm>
            <a:off x="2299" y="7690939"/>
            <a:ext cx="9141701" cy="646430"/>
          </a:xfrm>
          <a:prstGeom prst="rect">
            <a:avLst/>
          </a:prstGeom>
        </p:spPr>
        <p:txBody>
          <a:bodyPr lIns="0" tIns="0" rIns="0" bIns="0" rtlCol="0" anchor="t">
            <a:spAutoFit/>
          </a:bodyPr>
          <a:lstStyle/>
          <a:p>
            <a:pPr algn="l">
              <a:lnSpc>
                <a:spcPts val="5320"/>
              </a:lnSpc>
            </a:pPr>
            <a:r>
              <a:rPr lang="en-US" sz="3800" b="1" spc="-7">
                <a:solidFill>
                  <a:srgbClr val="E0D6DE"/>
                </a:solidFill>
                <a:latin typeface="Inter Semi-Bold"/>
                <a:ea typeface="Inter Semi-Bold"/>
                <a:cs typeface="Inter Semi-Bold"/>
                <a:sym typeface="Inter Semi-Bold"/>
              </a:rPr>
              <a:t>2.2.7 ⟶   Decided to go with SOC2</a:t>
            </a:r>
          </a:p>
        </p:txBody>
      </p:sp>
      <p:sp>
        <p:nvSpPr>
          <p:cNvPr id="12" name="TextBox 12"/>
          <p:cNvSpPr txBox="1"/>
          <p:nvPr/>
        </p:nvSpPr>
        <p:spPr>
          <a:xfrm>
            <a:off x="2299" y="8645569"/>
            <a:ext cx="15768680" cy="646430"/>
          </a:xfrm>
          <a:prstGeom prst="rect">
            <a:avLst/>
          </a:prstGeom>
        </p:spPr>
        <p:txBody>
          <a:bodyPr lIns="0" tIns="0" rIns="0" bIns="0" rtlCol="0" anchor="t">
            <a:spAutoFit/>
          </a:bodyPr>
          <a:lstStyle/>
          <a:p>
            <a:pPr algn="l">
              <a:lnSpc>
                <a:spcPts val="5320"/>
              </a:lnSpc>
            </a:pPr>
            <a:r>
              <a:rPr lang="en-US" sz="3800" b="1" spc="-7">
                <a:solidFill>
                  <a:srgbClr val="E0D6DE"/>
                </a:solidFill>
                <a:latin typeface="Inter Semi-Bold"/>
                <a:ea typeface="Inter Semi-Bold"/>
                <a:cs typeface="Inter Semi-Bold"/>
                <a:sym typeface="Inter Semi-Bold"/>
              </a:rPr>
              <a:t>2.2.8  ⟶ SOC2 Scope Agreement and Teams Availability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66973" y="593864"/>
          <a:ext cx="17930201" cy="8204162"/>
        </p:xfrm>
        <a:graphic>
          <a:graphicData uri="http://schemas.openxmlformats.org/drawingml/2006/table">
            <a:tbl>
              <a:tblPr/>
              <a:tblGrid>
                <a:gridCol w="2194241">
                  <a:extLst>
                    <a:ext uri="{9D8B030D-6E8A-4147-A177-3AD203B41FA5}">
                      <a16:colId xmlns:a16="http://schemas.microsoft.com/office/drawing/2014/main" val="20000"/>
                    </a:ext>
                  </a:extLst>
                </a:gridCol>
                <a:gridCol w="15735960">
                  <a:extLst>
                    <a:ext uri="{9D8B030D-6E8A-4147-A177-3AD203B41FA5}">
                      <a16:colId xmlns:a16="http://schemas.microsoft.com/office/drawing/2014/main" val="20001"/>
                    </a:ext>
                  </a:extLst>
                </a:gridCol>
              </a:tblGrid>
              <a:tr h="1234458">
                <a:tc>
                  <a:txBody>
                    <a:bodyPr/>
                    <a:lstStyle/>
                    <a:p>
                      <a:pPr marL="0" lvl="0" indent="0" algn="ctr">
                        <a:lnSpc>
                          <a:spcPts val="2989"/>
                        </a:lnSpc>
                        <a:spcBef>
                          <a:spcPct val="0"/>
                        </a:spcBef>
                        <a:defRPr/>
                      </a:pPr>
                      <a:r>
                        <a:rPr lang="en-US" sz="2135" b="1">
                          <a:solidFill>
                            <a:srgbClr val="000000"/>
                          </a:solidFill>
                          <a:latin typeface="IBM Plex Sans Bold"/>
                          <a:ea typeface="IBM Plex Sans Bold"/>
                          <a:cs typeface="IBM Plex Sans Bold"/>
                          <a:sym typeface="IBM Plex Sans Bold"/>
                        </a:rPr>
                        <a:t>Security Framework</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ctr">
                        <a:lnSpc>
                          <a:spcPts val="3409"/>
                        </a:lnSpc>
                        <a:spcBef>
                          <a:spcPct val="0"/>
                        </a:spcBef>
                        <a:defRPr/>
                      </a:pPr>
                      <a:r>
                        <a:rPr lang="en-US" sz="2435" b="1">
                          <a:solidFill>
                            <a:srgbClr val="000000"/>
                          </a:solidFill>
                          <a:latin typeface="IBM Plex Sans Bold"/>
                          <a:ea typeface="IBM Plex Sans Bold"/>
                          <a:cs typeface="IBM Plex Sans Bold"/>
                          <a:sym typeface="IBM Plex Sans Bold"/>
                        </a:rPr>
                        <a:t>Description</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0"/>
                  </a:ext>
                </a:extLst>
              </a:tr>
              <a:tr h="1744789">
                <a:tc>
                  <a:txBody>
                    <a:bodyPr/>
                    <a:lstStyle/>
                    <a:p>
                      <a:pPr marL="0" lvl="0" indent="0" algn="ctr">
                        <a:lnSpc>
                          <a:spcPts val="2709"/>
                        </a:lnSpc>
                        <a:spcBef>
                          <a:spcPct val="0"/>
                        </a:spcBef>
                        <a:defRPr/>
                      </a:pPr>
                      <a:r>
                        <a:rPr lang="en-US" sz="1935" b="1" u="none" strike="noStrike">
                          <a:solidFill>
                            <a:srgbClr val="000000"/>
                          </a:solidFill>
                          <a:latin typeface="IBM Plex Sans Bold"/>
                          <a:ea typeface="IBM Plex Sans Bold"/>
                          <a:cs typeface="IBM Plex Sans Bold"/>
                          <a:sym typeface="IBM Plex Sans Bold"/>
                        </a:rPr>
                        <a:t>ISO 27001 </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ctr">
                        <a:lnSpc>
                          <a:spcPts val="2709"/>
                        </a:lnSpc>
                        <a:spcBef>
                          <a:spcPct val="0"/>
                        </a:spcBef>
                        <a:defRPr/>
                      </a:pPr>
                      <a:r>
                        <a:rPr lang="en-US" sz="1935" b="1" u="none" strike="noStrike">
                          <a:solidFill>
                            <a:srgbClr val="000000"/>
                          </a:solidFill>
                          <a:latin typeface="IBM Plex Sans Bold"/>
                          <a:ea typeface="IBM Plex Sans Bold"/>
                          <a:cs typeface="IBM Plex Sans Bold"/>
                          <a:sym typeface="IBM Plex Sans Bold"/>
                        </a:rPr>
                        <a:t> An international standard by ISO [International Organisation for Standardisation] [Latest Version ISO/IEC 27001:2022]. Total 93 Security Controls in Annexure A. More details can be found here https://www.isms.online/iso-27001/annex-a/. [Global Level Acceptance]</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1"/>
                  </a:ext>
                </a:extLst>
              </a:tr>
              <a:tr h="1511972">
                <a:tc>
                  <a:txBody>
                    <a:bodyPr/>
                    <a:lstStyle/>
                    <a:p>
                      <a:pPr marL="0" lvl="0" indent="0" algn="ctr">
                        <a:lnSpc>
                          <a:spcPts val="2709"/>
                        </a:lnSpc>
                        <a:spcBef>
                          <a:spcPct val="0"/>
                        </a:spcBef>
                        <a:defRPr/>
                      </a:pPr>
                      <a:r>
                        <a:rPr lang="en-US" sz="1935" b="1">
                          <a:solidFill>
                            <a:srgbClr val="000000"/>
                          </a:solidFill>
                          <a:latin typeface="IBM Plex Sans Bold"/>
                          <a:ea typeface="IBM Plex Sans Bold"/>
                          <a:cs typeface="IBM Plex Sans Bold"/>
                          <a:sym typeface="IBM Plex Sans Bold"/>
                        </a:rPr>
                        <a:t>NIST CSF 2.0</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ctr">
                        <a:lnSpc>
                          <a:spcPts val="2709"/>
                        </a:lnSpc>
                        <a:spcBef>
                          <a:spcPct val="0"/>
                        </a:spcBef>
                        <a:defRPr/>
                      </a:pPr>
                      <a:r>
                        <a:rPr lang="en-US" sz="1935" b="1">
                          <a:solidFill>
                            <a:srgbClr val="000000"/>
                          </a:solidFill>
                          <a:latin typeface="IBM Plex Sans Bold"/>
                          <a:ea typeface="IBM Plex Sans Bold"/>
                          <a:cs typeface="IBM Plex Sans Bold"/>
                          <a:sym typeface="IBM Plex Sans Bold"/>
                        </a:rPr>
                        <a:t>The NIST Cybersecurity Framework (CSF) is a set of voluntary guidelines and best practices developed by the National Institute of Standards and Technology (NIST) to help organizations manage and reduce cybersecurity risks. The framework is structured around five core functions: Identify, Protect, Detect, Respond, and Recover.</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2"/>
                  </a:ext>
                </a:extLst>
              </a:tr>
              <a:tr h="2200971">
                <a:tc>
                  <a:txBody>
                    <a:bodyPr/>
                    <a:lstStyle/>
                    <a:p>
                      <a:pPr marL="0" lvl="0" indent="0" algn="ctr">
                        <a:lnSpc>
                          <a:spcPts val="2709"/>
                        </a:lnSpc>
                        <a:spcBef>
                          <a:spcPct val="0"/>
                        </a:spcBef>
                        <a:defRPr/>
                      </a:pPr>
                      <a:r>
                        <a:rPr lang="en-US" sz="1935" b="1">
                          <a:solidFill>
                            <a:srgbClr val="000000"/>
                          </a:solidFill>
                          <a:latin typeface="IBM Plex Sans Bold"/>
                          <a:ea typeface="IBM Plex Sans Bold"/>
                          <a:cs typeface="IBM Plex Sans Bold"/>
                          <a:sym typeface="IBM Plex Sans Bold"/>
                        </a:rPr>
                        <a:t>SOC2</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ctr">
                        <a:lnSpc>
                          <a:spcPts val="2709"/>
                        </a:lnSpc>
                        <a:spcBef>
                          <a:spcPct val="0"/>
                        </a:spcBef>
                        <a:defRPr/>
                      </a:pPr>
                      <a:r>
                        <a:rPr lang="en-US" sz="1935" b="1" u="none" strike="noStrike" dirty="0">
                          <a:solidFill>
                            <a:srgbClr val="000000"/>
                          </a:solidFill>
                          <a:latin typeface="IBM Plex Sans Bold"/>
                          <a:ea typeface="IBM Plex Sans Bold"/>
                          <a:cs typeface="IBM Plex Sans Bold"/>
                          <a:sym typeface="IBM Plex Sans Bold"/>
                        </a:rPr>
                        <a:t>SOC 2 is a compliance framework developed by the American Institute of Certified Public Accountants (AICPA) to help organizations demonstrate they have appropriate controls in place to protect customer data. The five SOC 2 Trust Principles are Security, Availability, Processing Integrity, Confidentiality, and Privacy. Compliance standard in North America. While it's commonly seen in the SaaS </a:t>
                      </a:r>
                      <a:r>
                        <a:rPr lang="en-US" sz="1935" b="1" u="none" strike="noStrike" dirty="0" err="1">
                          <a:solidFill>
                            <a:srgbClr val="000000"/>
                          </a:solidFill>
                          <a:latin typeface="IBM Plex Sans Bold"/>
                          <a:ea typeface="IBM Plex Sans Bold"/>
                          <a:cs typeface="IBM Plex Sans Bold"/>
                          <a:sym typeface="IBM Plex Sans Bold"/>
                        </a:rPr>
                        <a:t>sector,SOC</a:t>
                      </a:r>
                      <a:r>
                        <a:rPr lang="en-US" sz="1935" b="1" u="none" strike="noStrike" dirty="0">
                          <a:solidFill>
                            <a:srgbClr val="000000"/>
                          </a:solidFill>
                          <a:latin typeface="IBM Plex Sans Bold"/>
                          <a:ea typeface="IBM Plex Sans Bold"/>
                          <a:cs typeface="IBM Plex Sans Bold"/>
                          <a:sym typeface="IBM Plex Sans Bold"/>
                        </a:rPr>
                        <a:t> 2 is not limited to SaaS companies ,it applies to any organization that processes, stores, or transmits customer data, regardless of their service model. </a:t>
                      </a:r>
                      <a:endParaRPr lang="en-US" sz="1100" dirty="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3"/>
                  </a:ext>
                </a:extLst>
              </a:tr>
              <a:tr h="1511972">
                <a:tc>
                  <a:txBody>
                    <a:bodyPr/>
                    <a:lstStyle/>
                    <a:p>
                      <a:pPr marL="0" lvl="0" indent="0" algn="ctr">
                        <a:lnSpc>
                          <a:spcPts val="2709"/>
                        </a:lnSpc>
                        <a:spcBef>
                          <a:spcPct val="0"/>
                        </a:spcBef>
                        <a:defRPr/>
                      </a:pPr>
                      <a:r>
                        <a:rPr lang="en-US" sz="1935" b="1">
                          <a:solidFill>
                            <a:srgbClr val="000000"/>
                          </a:solidFill>
                          <a:latin typeface="IBM Plex Sans Bold"/>
                          <a:ea typeface="IBM Plex Sans Bold"/>
                          <a:cs typeface="IBM Plex Sans Bold"/>
                          <a:sym typeface="IBM Plex Sans Bold"/>
                        </a:rPr>
                        <a:t>NCA [KSA]</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ctr">
                        <a:lnSpc>
                          <a:spcPts val="2709"/>
                        </a:lnSpc>
                        <a:spcBef>
                          <a:spcPct val="0"/>
                        </a:spcBef>
                        <a:defRPr/>
                      </a:pPr>
                      <a:r>
                        <a:rPr lang="en-US" sz="1935" b="1" u="none" strike="noStrike" dirty="0">
                          <a:solidFill>
                            <a:srgbClr val="000000"/>
                          </a:solidFill>
                          <a:latin typeface="IBM Plex Sans Bold"/>
                          <a:ea typeface="IBM Plex Sans Bold"/>
                          <a:cs typeface="IBM Plex Sans Bold"/>
                          <a:sym typeface="IBM Plex Sans Bold"/>
                        </a:rPr>
                        <a:t>The National Cybersecurity Authority (NCA) of Saudi Arabia introduced the Essential Cybersecurity Controls (ECC – 1: 2018) after conducting a comprehensive study of multiple national and international cybersecurity frameworks and standards. The Essential Cybersecurity Controls (ECC) consists of: 5 Cybersecurity Main Domains. 29 Cybersecurity Sub-Domains.114 Cybersecurity Controls.</a:t>
                      </a:r>
                      <a:endParaRPr lang="en-US" sz="1100" dirty="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4"/>
                  </a:ext>
                </a:extLst>
              </a:tr>
            </a:tbl>
          </a:graphicData>
        </a:graphic>
      </p:graphicFrame>
      <p:sp>
        <p:nvSpPr>
          <p:cNvPr id="3" name="TextBox 3"/>
          <p:cNvSpPr txBox="1"/>
          <p:nvPr/>
        </p:nvSpPr>
        <p:spPr>
          <a:xfrm>
            <a:off x="2482837" y="23059"/>
            <a:ext cx="15452313" cy="475511"/>
          </a:xfrm>
          <a:prstGeom prst="rect">
            <a:avLst/>
          </a:prstGeom>
        </p:spPr>
        <p:txBody>
          <a:bodyPr lIns="0" tIns="0" rIns="0" bIns="0" rtlCol="0" anchor="t">
            <a:spAutoFit/>
          </a:bodyPr>
          <a:lstStyle/>
          <a:p>
            <a:pPr marL="0" lvl="0" indent="0" algn="ctr">
              <a:lnSpc>
                <a:spcPts val="3895"/>
              </a:lnSpc>
            </a:pPr>
            <a:r>
              <a:rPr lang="en-US" sz="3116" b="1" spc="121">
                <a:solidFill>
                  <a:srgbClr val="FFFFFF"/>
                </a:solidFill>
                <a:latin typeface="Helvetica Now Bold"/>
                <a:ea typeface="Helvetica Now Bold"/>
                <a:cs typeface="Helvetica Now Bold"/>
                <a:sym typeface="Helvetica Now Bold"/>
              </a:rPr>
              <a:t>SECURITY Frameworks /  high leveL</a:t>
            </a:r>
          </a:p>
        </p:txBody>
      </p:sp>
      <p:sp>
        <p:nvSpPr>
          <p:cNvPr id="4" name="TextBox 4"/>
          <p:cNvSpPr txBox="1"/>
          <p:nvPr/>
        </p:nvSpPr>
        <p:spPr>
          <a:xfrm>
            <a:off x="0" y="-102506"/>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2.2.1</a:t>
            </a:r>
          </a:p>
        </p:txBody>
      </p:sp>
      <p:sp>
        <p:nvSpPr>
          <p:cNvPr id="5" name="TextBox 5"/>
          <p:cNvSpPr txBox="1"/>
          <p:nvPr/>
        </p:nvSpPr>
        <p:spPr>
          <a:xfrm>
            <a:off x="166973" y="8904871"/>
            <a:ext cx="14641817" cy="1127488"/>
          </a:xfrm>
          <a:prstGeom prst="rect">
            <a:avLst/>
          </a:prstGeom>
        </p:spPr>
        <p:txBody>
          <a:bodyPr lIns="0" tIns="0" rIns="0" bIns="0" rtlCol="0" anchor="t">
            <a:spAutoFit/>
          </a:bodyPr>
          <a:lstStyle/>
          <a:p>
            <a:pPr algn="just">
              <a:lnSpc>
                <a:spcPts val="2989"/>
              </a:lnSpc>
              <a:spcBef>
                <a:spcPct val="0"/>
              </a:spcBef>
            </a:pPr>
            <a:r>
              <a:rPr lang="en-US" sz="2135" b="1" spc="-4" dirty="0">
                <a:solidFill>
                  <a:srgbClr val="FFFFFF"/>
                </a:solidFill>
                <a:latin typeface="IBM Plex Sans Bold"/>
                <a:ea typeface="IBM Plex Sans Bold"/>
                <a:cs typeface="IBM Plex Sans Bold"/>
                <a:sym typeface="IBM Plex Sans Bold"/>
              </a:rPr>
              <a:t>Please note  that these are just some of the ISMS  frameworks , ISO is accepted at Global level. Some Frameworks  are designed specifically for particular geography  like SOC2 would be for companies doing business in North America . ISO , NIST CSF 2.0 , SOC2 are NOT mandatory but NCA is Mandatory for Companies operating in KSA.</a:t>
            </a:r>
          </a:p>
        </p:txBody>
      </p:sp>
      <p:sp>
        <p:nvSpPr>
          <p:cNvPr id="6" name="Freeform 6"/>
          <p:cNvSpPr/>
          <p:nvPr/>
        </p:nvSpPr>
        <p:spPr>
          <a:xfrm>
            <a:off x="15770979" y="9006884"/>
            <a:ext cx="2366937" cy="1071937"/>
          </a:xfrm>
          <a:custGeom>
            <a:avLst/>
            <a:gdLst/>
            <a:ahLst/>
            <a:cxnLst/>
            <a:rect l="l" t="t" r="r" b="b"/>
            <a:pathLst>
              <a:path w="2366937" h="1071937">
                <a:moveTo>
                  <a:pt x="0" y="0"/>
                </a:moveTo>
                <a:lnTo>
                  <a:pt x="2366936" y="0"/>
                </a:lnTo>
                <a:lnTo>
                  <a:pt x="2366936" y="1071937"/>
                </a:lnTo>
                <a:lnTo>
                  <a:pt x="0" y="1071937"/>
                </a:lnTo>
                <a:lnTo>
                  <a:pt x="0" y="0"/>
                </a:lnTo>
                <a:close/>
              </a:path>
            </a:pathLst>
          </a:custGeom>
          <a:blipFill>
            <a:blip r:embed="rId2"/>
            <a:stretch>
              <a:fillRect l="-2437" r="-2437"/>
            </a:stretch>
          </a:blipFill>
        </p:spPr>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5720557" y="9159319"/>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graphicFrame>
        <p:nvGraphicFramePr>
          <p:cNvPr id="3" name="Table 3"/>
          <p:cNvGraphicFramePr>
            <a:graphicFrameLocks noGrp="1"/>
          </p:cNvGraphicFramePr>
          <p:nvPr/>
        </p:nvGraphicFramePr>
        <p:xfrm>
          <a:off x="200506" y="566985"/>
          <a:ext cx="17886988" cy="8592334"/>
        </p:xfrm>
        <a:graphic>
          <a:graphicData uri="http://schemas.openxmlformats.org/drawingml/2006/table">
            <a:tbl>
              <a:tblPr/>
              <a:tblGrid>
                <a:gridCol w="4115351">
                  <a:extLst>
                    <a:ext uri="{9D8B030D-6E8A-4147-A177-3AD203B41FA5}">
                      <a16:colId xmlns:a16="http://schemas.microsoft.com/office/drawing/2014/main" val="20000"/>
                    </a:ext>
                  </a:extLst>
                </a:gridCol>
                <a:gridCol w="13771637">
                  <a:extLst>
                    <a:ext uri="{9D8B030D-6E8A-4147-A177-3AD203B41FA5}">
                      <a16:colId xmlns:a16="http://schemas.microsoft.com/office/drawing/2014/main" val="20001"/>
                    </a:ext>
                  </a:extLst>
                </a:gridCol>
              </a:tblGrid>
              <a:tr h="1023714">
                <a:tc>
                  <a:txBody>
                    <a:bodyPr/>
                    <a:lstStyle/>
                    <a:p>
                      <a:pPr marL="0" lvl="0" indent="0" algn="ctr">
                        <a:lnSpc>
                          <a:spcPts val="3269"/>
                        </a:lnSpc>
                        <a:spcBef>
                          <a:spcPct val="0"/>
                        </a:spcBef>
                        <a:defRPr/>
                      </a:pPr>
                      <a:r>
                        <a:rPr lang="en-US" sz="2335" b="1" u="sng">
                          <a:solidFill>
                            <a:srgbClr val="000000"/>
                          </a:solidFill>
                          <a:latin typeface="IBM Plex Sans Bold"/>
                          <a:ea typeface="IBM Plex Sans Bold"/>
                          <a:cs typeface="IBM Plex Sans Bold"/>
                          <a:sym typeface="IBM Plex Sans Bold"/>
                        </a:rPr>
                        <a:t>Data Protection Standards</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ctr">
                        <a:lnSpc>
                          <a:spcPts val="4109"/>
                        </a:lnSpc>
                        <a:spcBef>
                          <a:spcPct val="0"/>
                        </a:spcBef>
                        <a:defRPr/>
                      </a:pPr>
                      <a:r>
                        <a:rPr lang="en-US" sz="2935" b="1" u="sng" strike="noStrike">
                          <a:solidFill>
                            <a:srgbClr val="000000"/>
                          </a:solidFill>
                          <a:latin typeface="IBM Plex Sans Bold"/>
                          <a:ea typeface="IBM Plex Sans Bold"/>
                          <a:cs typeface="IBM Plex Sans Bold"/>
                          <a:sym typeface="IBM Plex Sans Bold"/>
                        </a:rPr>
                        <a:t>Description</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0"/>
                  </a:ext>
                </a:extLst>
              </a:tr>
              <a:tr h="1731704">
                <a:tc>
                  <a:txBody>
                    <a:bodyPr/>
                    <a:lstStyle/>
                    <a:p>
                      <a:pPr marL="0" lvl="0" indent="0" algn="ctr">
                        <a:lnSpc>
                          <a:spcPts val="3269"/>
                        </a:lnSpc>
                        <a:spcBef>
                          <a:spcPct val="0"/>
                        </a:spcBef>
                        <a:defRPr/>
                      </a:pPr>
                      <a:r>
                        <a:rPr lang="en-US" sz="2335" b="1" u="none" strike="noStrike">
                          <a:solidFill>
                            <a:srgbClr val="000000"/>
                          </a:solidFill>
                          <a:latin typeface="IBM Plex Sans Bold"/>
                          <a:ea typeface="IBM Plex Sans Bold"/>
                          <a:cs typeface="IBM Plex Sans Bold"/>
                          <a:sym typeface="IBM Plex Sans Bold"/>
                        </a:rPr>
                        <a:t> ISO/IEC 27701:2019 [[Global Level Acceptance]]</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ctr">
                        <a:lnSpc>
                          <a:spcPts val="3269"/>
                        </a:lnSpc>
                        <a:spcBef>
                          <a:spcPct val="0"/>
                        </a:spcBef>
                        <a:defRPr/>
                      </a:pPr>
                      <a:r>
                        <a:rPr lang="en-US" sz="2335" b="1" u="none" strike="noStrike">
                          <a:solidFill>
                            <a:srgbClr val="000000"/>
                          </a:solidFill>
                          <a:latin typeface="IBM Plex Sans Bold"/>
                          <a:ea typeface="IBM Plex Sans Bold"/>
                          <a:cs typeface="IBM Plex Sans Bold"/>
                          <a:sym typeface="IBM Plex Sans Bold"/>
                        </a:rPr>
                        <a:t>Protects Personally Identifiable Information (PII) : Data privacy standard that extends ISO/IEC 27001 to include specific privacy requirements . Not Mandatory.</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1"/>
                  </a:ext>
                </a:extLst>
              </a:tr>
              <a:tr h="1731704">
                <a:tc>
                  <a:txBody>
                    <a:bodyPr/>
                    <a:lstStyle/>
                    <a:p>
                      <a:pPr marL="0" lvl="0" indent="0" algn="ctr">
                        <a:lnSpc>
                          <a:spcPts val="3269"/>
                        </a:lnSpc>
                        <a:spcBef>
                          <a:spcPct val="0"/>
                        </a:spcBef>
                        <a:defRPr/>
                      </a:pPr>
                      <a:r>
                        <a:rPr lang="en-US" sz="2335" b="1" u="none" strike="noStrike">
                          <a:solidFill>
                            <a:srgbClr val="000000"/>
                          </a:solidFill>
                          <a:latin typeface="IBM Plex Sans Bold"/>
                          <a:ea typeface="IBM Plex Sans Bold"/>
                          <a:cs typeface="IBM Plex Sans Bold"/>
                          <a:sym typeface="IBM Plex Sans Bold"/>
                        </a:rPr>
                        <a:t>GDPR (General Data Protection Regulation)</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ctr">
                        <a:lnSpc>
                          <a:spcPts val="3269"/>
                        </a:lnSpc>
                        <a:spcBef>
                          <a:spcPct val="0"/>
                        </a:spcBef>
                        <a:defRPr/>
                      </a:pPr>
                      <a:r>
                        <a:rPr lang="en-US" sz="2335" b="1" u="none" strike="noStrike">
                          <a:solidFill>
                            <a:srgbClr val="000000"/>
                          </a:solidFill>
                          <a:latin typeface="IBM Plex Sans Bold"/>
                          <a:ea typeface="IBM Plex Sans Bold"/>
                          <a:cs typeface="IBM Plex Sans Bold"/>
                          <a:sym typeface="IBM Plex Sans Bold"/>
                        </a:rPr>
                        <a:t>General Data Protection Regulation (GDPR) is a European Union law that governs how organizations within and outside the EU handle the personal data of EU residents. (GDPR) is mandatory for organizations that process the personal data of EU citizens.</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2"/>
                  </a:ext>
                </a:extLst>
              </a:tr>
              <a:tr h="1775623">
                <a:tc>
                  <a:txBody>
                    <a:bodyPr/>
                    <a:lstStyle/>
                    <a:p>
                      <a:pPr marL="0" lvl="0" indent="0" algn="ctr">
                        <a:lnSpc>
                          <a:spcPts val="3269"/>
                        </a:lnSpc>
                        <a:spcBef>
                          <a:spcPct val="0"/>
                        </a:spcBef>
                        <a:defRPr/>
                      </a:pPr>
                      <a:r>
                        <a:rPr lang="en-US" sz="2335" b="1" u="none" strike="noStrike">
                          <a:solidFill>
                            <a:srgbClr val="000000"/>
                          </a:solidFill>
                          <a:latin typeface="IBM Plex Sans Bold"/>
                          <a:ea typeface="IBM Plex Sans Bold"/>
                          <a:cs typeface="IBM Plex Sans Bold"/>
                          <a:sym typeface="IBM Plex Sans Bold"/>
                        </a:rPr>
                        <a:t> California Consumer Privacy Act (CCPA) </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ctr">
                        <a:lnSpc>
                          <a:spcPts val="3269"/>
                        </a:lnSpc>
                        <a:spcBef>
                          <a:spcPct val="0"/>
                        </a:spcBef>
                        <a:defRPr/>
                      </a:pPr>
                      <a:r>
                        <a:rPr lang="en-US" sz="2335" b="1" u="none" strike="noStrike">
                          <a:solidFill>
                            <a:srgbClr val="000000"/>
                          </a:solidFill>
                          <a:latin typeface="IBM Plex Sans Bold"/>
                          <a:ea typeface="IBM Plex Sans Bold"/>
                          <a:cs typeface="IBM Plex Sans Bold"/>
                          <a:sym typeface="IBM Plex Sans Bold"/>
                        </a:rPr>
                        <a:t> Data privacy laws for California residents [Applies to businesses that collect data from California residents, regardless of the business's location] [Like GDPR is for European Residents] . Mandatory to Comply.</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3"/>
                  </a:ext>
                </a:extLst>
              </a:tr>
              <a:tr h="2329589">
                <a:tc>
                  <a:txBody>
                    <a:bodyPr/>
                    <a:lstStyle/>
                    <a:p>
                      <a:pPr marL="0" lvl="0" indent="0" algn="ctr">
                        <a:lnSpc>
                          <a:spcPts val="3269"/>
                        </a:lnSpc>
                        <a:spcBef>
                          <a:spcPct val="0"/>
                        </a:spcBef>
                        <a:defRPr/>
                      </a:pPr>
                      <a:r>
                        <a:rPr lang="en-US" sz="2335" b="1" u="none" strike="noStrike">
                          <a:solidFill>
                            <a:srgbClr val="000000"/>
                          </a:solidFill>
                          <a:latin typeface="IBM Plex Sans Bold"/>
                          <a:ea typeface="IBM Plex Sans Bold"/>
                          <a:cs typeface="IBM Plex Sans Bold"/>
                          <a:sym typeface="IBM Plex Sans Bold"/>
                        </a:rPr>
                        <a:t>Malaysia Personal Data Protection Act 2010 (PDPA)</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ctr">
                        <a:lnSpc>
                          <a:spcPts val="3269"/>
                        </a:lnSpc>
                        <a:spcBef>
                          <a:spcPct val="0"/>
                        </a:spcBef>
                        <a:defRPr/>
                      </a:pPr>
                      <a:r>
                        <a:rPr lang="en-US" sz="2335" b="1">
                          <a:solidFill>
                            <a:srgbClr val="000000"/>
                          </a:solidFill>
                          <a:latin typeface="IBM Plex Sans Bold"/>
                          <a:ea typeface="IBM Plex Sans Bold"/>
                          <a:cs typeface="IBM Plex Sans Bold"/>
                          <a:sym typeface="IBM Plex Sans Bold"/>
                        </a:rPr>
                        <a:t>Main data protection law in Malaysia :The PDPA applies to the processing of personal data in commercial transactions, which includes collecting, recording, holding, storing, or carrying out any operations on personal data.Mandatory to Comply.</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4"/>
                  </a:ext>
                </a:extLst>
              </a:tr>
            </a:tbl>
          </a:graphicData>
        </a:graphic>
      </p:graphicFrame>
      <p:sp>
        <p:nvSpPr>
          <p:cNvPr id="4" name="TextBox 4"/>
          <p:cNvSpPr txBox="1"/>
          <p:nvPr/>
        </p:nvSpPr>
        <p:spPr>
          <a:xfrm>
            <a:off x="3900028" y="23059"/>
            <a:ext cx="13135631" cy="475511"/>
          </a:xfrm>
          <a:prstGeom prst="rect">
            <a:avLst/>
          </a:prstGeom>
        </p:spPr>
        <p:txBody>
          <a:bodyPr lIns="0" tIns="0" rIns="0" bIns="0" rtlCol="0" anchor="t">
            <a:spAutoFit/>
          </a:bodyPr>
          <a:lstStyle/>
          <a:p>
            <a:pPr marL="0" lvl="0" indent="0" algn="ctr">
              <a:lnSpc>
                <a:spcPts val="3895"/>
              </a:lnSpc>
            </a:pPr>
            <a:r>
              <a:rPr lang="en-US" sz="3116" b="1" spc="121">
                <a:solidFill>
                  <a:srgbClr val="FFFFFF"/>
                </a:solidFill>
                <a:latin typeface="Helvetica Now Bold"/>
                <a:ea typeface="Helvetica Now Bold"/>
                <a:cs typeface="Helvetica Now Bold"/>
                <a:sym typeface="Helvetica Now Bold"/>
              </a:rPr>
              <a:t>DATA PROTECTION STANDARDS high leveL</a:t>
            </a:r>
          </a:p>
        </p:txBody>
      </p:sp>
      <p:sp>
        <p:nvSpPr>
          <p:cNvPr id="5" name="TextBox 5"/>
          <p:cNvSpPr txBox="1"/>
          <p:nvPr/>
        </p:nvSpPr>
        <p:spPr>
          <a:xfrm>
            <a:off x="0" y="-102506"/>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2.2.1</a:t>
            </a:r>
          </a:p>
        </p:txBody>
      </p:sp>
      <p:sp>
        <p:nvSpPr>
          <p:cNvPr id="6" name="TextBox 6"/>
          <p:cNvSpPr txBox="1"/>
          <p:nvPr/>
        </p:nvSpPr>
        <p:spPr>
          <a:xfrm>
            <a:off x="200506" y="9265125"/>
            <a:ext cx="15200471" cy="812701"/>
          </a:xfrm>
          <a:prstGeom prst="rect">
            <a:avLst/>
          </a:prstGeom>
        </p:spPr>
        <p:txBody>
          <a:bodyPr lIns="0" tIns="0" rIns="0" bIns="0" rtlCol="0" anchor="t">
            <a:spAutoFit/>
          </a:bodyPr>
          <a:lstStyle/>
          <a:p>
            <a:pPr algn="ctr">
              <a:lnSpc>
                <a:spcPts val="3337"/>
              </a:lnSpc>
              <a:spcBef>
                <a:spcPct val="0"/>
              </a:spcBef>
            </a:pPr>
            <a:r>
              <a:rPr lang="en-US" sz="2384" b="1" spc="-4">
                <a:solidFill>
                  <a:srgbClr val="FFFFFF"/>
                </a:solidFill>
                <a:latin typeface="IBM Plex Sans Bold"/>
                <a:ea typeface="IBM Plex Sans Bold"/>
                <a:cs typeface="IBM Plex Sans Bold"/>
                <a:sym typeface="IBM Plex Sans Bold"/>
              </a:rPr>
              <a:t>ISMS scope is broad , Protect information assets [Including Data] , Data Protection Standards are subset of information security that focuses specifically on protecting personal or sensitive data.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5720557" y="9130469"/>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graphicFrame>
        <p:nvGraphicFramePr>
          <p:cNvPr id="3" name="Table 3"/>
          <p:cNvGraphicFramePr>
            <a:graphicFrameLocks noGrp="1"/>
          </p:cNvGraphicFramePr>
          <p:nvPr/>
        </p:nvGraphicFramePr>
        <p:xfrm>
          <a:off x="200506" y="773901"/>
          <a:ext cx="18087494" cy="8271954"/>
        </p:xfrm>
        <a:graphic>
          <a:graphicData uri="http://schemas.openxmlformats.org/drawingml/2006/table">
            <a:tbl>
              <a:tblPr/>
              <a:tblGrid>
                <a:gridCol w="4474545">
                  <a:extLst>
                    <a:ext uri="{9D8B030D-6E8A-4147-A177-3AD203B41FA5}">
                      <a16:colId xmlns:a16="http://schemas.microsoft.com/office/drawing/2014/main" val="20000"/>
                    </a:ext>
                  </a:extLst>
                </a:gridCol>
                <a:gridCol w="13612949">
                  <a:extLst>
                    <a:ext uri="{9D8B030D-6E8A-4147-A177-3AD203B41FA5}">
                      <a16:colId xmlns:a16="http://schemas.microsoft.com/office/drawing/2014/main" val="20001"/>
                    </a:ext>
                  </a:extLst>
                </a:gridCol>
              </a:tblGrid>
              <a:tr h="1023891">
                <a:tc>
                  <a:txBody>
                    <a:bodyPr/>
                    <a:lstStyle/>
                    <a:p>
                      <a:pPr marL="0" lvl="0" indent="0" algn="ctr">
                        <a:lnSpc>
                          <a:spcPts val="3549"/>
                        </a:lnSpc>
                        <a:spcBef>
                          <a:spcPct val="0"/>
                        </a:spcBef>
                        <a:defRPr/>
                      </a:pPr>
                      <a:r>
                        <a:rPr lang="en-US" sz="2535" b="1" u="sng">
                          <a:solidFill>
                            <a:srgbClr val="000000"/>
                          </a:solidFill>
                          <a:latin typeface="IBM Plex Sans Bold"/>
                          <a:ea typeface="IBM Plex Sans Bold"/>
                          <a:cs typeface="IBM Plex Sans Bold"/>
                          <a:sym typeface="IBM Plex Sans Bold"/>
                        </a:rPr>
                        <a:t>Da</a:t>
                      </a:r>
                      <a:r>
                        <a:rPr lang="en-US" sz="2535" b="1" u="sng" strike="noStrike">
                          <a:solidFill>
                            <a:srgbClr val="000000"/>
                          </a:solidFill>
                          <a:latin typeface="IBM Plex Sans Bold"/>
                          <a:ea typeface="IBM Plex Sans Bold"/>
                          <a:cs typeface="IBM Plex Sans Bold"/>
                          <a:sym typeface="IBM Plex Sans Bold"/>
                        </a:rPr>
                        <a:t>ta Protection Standards</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ctr">
                        <a:lnSpc>
                          <a:spcPts val="3969"/>
                        </a:lnSpc>
                        <a:spcBef>
                          <a:spcPct val="0"/>
                        </a:spcBef>
                        <a:defRPr/>
                      </a:pPr>
                      <a:r>
                        <a:rPr lang="en-US" sz="2835" b="1" u="sng" strike="noStrike">
                          <a:solidFill>
                            <a:srgbClr val="000000"/>
                          </a:solidFill>
                          <a:latin typeface="IBM Plex Sans Bold"/>
                          <a:ea typeface="IBM Plex Sans Bold"/>
                          <a:cs typeface="IBM Plex Sans Bold"/>
                          <a:sym typeface="IBM Plex Sans Bold"/>
                        </a:rPr>
                        <a:t>Description</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0"/>
                  </a:ext>
                </a:extLst>
              </a:tr>
              <a:tr h="1732002">
                <a:tc>
                  <a:txBody>
                    <a:bodyPr/>
                    <a:lstStyle/>
                    <a:p>
                      <a:pPr marL="0" lvl="0" indent="0" algn="ctr">
                        <a:lnSpc>
                          <a:spcPts val="3269"/>
                        </a:lnSpc>
                        <a:spcBef>
                          <a:spcPct val="0"/>
                        </a:spcBef>
                        <a:defRPr/>
                      </a:pPr>
                      <a:r>
                        <a:rPr lang="en-US" sz="2335" b="1">
                          <a:solidFill>
                            <a:srgbClr val="000000"/>
                          </a:solidFill>
                          <a:latin typeface="IBM Plex Sans Bold"/>
                          <a:ea typeface="IBM Plex Sans Bold"/>
                          <a:cs typeface="IBM Plex Sans Bold"/>
                          <a:sym typeface="IBM Plex Sans Bold"/>
                        </a:rPr>
                        <a:t>India's Digital Personal Data Protection (DPDP) Rules 2025</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ctr">
                        <a:lnSpc>
                          <a:spcPts val="3269"/>
                        </a:lnSpc>
                        <a:spcBef>
                          <a:spcPct val="0"/>
                        </a:spcBef>
                        <a:defRPr/>
                      </a:pPr>
                      <a:r>
                        <a:rPr lang="en-US" sz="2335" b="1">
                          <a:solidFill>
                            <a:srgbClr val="000000"/>
                          </a:solidFill>
                          <a:latin typeface="IBM Plex Sans Bold"/>
                          <a:ea typeface="IBM Plex Sans Bold"/>
                          <a:cs typeface="IBM Plex Sans Bold"/>
                          <a:sym typeface="IBM Plex Sans Bold"/>
                        </a:rPr>
                        <a:t>Protect the personal data of Indian citizens in the digital space. Mandatory for Organizations and individuals who process digital personal data within India</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1"/>
                  </a:ext>
                </a:extLst>
              </a:tr>
              <a:tr h="1732002">
                <a:tc>
                  <a:txBody>
                    <a:bodyPr/>
                    <a:lstStyle/>
                    <a:p>
                      <a:pPr marL="0" lvl="0" indent="0" algn="ctr">
                        <a:lnSpc>
                          <a:spcPts val="3269"/>
                        </a:lnSpc>
                        <a:spcBef>
                          <a:spcPct val="0"/>
                        </a:spcBef>
                        <a:defRPr/>
                      </a:pPr>
                      <a:r>
                        <a:rPr lang="en-US" sz="2335" b="1" u="none" strike="noStrike">
                          <a:solidFill>
                            <a:srgbClr val="000000"/>
                          </a:solidFill>
                          <a:latin typeface="IBM Plex Sans Bold"/>
                          <a:ea typeface="IBM Plex Sans Bold"/>
                          <a:cs typeface="IBM Plex Sans Bold"/>
                          <a:sym typeface="IBM Plex Sans Bold"/>
                        </a:rPr>
                        <a:t>PCI DSS (Payment Card Industry Data Security Standard) V4</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ctr">
                        <a:lnSpc>
                          <a:spcPts val="3269"/>
                        </a:lnSpc>
                        <a:spcBef>
                          <a:spcPct val="0"/>
                        </a:spcBef>
                        <a:defRPr/>
                      </a:pPr>
                      <a:r>
                        <a:rPr lang="en-US" sz="2335" b="1" u="none" strike="noStrike">
                          <a:solidFill>
                            <a:srgbClr val="000000"/>
                          </a:solidFill>
                          <a:latin typeface="IBM Plex Sans Bold"/>
                          <a:ea typeface="IBM Plex Sans Bold"/>
                          <a:cs typeface="IBM Plex Sans Bold"/>
                          <a:sym typeface="IBM Plex Sans Bold"/>
                        </a:rPr>
                        <a:t>Protect Payment related Data [e.g. Credit Card numbers , Name, CVV , Expiry Date , Name on the Card].Applies to any organization that stores, processes, or transmits cardholder data (CHD) or sensitive authentication data (SAD), regardless of size or transaction volume.</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2"/>
                  </a:ext>
                </a:extLst>
              </a:tr>
              <a:tr h="3784059">
                <a:tc>
                  <a:txBody>
                    <a:bodyPr/>
                    <a:lstStyle/>
                    <a:p>
                      <a:pPr marL="0" lvl="0" indent="0" algn="ctr">
                        <a:lnSpc>
                          <a:spcPts val="3269"/>
                        </a:lnSpc>
                        <a:spcBef>
                          <a:spcPct val="0"/>
                        </a:spcBef>
                        <a:defRPr/>
                      </a:pPr>
                      <a:r>
                        <a:rPr lang="en-US" sz="2335" b="1" u="none" strike="noStrike">
                          <a:solidFill>
                            <a:srgbClr val="000000"/>
                          </a:solidFill>
                          <a:latin typeface="IBM Plex Sans Bold"/>
                          <a:ea typeface="IBM Plex Sans Bold"/>
                          <a:cs typeface="IBM Plex Sans Bold"/>
                          <a:sym typeface="IBM Plex Sans Bold"/>
                        </a:rPr>
                        <a:t>HIPAA (Health Insurance Portability and Accountability Act) </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ctr">
                        <a:lnSpc>
                          <a:spcPts val="3269"/>
                        </a:lnSpc>
                        <a:spcBef>
                          <a:spcPct val="0"/>
                        </a:spcBef>
                        <a:defRPr/>
                      </a:pPr>
                      <a:r>
                        <a:rPr lang="en-US" sz="2335" b="1" u="none" strike="noStrike">
                          <a:solidFill>
                            <a:srgbClr val="000000"/>
                          </a:solidFill>
                          <a:latin typeface="IBM Plex Sans Bold"/>
                          <a:ea typeface="IBM Plex Sans Bold"/>
                          <a:cs typeface="IBM Plex Sans Bold"/>
                          <a:sym typeface="IBM Plex Sans Bold"/>
                        </a:rPr>
                        <a:t>Protect sensitive patient data. HIPAA is focused on healthcare organizations and how personal health information is used in the US. HITRUST [HITRUST Common Security Framework (CSF): The Health Information Trust Alliance (HITRUST) ]:   HITRUST is a global security and risk management framework [HIPAA is for US] :  HITRUST is a framework that provides a comprehensive set of security controls to help organizations demonstrate HIPAA compliance and manage broader information risks. </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3"/>
                  </a:ext>
                </a:extLst>
              </a:tr>
            </a:tbl>
          </a:graphicData>
        </a:graphic>
      </p:graphicFrame>
      <p:sp>
        <p:nvSpPr>
          <p:cNvPr id="4" name="TextBox 4"/>
          <p:cNvSpPr txBox="1"/>
          <p:nvPr/>
        </p:nvSpPr>
        <p:spPr>
          <a:xfrm>
            <a:off x="0" y="-102506"/>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2.2.1</a:t>
            </a:r>
          </a:p>
        </p:txBody>
      </p:sp>
      <p:sp>
        <p:nvSpPr>
          <p:cNvPr id="5" name="TextBox 5"/>
          <p:cNvSpPr txBox="1"/>
          <p:nvPr/>
        </p:nvSpPr>
        <p:spPr>
          <a:xfrm>
            <a:off x="200506" y="9274455"/>
            <a:ext cx="14329820" cy="736339"/>
          </a:xfrm>
          <a:prstGeom prst="rect">
            <a:avLst/>
          </a:prstGeom>
        </p:spPr>
        <p:txBody>
          <a:bodyPr lIns="0" tIns="0" rIns="0" bIns="0" rtlCol="0" anchor="t">
            <a:spAutoFit/>
          </a:bodyPr>
          <a:lstStyle/>
          <a:p>
            <a:pPr algn="l">
              <a:lnSpc>
                <a:spcPts val="2989"/>
              </a:lnSpc>
              <a:spcBef>
                <a:spcPct val="0"/>
              </a:spcBef>
            </a:pPr>
            <a:r>
              <a:rPr lang="en-US" sz="2135" b="1" spc="-4">
                <a:solidFill>
                  <a:srgbClr val="FFFFFF"/>
                </a:solidFill>
                <a:latin typeface="IBM Plex Sans Bold"/>
                <a:ea typeface="IBM Plex Sans Bold"/>
                <a:cs typeface="IBM Plex Sans Bold"/>
                <a:sym typeface="IBM Plex Sans Bold"/>
              </a:rPr>
              <a:t>Data Protection Standards are some related to certain geographies [e.g. GDPR, CCPA , PDPA, DPDP] and some related to particular Industry [e.g. HIPAA , PCI-DSS]</a:t>
            </a:r>
          </a:p>
        </p:txBody>
      </p:sp>
      <p:sp>
        <p:nvSpPr>
          <p:cNvPr id="6" name="TextBox 6"/>
          <p:cNvSpPr txBox="1"/>
          <p:nvPr/>
        </p:nvSpPr>
        <p:spPr>
          <a:xfrm>
            <a:off x="4549709" y="91474"/>
            <a:ext cx="13135631" cy="475511"/>
          </a:xfrm>
          <a:prstGeom prst="rect">
            <a:avLst/>
          </a:prstGeom>
        </p:spPr>
        <p:txBody>
          <a:bodyPr lIns="0" tIns="0" rIns="0" bIns="0" rtlCol="0" anchor="t">
            <a:spAutoFit/>
          </a:bodyPr>
          <a:lstStyle/>
          <a:p>
            <a:pPr marL="0" lvl="0" indent="0" algn="ctr">
              <a:lnSpc>
                <a:spcPts val="3895"/>
              </a:lnSpc>
            </a:pPr>
            <a:r>
              <a:rPr lang="en-US" sz="3116" b="1" spc="121">
                <a:solidFill>
                  <a:srgbClr val="FFFFFF"/>
                </a:solidFill>
                <a:latin typeface="Helvetica Now Bold"/>
                <a:ea typeface="Helvetica Now Bold"/>
                <a:cs typeface="Helvetica Now Bold"/>
                <a:sym typeface="Helvetica Now Bold"/>
              </a:rPr>
              <a:t>DATA PROTECTION STANDARDS high leveL</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TextBox 2"/>
          <p:cNvSpPr txBox="1"/>
          <p:nvPr/>
        </p:nvSpPr>
        <p:spPr>
          <a:xfrm>
            <a:off x="-274945" y="1170470"/>
            <a:ext cx="18307279" cy="2537607"/>
          </a:xfrm>
          <a:prstGeom prst="rect">
            <a:avLst/>
          </a:prstGeom>
        </p:spPr>
        <p:txBody>
          <a:bodyPr lIns="0" tIns="0" rIns="0" bIns="0" rtlCol="0" anchor="t">
            <a:spAutoFit/>
          </a:bodyPr>
          <a:lstStyle/>
          <a:p>
            <a:pPr marL="775992" lvl="1" indent="-387996" algn="just">
              <a:lnSpc>
                <a:spcPts val="5031"/>
              </a:lnSpc>
              <a:buFont typeface="Arial"/>
              <a:buChar char="•"/>
            </a:pPr>
            <a:r>
              <a:rPr lang="en-US" sz="3594" b="1" spc="-7" dirty="0">
                <a:solidFill>
                  <a:srgbClr val="FFFFFF"/>
                </a:solidFill>
                <a:latin typeface="IBM Plex Sans Bold"/>
                <a:ea typeface="IBM Plex Sans Bold"/>
                <a:cs typeface="IBM Plex Sans Bold"/>
                <a:sym typeface="IBM Plex Sans Bold"/>
              </a:rPr>
              <a:t>SOC2  is by American Institute of Certified Public Accountants [AICPA] :  A professional body for accountants, developed SOC 2 to provide a framework for service providers to demonstrate their security controls and to provide assurance to their client. </a:t>
            </a:r>
          </a:p>
        </p:txBody>
      </p:sp>
      <p:sp>
        <p:nvSpPr>
          <p:cNvPr id="3" name="TextBox 3"/>
          <p:cNvSpPr txBox="1"/>
          <p:nvPr/>
        </p:nvSpPr>
        <p:spPr>
          <a:xfrm>
            <a:off x="0"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2.2.2</a:t>
            </a:r>
          </a:p>
        </p:txBody>
      </p:sp>
      <p:sp>
        <p:nvSpPr>
          <p:cNvPr id="4" name="TextBox 4"/>
          <p:cNvSpPr txBox="1"/>
          <p:nvPr/>
        </p:nvSpPr>
        <p:spPr>
          <a:xfrm>
            <a:off x="7672355" y="-85725"/>
            <a:ext cx="3475012" cy="721561"/>
          </a:xfrm>
          <a:prstGeom prst="rect">
            <a:avLst/>
          </a:prstGeom>
        </p:spPr>
        <p:txBody>
          <a:bodyPr lIns="0" tIns="0" rIns="0" bIns="0" rtlCol="0" anchor="t">
            <a:spAutoFit/>
          </a:bodyPr>
          <a:lstStyle/>
          <a:p>
            <a:pPr algn="ctr">
              <a:lnSpc>
                <a:spcPts val="5903"/>
              </a:lnSpc>
              <a:spcBef>
                <a:spcPct val="0"/>
              </a:spcBef>
            </a:pPr>
            <a:r>
              <a:rPr lang="en-US" sz="4217" b="1" u="sng" spc="-8">
                <a:solidFill>
                  <a:srgbClr val="FFFFFF"/>
                </a:solidFill>
                <a:latin typeface="IBM Plex Sans Bold"/>
                <a:ea typeface="IBM Plex Sans Bold"/>
                <a:cs typeface="IBM Plex Sans Bold"/>
                <a:sym typeface="IBM Plex Sans Bold"/>
              </a:rPr>
              <a:t>SOC2</a:t>
            </a:r>
          </a:p>
        </p:txBody>
      </p:sp>
      <p:sp>
        <p:nvSpPr>
          <p:cNvPr id="5" name="TextBox 5"/>
          <p:cNvSpPr txBox="1"/>
          <p:nvPr/>
        </p:nvSpPr>
        <p:spPr>
          <a:xfrm>
            <a:off x="-238560" y="4194176"/>
            <a:ext cx="18341492" cy="1261257"/>
          </a:xfrm>
          <a:prstGeom prst="rect">
            <a:avLst/>
          </a:prstGeom>
        </p:spPr>
        <p:txBody>
          <a:bodyPr lIns="0" tIns="0" rIns="0" bIns="0" rtlCol="0" anchor="t">
            <a:spAutoFit/>
          </a:bodyPr>
          <a:lstStyle/>
          <a:p>
            <a:pPr marL="775992" lvl="1" indent="-387996" algn="just">
              <a:lnSpc>
                <a:spcPts val="5031"/>
              </a:lnSpc>
              <a:spcBef>
                <a:spcPct val="0"/>
              </a:spcBef>
              <a:buFont typeface="Arial"/>
              <a:buChar char="•"/>
            </a:pPr>
            <a:r>
              <a:rPr lang="en-US" sz="3594" b="1" u="none" strike="noStrike" spc="-7" dirty="0">
                <a:solidFill>
                  <a:srgbClr val="FFFFFF"/>
                </a:solidFill>
                <a:latin typeface="IBM Plex Sans Bold"/>
                <a:ea typeface="IBM Plex Sans Bold"/>
                <a:cs typeface="IBM Plex Sans Bold"/>
                <a:sym typeface="IBM Plex Sans Bold"/>
              </a:rPr>
              <a:t>Applicable to any Service organizations [Not Just SaaS based Companies] that process, store, or transmit data for their clients or partners.</a:t>
            </a:r>
          </a:p>
        </p:txBody>
      </p:sp>
      <p:sp>
        <p:nvSpPr>
          <p:cNvPr id="6" name="TextBox 6"/>
          <p:cNvSpPr txBox="1"/>
          <p:nvPr/>
        </p:nvSpPr>
        <p:spPr>
          <a:xfrm>
            <a:off x="-238560" y="5941532"/>
            <a:ext cx="18288000" cy="2537607"/>
          </a:xfrm>
          <a:prstGeom prst="rect">
            <a:avLst/>
          </a:prstGeom>
        </p:spPr>
        <p:txBody>
          <a:bodyPr lIns="0" tIns="0" rIns="0" bIns="0" rtlCol="0" anchor="t">
            <a:spAutoFit/>
          </a:bodyPr>
          <a:lstStyle/>
          <a:p>
            <a:pPr marL="775992" lvl="1" indent="-387996" algn="just">
              <a:lnSpc>
                <a:spcPts val="5031"/>
              </a:lnSpc>
              <a:spcBef>
                <a:spcPct val="0"/>
              </a:spcBef>
              <a:buFont typeface="Arial"/>
              <a:buChar char="•"/>
            </a:pPr>
            <a:r>
              <a:rPr lang="en-US" sz="3594" b="1" u="none" strike="noStrike" spc="-7" dirty="0">
                <a:solidFill>
                  <a:srgbClr val="FFFFFF"/>
                </a:solidFill>
                <a:latin typeface="IBM Plex Sans Bold"/>
                <a:ea typeface="IBM Plex Sans Bold"/>
                <a:cs typeface="IBM Plex Sans Bold"/>
                <a:sym typeface="IBM Plex Sans Bold"/>
              </a:rPr>
              <a:t>SOC 2 compliance is NOT mandatory in the US, nor is it a legal requirement [SOC 2 is a voluntary attestation, not a legal mandate like HIPAA or GDPR] but it's widely used in the US and gaining recognition globally to demonstrate a commitment to data protection.</a:t>
            </a:r>
          </a:p>
        </p:txBody>
      </p:sp>
      <p:sp>
        <p:nvSpPr>
          <p:cNvPr id="7" name="Freeform 7"/>
          <p:cNvSpPr/>
          <p:nvPr/>
        </p:nvSpPr>
        <p:spPr>
          <a:xfrm>
            <a:off x="15720557" y="9130469"/>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8" name="TextBox 8"/>
          <p:cNvSpPr txBox="1"/>
          <p:nvPr/>
        </p:nvSpPr>
        <p:spPr>
          <a:xfrm>
            <a:off x="211869" y="9054269"/>
            <a:ext cx="14200068" cy="623082"/>
          </a:xfrm>
          <a:prstGeom prst="rect">
            <a:avLst/>
          </a:prstGeom>
        </p:spPr>
        <p:txBody>
          <a:bodyPr lIns="0" tIns="0" rIns="0" bIns="0" rtlCol="0" anchor="t">
            <a:spAutoFit/>
          </a:bodyPr>
          <a:lstStyle/>
          <a:p>
            <a:pPr algn="l">
              <a:lnSpc>
                <a:spcPts val="5031"/>
              </a:lnSpc>
              <a:spcBef>
                <a:spcPct val="0"/>
              </a:spcBef>
            </a:pPr>
            <a:r>
              <a:rPr lang="en-US" sz="3594" b="1" spc="-7">
                <a:solidFill>
                  <a:srgbClr val="FFFFFF"/>
                </a:solidFill>
                <a:latin typeface="IBM Plex Sans Bold"/>
                <a:ea typeface="IBM Plex Sans Bold"/>
                <a:cs typeface="IBM Plex Sans Bold"/>
                <a:sym typeface="IBM Plex Sans Bold"/>
              </a:rPr>
              <a:t>Official Website : https://www.aicpa-cima.com/</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TextBox 2"/>
          <p:cNvSpPr txBox="1"/>
          <p:nvPr/>
        </p:nvSpPr>
        <p:spPr>
          <a:xfrm>
            <a:off x="-274945" y="1179995"/>
            <a:ext cx="18562945" cy="2159782"/>
          </a:xfrm>
          <a:prstGeom prst="rect">
            <a:avLst/>
          </a:prstGeom>
        </p:spPr>
        <p:txBody>
          <a:bodyPr lIns="0" tIns="0" rIns="0" bIns="0" rtlCol="0" anchor="t">
            <a:spAutoFit/>
          </a:bodyPr>
          <a:lstStyle/>
          <a:p>
            <a:pPr marL="668044" lvl="1" indent="-334022" algn="just">
              <a:lnSpc>
                <a:spcPts val="4331"/>
              </a:lnSpc>
              <a:buFont typeface="Arial"/>
              <a:buChar char="•"/>
            </a:pPr>
            <a:r>
              <a:rPr lang="en-US" sz="3094" b="1" spc="-6" dirty="0">
                <a:solidFill>
                  <a:srgbClr val="FFFFFF"/>
                </a:solidFill>
                <a:latin typeface="IBM Plex Sans Bold"/>
                <a:ea typeface="IBM Plex Sans Bold"/>
                <a:cs typeface="IBM Plex Sans Bold"/>
                <a:sym typeface="IBM Plex Sans Bold"/>
              </a:rPr>
              <a:t>Under SSAE 16 [ Statement on Standards for Attestation Engagement ], the AICPA released three new reports SOC1, SOC2, SOC3. This resulted in the Service Organization Controls (SOC) and the ever-popular SOC 2</a:t>
            </a:r>
          </a:p>
          <a:p>
            <a:pPr algn="just">
              <a:lnSpc>
                <a:spcPts val="4331"/>
              </a:lnSpc>
            </a:pPr>
            <a:r>
              <a:rPr lang="en-US" sz="3094" b="1" spc="-6" dirty="0">
                <a:solidFill>
                  <a:srgbClr val="FFFFFF"/>
                </a:solidFill>
                <a:latin typeface="IBM Plex Sans Bold"/>
                <a:ea typeface="IBM Plex Sans Bold"/>
                <a:cs typeface="IBM Plex Sans Bold"/>
                <a:sym typeface="IBM Plex Sans Bold"/>
              </a:rPr>
              <a:t>     </a:t>
            </a:r>
          </a:p>
        </p:txBody>
      </p:sp>
      <p:sp>
        <p:nvSpPr>
          <p:cNvPr id="3" name="TextBox 3"/>
          <p:cNvSpPr txBox="1"/>
          <p:nvPr/>
        </p:nvSpPr>
        <p:spPr>
          <a:xfrm>
            <a:off x="0"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2.2.2</a:t>
            </a:r>
          </a:p>
        </p:txBody>
      </p:sp>
      <p:sp>
        <p:nvSpPr>
          <p:cNvPr id="4" name="TextBox 4"/>
          <p:cNvSpPr txBox="1"/>
          <p:nvPr/>
        </p:nvSpPr>
        <p:spPr>
          <a:xfrm>
            <a:off x="7672355" y="-85725"/>
            <a:ext cx="3475012" cy="721561"/>
          </a:xfrm>
          <a:prstGeom prst="rect">
            <a:avLst/>
          </a:prstGeom>
        </p:spPr>
        <p:txBody>
          <a:bodyPr lIns="0" tIns="0" rIns="0" bIns="0" rtlCol="0" anchor="t">
            <a:spAutoFit/>
          </a:bodyPr>
          <a:lstStyle/>
          <a:p>
            <a:pPr algn="ctr">
              <a:lnSpc>
                <a:spcPts val="5903"/>
              </a:lnSpc>
              <a:spcBef>
                <a:spcPct val="0"/>
              </a:spcBef>
            </a:pPr>
            <a:r>
              <a:rPr lang="en-US" sz="4217" b="1" u="sng" spc="-8">
                <a:solidFill>
                  <a:srgbClr val="FFFFFF"/>
                </a:solidFill>
                <a:latin typeface="IBM Plex Sans Bold"/>
                <a:ea typeface="IBM Plex Sans Bold"/>
                <a:cs typeface="IBM Plex Sans Bold"/>
                <a:sym typeface="IBM Plex Sans Bold"/>
              </a:rPr>
              <a:t>SOC2</a:t>
            </a:r>
          </a:p>
        </p:txBody>
      </p:sp>
      <p:sp>
        <p:nvSpPr>
          <p:cNvPr id="5" name="TextBox 5"/>
          <p:cNvSpPr txBox="1"/>
          <p:nvPr/>
        </p:nvSpPr>
        <p:spPr>
          <a:xfrm>
            <a:off x="235434" y="3518317"/>
            <a:ext cx="17852061" cy="4925772"/>
          </a:xfrm>
          <a:prstGeom prst="rect">
            <a:avLst/>
          </a:prstGeom>
        </p:spPr>
        <p:txBody>
          <a:bodyPr lIns="0" tIns="0" rIns="0" bIns="0" rtlCol="0" anchor="t">
            <a:spAutoFit/>
          </a:bodyPr>
          <a:lstStyle/>
          <a:p>
            <a:pPr algn="just">
              <a:lnSpc>
                <a:spcPts val="4331"/>
              </a:lnSpc>
            </a:pPr>
            <a:r>
              <a:rPr lang="en-US" sz="3094" b="1" u="none" strike="noStrike" spc="-6" dirty="0">
                <a:solidFill>
                  <a:srgbClr val="FFFFFF"/>
                </a:solidFill>
                <a:latin typeface="IBM Plex Sans Bold"/>
                <a:ea typeface="IBM Plex Sans Bold"/>
                <a:cs typeface="IBM Plex Sans Bold"/>
                <a:sym typeface="IBM Plex Sans Bold"/>
              </a:rPr>
              <a:t>SOC 2 is based on five Trust Services Criteria [TSC]: Security, Availability, Confidentiality, Processing integrity, and Privacy</a:t>
            </a:r>
          </a:p>
          <a:p>
            <a:pPr algn="just">
              <a:lnSpc>
                <a:spcPts val="4331"/>
              </a:lnSpc>
            </a:pPr>
            <a:endParaRPr lang="en-US" sz="3094" b="1" u="none" strike="noStrike" spc="-6" dirty="0">
              <a:solidFill>
                <a:srgbClr val="FFFFFF"/>
              </a:solidFill>
              <a:latin typeface="IBM Plex Sans Bold"/>
              <a:ea typeface="IBM Plex Sans Bold"/>
              <a:cs typeface="IBM Plex Sans Bold"/>
              <a:sym typeface="IBM Plex Sans Bold"/>
            </a:endParaRPr>
          </a:p>
          <a:p>
            <a:pPr algn="just">
              <a:lnSpc>
                <a:spcPts val="4331"/>
              </a:lnSpc>
            </a:pPr>
            <a:r>
              <a:rPr lang="en-US" sz="3094" b="1" u="none" strike="noStrike" spc="-6" dirty="0">
                <a:solidFill>
                  <a:srgbClr val="FFFFFF"/>
                </a:solidFill>
                <a:latin typeface="IBM Plex Sans Bold"/>
                <a:ea typeface="IBM Plex Sans Bold"/>
                <a:cs typeface="IBM Plex Sans Bold"/>
                <a:sym typeface="IBM Plex Sans Bold"/>
              </a:rPr>
              <a:t>  Security (CC): Your systems and data are protected against unauthorized access and disclosure.</a:t>
            </a:r>
          </a:p>
          <a:p>
            <a:pPr algn="just">
              <a:lnSpc>
                <a:spcPts val="4331"/>
              </a:lnSpc>
            </a:pPr>
            <a:r>
              <a:rPr lang="en-US" sz="3094" b="1" u="none" strike="noStrike" spc="-6" dirty="0">
                <a:solidFill>
                  <a:srgbClr val="FFFFFF"/>
                </a:solidFill>
                <a:latin typeface="IBM Plex Sans Bold"/>
                <a:ea typeface="IBM Plex Sans Bold"/>
                <a:cs typeface="IBM Plex Sans Bold"/>
                <a:sym typeface="IBM Plex Sans Bold"/>
              </a:rPr>
              <a:t>  Availability (A): Your information and systems are available for their intended use.</a:t>
            </a:r>
          </a:p>
          <a:p>
            <a:pPr algn="just">
              <a:lnSpc>
                <a:spcPts val="4331"/>
              </a:lnSpc>
            </a:pPr>
            <a:r>
              <a:rPr lang="en-US" sz="3094" b="1" u="none" strike="noStrike" spc="-6" dirty="0">
                <a:solidFill>
                  <a:srgbClr val="FFFFFF"/>
                </a:solidFill>
                <a:latin typeface="IBM Plex Sans Bold"/>
                <a:ea typeface="IBM Plex Sans Bold"/>
                <a:cs typeface="IBM Plex Sans Bold"/>
                <a:sym typeface="IBM Plex Sans Bold"/>
              </a:rPr>
              <a:t>  Confidentiality (C): Confidential information is kept confidential.</a:t>
            </a:r>
          </a:p>
          <a:p>
            <a:pPr algn="just">
              <a:lnSpc>
                <a:spcPts val="4331"/>
              </a:lnSpc>
            </a:pPr>
            <a:r>
              <a:rPr lang="en-US" sz="3094" b="1" u="none" strike="noStrike" spc="-6" dirty="0">
                <a:solidFill>
                  <a:srgbClr val="FFFFFF"/>
                </a:solidFill>
                <a:latin typeface="IBM Plex Sans Bold"/>
                <a:ea typeface="IBM Plex Sans Bold"/>
                <a:cs typeface="IBM Plex Sans Bold"/>
                <a:sym typeface="IBM Plex Sans Bold"/>
              </a:rPr>
              <a:t>  Processing integrity (PI): Data processing is complete, valid, accurate, and timely.</a:t>
            </a:r>
          </a:p>
          <a:p>
            <a:pPr algn="just">
              <a:lnSpc>
                <a:spcPts val="4331"/>
              </a:lnSpc>
            </a:pPr>
            <a:r>
              <a:rPr lang="en-US" sz="3094" b="1" u="none" strike="noStrike" spc="-6" dirty="0">
                <a:solidFill>
                  <a:srgbClr val="FFFFFF"/>
                </a:solidFill>
                <a:latin typeface="IBM Plex Sans Bold"/>
                <a:ea typeface="IBM Plex Sans Bold"/>
                <a:cs typeface="IBM Plex Sans Bold"/>
                <a:sym typeface="IBM Plex Sans Bold"/>
              </a:rPr>
              <a:t> Privacy (P): Consumer data is protected and consumers are informed about the collection, use    retention, and disposal of their data. </a:t>
            </a:r>
          </a:p>
        </p:txBody>
      </p:sp>
      <p:sp>
        <p:nvSpPr>
          <p:cNvPr id="6" name="Freeform 6"/>
          <p:cNvSpPr/>
          <p:nvPr/>
        </p:nvSpPr>
        <p:spPr>
          <a:xfrm>
            <a:off x="15720557" y="9130469"/>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TextBox 2"/>
          <p:cNvSpPr txBox="1"/>
          <p:nvPr/>
        </p:nvSpPr>
        <p:spPr>
          <a:xfrm>
            <a:off x="0"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2.2.2</a:t>
            </a:r>
          </a:p>
        </p:txBody>
      </p:sp>
      <p:sp>
        <p:nvSpPr>
          <p:cNvPr id="3" name="TextBox 3"/>
          <p:cNvSpPr txBox="1"/>
          <p:nvPr/>
        </p:nvSpPr>
        <p:spPr>
          <a:xfrm>
            <a:off x="7672355" y="-85725"/>
            <a:ext cx="3475012" cy="721561"/>
          </a:xfrm>
          <a:prstGeom prst="rect">
            <a:avLst/>
          </a:prstGeom>
        </p:spPr>
        <p:txBody>
          <a:bodyPr lIns="0" tIns="0" rIns="0" bIns="0" rtlCol="0" anchor="t">
            <a:spAutoFit/>
          </a:bodyPr>
          <a:lstStyle/>
          <a:p>
            <a:pPr algn="ctr">
              <a:lnSpc>
                <a:spcPts val="5903"/>
              </a:lnSpc>
              <a:spcBef>
                <a:spcPct val="0"/>
              </a:spcBef>
            </a:pPr>
            <a:r>
              <a:rPr lang="en-US" sz="4217" b="1" u="sng" spc="-8">
                <a:solidFill>
                  <a:srgbClr val="FFFFFF"/>
                </a:solidFill>
                <a:latin typeface="IBM Plex Sans Bold"/>
                <a:ea typeface="IBM Plex Sans Bold"/>
                <a:cs typeface="IBM Plex Sans Bold"/>
                <a:sym typeface="IBM Plex Sans Bold"/>
              </a:rPr>
              <a:t>SOC  TYPES</a:t>
            </a:r>
          </a:p>
        </p:txBody>
      </p:sp>
      <p:sp>
        <p:nvSpPr>
          <p:cNvPr id="4" name="Freeform 4"/>
          <p:cNvSpPr/>
          <p:nvPr/>
        </p:nvSpPr>
        <p:spPr>
          <a:xfrm>
            <a:off x="15720557" y="9130469"/>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5" name="TextBox 5"/>
          <p:cNvSpPr txBox="1"/>
          <p:nvPr/>
        </p:nvSpPr>
        <p:spPr>
          <a:xfrm>
            <a:off x="-274945" y="1179995"/>
            <a:ext cx="18562945" cy="1073932"/>
          </a:xfrm>
          <a:prstGeom prst="rect">
            <a:avLst/>
          </a:prstGeom>
        </p:spPr>
        <p:txBody>
          <a:bodyPr lIns="0" tIns="0" rIns="0" bIns="0" rtlCol="0" anchor="t">
            <a:spAutoFit/>
          </a:bodyPr>
          <a:lstStyle/>
          <a:p>
            <a:pPr marL="668044" lvl="1" indent="-334022" algn="l">
              <a:lnSpc>
                <a:spcPts val="4331"/>
              </a:lnSpc>
              <a:buFont typeface="Arial"/>
              <a:buChar char="•"/>
            </a:pPr>
            <a:r>
              <a:rPr lang="en-US" sz="3094" b="1" spc="-6">
                <a:solidFill>
                  <a:srgbClr val="FFFFFF"/>
                </a:solidFill>
                <a:latin typeface="IBM Plex Sans Bold"/>
                <a:ea typeface="IBM Plex Sans Bold"/>
                <a:cs typeface="IBM Plex Sans Bold"/>
                <a:sym typeface="IBM Plex Sans Bold"/>
              </a:rPr>
              <a:t>SOC1 : Audit on Company Financial Process. A SOC 1 report details the controls your organization has in place for financial reporting</a:t>
            </a:r>
          </a:p>
        </p:txBody>
      </p:sp>
      <p:sp>
        <p:nvSpPr>
          <p:cNvPr id="6" name="TextBox 6"/>
          <p:cNvSpPr txBox="1"/>
          <p:nvPr/>
        </p:nvSpPr>
        <p:spPr>
          <a:xfrm>
            <a:off x="-274945" y="2982000"/>
            <a:ext cx="18562945" cy="531007"/>
          </a:xfrm>
          <a:prstGeom prst="rect">
            <a:avLst/>
          </a:prstGeom>
        </p:spPr>
        <p:txBody>
          <a:bodyPr lIns="0" tIns="0" rIns="0" bIns="0" rtlCol="0" anchor="t">
            <a:spAutoFit/>
          </a:bodyPr>
          <a:lstStyle/>
          <a:p>
            <a:pPr marL="668044" lvl="1" indent="-334022" algn="l">
              <a:lnSpc>
                <a:spcPts val="4331"/>
              </a:lnSpc>
              <a:buFont typeface="Arial"/>
              <a:buChar char="•"/>
            </a:pPr>
            <a:r>
              <a:rPr lang="en-US" sz="3094" b="1" spc="-6">
                <a:solidFill>
                  <a:srgbClr val="FFFFFF"/>
                </a:solidFill>
                <a:latin typeface="IBM Plex Sans Bold"/>
                <a:ea typeface="IBM Plex Sans Bold"/>
                <a:cs typeface="IBM Plex Sans Bold"/>
                <a:sym typeface="IBM Plex Sans Bold"/>
              </a:rPr>
              <a:t>SOC2: Audit on Company  Information Security  Process.</a:t>
            </a:r>
          </a:p>
        </p:txBody>
      </p:sp>
      <p:sp>
        <p:nvSpPr>
          <p:cNvPr id="7" name="TextBox 7"/>
          <p:cNvSpPr txBox="1"/>
          <p:nvPr/>
        </p:nvSpPr>
        <p:spPr>
          <a:xfrm>
            <a:off x="-475451" y="4584312"/>
            <a:ext cx="18562945" cy="1073932"/>
          </a:xfrm>
          <a:prstGeom prst="rect">
            <a:avLst/>
          </a:prstGeom>
        </p:spPr>
        <p:txBody>
          <a:bodyPr lIns="0" tIns="0" rIns="0" bIns="0" rtlCol="0" anchor="t">
            <a:spAutoFit/>
          </a:bodyPr>
          <a:lstStyle/>
          <a:p>
            <a:pPr marL="668044" lvl="1" indent="-334022" algn="l">
              <a:lnSpc>
                <a:spcPts val="4331"/>
              </a:lnSpc>
              <a:buFont typeface="Arial"/>
              <a:buChar char="•"/>
            </a:pPr>
            <a:r>
              <a:rPr lang="en-US" sz="3094" b="1" spc="-6">
                <a:solidFill>
                  <a:srgbClr val="FFFFFF"/>
                </a:solidFill>
                <a:latin typeface="IBM Plex Sans Bold"/>
                <a:ea typeface="IBM Plex Sans Bold"/>
                <a:cs typeface="IBM Plex Sans Bold"/>
                <a:sym typeface="IBM Plex Sans Bold"/>
              </a:rPr>
              <a:t>SOC3: Short version of SOC2 used for public display [Marketing] [Does NOT contain technical details], No need to sign NDA for this.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TextBox 2"/>
          <p:cNvSpPr txBox="1"/>
          <p:nvPr/>
        </p:nvSpPr>
        <p:spPr>
          <a:xfrm>
            <a:off x="0"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2.2.2</a:t>
            </a:r>
          </a:p>
        </p:txBody>
      </p:sp>
      <p:sp>
        <p:nvSpPr>
          <p:cNvPr id="3" name="TextBox 3"/>
          <p:cNvSpPr txBox="1"/>
          <p:nvPr/>
        </p:nvSpPr>
        <p:spPr>
          <a:xfrm>
            <a:off x="4760251" y="-85725"/>
            <a:ext cx="10485837" cy="721561"/>
          </a:xfrm>
          <a:prstGeom prst="rect">
            <a:avLst/>
          </a:prstGeom>
        </p:spPr>
        <p:txBody>
          <a:bodyPr lIns="0" tIns="0" rIns="0" bIns="0" rtlCol="0" anchor="t">
            <a:spAutoFit/>
          </a:bodyPr>
          <a:lstStyle/>
          <a:p>
            <a:pPr algn="ctr">
              <a:lnSpc>
                <a:spcPts val="5903"/>
              </a:lnSpc>
              <a:spcBef>
                <a:spcPct val="0"/>
              </a:spcBef>
            </a:pPr>
            <a:r>
              <a:rPr lang="en-US" sz="4217" b="1" u="sng" spc="-8">
                <a:solidFill>
                  <a:srgbClr val="FFFFFF"/>
                </a:solidFill>
                <a:latin typeface="IBM Plex Sans Bold"/>
                <a:ea typeface="IBM Plex Sans Bold"/>
                <a:cs typeface="IBM Plex Sans Bold"/>
                <a:sym typeface="IBM Plex Sans Bold"/>
              </a:rPr>
              <a:t>SOC Type 1 &amp; Type 2 Reports</a:t>
            </a:r>
          </a:p>
        </p:txBody>
      </p:sp>
      <p:sp>
        <p:nvSpPr>
          <p:cNvPr id="4" name="Freeform 4"/>
          <p:cNvSpPr/>
          <p:nvPr/>
        </p:nvSpPr>
        <p:spPr>
          <a:xfrm>
            <a:off x="15720557" y="9130469"/>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5" name="TextBox 5"/>
          <p:cNvSpPr txBox="1"/>
          <p:nvPr/>
        </p:nvSpPr>
        <p:spPr>
          <a:xfrm>
            <a:off x="-274945" y="962025"/>
            <a:ext cx="18562945" cy="1073932"/>
          </a:xfrm>
          <a:prstGeom prst="rect">
            <a:avLst/>
          </a:prstGeom>
        </p:spPr>
        <p:txBody>
          <a:bodyPr lIns="0" tIns="0" rIns="0" bIns="0" rtlCol="0" anchor="t">
            <a:spAutoFit/>
          </a:bodyPr>
          <a:lstStyle/>
          <a:p>
            <a:pPr marL="668044" lvl="1" indent="-334022" algn="l">
              <a:lnSpc>
                <a:spcPts val="4331"/>
              </a:lnSpc>
              <a:buFont typeface="Arial"/>
              <a:buChar char="•"/>
            </a:pPr>
            <a:r>
              <a:rPr lang="en-US" sz="3094" b="1" spc="-6">
                <a:solidFill>
                  <a:srgbClr val="FFFFFF"/>
                </a:solidFill>
                <a:latin typeface="IBM Plex Sans Bold"/>
                <a:ea typeface="IBM Plex Sans Bold"/>
                <a:cs typeface="IBM Plex Sans Bold"/>
                <a:sym typeface="IBM Plex Sans Bold"/>
              </a:rPr>
              <a:t>SOC1 and SOC2 are further divided in 2 types [SOC1 TYPE1 , SOC1 TYPE2 , SOC2 TYPE1 , SOC2 TYPE2]</a:t>
            </a:r>
          </a:p>
        </p:txBody>
      </p:sp>
      <p:sp>
        <p:nvSpPr>
          <p:cNvPr id="6" name="TextBox 6"/>
          <p:cNvSpPr txBox="1"/>
          <p:nvPr/>
        </p:nvSpPr>
        <p:spPr>
          <a:xfrm>
            <a:off x="-105956" y="2440793"/>
            <a:ext cx="18224967" cy="2702707"/>
          </a:xfrm>
          <a:prstGeom prst="rect">
            <a:avLst/>
          </a:prstGeom>
        </p:spPr>
        <p:txBody>
          <a:bodyPr lIns="0" tIns="0" rIns="0" bIns="0" rtlCol="0" anchor="t">
            <a:spAutoFit/>
          </a:bodyPr>
          <a:lstStyle/>
          <a:p>
            <a:pPr marL="668044" lvl="1" indent="-334022" algn="just">
              <a:lnSpc>
                <a:spcPts val="4331"/>
              </a:lnSpc>
              <a:buFont typeface="Arial"/>
              <a:buChar char="•"/>
            </a:pPr>
            <a:r>
              <a:rPr lang="en-US" sz="3094" b="1" spc="-6" dirty="0">
                <a:solidFill>
                  <a:srgbClr val="FFFFFF"/>
                </a:solidFill>
                <a:latin typeface="IBM Plex Sans Bold"/>
                <a:ea typeface="IBM Plex Sans Bold"/>
                <a:cs typeface="IBM Plex Sans Bold"/>
                <a:sym typeface="IBM Plex Sans Bold"/>
              </a:rPr>
              <a:t>TYPE1 : When you start with SOC2 , you start first with TYPE1 where all Policies are documented for in scope assets. Once you have documented all the policies and provided sufficient </a:t>
            </a:r>
            <a:r>
              <a:rPr lang="en-US" sz="3094" b="1" spc="-6" dirty="0" err="1">
                <a:solidFill>
                  <a:srgbClr val="FFFFFF"/>
                </a:solidFill>
                <a:latin typeface="IBM Plex Sans Bold"/>
                <a:ea typeface="IBM Plex Sans Bold"/>
                <a:cs typeface="IBM Plex Sans Bold"/>
                <a:sym typeface="IBM Plex Sans Bold"/>
              </a:rPr>
              <a:t>evidances</a:t>
            </a:r>
            <a:r>
              <a:rPr lang="en-US" sz="3094" b="1" spc="-6" dirty="0">
                <a:solidFill>
                  <a:srgbClr val="FFFFFF"/>
                </a:solidFill>
                <a:latin typeface="IBM Plex Sans Bold"/>
                <a:ea typeface="IBM Plex Sans Bold"/>
                <a:cs typeface="IBM Plex Sans Bold"/>
                <a:sym typeface="IBM Plex Sans Bold"/>
              </a:rPr>
              <a:t> then you would get your TYPE1 report. TYPE1 are easy to implement , Usually takes some weeks. TYPE1 is an audit that assesses an organization’s systems and the suitability of its design to meet relevant trust principles as of a specified date. </a:t>
            </a:r>
          </a:p>
        </p:txBody>
      </p:sp>
      <p:sp>
        <p:nvSpPr>
          <p:cNvPr id="7" name="TextBox 7"/>
          <p:cNvSpPr txBox="1"/>
          <p:nvPr/>
        </p:nvSpPr>
        <p:spPr>
          <a:xfrm>
            <a:off x="-137473" y="5467350"/>
            <a:ext cx="18224967" cy="3245632"/>
          </a:xfrm>
          <a:prstGeom prst="rect">
            <a:avLst/>
          </a:prstGeom>
        </p:spPr>
        <p:txBody>
          <a:bodyPr lIns="0" tIns="0" rIns="0" bIns="0" rtlCol="0" anchor="t">
            <a:spAutoFit/>
          </a:bodyPr>
          <a:lstStyle/>
          <a:p>
            <a:pPr marL="668044" lvl="1" indent="-334022" algn="just">
              <a:lnSpc>
                <a:spcPts val="4331"/>
              </a:lnSpc>
              <a:buFont typeface="Arial"/>
              <a:buChar char="•"/>
            </a:pPr>
            <a:r>
              <a:rPr lang="en-US" sz="3094" b="1" spc="-6" dirty="0">
                <a:solidFill>
                  <a:srgbClr val="FFFFFF"/>
                </a:solidFill>
                <a:latin typeface="IBM Plex Sans Bold"/>
                <a:ea typeface="IBM Plex Sans Bold"/>
                <a:cs typeface="IBM Plex Sans Bold"/>
                <a:sym typeface="IBM Plex Sans Bold"/>
              </a:rPr>
              <a:t>TYPE2 : Now once you have all policies in place then we need to test its operational effectiveness .Suppose we got TYPE1 report by 30-JAN then we minimum wait for 3 months and try to collect all </a:t>
            </a:r>
            <a:r>
              <a:rPr lang="en-US" sz="3094" b="1" spc="-6" dirty="0" err="1">
                <a:solidFill>
                  <a:srgbClr val="FFFFFF"/>
                </a:solidFill>
                <a:latin typeface="IBM Plex Sans Bold"/>
                <a:ea typeface="IBM Plex Sans Bold"/>
                <a:cs typeface="IBM Plex Sans Bold"/>
                <a:sym typeface="IBM Plex Sans Bold"/>
              </a:rPr>
              <a:t>evidances</a:t>
            </a:r>
            <a:r>
              <a:rPr lang="en-US" sz="3094" b="1" spc="-6" dirty="0">
                <a:solidFill>
                  <a:srgbClr val="FFFFFF"/>
                </a:solidFill>
                <a:latin typeface="IBM Plex Sans Bold"/>
                <a:ea typeface="IBM Plex Sans Bold"/>
                <a:cs typeface="IBM Plex Sans Bold"/>
                <a:sym typeface="IBM Plex Sans Bold"/>
              </a:rPr>
              <a:t> for SOC2 TYPE2 e.g. We have written Risk management Policy which states that Company would perform Risk Management every Month , Now we need to prove that we did that for FEB,MARCH,APRIL Month [So this is  the duration for TYPE2 ] Minimum 3 Months and Maximum for 1 Year]</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5280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rot="168289">
            <a:off x="246377" y="-226938"/>
            <a:ext cx="9481463" cy="10301883"/>
            <a:chOff x="0" y="0"/>
            <a:chExt cx="4581082" cy="4977478"/>
          </a:xfrm>
        </p:grpSpPr>
        <p:sp>
          <p:nvSpPr>
            <p:cNvPr id="3" name="Freeform 3"/>
            <p:cNvSpPr/>
            <p:nvPr/>
          </p:nvSpPr>
          <p:spPr>
            <a:xfrm>
              <a:off x="0" y="0"/>
              <a:ext cx="4581082" cy="4977478"/>
            </a:xfrm>
            <a:custGeom>
              <a:avLst/>
              <a:gdLst/>
              <a:ahLst/>
              <a:cxnLst/>
              <a:rect l="l" t="t" r="r" b="b"/>
              <a:pathLst>
                <a:path w="4581082" h="4977478">
                  <a:moveTo>
                    <a:pt x="0" y="2882058"/>
                  </a:moveTo>
                  <a:lnTo>
                    <a:pt x="1159014" y="4977478"/>
                  </a:lnTo>
                  <a:lnTo>
                    <a:pt x="3584239" y="4977478"/>
                  </a:lnTo>
                  <a:lnTo>
                    <a:pt x="3584239" y="2882058"/>
                  </a:lnTo>
                  <a:lnTo>
                    <a:pt x="4581082" y="0"/>
                  </a:lnTo>
                  <a:lnTo>
                    <a:pt x="0" y="0"/>
                  </a:lnTo>
                  <a:close/>
                </a:path>
              </a:pathLst>
            </a:custGeom>
            <a:solidFill>
              <a:srgbClr val="01FF70"/>
            </a:solidFill>
            <a:ln w="12700">
              <a:solidFill>
                <a:srgbClr val="000000"/>
              </a:solidFill>
            </a:ln>
          </p:spPr>
        </p:sp>
      </p:grpSp>
      <p:grpSp>
        <p:nvGrpSpPr>
          <p:cNvPr id="4" name="Group 4"/>
          <p:cNvGrpSpPr/>
          <p:nvPr/>
        </p:nvGrpSpPr>
        <p:grpSpPr>
          <a:xfrm>
            <a:off x="0" y="-105746"/>
            <a:ext cx="9200325" cy="10498492"/>
            <a:chOff x="0" y="0"/>
            <a:chExt cx="4445247" cy="5072472"/>
          </a:xfrm>
        </p:grpSpPr>
        <p:sp>
          <p:nvSpPr>
            <p:cNvPr id="5" name="Freeform 5"/>
            <p:cNvSpPr/>
            <p:nvPr/>
          </p:nvSpPr>
          <p:spPr>
            <a:xfrm>
              <a:off x="0" y="0"/>
              <a:ext cx="4445246" cy="5072472"/>
            </a:xfrm>
            <a:custGeom>
              <a:avLst/>
              <a:gdLst/>
              <a:ahLst/>
              <a:cxnLst/>
              <a:rect l="l" t="t" r="r" b="b"/>
              <a:pathLst>
                <a:path w="4445246" h="5072472">
                  <a:moveTo>
                    <a:pt x="0" y="2937062"/>
                  </a:moveTo>
                  <a:lnTo>
                    <a:pt x="1124647" y="5072472"/>
                  </a:lnTo>
                  <a:lnTo>
                    <a:pt x="3477961" y="5072472"/>
                  </a:lnTo>
                  <a:lnTo>
                    <a:pt x="3477961" y="2937062"/>
                  </a:lnTo>
                  <a:lnTo>
                    <a:pt x="4445246" y="0"/>
                  </a:lnTo>
                  <a:lnTo>
                    <a:pt x="0" y="0"/>
                  </a:lnTo>
                  <a:close/>
                </a:path>
              </a:pathLst>
            </a:custGeom>
            <a:blipFill>
              <a:blip r:embed="rId2"/>
              <a:stretch>
                <a:fillRect l="-35582" r="-35582"/>
              </a:stretch>
            </a:blipFill>
          </p:spPr>
        </p:sp>
      </p:grpSp>
      <p:sp>
        <p:nvSpPr>
          <p:cNvPr id="6" name="Freeform 6"/>
          <p:cNvSpPr/>
          <p:nvPr/>
        </p:nvSpPr>
        <p:spPr>
          <a:xfrm>
            <a:off x="15034855" y="0"/>
            <a:ext cx="3236652" cy="1465813"/>
          </a:xfrm>
          <a:custGeom>
            <a:avLst/>
            <a:gdLst/>
            <a:ahLst/>
            <a:cxnLst/>
            <a:rect l="l" t="t" r="r" b="b"/>
            <a:pathLst>
              <a:path w="3236652" h="1465813">
                <a:moveTo>
                  <a:pt x="0" y="0"/>
                </a:moveTo>
                <a:lnTo>
                  <a:pt x="3236652" y="0"/>
                </a:lnTo>
                <a:lnTo>
                  <a:pt x="3236652" y="1465813"/>
                </a:lnTo>
                <a:lnTo>
                  <a:pt x="0" y="1465813"/>
                </a:lnTo>
                <a:lnTo>
                  <a:pt x="0" y="0"/>
                </a:lnTo>
                <a:close/>
              </a:path>
            </a:pathLst>
          </a:custGeom>
          <a:blipFill>
            <a:blip r:embed="rId3"/>
            <a:stretch>
              <a:fillRect l="-2437" r="-2437"/>
            </a:stretch>
          </a:blipFill>
        </p:spPr>
      </p:sp>
      <p:sp>
        <p:nvSpPr>
          <p:cNvPr id="7" name="Freeform 7"/>
          <p:cNvSpPr/>
          <p:nvPr/>
        </p:nvSpPr>
        <p:spPr>
          <a:xfrm>
            <a:off x="11745429" y="8578402"/>
            <a:ext cx="2409561" cy="1708598"/>
          </a:xfrm>
          <a:custGeom>
            <a:avLst/>
            <a:gdLst/>
            <a:ahLst/>
            <a:cxnLst/>
            <a:rect l="l" t="t" r="r" b="b"/>
            <a:pathLst>
              <a:path w="2409561" h="1708598">
                <a:moveTo>
                  <a:pt x="0" y="0"/>
                </a:moveTo>
                <a:lnTo>
                  <a:pt x="2409561" y="0"/>
                </a:lnTo>
                <a:lnTo>
                  <a:pt x="2409561" y="1708598"/>
                </a:lnTo>
                <a:lnTo>
                  <a:pt x="0" y="17085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9759072" y="1676815"/>
            <a:ext cx="8510100" cy="1180755"/>
          </a:xfrm>
          <a:prstGeom prst="rect">
            <a:avLst/>
          </a:prstGeom>
        </p:spPr>
        <p:txBody>
          <a:bodyPr lIns="0" tIns="0" rIns="0" bIns="0" rtlCol="0" anchor="t">
            <a:spAutoFit/>
          </a:bodyPr>
          <a:lstStyle/>
          <a:p>
            <a:pPr marL="0" lvl="0" indent="0" algn="l">
              <a:lnSpc>
                <a:spcPts val="9442"/>
              </a:lnSpc>
            </a:pPr>
            <a:r>
              <a:rPr lang="en-US" sz="7554" b="1" spc="-83">
                <a:solidFill>
                  <a:srgbClr val="01FF70"/>
                </a:solidFill>
                <a:latin typeface="Helvetica Now Bold"/>
                <a:ea typeface="Helvetica Now Bold"/>
                <a:cs typeface="Helvetica Now Bold"/>
                <a:sym typeface="Helvetica Now Bold"/>
              </a:rPr>
              <a:t>SOC2 COMMANDO</a:t>
            </a:r>
          </a:p>
        </p:txBody>
      </p:sp>
      <p:sp>
        <p:nvSpPr>
          <p:cNvPr id="9" name="TextBox 9"/>
          <p:cNvSpPr txBox="1"/>
          <p:nvPr/>
        </p:nvSpPr>
        <p:spPr>
          <a:xfrm>
            <a:off x="9563909" y="3630837"/>
            <a:ext cx="10117382" cy="4781065"/>
          </a:xfrm>
          <a:prstGeom prst="rect">
            <a:avLst/>
          </a:prstGeom>
        </p:spPr>
        <p:txBody>
          <a:bodyPr lIns="0" tIns="0" rIns="0" bIns="0" rtlCol="0" anchor="t">
            <a:spAutoFit/>
          </a:bodyPr>
          <a:lstStyle/>
          <a:p>
            <a:pPr algn="l">
              <a:lnSpc>
                <a:spcPts val="9470"/>
              </a:lnSpc>
            </a:pPr>
            <a:r>
              <a:rPr lang="en-US" sz="7576" b="1" spc="-83">
                <a:solidFill>
                  <a:srgbClr val="FFFFFF"/>
                </a:solidFill>
                <a:latin typeface="Helvetica Now Bold"/>
                <a:ea typeface="Helvetica Now Bold"/>
                <a:cs typeface="Helvetica Now Bold"/>
                <a:sym typeface="Helvetica Now Bold"/>
              </a:rPr>
              <a:t>SERVICE ORGANIZATION CONTROL TYPE 2</a:t>
            </a:r>
          </a:p>
          <a:p>
            <a:pPr marL="1635734" lvl="1" indent="-817867" algn="l">
              <a:lnSpc>
                <a:spcPts val="9470"/>
              </a:lnSpc>
              <a:buFont typeface="Arial"/>
              <a:buChar char="•"/>
            </a:pPr>
            <a:r>
              <a:rPr lang="en-US" sz="7576" b="1" spc="-83">
                <a:solidFill>
                  <a:srgbClr val="FFFFFF"/>
                </a:solidFill>
                <a:latin typeface="Helvetica Now Bold"/>
                <a:ea typeface="Helvetica Now Bold"/>
                <a:cs typeface="Helvetica Now Bold"/>
                <a:sym typeface="Helvetica Now Bold"/>
              </a:rPr>
              <a:t>  2025</a:t>
            </a:r>
          </a:p>
        </p:txBody>
      </p:sp>
      <p:sp>
        <p:nvSpPr>
          <p:cNvPr id="10" name="TextBox 10"/>
          <p:cNvSpPr txBox="1"/>
          <p:nvPr/>
        </p:nvSpPr>
        <p:spPr>
          <a:xfrm>
            <a:off x="9759072" y="2962345"/>
            <a:ext cx="7425513" cy="487517"/>
          </a:xfrm>
          <a:prstGeom prst="rect">
            <a:avLst/>
          </a:prstGeom>
        </p:spPr>
        <p:txBody>
          <a:bodyPr lIns="0" tIns="0" rIns="0" bIns="0" rtlCol="0" anchor="t">
            <a:spAutoFit/>
          </a:bodyPr>
          <a:lstStyle/>
          <a:p>
            <a:pPr marL="0" lvl="0" indent="0" algn="l">
              <a:lnSpc>
                <a:spcPts val="4034"/>
              </a:lnSpc>
            </a:pPr>
            <a:r>
              <a:rPr lang="en-US" sz="2882">
                <a:solidFill>
                  <a:srgbClr val="FFFFFF"/>
                </a:solidFill>
                <a:latin typeface="Helvetica Now Light"/>
                <a:ea typeface="Helvetica Now Light"/>
                <a:cs typeface="Helvetica Now Light"/>
                <a:sym typeface="Helvetica Now Light"/>
              </a:rPr>
              <a:t>Practical approach towards</a:t>
            </a:r>
          </a:p>
        </p:txBody>
      </p:sp>
      <p:sp>
        <p:nvSpPr>
          <p:cNvPr id="11" name="TextBox 11"/>
          <p:cNvSpPr txBox="1"/>
          <p:nvPr/>
        </p:nvSpPr>
        <p:spPr>
          <a:xfrm>
            <a:off x="10187798" y="50086"/>
            <a:ext cx="6568061" cy="280671"/>
          </a:xfrm>
          <a:prstGeom prst="rect">
            <a:avLst/>
          </a:prstGeom>
        </p:spPr>
        <p:txBody>
          <a:bodyPr lIns="0" tIns="0" rIns="0" bIns="0" rtlCol="0" anchor="t">
            <a:spAutoFit/>
          </a:bodyPr>
          <a:lstStyle/>
          <a:p>
            <a:pPr algn="just">
              <a:lnSpc>
                <a:spcPts val="2379"/>
              </a:lnSpc>
            </a:pPr>
            <a:r>
              <a:rPr lang="en-US" sz="1699" b="1" spc="120">
                <a:solidFill>
                  <a:srgbClr val="DCD8D8"/>
                </a:solidFill>
                <a:latin typeface="Montserrat Bold"/>
                <a:ea typeface="Montserrat Bold"/>
                <a:cs typeface="Montserrat Bold"/>
                <a:sym typeface="Montserrat Bold"/>
              </a:rPr>
              <a:t>HTTPS://SECURECYBERGATES.COM/</a:t>
            </a:r>
          </a:p>
        </p:txBody>
      </p:sp>
      <p:grpSp>
        <p:nvGrpSpPr>
          <p:cNvPr id="12" name="Group 12"/>
          <p:cNvGrpSpPr/>
          <p:nvPr/>
        </p:nvGrpSpPr>
        <p:grpSpPr>
          <a:xfrm>
            <a:off x="7618389" y="8625496"/>
            <a:ext cx="3891039" cy="1582275"/>
            <a:chOff x="0" y="0"/>
            <a:chExt cx="5188053" cy="2109700"/>
          </a:xfrm>
        </p:grpSpPr>
        <p:sp>
          <p:nvSpPr>
            <p:cNvPr id="13" name="Freeform 13"/>
            <p:cNvSpPr/>
            <p:nvPr/>
          </p:nvSpPr>
          <p:spPr>
            <a:xfrm>
              <a:off x="0" y="0"/>
              <a:ext cx="1154854" cy="2066853"/>
            </a:xfrm>
            <a:custGeom>
              <a:avLst/>
              <a:gdLst/>
              <a:ahLst/>
              <a:cxnLst/>
              <a:rect l="l" t="t" r="r" b="b"/>
              <a:pathLst>
                <a:path w="1154854" h="2066853">
                  <a:moveTo>
                    <a:pt x="0" y="0"/>
                  </a:moveTo>
                  <a:lnTo>
                    <a:pt x="1154854" y="0"/>
                  </a:lnTo>
                  <a:lnTo>
                    <a:pt x="1154854" y="2066853"/>
                  </a:lnTo>
                  <a:lnTo>
                    <a:pt x="0" y="20668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1281838" y="42848"/>
              <a:ext cx="1154854" cy="2066853"/>
            </a:xfrm>
            <a:custGeom>
              <a:avLst/>
              <a:gdLst/>
              <a:ahLst/>
              <a:cxnLst/>
              <a:rect l="l" t="t" r="r" b="b"/>
              <a:pathLst>
                <a:path w="1154854" h="2066853">
                  <a:moveTo>
                    <a:pt x="0" y="0"/>
                  </a:moveTo>
                  <a:lnTo>
                    <a:pt x="1154854" y="0"/>
                  </a:lnTo>
                  <a:lnTo>
                    <a:pt x="1154854" y="2066852"/>
                  </a:lnTo>
                  <a:lnTo>
                    <a:pt x="0" y="20668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2563677" y="42848"/>
              <a:ext cx="1154854" cy="2066853"/>
            </a:xfrm>
            <a:custGeom>
              <a:avLst/>
              <a:gdLst/>
              <a:ahLst/>
              <a:cxnLst/>
              <a:rect l="l" t="t" r="r" b="b"/>
              <a:pathLst>
                <a:path w="1154854" h="2066853">
                  <a:moveTo>
                    <a:pt x="0" y="0"/>
                  </a:moveTo>
                  <a:lnTo>
                    <a:pt x="1154854" y="0"/>
                  </a:lnTo>
                  <a:lnTo>
                    <a:pt x="1154854" y="2066852"/>
                  </a:lnTo>
                  <a:lnTo>
                    <a:pt x="0" y="20668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4033199" y="42848"/>
              <a:ext cx="1154854" cy="2066853"/>
            </a:xfrm>
            <a:custGeom>
              <a:avLst/>
              <a:gdLst/>
              <a:ahLst/>
              <a:cxnLst/>
              <a:rect l="l" t="t" r="r" b="b"/>
              <a:pathLst>
                <a:path w="1154854" h="2066853">
                  <a:moveTo>
                    <a:pt x="0" y="0"/>
                  </a:moveTo>
                  <a:lnTo>
                    <a:pt x="1154854" y="0"/>
                  </a:lnTo>
                  <a:lnTo>
                    <a:pt x="1154854" y="2066852"/>
                  </a:lnTo>
                  <a:lnTo>
                    <a:pt x="0" y="20668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17" name="Group 17"/>
          <p:cNvGrpSpPr/>
          <p:nvPr/>
        </p:nvGrpSpPr>
        <p:grpSpPr>
          <a:xfrm>
            <a:off x="14396961" y="8578402"/>
            <a:ext cx="3891039" cy="1582275"/>
            <a:chOff x="0" y="0"/>
            <a:chExt cx="5188053" cy="2109700"/>
          </a:xfrm>
        </p:grpSpPr>
        <p:sp>
          <p:nvSpPr>
            <p:cNvPr id="18" name="Freeform 18"/>
            <p:cNvSpPr/>
            <p:nvPr/>
          </p:nvSpPr>
          <p:spPr>
            <a:xfrm>
              <a:off x="0" y="0"/>
              <a:ext cx="1154854" cy="2066853"/>
            </a:xfrm>
            <a:custGeom>
              <a:avLst/>
              <a:gdLst/>
              <a:ahLst/>
              <a:cxnLst/>
              <a:rect l="l" t="t" r="r" b="b"/>
              <a:pathLst>
                <a:path w="1154854" h="2066853">
                  <a:moveTo>
                    <a:pt x="0" y="0"/>
                  </a:moveTo>
                  <a:lnTo>
                    <a:pt x="1154854" y="0"/>
                  </a:lnTo>
                  <a:lnTo>
                    <a:pt x="1154854" y="2066853"/>
                  </a:lnTo>
                  <a:lnTo>
                    <a:pt x="0" y="20668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9" name="Freeform 19"/>
            <p:cNvSpPr/>
            <p:nvPr/>
          </p:nvSpPr>
          <p:spPr>
            <a:xfrm>
              <a:off x="1281838" y="42848"/>
              <a:ext cx="1154854" cy="2066853"/>
            </a:xfrm>
            <a:custGeom>
              <a:avLst/>
              <a:gdLst/>
              <a:ahLst/>
              <a:cxnLst/>
              <a:rect l="l" t="t" r="r" b="b"/>
              <a:pathLst>
                <a:path w="1154854" h="2066853">
                  <a:moveTo>
                    <a:pt x="0" y="0"/>
                  </a:moveTo>
                  <a:lnTo>
                    <a:pt x="1154854" y="0"/>
                  </a:lnTo>
                  <a:lnTo>
                    <a:pt x="1154854" y="2066852"/>
                  </a:lnTo>
                  <a:lnTo>
                    <a:pt x="0" y="20668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a:off x="2563677" y="42848"/>
              <a:ext cx="1154854" cy="2066853"/>
            </a:xfrm>
            <a:custGeom>
              <a:avLst/>
              <a:gdLst/>
              <a:ahLst/>
              <a:cxnLst/>
              <a:rect l="l" t="t" r="r" b="b"/>
              <a:pathLst>
                <a:path w="1154854" h="2066853">
                  <a:moveTo>
                    <a:pt x="0" y="0"/>
                  </a:moveTo>
                  <a:lnTo>
                    <a:pt x="1154854" y="0"/>
                  </a:lnTo>
                  <a:lnTo>
                    <a:pt x="1154854" y="2066852"/>
                  </a:lnTo>
                  <a:lnTo>
                    <a:pt x="0" y="20668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4033199" y="42848"/>
              <a:ext cx="1154854" cy="2066853"/>
            </a:xfrm>
            <a:custGeom>
              <a:avLst/>
              <a:gdLst/>
              <a:ahLst/>
              <a:cxnLst/>
              <a:rect l="l" t="t" r="r" b="b"/>
              <a:pathLst>
                <a:path w="1154854" h="2066853">
                  <a:moveTo>
                    <a:pt x="0" y="0"/>
                  </a:moveTo>
                  <a:lnTo>
                    <a:pt x="1154854" y="0"/>
                  </a:lnTo>
                  <a:lnTo>
                    <a:pt x="1154854" y="2066852"/>
                  </a:lnTo>
                  <a:lnTo>
                    <a:pt x="0" y="20668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
        <p:nvSpPr>
          <p:cNvPr id="22" name="TextBox 22"/>
          <p:cNvSpPr txBox="1"/>
          <p:nvPr/>
        </p:nvSpPr>
        <p:spPr>
          <a:xfrm>
            <a:off x="315744" y="118984"/>
            <a:ext cx="2595505" cy="807371"/>
          </a:xfrm>
          <a:prstGeom prst="rect">
            <a:avLst/>
          </a:prstGeom>
        </p:spPr>
        <p:txBody>
          <a:bodyPr lIns="0" tIns="0" rIns="0" bIns="0" rtlCol="0" anchor="t">
            <a:spAutoFit/>
          </a:bodyPr>
          <a:lstStyle/>
          <a:p>
            <a:pPr algn="ctr">
              <a:lnSpc>
                <a:spcPts val="6743"/>
              </a:lnSpc>
              <a:spcBef>
                <a:spcPct val="0"/>
              </a:spcBef>
            </a:pPr>
            <a:r>
              <a:rPr lang="en-US" sz="4817" b="1" spc="-9">
                <a:solidFill>
                  <a:srgbClr val="FFFFFF"/>
                </a:solidFill>
                <a:latin typeface="IBM Plex Sans Bold"/>
                <a:ea typeface="IBM Plex Sans Bold"/>
                <a:cs typeface="IBM Plex Sans Bold"/>
                <a:sym typeface="IBM Plex Sans Bold"/>
              </a:rPr>
              <a:t>PAGE 1.1</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5720557" y="9130469"/>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3" name="Freeform 3"/>
          <p:cNvSpPr/>
          <p:nvPr/>
        </p:nvSpPr>
        <p:spPr>
          <a:xfrm>
            <a:off x="13382214" y="0"/>
            <a:ext cx="4905786" cy="4838331"/>
          </a:xfrm>
          <a:custGeom>
            <a:avLst/>
            <a:gdLst/>
            <a:ahLst/>
            <a:cxnLst/>
            <a:rect l="l" t="t" r="r" b="b"/>
            <a:pathLst>
              <a:path w="4905786" h="4838331">
                <a:moveTo>
                  <a:pt x="0" y="0"/>
                </a:moveTo>
                <a:lnTo>
                  <a:pt x="4905786" y="0"/>
                </a:lnTo>
                <a:lnTo>
                  <a:pt x="4905786" y="4838331"/>
                </a:lnTo>
                <a:lnTo>
                  <a:pt x="0" y="4838331"/>
                </a:lnTo>
                <a:lnTo>
                  <a:pt x="0" y="0"/>
                </a:lnTo>
                <a:close/>
              </a:path>
            </a:pathLst>
          </a:custGeom>
          <a:blipFill>
            <a:blip r:embed="rId3"/>
            <a:stretch>
              <a:fillRect/>
            </a:stretch>
          </a:blipFill>
        </p:spPr>
      </p:sp>
      <p:sp>
        <p:nvSpPr>
          <p:cNvPr id="4" name="TextBox 4"/>
          <p:cNvSpPr txBox="1"/>
          <p:nvPr/>
        </p:nvSpPr>
        <p:spPr>
          <a:xfrm>
            <a:off x="-259106" y="-8890"/>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2.2.3</a:t>
            </a:r>
          </a:p>
        </p:txBody>
      </p:sp>
      <p:sp>
        <p:nvSpPr>
          <p:cNvPr id="5" name="TextBox 5"/>
          <p:cNvSpPr txBox="1"/>
          <p:nvPr/>
        </p:nvSpPr>
        <p:spPr>
          <a:xfrm>
            <a:off x="2686652" y="-95250"/>
            <a:ext cx="9586945" cy="813636"/>
          </a:xfrm>
          <a:prstGeom prst="rect">
            <a:avLst/>
          </a:prstGeom>
        </p:spPr>
        <p:txBody>
          <a:bodyPr lIns="0" tIns="0" rIns="0" bIns="0" rtlCol="0" anchor="t">
            <a:spAutoFit/>
          </a:bodyPr>
          <a:lstStyle/>
          <a:p>
            <a:pPr algn="ctr">
              <a:lnSpc>
                <a:spcPts val="6603"/>
              </a:lnSpc>
              <a:spcBef>
                <a:spcPct val="0"/>
              </a:spcBef>
            </a:pPr>
            <a:r>
              <a:rPr lang="en-US" sz="4717" b="1" u="sng" spc="-9">
                <a:solidFill>
                  <a:srgbClr val="FFFFFF"/>
                </a:solidFill>
                <a:latin typeface="IBM Plex Sans Bold"/>
                <a:ea typeface="IBM Plex Sans Bold"/>
                <a:cs typeface="IBM Plex Sans Bold"/>
                <a:sym typeface="IBM Plex Sans Bold"/>
              </a:rPr>
              <a:t>SOC2 : Why you need SOC2?</a:t>
            </a:r>
          </a:p>
        </p:txBody>
      </p:sp>
      <p:sp>
        <p:nvSpPr>
          <p:cNvPr id="6" name="TextBox 6"/>
          <p:cNvSpPr txBox="1"/>
          <p:nvPr/>
        </p:nvSpPr>
        <p:spPr>
          <a:xfrm>
            <a:off x="435939" y="4969471"/>
            <a:ext cx="17852061" cy="3925083"/>
          </a:xfrm>
          <a:prstGeom prst="rect">
            <a:avLst/>
          </a:prstGeom>
        </p:spPr>
        <p:txBody>
          <a:bodyPr lIns="0" tIns="0" rIns="0" bIns="0" rtlCol="0" anchor="t">
            <a:spAutoFit/>
          </a:bodyPr>
          <a:lstStyle/>
          <a:p>
            <a:pPr algn="just">
              <a:lnSpc>
                <a:spcPts val="7831"/>
              </a:lnSpc>
            </a:pPr>
            <a:r>
              <a:rPr lang="en-US" sz="5594" b="1" spc="-11" dirty="0">
                <a:solidFill>
                  <a:srgbClr val="FFFFFF"/>
                </a:solidFill>
                <a:latin typeface="IBM Plex Sans Bold"/>
                <a:ea typeface="IBM Plex Sans Bold"/>
                <a:cs typeface="IBM Plex Sans Bold"/>
                <a:sym typeface="IBM Plex Sans Bold"/>
              </a:rPr>
              <a:t>Implem</a:t>
            </a:r>
            <a:r>
              <a:rPr lang="en-US" sz="5594" b="1" u="none" strike="noStrike" spc="-11" dirty="0">
                <a:solidFill>
                  <a:srgbClr val="FFFFFF"/>
                </a:solidFill>
                <a:latin typeface="IBM Plex Sans Bold"/>
                <a:ea typeface="IBM Plex Sans Bold"/>
                <a:cs typeface="IBM Plex Sans Bold"/>
                <a:sym typeface="IBM Plex Sans Bold"/>
              </a:rPr>
              <a:t>entation of strong policies and procedures  </a:t>
            </a:r>
          </a:p>
          <a:p>
            <a:pPr algn="just">
              <a:lnSpc>
                <a:spcPts val="7831"/>
              </a:lnSpc>
            </a:pPr>
            <a:r>
              <a:rPr lang="en-US" sz="5594" b="1" u="none" strike="noStrike" spc="-11" dirty="0">
                <a:solidFill>
                  <a:srgbClr val="FFFFFF"/>
                </a:solidFill>
                <a:latin typeface="IBM Plex Sans Bold"/>
                <a:ea typeface="IBM Plex Sans Bold"/>
                <a:cs typeface="IBM Plex Sans Bold"/>
                <a:sym typeface="IBM Plex Sans Bold"/>
              </a:rPr>
              <a:t>Demonstrate your Cyber Security controls  </a:t>
            </a:r>
          </a:p>
          <a:p>
            <a:pPr algn="just">
              <a:lnSpc>
                <a:spcPts val="7831"/>
              </a:lnSpc>
            </a:pPr>
            <a:r>
              <a:rPr lang="en-US" sz="5594" b="1" u="none" strike="noStrike" spc="-11" dirty="0">
                <a:solidFill>
                  <a:srgbClr val="FFFFFF"/>
                </a:solidFill>
                <a:latin typeface="IBM Plex Sans Bold"/>
                <a:ea typeface="IBM Plex Sans Bold"/>
                <a:cs typeface="IBM Plex Sans Bold"/>
                <a:sym typeface="IBM Plex Sans Bold"/>
              </a:rPr>
              <a:t>Customer Confidence</a:t>
            </a:r>
          </a:p>
          <a:p>
            <a:pPr algn="just">
              <a:lnSpc>
                <a:spcPts val="7831"/>
              </a:lnSpc>
            </a:pPr>
            <a:r>
              <a:rPr lang="en-US" sz="5594" b="1" u="none" strike="noStrike" spc="-11" dirty="0">
                <a:solidFill>
                  <a:srgbClr val="FFFFFF"/>
                </a:solidFill>
                <a:latin typeface="IBM Plex Sans Bold"/>
                <a:ea typeface="IBM Plex Sans Bold"/>
                <a:cs typeface="IBM Plex Sans Bold"/>
                <a:sym typeface="IBM Plex Sans Bold"/>
              </a:rPr>
              <a:t>Brand's Reputation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TextBox 2"/>
          <p:cNvSpPr txBox="1"/>
          <p:nvPr/>
        </p:nvSpPr>
        <p:spPr>
          <a:xfrm>
            <a:off x="0"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2.2.4</a:t>
            </a:r>
          </a:p>
        </p:txBody>
      </p:sp>
      <p:sp>
        <p:nvSpPr>
          <p:cNvPr id="3" name="TextBox 3"/>
          <p:cNvSpPr txBox="1"/>
          <p:nvPr/>
        </p:nvSpPr>
        <p:spPr>
          <a:xfrm>
            <a:off x="4350528" y="-85725"/>
            <a:ext cx="9586945" cy="721561"/>
          </a:xfrm>
          <a:prstGeom prst="rect">
            <a:avLst/>
          </a:prstGeom>
        </p:spPr>
        <p:txBody>
          <a:bodyPr lIns="0" tIns="0" rIns="0" bIns="0" rtlCol="0" anchor="t">
            <a:spAutoFit/>
          </a:bodyPr>
          <a:lstStyle/>
          <a:p>
            <a:pPr algn="ctr">
              <a:lnSpc>
                <a:spcPts val="5903"/>
              </a:lnSpc>
              <a:spcBef>
                <a:spcPct val="0"/>
              </a:spcBef>
            </a:pPr>
            <a:r>
              <a:rPr lang="en-US" sz="4217" b="1" u="sng" spc="-8">
                <a:solidFill>
                  <a:srgbClr val="FFFFFF"/>
                </a:solidFill>
                <a:latin typeface="IBM Plex Sans Bold"/>
                <a:ea typeface="IBM Plex Sans Bold"/>
                <a:cs typeface="IBM Plex Sans Bold"/>
                <a:sym typeface="IBM Plex Sans Bold"/>
              </a:rPr>
              <a:t>Sample Report</a:t>
            </a:r>
          </a:p>
        </p:txBody>
      </p:sp>
      <p:sp>
        <p:nvSpPr>
          <p:cNvPr id="4" name="TextBox 4"/>
          <p:cNvSpPr txBox="1"/>
          <p:nvPr/>
        </p:nvSpPr>
        <p:spPr>
          <a:xfrm>
            <a:off x="632067" y="1258863"/>
            <a:ext cx="17023866" cy="7798802"/>
          </a:xfrm>
          <a:prstGeom prst="rect">
            <a:avLst/>
          </a:prstGeom>
        </p:spPr>
        <p:txBody>
          <a:bodyPr lIns="0" tIns="0" rIns="0" bIns="0" rtlCol="0" anchor="t">
            <a:spAutoFit/>
          </a:bodyPr>
          <a:lstStyle/>
          <a:p>
            <a:pPr algn="just">
              <a:lnSpc>
                <a:spcPts val="5171"/>
              </a:lnSpc>
            </a:pPr>
            <a:r>
              <a:rPr lang="en-US" sz="3694" b="1" spc="-7" dirty="0">
                <a:solidFill>
                  <a:srgbClr val="FFFFFF"/>
                </a:solidFill>
                <a:latin typeface="IBM Plex Sans Bold"/>
                <a:ea typeface="IBM Plex Sans Bold"/>
                <a:cs typeface="IBM Plex Sans Bold"/>
                <a:sym typeface="IBM Plex Sans Bold"/>
              </a:rPr>
              <a:t>The m</a:t>
            </a:r>
            <a:r>
              <a:rPr lang="en-US" sz="3694" b="1" u="none" strike="noStrike" spc="-7" dirty="0">
                <a:solidFill>
                  <a:srgbClr val="FFFFFF"/>
                </a:solidFill>
                <a:latin typeface="IBM Plex Sans Bold"/>
                <a:ea typeface="IBM Plex Sans Bold"/>
                <a:cs typeface="IBM Plex Sans Bold"/>
                <a:sym typeface="IBM Plex Sans Bold"/>
              </a:rPr>
              <a:t>ain sections include the following:</a:t>
            </a:r>
          </a:p>
          <a:p>
            <a:pPr marL="862349" lvl="1" indent="-431175" algn="just">
              <a:lnSpc>
                <a:spcPts val="5591"/>
              </a:lnSpc>
              <a:buFont typeface="Arial"/>
              <a:buChar char="•"/>
            </a:pPr>
            <a:r>
              <a:rPr lang="en-US" sz="3994" b="1" u="none" strike="noStrike" spc="-7" dirty="0">
                <a:solidFill>
                  <a:srgbClr val="FFFFFF"/>
                </a:solidFill>
                <a:latin typeface="IBM Plex Sans Bold"/>
                <a:ea typeface="IBM Plex Sans Bold"/>
                <a:cs typeface="IBM Plex Sans Bold"/>
                <a:sym typeface="IBM Plex Sans Bold"/>
              </a:rPr>
              <a:t>Section I — Management assertion</a:t>
            </a:r>
          </a:p>
          <a:p>
            <a:pPr marL="862349" lvl="1" indent="-431175" algn="just">
              <a:lnSpc>
                <a:spcPts val="5591"/>
              </a:lnSpc>
              <a:buFont typeface="Arial"/>
              <a:buChar char="•"/>
            </a:pPr>
            <a:r>
              <a:rPr lang="en-US" sz="3994" b="1" u="none" strike="noStrike" spc="-7" dirty="0">
                <a:solidFill>
                  <a:srgbClr val="FFFFFF"/>
                </a:solidFill>
                <a:latin typeface="IBM Plex Sans Bold"/>
                <a:ea typeface="IBM Plex Sans Bold"/>
                <a:cs typeface="IBM Plex Sans Bold"/>
                <a:sym typeface="IBM Plex Sans Bold"/>
              </a:rPr>
              <a:t>Section II — Independent service auditor’s opinion</a:t>
            </a:r>
          </a:p>
          <a:p>
            <a:pPr marL="862349" lvl="1" indent="-431175" algn="just">
              <a:lnSpc>
                <a:spcPts val="5591"/>
              </a:lnSpc>
              <a:buFont typeface="Arial"/>
              <a:buChar char="•"/>
            </a:pPr>
            <a:r>
              <a:rPr lang="en-US" sz="3994" b="1" u="none" strike="noStrike" spc="-7" dirty="0">
                <a:solidFill>
                  <a:srgbClr val="FFFFFF"/>
                </a:solidFill>
                <a:latin typeface="IBM Plex Sans Bold"/>
                <a:ea typeface="IBM Plex Sans Bold"/>
                <a:cs typeface="IBM Plex Sans Bold"/>
                <a:sym typeface="IBM Plex Sans Bold"/>
              </a:rPr>
              <a:t>Section III — Systems description </a:t>
            </a:r>
          </a:p>
          <a:p>
            <a:pPr marL="862349" lvl="1" indent="-431175" algn="just">
              <a:lnSpc>
                <a:spcPts val="5591"/>
              </a:lnSpc>
              <a:buFont typeface="Arial"/>
              <a:buChar char="•"/>
            </a:pPr>
            <a:r>
              <a:rPr lang="en-US" sz="3994" b="1" u="none" strike="noStrike" spc="-7" dirty="0">
                <a:solidFill>
                  <a:srgbClr val="FFFFFF"/>
                </a:solidFill>
                <a:latin typeface="IBM Plex Sans Bold"/>
                <a:ea typeface="IBM Plex Sans Bold"/>
                <a:cs typeface="IBM Plex Sans Bold"/>
                <a:sym typeface="IBM Plex Sans Bold"/>
              </a:rPr>
              <a:t>Section IV — Description of controls and test results</a:t>
            </a:r>
          </a:p>
          <a:p>
            <a:pPr marL="862349" lvl="1" indent="-431175" algn="just">
              <a:lnSpc>
                <a:spcPts val="5591"/>
              </a:lnSpc>
              <a:buFont typeface="Arial"/>
              <a:buChar char="•"/>
            </a:pPr>
            <a:r>
              <a:rPr lang="en-US" sz="3994" b="1" u="none" strike="noStrike" spc="-7" dirty="0">
                <a:solidFill>
                  <a:srgbClr val="FFFFFF"/>
                </a:solidFill>
                <a:latin typeface="IBM Plex Sans Bold"/>
                <a:ea typeface="IBM Plex Sans Bold"/>
                <a:cs typeface="IBM Plex Sans Bold"/>
                <a:sym typeface="IBM Plex Sans Bold"/>
              </a:rPr>
              <a:t>Section V (optional) — Management’s response to exceptions – this section is optional, written from the client’s voice, and not a section audited by the auditor.</a:t>
            </a:r>
          </a:p>
          <a:p>
            <a:pPr algn="just">
              <a:lnSpc>
                <a:spcPts val="5591"/>
              </a:lnSpc>
            </a:pPr>
            <a:endParaRPr lang="en-US" sz="3994" b="1" u="none" strike="noStrike" spc="-7" dirty="0">
              <a:solidFill>
                <a:srgbClr val="FFFFFF"/>
              </a:solidFill>
              <a:latin typeface="IBM Plex Sans Bold"/>
              <a:ea typeface="IBM Plex Sans Bold"/>
              <a:cs typeface="IBM Plex Sans Bold"/>
              <a:sym typeface="IBM Plex Sans Bold"/>
            </a:endParaRPr>
          </a:p>
          <a:p>
            <a:pPr algn="just">
              <a:lnSpc>
                <a:spcPts val="5591"/>
              </a:lnSpc>
            </a:pPr>
            <a:r>
              <a:rPr lang="en-US" sz="3994" b="1" u="none" strike="noStrike" spc="-7" dirty="0">
                <a:solidFill>
                  <a:srgbClr val="FFFFFF"/>
                </a:solidFill>
                <a:latin typeface="IBM Plex Sans Bold"/>
                <a:ea typeface="IBM Plex Sans Bold"/>
                <a:cs typeface="IBM Plex Sans Bold"/>
                <a:sym typeface="IBM Plex Sans Bold"/>
              </a:rPr>
              <a:t>Lets see a sample report online ....</a:t>
            </a:r>
          </a:p>
          <a:p>
            <a:pPr algn="just">
              <a:lnSpc>
                <a:spcPts val="5591"/>
              </a:lnSpc>
            </a:pPr>
            <a:endParaRPr lang="en-US" sz="3994" b="1" u="none" strike="noStrike" spc="-7" dirty="0">
              <a:solidFill>
                <a:srgbClr val="FFFFFF"/>
              </a:solidFill>
              <a:latin typeface="IBM Plex Sans Bold"/>
              <a:ea typeface="IBM Plex Sans Bold"/>
              <a:cs typeface="IBM Plex Sans Bold"/>
              <a:sym typeface="IBM Plex Sans Bold"/>
            </a:endParaRPr>
          </a:p>
        </p:txBody>
      </p:sp>
      <p:sp>
        <p:nvSpPr>
          <p:cNvPr id="5" name="Freeform 5"/>
          <p:cNvSpPr/>
          <p:nvPr/>
        </p:nvSpPr>
        <p:spPr>
          <a:xfrm>
            <a:off x="15720557" y="9130469"/>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TextBox 2"/>
          <p:cNvSpPr txBox="1"/>
          <p:nvPr/>
        </p:nvSpPr>
        <p:spPr>
          <a:xfrm>
            <a:off x="0"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2.2.4</a:t>
            </a:r>
          </a:p>
        </p:txBody>
      </p:sp>
      <p:sp>
        <p:nvSpPr>
          <p:cNvPr id="3" name="TextBox 3"/>
          <p:cNvSpPr txBox="1"/>
          <p:nvPr/>
        </p:nvSpPr>
        <p:spPr>
          <a:xfrm>
            <a:off x="4350528" y="-85725"/>
            <a:ext cx="9586945" cy="721561"/>
          </a:xfrm>
          <a:prstGeom prst="rect">
            <a:avLst/>
          </a:prstGeom>
        </p:spPr>
        <p:txBody>
          <a:bodyPr lIns="0" tIns="0" rIns="0" bIns="0" rtlCol="0" anchor="t">
            <a:spAutoFit/>
          </a:bodyPr>
          <a:lstStyle/>
          <a:p>
            <a:pPr algn="ctr">
              <a:lnSpc>
                <a:spcPts val="5903"/>
              </a:lnSpc>
              <a:spcBef>
                <a:spcPct val="0"/>
              </a:spcBef>
            </a:pPr>
            <a:r>
              <a:rPr lang="en-US" sz="4217" b="1" u="sng" spc="-8">
                <a:solidFill>
                  <a:srgbClr val="FFFFFF"/>
                </a:solidFill>
                <a:latin typeface="IBM Plex Sans Bold"/>
                <a:ea typeface="IBM Plex Sans Bold"/>
                <a:cs typeface="IBM Plex Sans Bold"/>
                <a:sym typeface="IBM Plex Sans Bold"/>
              </a:rPr>
              <a:t>SAMPLE SOC2 TYPE1 REPORT</a:t>
            </a:r>
          </a:p>
        </p:txBody>
      </p:sp>
      <p:sp>
        <p:nvSpPr>
          <p:cNvPr id="4" name="Freeform 4"/>
          <p:cNvSpPr/>
          <p:nvPr/>
        </p:nvSpPr>
        <p:spPr>
          <a:xfrm>
            <a:off x="15720557" y="9130469"/>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5" name="TextBox 5"/>
          <p:cNvSpPr txBox="1"/>
          <p:nvPr/>
        </p:nvSpPr>
        <p:spPr>
          <a:xfrm>
            <a:off x="235434" y="1443897"/>
            <a:ext cx="17852061" cy="5275727"/>
          </a:xfrm>
          <a:prstGeom prst="rect">
            <a:avLst/>
          </a:prstGeom>
        </p:spPr>
        <p:txBody>
          <a:bodyPr lIns="0" tIns="0" rIns="0" bIns="0" rtlCol="0" anchor="t">
            <a:spAutoFit/>
          </a:bodyPr>
          <a:lstStyle/>
          <a:p>
            <a:pPr algn="just">
              <a:lnSpc>
                <a:spcPts val="4891"/>
              </a:lnSpc>
            </a:pPr>
            <a:endParaRPr/>
          </a:p>
          <a:p>
            <a:pPr algn="just">
              <a:lnSpc>
                <a:spcPts val="4891"/>
              </a:lnSpc>
            </a:pPr>
            <a:r>
              <a:rPr lang="en-US" sz="3494" b="1" u="sng" strike="noStrike" spc="-6">
                <a:solidFill>
                  <a:srgbClr val="FFFFFF"/>
                </a:solidFill>
                <a:latin typeface="IBM Plex Sans Bold"/>
                <a:ea typeface="IBM Plex Sans Bold"/>
                <a:cs typeface="IBM Plex Sans Bold"/>
                <a:sym typeface="IBM Plex Sans Bold"/>
                <a:hlinkClick r:id="rId3" tooltip="https://provectus.com/wp-content/uploads/2022/05/Provectus-IT-Inc.-SOC-2-Type-I-Report-Final.pdf"/>
              </a:rPr>
              <a:t>https://trisk.io/resources/security/soc2-june-2022.pdf</a:t>
            </a:r>
          </a:p>
          <a:p>
            <a:pPr algn="just">
              <a:lnSpc>
                <a:spcPts val="4891"/>
              </a:lnSpc>
            </a:pPr>
            <a:endParaRPr lang="en-US" sz="3494" b="1" u="sng" strike="noStrike" spc="-6">
              <a:solidFill>
                <a:srgbClr val="FFFFFF"/>
              </a:solidFill>
              <a:latin typeface="IBM Plex Sans Bold"/>
              <a:ea typeface="IBM Plex Sans Bold"/>
              <a:cs typeface="IBM Plex Sans Bold"/>
              <a:sym typeface="IBM Plex Sans Bold"/>
              <a:hlinkClick r:id="rId3" tooltip="https://provectus.com/wp-content/uploads/2022/05/Provectus-IT-Inc.-SOC-2-Type-I-Report-Final.pdf"/>
            </a:endParaRPr>
          </a:p>
          <a:p>
            <a:pPr algn="just">
              <a:lnSpc>
                <a:spcPts val="4891"/>
              </a:lnSpc>
            </a:pPr>
            <a:r>
              <a:rPr lang="en-US" sz="3494" b="1" u="sng" strike="noStrike" spc="-6">
                <a:solidFill>
                  <a:srgbClr val="FFFFFF"/>
                </a:solidFill>
                <a:latin typeface="IBM Plex Sans Bold"/>
                <a:ea typeface="IBM Plex Sans Bold"/>
                <a:cs typeface="IBM Plex Sans Bold"/>
                <a:sym typeface="IBM Plex Sans Bold"/>
              </a:rPr>
              <a:t>https://provectus.com/wp-content/uploads/2022/05/Provectus-IT-Inc.-SOC-2-Type-I-Report-Final.pdf</a:t>
            </a:r>
          </a:p>
          <a:p>
            <a:pPr algn="just">
              <a:lnSpc>
                <a:spcPts val="4891"/>
              </a:lnSpc>
            </a:pPr>
            <a:endParaRPr lang="en-US" sz="3494" b="1" u="sng" strike="noStrike" spc="-6">
              <a:solidFill>
                <a:srgbClr val="FFFFFF"/>
              </a:solidFill>
              <a:latin typeface="IBM Plex Sans Bold"/>
              <a:ea typeface="IBM Plex Sans Bold"/>
              <a:cs typeface="IBM Plex Sans Bold"/>
              <a:sym typeface="IBM Plex Sans Bold"/>
            </a:endParaRPr>
          </a:p>
          <a:p>
            <a:pPr algn="just">
              <a:lnSpc>
                <a:spcPts val="4891"/>
              </a:lnSpc>
            </a:pPr>
            <a:r>
              <a:rPr lang="en-US" sz="3494" b="1" u="sng" strike="noStrike" spc="-6">
                <a:solidFill>
                  <a:srgbClr val="FFFFFF"/>
                </a:solidFill>
                <a:latin typeface="IBM Plex Sans Bold"/>
                <a:ea typeface="IBM Plex Sans Bold"/>
                <a:cs typeface="IBM Plex Sans Bold"/>
                <a:sym typeface="IBM Plex Sans Bold"/>
              </a:rPr>
              <a:t>https://bryllyant.com/soc-2-final-report.pdf</a:t>
            </a:r>
          </a:p>
          <a:p>
            <a:pPr algn="just">
              <a:lnSpc>
                <a:spcPts val="7831"/>
              </a:lnSpc>
            </a:pPr>
            <a:endParaRPr lang="en-US" sz="3494" b="1" u="sng" strike="noStrike" spc="-6">
              <a:solidFill>
                <a:srgbClr val="FFFFFF"/>
              </a:solidFill>
              <a:latin typeface="IBM Plex Sans Bold"/>
              <a:ea typeface="IBM Plex Sans Bold"/>
              <a:cs typeface="IBM Plex Sans Bold"/>
              <a:sym typeface="IBM Plex Sans Bold"/>
            </a:endParaRPr>
          </a:p>
        </p:txBody>
      </p:sp>
      <p:sp>
        <p:nvSpPr>
          <p:cNvPr id="6" name="TextBox 6"/>
          <p:cNvSpPr txBox="1"/>
          <p:nvPr/>
        </p:nvSpPr>
        <p:spPr>
          <a:xfrm>
            <a:off x="0" y="6652949"/>
            <a:ext cx="17647002" cy="2159782"/>
          </a:xfrm>
          <a:prstGeom prst="rect">
            <a:avLst/>
          </a:prstGeom>
        </p:spPr>
        <p:txBody>
          <a:bodyPr lIns="0" tIns="0" rIns="0" bIns="0" rtlCol="0" anchor="t">
            <a:spAutoFit/>
          </a:bodyPr>
          <a:lstStyle/>
          <a:p>
            <a:pPr marL="668044" lvl="1" indent="-334022" algn="just">
              <a:lnSpc>
                <a:spcPts val="4331"/>
              </a:lnSpc>
              <a:buFont typeface="Arial"/>
              <a:buChar char="•"/>
            </a:pPr>
            <a:r>
              <a:rPr lang="en-US" sz="3094" b="1" spc="-6" dirty="0">
                <a:solidFill>
                  <a:srgbClr val="FFFFFF"/>
                </a:solidFill>
                <a:latin typeface="IBM Plex Sans Bold"/>
                <a:ea typeface="IBM Plex Sans Bold"/>
                <a:cs typeface="IBM Plex Sans Bold"/>
                <a:sym typeface="IBM Plex Sans Bold"/>
              </a:rPr>
              <a:t>Note : SOC reports should NOT be displayed without signing NDA , But we still see lot of Companies Openly display their SOC2 reports for marketing purpose. Only SOC3 reports can be disclosed in Public. This depends on Company if they want to display SOC2 reports on public channels but there are security risks associated with this.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TextBox 2"/>
          <p:cNvSpPr txBox="1"/>
          <p:nvPr/>
        </p:nvSpPr>
        <p:spPr>
          <a:xfrm>
            <a:off x="0"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2.2.4</a:t>
            </a:r>
          </a:p>
        </p:txBody>
      </p:sp>
      <p:sp>
        <p:nvSpPr>
          <p:cNvPr id="3" name="TextBox 3"/>
          <p:cNvSpPr txBox="1"/>
          <p:nvPr/>
        </p:nvSpPr>
        <p:spPr>
          <a:xfrm>
            <a:off x="4350528" y="-85725"/>
            <a:ext cx="9586945" cy="721561"/>
          </a:xfrm>
          <a:prstGeom prst="rect">
            <a:avLst/>
          </a:prstGeom>
        </p:spPr>
        <p:txBody>
          <a:bodyPr lIns="0" tIns="0" rIns="0" bIns="0" rtlCol="0" anchor="t">
            <a:spAutoFit/>
          </a:bodyPr>
          <a:lstStyle/>
          <a:p>
            <a:pPr algn="ctr">
              <a:lnSpc>
                <a:spcPts val="5903"/>
              </a:lnSpc>
              <a:spcBef>
                <a:spcPct val="0"/>
              </a:spcBef>
            </a:pPr>
            <a:r>
              <a:rPr lang="en-US" sz="4217" b="1" u="sng" spc="-8">
                <a:solidFill>
                  <a:srgbClr val="FFFFFF"/>
                </a:solidFill>
                <a:latin typeface="IBM Plex Sans Bold"/>
                <a:ea typeface="IBM Plex Sans Bold"/>
                <a:cs typeface="IBM Plex Sans Bold"/>
                <a:sym typeface="IBM Plex Sans Bold"/>
              </a:rPr>
              <a:t>SAMPLE SOC2 TYPE2 REPORT</a:t>
            </a:r>
          </a:p>
        </p:txBody>
      </p:sp>
      <p:sp>
        <p:nvSpPr>
          <p:cNvPr id="4" name="Freeform 4"/>
          <p:cNvSpPr/>
          <p:nvPr/>
        </p:nvSpPr>
        <p:spPr>
          <a:xfrm>
            <a:off x="15720557" y="9130469"/>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5" name="TextBox 5"/>
          <p:cNvSpPr txBox="1"/>
          <p:nvPr/>
        </p:nvSpPr>
        <p:spPr>
          <a:xfrm>
            <a:off x="235434" y="1443897"/>
            <a:ext cx="17852061" cy="4930922"/>
          </a:xfrm>
          <a:prstGeom prst="rect">
            <a:avLst/>
          </a:prstGeom>
        </p:spPr>
        <p:txBody>
          <a:bodyPr lIns="0" tIns="0" rIns="0" bIns="0" rtlCol="0" anchor="t">
            <a:spAutoFit/>
          </a:bodyPr>
          <a:lstStyle/>
          <a:p>
            <a:pPr algn="just">
              <a:lnSpc>
                <a:spcPts val="4891"/>
              </a:lnSpc>
            </a:pPr>
            <a:r>
              <a:rPr lang="en-US" sz="3494" b="1" u="sng" spc="-6">
                <a:solidFill>
                  <a:srgbClr val="FFFFFF"/>
                </a:solidFill>
                <a:latin typeface="IBM Plex Sans Bold"/>
                <a:ea typeface="IBM Plex Sans Bold"/>
                <a:cs typeface="IBM Plex Sans Bold"/>
                <a:sym typeface="IBM Plex Sans Bold"/>
              </a:rPr>
              <a:t>https://www-assets.kolide.com/assets/marketing/documents/soc2-f9823fc1.pdf</a:t>
            </a:r>
          </a:p>
          <a:p>
            <a:pPr algn="just">
              <a:lnSpc>
                <a:spcPts val="4891"/>
              </a:lnSpc>
            </a:pPr>
            <a:endParaRPr lang="en-US" sz="3494" b="1" u="sng" spc="-6">
              <a:solidFill>
                <a:srgbClr val="FFFFFF"/>
              </a:solidFill>
              <a:latin typeface="IBM Plex Sans Bold"/>
              <a:ea typeface="IBM Plex Sans Bold"/>
              <a:cs typeface="IBM Plex Sans Bold"/>
              <a:sym typeface="IBM Plex Sans Bold"/>
            </a:endParaRPr>
          </a:p>
          <a:p>
            <a:pPr algn="just">
              <a:lnSpc>
                <a:spcPts val="4891"/>
              </a:lnSpc>
            </a:pPr>
            <a:r>
              <a:rPr lang="en-US" sz="3494" b="1" u="sng" strike="noStrike" spc="-6">
                <a:solidFill>
                  <a:srgbClr val="FFFFFF"/>
                </a:solidFill>
                <a:latin typeface="IBM Plex Sans Bold"/>
                <a:ea typeface="IBM Plex Sans Bold"/>
                <a:cs typeface="IBM Plex Sans Bold"/>
                <a:sym typeface="IBM Plex Sans Bold"/>
              </a:rPr>
              <a:t>https://provectus.com/wp-content/uploads/2022/08/Provectus-IT-Inc.-SOC2-Type-II-Report-Final.pdf</a:t>
            </a:r>
          </a:p>
          <a:p>
            <a:pPr algn="just">
              <a:lnSpc>
                <a:spcPts val="4891"/>
              </a:lnSpc>
            </a:pPr>
            <a:endParaRPr lang="en-US" sz="3494" b="1" u="sng" strike="noStrike" spc="-6">
              <a:solidFill>
                <a:srgbClr val="FFFFFF"/>
              </a:solidFill>
              <a:latin typeface="IBM Plex Sans Bold"/>
              <a:ea typeface="IBM Plex Sans Bold"/>
              <a:cs typeface="IBM Plex Sans Bold"/>
              <a:sym typeface="IBM Plex Sans Bold"/>
            </a:endParaRPr>
          </a:p>
          <a:p>
            <a:pPr algn="just">
              <a:lnSpc>
                <a:spcPts val="4891"/>
              </a:lnSpc>
            </a:pPr>
            <a:r>
              <a:rPr lang="en-US" sz="3494" b="1" u="sng" strike="noStrike" spc="-6">
                <a:solidFill>
                  <a:srgbClr val="FFFFFF"/>
                </a:solidFill>
                <a:latin typeface="IBM Plex Sans Bold"/>
                <a:ea typeface="IBM Plex Sans Bold"/>
                <a:cs typeface="IBM Plex Sans Bold"/>
                <a:sym typeface="IBM Plex Sans Bold"/>
              </a:rPr>
              <a:t>https://nayaone.com/wp-content/uploads/2024/04/NayaOne-Limited-2024-SOC-2-Type-II-Final-report.pdf</a:t>
            </a:r>
          </a:p>
          <a:p>
            <a:pPr algn="just">
              <a:lnSpc>
                <a:spcPts val="4891"/>
              </a:lnSpc>
            </a:pPr>
            <a:endParaRPr lang="en-US" sz="3494" b="1" u="sng" strike="noStrike" spc="-6">
              <a:solidFill>
                <a:srgbClr val="FFFFFF"/>
              </a:solidFill>
              <a:latin typeface="IBM Plex Sans Bold"/>
              <a:ea typeface="IBM Plex Sans Bold"/>
              <a:cs typeface="IBM Plex Sans Bold"/>
              <a:sym typeface="IBM Plex Sans Bold"/>
            </a:endParaRPr>
          </a:p>
        </p:txBody>
      </p:sp>
      <p:sp>
        <p:nvSpPr>
          <p:cNvPr id="6" name="TextBox 6"/>
          <p:cNvSpPr txBox="1"/>
          <p:nvPr/>
        </p:nvSpPr>
        <p:spPr>
          <a:xfrm>
            <a:off x="448910" y="6600497"/>
            <a:ext cx="16455116" cy="1616857"/>
          </a:xfrm>
          <a:prstGeom prst="rect">
            <a:avLst/>
          </a:prstGeom>
        </p:spPr>
        <p:txBody>
          <a:bodyPr lIns="0" tIns="0" rIns="0" bIns="0" rtlCol="0" anchor="t">
            <a:spAutoFit/>
          </a:bodyPr>
          <a:lstStyle/>
          <a:p>
            <a:pPr marL="668044" lvl="1" indent="-334022" algn="just">
              <a:lnSpc>
                <a:spcPts val="4331"/>
              </a:lnSpc>
              <a:buFont typeface="Arial"/>
              <a:buChar char="•"/>
            </a:pPr>
            <a:r>
              <a:rPr lang="en-US" sz="3094" b="1" spc="-6" dirty="0">
                <a:solidFill>
                  <a:srgbClr val="FFFFFF"/>
                </a:solidFill>
                <a:latin typeface="IBM Plex Sans Bold"/>
                <a:ea typeface="IBM Plex Sans Bold"/>
                <a:cs typeface="IBM Plex Sans Bold"/>
                <a:sym typeface="IBM Plex Sans Bold"/>
              </a:rPr>
              <a:t>Note : SOC reports should NOT be displayed without signing NDA , But we still see lot of Companies Openly display their SOC2 reports for marketing purpose. Only SOC3 reports can be disclosed in Public</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TextBox 2"/>
          <p:cNvSpPr txBox="1"/>
          <p:nvPr/>
        </p:nvSpPr>
        <p:spPr>
          <a:xfrm>
            <a:off x="0"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2.2.4</a:t>
            </a:r>
          </a:p>
        </p:txBody>
      </p:sp>
      <p:sp>
        <p:nvSpPr>
          <p:cNvPr id="3" name="TextBox 3"/>
          <p:cNvSpPr txBox="1"/>
          <p:nvPr/>
        </p:nvSpPr>
        <p:spPr>
          <a:xfrm>
            <a:off x="4350528" y="-85725"/>
            <a:ext cx="9586945" cy="721561"/>
          </a:xfrm>
          <a:prstGeom prst="rect">
            <a:avLst/>
          </a:prstGeom>
        </p:spPr>
        <p:txBody>
          <a:bodyPr lIns="0" tIns="0" rIns="0" bIns="0" rtlCol="0" anchor="t">
            <a:spAutoFit/>
          </a:bodyPr>
          <a:lstStyle/>
          <a:p>
            <a:pPr algn="ctr">
              <a:lnSpc>
                <a:spcPts val="5903"/>
              </a:lnSpc>
              <a:spcBef>
                <a:spcPct val="0"/>
              </a:spcBef>
            </a:pPr>
            <a:r>
              <a:rPr lang="en-US" sz="4217" b="1" u="sng" spc="-8">
                <a:solidFill>
                  <a:srgbClr val="FFFFFF"/>
                </a:solidFill>
                <a:latin typeface="IBM Plex Sans Bold"/>
                <a:ea typeface="IBM Plex Sans Bold"/>
                <a:cs typeface="IBM Plex Sans Bold"/>
                <a:sym typeface="IBM Plex Sans Bold"/>
              </a:rPr>
              <a:t>SAMPLE SOC3 </a:t>
            </a:r>
          </a:p>
        </p:txBody>
      </p:sp>
      <p:sp>
        <p:nvSpPr>
          <p:cNvPr id="4" name="Freeform 4"/>
          <p:cNvSpPr/>
          <p:nvPr/>
        </p:nvSpPr>
        <p:spPr>
          <a:xfrm>
            <a:off x="15720557" y="9130469"/>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5" name="TextBox 5"/>
          <p:cNvSpPr txBox="1"/>
          <p:nvPr/>
        </p:nvSpPr>
        <p:spPr>
          <a:xfrm>
            <a:off x="324324" y="1246129"/>
            <a:ext cx="17763170" cy="4855210"/>
          </a:xfrm>
          <a:prstGeom prst="rect">
            <a:avLst/>
          </a:prstGeom>
        </p:spPr>
        <p:txBody>
          <a:bodyPr lIns="0" tIns="0" rIns="0" bIns="0" rtlCol="0" anchor="t">
            <a:spAutoFit/>
          </a:bodyPr>
          <a:lstStyle/>
          <a:p>
            <a:pPr algn="l">
              <a:lnSpc>
                <a:spcPts val="6439"/>
              </a:lnSpc>
            </a:pPr>
            <a:r>
              <a:rPr lang="en-US" sz="4599" u="sng">
                <a:solidFill>
                  <a:srgbClr val="FFFFFF"/>
                </a:solidFill>
                <a:latin typeface="Arimo"/>
                <a:ea typeface="Arimo"/>
                <a:cs typeface="Arimo"/>
                <a:sym typeface="Arimo"/>
                <a:hlinkClick r:id="rId3" tooltip="https://www.oracle.com/a/ocom/docs/oci-soc-3-report.pdf"/>
              </a:rPr>
              <a:t>https://www.oracle.com/a/ocom/docs/oci-soc-3-report.pdf</a:t>
            </a:r>
          </a:p>
          <a:p>
            <a:pPr algn="l">
              <a:lnSpc>
                <a:spcPts val="6439"/>
              </a:lnSpc>
            </a:pPr>
            <a:endParaRPr lang="en-US" sz="4599" u="sng">
              <a:solidFill>
                <a:srgbClr val="FFFFFF"/>
              </a:solidFill>
              <a:latin typeface="Arimo"/>
              <a:ea typeface="Arimo"/>
              <a:cs typeface="Arimo"/>
              <a:sym typeface="Arimo"/>
              <a:hlinkClick r:id="rId3" tooltip="https://www.oracle.com/a/ocom/docs/oci-soc-3-report.pdf"/>
            </a:endParaRPr>
          </a:p>
          <a:p>
            <a:pPr algn="l">
              <a:lnSpc>
                <a:spcPts val="6439"/>
              </a:lnSpc>
            </a:pPr>
            <a:r>
              <a:rPr lang="en-US" sz="4599" u="sng">
                <a:solidFill>
                  <a:srgbClr val="FFFFFF"/>
                </a:solidFill>
                <a:latin typeface="Arimo"/>
                <a:ea typeface="Arimo"/>
                <a:cs typeface="Arimo"/>
                <a:sym typeface="Arimo"/>
              </a:rPr>
              <a:t>https://d1.awsstatic.com/whitepapers/compliance/AWS_SOC3.pdf</a:t>
            </a:r>
          </a:p>
          <a:p>
            <a:pPr algn="l">
              <a:lnSpc>
                <a:spcPts val="6439"/>
              </a:lnSpc>
            </a:pPr>
            <a:endParaRPr lang="en-US" sz="4599" u="sng">
              <a:solidFill>
                <a:srgbClr val="FFFFFF"/>
              </a:solidFill>
              <a:latin typeface="Arimo"/>
              <a:ea typeface="Arimo"/>
              <a:cs typeface="Arimo"/>
              <a:sym typeface="Arimo"/>
            </a:endParaRPr>
          </a:p>
          <a:p>
            <a:pPr algn="l">
              <a:lnSpc>
                <a:spcPts val="6439"/>
              </a:lnSpc>
            </a:pPr>
            <a:r>
              <a:rPr lang="en-US" sz="4599" u="sng">
                <a:solidFill>
                  <a:srgbClr val="FFFFFF"/>
                </a:solidFill>
                <a:latin typeface="Arimo"/>
                <a:ea typeface="Arimo"/>
                <a:cs typeface="Arimo"/>
                <a:sym typeface="Arimo"/>
              </a:rPr>
              <a:t>https://www.peopledatalabs.com/pdf/pdl-soc3.pdf</a:t>
            </a:r>
          </a:p>
          <a:p>
            <a:pPr algn="l">
              <a:lnSpc>
                <a:spcPts val="6439"/>
              </a:lnSpc>
            </a:pPr>
            <a:endParaRPr lang="en-US" sz="4599" u="sng">
              <a:solidFill>
                <a:srgbClr val="FFFFFF"/>
              </a:solidFill>
              <a:latin typeface="Arimo"/>
              <a:ea typeface="Arimo"/>
              <a:cs typeface="Arimo"/>
              <a:sym typeface="Arimo"/>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TextBox 2"/>
          <p:cNvSpPr txBox="1"/>
          <p:nvPr/>
        </p:nvSpPr>
        <p:spPr>
          <a:xfrm>
            <a:off x="-274945" y="1170470"/>
            <a:ext cx="18307279" cy="623082"/>
          </a:xfrm>
          <a:prstGeom prst="rect">
            <a:avLst/>
          </a:prstGeom>
        </p:spPr>
        <p:txBody>
          <a:bodyPr lIns="0" tIns="0" rIns="0" bIns="0" rtlCol="0" anchor="t">
            <a:spAutoFit/>
          </a:bodyPr>
          <a:lstStyle/>
          <a:p>
            <a:pPr marL="775992" lvl="1" indent="-387996" algn="l">
              <a:lnSpc>
                <a:spcPts val="5031"/>
              </a:lnSpc>
              <a:buFont typeface="Arial"/>
              <a:buChar char="•"/>
            </a:pPr>
            <a:r>
              <a:rPr lang="en-US" sz="3594" b="1" spc="-7">
                <a:solidFill>
                  <a:srgbClr val="FFFFFF"/>
                </a:solidFill>
                <a:latin typeface="IBM Plex Sans Bold"/>
                <a:ea typeface="IBM Plex Sans Bold"/>
                <a:cs typeface="IBM Plex Sans Bold"/>
                <a:sym typeface="IBM Plex Sans Bold"/>
              </a:rPr>
              <a:t>Confusion if you really need it? [Will ISO 27001 Suffice?]</a:t>
            </a:r>
          </a:p>
        </p:txBody>
      </p:sp>
      <p:sp>
        <p:nvSpPr>
          <p:cNvPr id="3" name="TextBox 3"/>
          <p:cNvSpPr txBox="1"/>
          <p:nvPr/>
        </p:nvSpPr>
        <p:spPr>
          <a:xfrm>
            <a:off x="0"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2.2.5</a:t>
            </a:r>
          </a:p>
        </p:txBody>
      </p:sp>
      <p:sp>
        <p:nvSpPr>
          <p:cNvPr id="4" name="TextBox 4"/>
          <p:cNvSpPr txBox="1"/>
          <p:nvPr/>
        </p:nvSpPr>
        <p:spPr>
          <a:xfrm>
            <a:off x="5562396" y="-36866"/>
            <a:ext cx="6739582" cy="721561"/>
          </a:xfrm>
          <a:prstGeom prst="rect">
            <a:avLst/>
          </a:prstGeom>
        </p:spPr>
        <p:txBody>
          <a:bodyPr lIns="0" tIns="0" rIns="0" bIns="0" rtlCol="0" anchor="t">
            <a:spAutoFit/>
          </a:bodyPr>
          <a:lstStyle/>
          <a:p>
            <a:pPr algn="ctr">
              <a:lnSpc>
                <a:spcPts val="5903"/>
              </a:lnSpc>
              <a:spcBef>
                <a:spcPct val="0"/>
              </a:spcBef>
            </a:pPr>
            <a:r>
              <a:rPr lang="en-US" sz="4217" b="1" u="sng" spc="-8">
                <a:solidFill>
                  <a:srgbClr val="FFFFFF"/>
                </a:solidFill>
                <a:latin typeface="IBM Plex Sans Bold"/>
                <a:ea typeface="IBM Plex Sans Bold"/>
                <a:cs typeface="IBM Plex Sans Bold"/>
                <a:sym typeface="IBM Plex Sans Bold"/>
              </a:rPr>
              <a:t>Challenges with SOC2</a:t>
            </a:r>
          </a:p>
        </p:txBody>
      </p:sp>
      <p:sp>
        <p:nvSpPr>
          <p:cNvPr id="5" name="TextBox 5"/>
          <p:cNvSpPr txBox="1"/>
          <p:nvPr/>
        </p:nvSpPr>
        <p:spPr>
          <a:xfrm>
            <a:off x="-238560" y="2365052"/>
            <a:ext cx="18341492" cy="623082"/>
          </a:xfrm>
          <a:prstGeom prst="rect">
            <a:avLst/>
          </a:prstGeom>
        </p:spPr>
        <p:txBody>
          <a:bodyPr lIns="0" tIns="0" rIns="0" bIns="0" rtlCol="0" anchor="t">
            <a:spAutoFit/>
          </a:bodyPr>
          <a:lstStyle/>
          <a:p>
            <a:pPr marL="775992" lvl="1" indent="-387996" algn="l">
              <a:lnSpc>
                <a:spcPts val="5031"/>
              </a:lnSpc>
              <a:spcBef>
                <a:spcPct val="0"/>
              </a:spcBef>
              <a:buFont typeface="Arial"/>
              <a:buChar char="•"/>
            </a:pPr>
            <a:r>
              <a:rPr lang="en-US" sz="3594" b="1" u="none" strike="noStrike" spc="-7">
                <a:solidFill>
                  <a:srgbClr val="FFFFFF"/>
                </a:solidFill>
                <a:latin typeface="IBM Plex Sans Bold"/>
                <a:ea typeface="IBM Plex Sans Bold"/>
                <a:cs typeface="IBM Plex Sans Bold"/>
                <a:sym typeface="IBM Plex Sans Bold"/>
              </a:rPr>
              <a:t>Scope Definition : Missing something in scope OR Too Broad Scope </a:t>
            </a:r>
          </a:p>
        </p:txBody>
      </p:sp>
      <p:sp>
        <p:nvSpPr>
          <p:cNvPr id="6" name="TextBox 6"/>
          <p:cNvSpPr txBox="1"/>
          <p:nvPr/>
        </p:nvSpPr>
        <p:spPr>
          <a:xfrm>
            <a:off x="-265306" y="3473908"/>
            <a:ext cx="18288000" cy="1261257"/>
          </a:xfrm>
          <a:prstGeom prst="rect">
            <a:avLst/>
          </a:prstGeom>
        </p:spPr>
        <p:txBody>
          <a:bodyPr lIns="0" tIns="0" rIns="0" bIns="0" rtlCol="0" anchor="t">
            <a:spAutoFit/>
          </a:bodyPr>
          <a:lstStyle/>
          <a:p>
            <a:pPr marL="775992" lvl="1" indent="-387996" algn="l">
              <a:lnSpc>
                <a:spcPts val="5031"/>
              </a:lnSpc>
              <a:spcBef>
                <a:spcPct val="0"/>
              </a:spcBef>
              <a:buFont typeface="Arial"/>
              <a:buChar char="•"/>
            </a:pPr>
            <a:r>
              <a:rPr lang="en-US" sz="3594" b="1" spc="-7" dirty="0">
                <a:solidFill>
                  <a:srgbClr val="FFFFFF"/>
                </a:solidFill>
                <a:latin typeface="IBM Plex Sans Bold"/>
                <a:ea typeface="IBM Plex Sans Bold"/>
                <a:cs typeface="IBM Plex Sans Bold"/>
                <a:sym typeface="IBM Plex Sans Bold"/>
              </a:rPr>
              <a:t>Team Support : You would need support from various teams like HR , IT , Software Development ,  ,Vendor management etc. Teams Availability is a concern</a:t>
            </a:r>
          </a:p>
        </p:txBody>
      </p:sp>
      <p:sp>
        <p:nvSpPr>
          <p:cNvPr id="7" name="Freeform 7"/>
          <p:cNvSpPr/>
          <p:nvPr/>
        </p:nvSpPr>
        <p:spPr>
          <a:xfrm>
            <a:off x="15720557" y="9130469"/>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8" name="TextBox 8"/>
          <p:cNvSpPr txBox="1"/>
          <p:nvPr/>
        </p:nvSpPr>
        <p:spPr>
          <a:xfrm>
            <a:off x="-255666" y="5067300"/>
            <a:ext cx="18288000" cy="1261257"/>
          </a:xfrm>
          <a:prstGeom prst="rect">
            <a:avLst/>
          </a:prstGeom>
        </p:spPr>
        <p:txBody>
          <a:bodyPr lIns="0" tIns="0" rIns="0" bIns="0" rtlCol="0" anchor="t">
            <a:spAutoFit/>
          </a:bodyPr>
          <a:lstStyle/>
          <a:p>
            <a:pPr marL="775992" lvl="1" indent="-387996" algn="l">
              <a:lnSpc>
                <a:spcPts val="5031"/>
              </a:lnSpc>
              <a:spcBef>
                <a:spcPct val="0"/>
              </a:spcBef>
              <a:buFont typeface="Arial"/>
              <a:buChar char="•"/>
            </a:pPr>
            <a:r>
              <a:rPr lang="en-US" sz="3594" b="1" spc="-7">
                <a:solidFill>
                  <a:srgbClr val="FFFFFF"/>
                </a:solidFill>
                <a:latin typeface="IBM Plex Sans Bold"/>
                <a:ea typeface="IBM Plex Sans Bold"/>
                <a:cs typeface="IBM Plex Sans Bold"/>
                <a:sym typeface="IBM Plex Sans Bold"/>
              </a:rPr>
              <a:t>Documentation Overload : Too much Documentation with no effectiveness . Employees not taking Policies seriously ..</a:t>
            </a:r>
          </a:p>
        </p:txBody>
      </p:sp>
      <p:sp>
        <p:nvSpPr>
          <p:cNvPr id="9" name="TextBox 9"/>
          <p:cNvSpPr txBox="1"/>
          <p:nvPr/>
        </p:nvSpPr>
        <p:spPr>
          <a:xfrm>
            <a:off x="-211814" y="6661932"/>
            <a:ext cx="18288000" cy="623082"/>
          </a:xfrm>
          <a:prstGeom prst="rect">
            <a:avLst/>
          </a:prstGeom>
        </p:spPr>
        <p:txBody>
          <a:bodyPr lIns="0" tIns="0" rIns="0" bIns="0" rtlCol="0" anchor="t">
            <a:spAutoFit/>
          </a:bodyPr>
          <a:lstStyle/>
          <a:p>
            <a:pPr marL="775992" lvl="1" indent="-387996" algn="l">
              <a:lnSpc>
                <a:spcPts val="5031"/>
              </a:lnSpc>
              <a:spcBef>
                <a:spcPct val="0"/>
              </a:spcBef>
              <a:buFont typeface="Arial"/>
              <a:buChar char="•"/>
            </a:pPr>
            <a:r>
              <a:rPr lang="en-US" sz="3594" b="1" spc="-7">
                <a:solidFill>
                  <a:srgbClr val="FFFFFF"/>
                </a:solidFill>
                <a:latin typeface="IBM Plex Sans Bold"/>
                <a:ea typeface="IBM Plex Sans Bold"/>
                <a:cs typeface="IBM Plex Sans Bold"/>
                <a:sym typeface="IBM Plex Sans Bold"/>
              </a:rPr>
              <a:t>Budget Issues : SOC2 reports are expensive as compared with ISO27001.</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TextBox 2"/>
          <p:cNvSpPr txBox="1"/>
          <p:nvPr/>
        </p:nvSpPr>
        <p:spPr>
          <a:xfrm>
            <a:off x="0"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2.2.6</a:t>
            </a:r>
          </a:p>
        </p:txBody>
      </p:sp>
      <p:sp>
        <p:nvSpPr>
          <p:cNvPr id="3" name="TextBox 3"/>
          <p:cNvSpPr txBox="1"/>
          <p:nvPr/>
        </p:nvSpPr>
        <p:spPr>
          <a:xfrm>
            <a:off x="5562396" y="-36866"/>
            <a:ext cx="6739582" cy="721561"/>
          </a:xfrm>
          <a:prstGeom prst="rect">
            <a:avLst/>
          </a:prstGeom>
        </p:spPr>
        <p:txBody>
          <a:bodyPr lIns="0" tIns="0" rIns="0" bIns="0" rtlCol="0" anchor="t">
            <a:spAutoFit/>
          </a:bodyPr>
          <a:lstStyle/>
          <a:p>
            <a:pPr algn="ctr">
              <a:lnSpc>
                <a:spcPts val="5903"/>
              </a:lnSpc>
              <a:spcBef>
                <a:spcPct val="0"/>
              </a:spcBef>
            </a:pPr>
            <a:r>
              <a:rPr lang="en-US" sz="4217" b="1" u="sng" spc="-8">
                <a:solidFill>
                  <a:srgbClr val="FFFFFF"/>
                </a:solidFill>
                <a:latin typeface="IBM Plex Sans Bold"/>
                <a:ea typeface="IBM Plex Sans Bold"/>
                <a:cs typeface="IBM Plex Sans Bold"/>
                <a:sym typeface="IBM Plex Sans Bold"/>
              </a:rPr>
              <a:t>SOC2 VS ISO 27001</a:t>
            </a:r>
          </a:p>
        </p:txBody>
      </p:sp>
      <p:sp>
        <p:nvSpPr>
          <p:cNvPr id="4" name="Freeform 4"/>
          <p:cNvSpPr/>
          <p:nvPr/>
        </p:nvSpPr>
        <p:spPr>
          <a:xfrm>
            <a:off x="15921063" y="9215063"/>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graphicFrame>
        <p:nvGraphicFramePr>
          <p:cNvPr id="5" name="Table 5"/>
          <p:cNvGraphicFramePr>
            <a:graphicFrameLocks noGrp="1"/>
          </p:cNvGraphicFramePr>
          <p:nvPr/>
        </p:nvGraphicFramePr>
        <p:xfrm>
          <a:off x="0" y="773901"/>
          <a:ext cx="18288000" cy="7939979"/>
        </p:xfrm>
        <a:graphic>
          <a:graphicData uri="http://schemas.openxmlformats.org/drawingml/2006/table">
            <a:tbl>
              <a:tblPr/>
              <a:tblGrid>
                <a:gridCol w="8610853">
                  <a:extLst>
                    <a:ext uri="{9D8B030D-6E8A-4147-A177-3AD203B41FA5}">
                      <a16:colId xmlns:a16="http://schemas.microsoft.com/office/drawing/2014/main" val="20000"/>
                    </a:ext>
                  </a:extLst>
                </a:gridCol>
                <a:gridCol w="9677147">
                  <a:extLst>
                    <a:ext uri="{9D8B030D-6E8A-4147-A177-3AD203B41FA5}">
                      <a16:colId xmlns:a16="http://schemas.microsoft.com/office/drawing/2014/main" val="20001"/>
                    </a:ext>
                  </a:extLst>
                </a:gridCol>
              </a:tblGrid>
              <a:tr h="1004947">
                <a:tc>
                  <a:txBody>
                    <a:bodyPr/>
                    <a:lstStyle/>
                    <a:p>
                      <a:pPr marL="0" lvl="0" indent="0" algn="ctr">
                        <a:lnSpc>
                          <a:spcPts val="3549"/>
                        </a:lnSpc>
                        <a:spcBef>
                          <a:spcPct val="0"/>
                        </a:spcBef>
                        <a:defRPr/>
                      </a:pPr>
                      <a:r>
                        <a:rPr lang="en-US" sz="2535" b="1" u="sng">
                          <a:solidFill>
                            <a:srgbClr val="000000"/>
                          </a:solidFill>
                          <a:latin typeface="IBM Plex Sans Bold"/>
                          <a:ea typeface="IBM Plex Sans Bold"/>
                          <a:cs typeface="IBM Plex Sans Bold"/>
                          <a:sym typeface="IBM Plex Sans Bold"/>
                        </a:rPr>
                        <a:t>ISO 27001</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ctr">
                        <a:lnSpc>
                          <a:spcPts val="3969"/>
                        </a:lnSpc>
                        <a:spcBef>
                          <a:spcPct val="0"/>
                        </a:spcBef>
                        <a:defRPr/>
                      </a:pPr>
                      <a:r>
                        <a:rPr lang="en-US" sz="2835" b="1" u="sng">
                          <a:solidFill>
                            <a:srgbClr val="000000"/>
                          </a:solidFill>
                          <a:latin typeface="IBM Plex Sans Bold"/>
                          <a:ea typeface="IBM Plex Sans Bold"/>
                          <a:cs typeface="IBM Plex Sans Bold"/>
                          <a:sym typeface="IBM Plex Sans Bold"/>
                        </a:rPr>
                        <a:t>SOC2</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0"/>
                  </a:ext>
                </a:extLst>
              </a:tr>
              <a:tr h="1732338">
                <a:tc>
                  <a:txBody>
                    <a:bodyPr/>
                    <a:lstStyle/>
                    <a:p>
                      <a:pPr marL="0" lvl="0" indent="0" algn="just">
                        <a:lnSpc>
                          <a:spcPts val="3269"/>
                        </a:lnSpc>
                        <a:spcBef>
                          <a:spcPct val="0"/>
                        </a:spcBef>
                        <a:defRPr/>
                      </a:pPr>
                      <a:r>
                        <a:rPr lang="en-US" sz="2335" b="1">
                          <a:solidFill>
                            <a:srgbClr val="000000"/>
                          </a:solidFill>
                          <a:latin typeface="IBM Plex Sans Bold"/>
                          <a:ea typeface="IBM Plex Sans Bold"/>
                          <a:cs typeface="IBM Plex Sans Bold"/>
                          <a:sym typeface="IBM Plex Sans Bold"/>
                        </a:rPr>
                        <a:t>Information Security Management System (ISMS) Framework by ISO[International Organization for Standardization]</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just">
                        <a:lnSpc>
                          <a:spcPts val="3269"/>
                        </a:lnSpc>
                        <a:spcBef>
                          <a:spcPct val="0"/>
                        </a:spcBef>
                        <a:defRPr/>
                      </a:pPr>
                      <a:r>
                        <a:rPr lang="en-US" sz="2335" b="1">
                          <a:solidFill>
                            <a:srgbClr val="000000"/>
                          </a:solidFill>
                          <a:latin typeface="IBM Plex Sans Bold"/>
                          <a:ea typeface="IBM Plex Sans Bold"/>
                          <a:cs typeface="IBM Plex Sans Bold"/>
                          <a:sym typeface="IBM Plex Sans Bold"/>
                        </a:rPr>
                        <a:t>More focused on the Data security and privacy controls of service organizations by AICPA[American Institute of Certified Public Accountants]</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1"/>
                  </a:ext>
                </a:extLst>
              </a:tr>
              <a:tr h="1320788">
                <a:tc>
                  <a:txBody>
                    <a:bodyPr/>
                    <a:lstStyle/>
                    <a:p>
                      <a:pPr marL="0" lvl="0" indent="0" algn="just">
                        <a:lnSpc>
                          <a:spcPts val="3269"/>
                        </a:lnSpc>
                        <a:spcBef>
                          <a:spcPct val="0"/>
                        </a:spcBef>
                        <a:defRPr/>
                      </a:pPr>
                      <a:r>
                        <a:rPr lang="en-US" sz="2335" b="1">
                          <a:solidFill>
                            <a:srgbClr val="000000"/>
                          </a:solidFill>
                          <a:latin typeface="IBM Plex Sans Bold"/>
                          <a:ea typeface="IBM Plex Sans Bold"/>
                          <a:cs typeface="IBM Plex Sans Bold"/>
                          <a:sym typeface="IBM Plex Sans Bold"/>
                        </a:rPr>
                        <a:t>ISMS scope is broad , Protect information assets [Including Data]</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just">
                        <a:lnSpc>
                          <a:spcPts val="3269"/>
                        </a:lnSpc>
                        <a:spcBef>
                          <a:spcPct val="0"/>
                        </a:spcBef>
                        <a:defRPr/>
                      </a:pPr>
                      <a:r>
                        <a:rPr lang="en-US" sz="2335" b="1">
                          <a:solidFill>
                            <a:srgbClr val="000000"/>
                          </a:solidFill>
                          <a:latin typeface="IBM Plex Sans Bold"/>
                          <a:ea typeface="IBM Plex Sans Bold"/>
                          <a:cs typeface="IBM Plex Sans Bold"/>
                          <a:sym typeface="IBM Plex Sans Bold"/>
                        </a:rPr>
                        <a:t>SOC2 Scope  morenarrowly focused, targeting service organizations and their data handling practices</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2"/>
                  </a:ext>
                </a:extLst>
              </a:tr>
              <a:tr h="1732338">
                <a:tc>
                  <a:txBody>
                    <a:bodyPr/>
                    <a:lstStyle/>
                    <a:p>
                      <a:pPr marL="0" lvl="0" indent="0" algn="just">
                        <a:lnSpc>
                          <a:spcPts val="3269"/>
                        </a:lnSpc>
                        <a:spcBef>
                          <a:spcPct val="0"/>
                        </a:spcBef>
                        <a:defRPr/>
                      </a:pPr>
                      <a:r>
                        <a:rPr lang="en-US" sz="2335" b="1">
                          <a:solidFill>
                            <a:srgbClr val="000000"/>
                          </a:solidFill>
                          <a:latin typeface="IBM Plex Sans Bold"/>
                          <a:ea typeface="IBM Plex Sans Bold"/>
                          <a:cs typeface="IBM Plex Sans Bold"/>
                          <a:sym typeface="IBM Plex Sans Bold"/>
                        </a:rPr>
                        <a:t>End result is a certification valid for 3 years [But requires Yearly surveillance audit]. Customers can verify this certificate using certificate number.</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just">
                        <a:lnSpc>
                          <a:spcPts val="3269"/>
                        </a:lnSpc>
                        <a:spcBef>
                          <a:spcPct val="0"/>
                        </a:spcBef>
                        <a:defRPr/>
                      </a:pPr>
                      <a:r>
                        <a:rPr lang="en-US" sz="2335" b="1">
                          <a:solidFill>
                            <a:srgbClr val="000000"/>
                          </a:solidFill>
                          <a:latin typeface="IBM Plex Sans Bold"/>
                          <a:ea typeface="IBM Plex Sans Bold"/>
                          <a:cs typeface="IBM Plex Sans Bold"/>
                          <a:sym typeface="IBM Plex Sans Bold"/>
                        </a:rPr>
                        <a:t>End result is a detailed report Attested by Licensed CPA or Licensed CPA firm. There is not a central tracker by AICPA to validate if attestation is valid [Since its an Attestation]</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3"/>
                  </a:ext>
                </a:extLst>
              </a:tr>
              <a:tr h="2149568">
                <a:tc>
                  <a:txBody>
                    <a:bodyPr/>
                    <a:lstStyle/>
                    <a:p>
                      <a:pPr algn="just">
                        <a:lnSpc>
                          <a:spcPts val="3269"/>
                        </a:lnSpc>
                        <a:spcBef>
                          <a:spcPct val="0"/>
                        </a:spcBef>
                        <a:defRPr/>
                      </a:pPr>
                      <a:r>
                        <a:rPr lang="en-US" sz="2335" b="1">
                          <a:solidFill>
                            <a:srgbClr val="000000"/>
                          </a:solidFill>
                          <a:latin typeface="IBM Plex Sans Bold"/>
                          <a:ea typeface="IBM Plex Sans Bold"/>
                          <a:cs typeface="IBM Plex Sans Bold"/>
                          <a:sym typeface="IBM Plex Sans Bold"/>
                        </a:rPr>
                        <a:t>Go for ISO 27001 if your customers are present globally [Including America]</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algn="just">
                        <a:lnSpc>
                          <a:spcPts val="3269"/>
                        </a:lnSpc>
                        <a:spcBef>
                          <a:spcPct val="0"/>
                        </a:spcBef>
                        <a:defRPr/>
                      </a:pPr>
                      <a:r>
                        <a:rPr lang="en-US" sz="2335" b="1">
                          <a:solidFill>
                            <a:srgbClr val="000000"/>
                          </a:solidFill>
                          <a:latin typeface="IBM Plex Sans Bold"/>
                          <a:ea typeface="IBM Plex Sans Bold"/>
                          <a:cs typeface="IBM Plex Sans Bold"/>
                          <a:sym typeface="IBM Plex Sans Bold"/>
                        </a:rPr>
                        <a:t>Go for SOC2 if your Customer have specifically asked for it and based in America and Europe</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4"/>
                  </a:ext>
                </a:extLst>
              </a:tr>
            </a:tbl>
          </a:graphicData>
        </a:graphic>
      </p:graphicFrame>
      <p:sp>
        <p:nvSpPr>
          <p:cNvPr id="6" name="TextBox 6"/>
          <p:cNvSpPr txBox="1"/>
          <p:nvPr/>
        </p:nvSpPr>
        <p:spPr>
          <a:xfrm>
            <a:off x="246500" y="8818654"/>
            <a:ext cx="14698802" cy="1073932"/>
          </a:xfrm>
          <a:prstGeom prst="rect">
            <a:avLst/>
          </a:prstGeom>
        </p:spPr>
        <p:txBody>
          <a:bodyPr lIns="0" tIns="0" rIns="0" bIns="0" rtlCol="0" anchor="t">
            <a:spAutoFit/>
          </a:bodyPr>
          <a:lstStyle/>
          <a:p>
            <a:pPr algn="l">
              <a:lnSpc>
                <a:spcPts val="4331"/>
              </a:lnSpc>
            </a:pPr>
            <a:r>
              <a:rPr lang="en-US" sz="3094" b="1" spc="-6">
                <a:solidFill>
                  <a:srgbClr val="FFFFFF"/>
                </a:solidFill>
                <a:latin typeface="IBM Plex Sans Bold"/>
                <a:ea typeface="IBM Plex Sans Bold"/>
                <a:cs typeface="IBM Plex Sans Bold"/>
                <a:sym typeface="IBM Plex Sans Bold"/>
              </a:rPr>
              <a:t>Discussion : Can an Individual Licensed CPA  [Not belonging to any CPA Firm] attest a SOC2 report and does that stand a valid SOC2 report?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TextBox 2"/>
          <p:cNvSpPr txBox="1"/>
          <p:nvPr/>
        </p:nvSpPr>
        <p:spPr>
          <a:xfrm>
            <a:off x="0"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2.2.6</a:t>
            </a:r>
          </a:p>
        </p:txBody>
      </p:sp>
      <p:sp>
        <p:nvSpPr>
          <p:cNvPr id="3" name="TextBox 3"/>
          <p:cNvSpPr txBox="1"/>
          <p:nvPr/>
        </p:nvSpPr>
        <p:spPr>
          <a:xfrm>
            <a:off x="5562396" y="-36866"/>
            <a:ext cx="6739582" cy="721561"/>
          </a:xfrm>
          <a:prstGeom prst="rect">
            <a:avLst/>
          </a:prstGeom>
        </p:spPr>
        <p:txBody>
          <a:bodyPr lIns="0" tIns="0" rIns="0" bIns="0" rtlCol="0" anchor="t">
            <a:spAutoFit/>
          </a:bodyPr>
          <a:lstStyle/>
          <a:p>
            <a:pPr algn="ctr">
              <a:lnSpc>
                <a:spcPts val="5903"/>
              </a:lnSpc>
              <a:spcBef>
                <a:spcPct val="0"/>
              </a:spcBef>
            </a:pPr>
            <a:r>
              <a:rPr lang="en-US" sz="4217" b="1" u="sng" spc="-8">
                <a:solidFill>
                  <a:srgbClr val="FFFFFF"/>
                </a:solidFill>
                <a:latin typeface="IBM Plex Sans Bold"/>
                <a:ea typeface="IBM Plex Sans Bold"/>
                <a:cs typeface="IBM Plex Sans Bold"/>
                <a:sym typeface="IBM Plex Sans Bold"/>
              </a:rPr>
              <a:t>SOC2 VS ISO 27001</a:t>
            </a:r>
          </a:p>
        </p:txBody>
      </p:sp>
      <p:sp>
        <p:nvSpPr>
          <p:cNvPr id="4" name="Freeform 4"/>
          <p:cNvSpPr/>
          <p:nvPr/>
        </p:nvSpPr>
        <p:spPr>
          <a:xfrm>
            <a:off x="15921063" y="9215063"/>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graphicFrame>
        <p:nvGraphicFramePr>
          <p:cNvPr id="5" name="Table 5"/>
          <p:cNvGraphicFramePr>
            <a:graphicFrameLocks noGrp="1"/>
          </p:cNvGraphicFramePr>
          <p:nvPr/>
        </p:nvGraphicFramePr>
        <p:xfrm>
          <a:off x="0" y="1238681"/>
          <a:ext cx="18288000" cy="7422396"/>
        </p:xfrm>
        <a:graphic>
          <a:graphicData uri="http://schemas.openxmlformats.org/drawingml/2006/table">
            <a:tbl>
              <a:tblPr/>
              <a:tblGrid>
                <a:gridCol w="8610853">
                  <a:extLst>
                    <a:ext uri="{9D8B030D-6E8A-4147-A177-3AD203B41FA5}">
                      <a16:colId xmlns:a16="http://schemas.microsoft.com/office/drawing/2014/main" val="20000"/>
                    </a:ext>
                  </a:extLst>
                </a:gridCol>
                <a:gridCol w="9677147">
                  <a:extLst>
                    <a:ext uri="{9D8B030D-6E8A-4147-A177-3AD203B41FA5}">
                      <a16:colId xmlns:a16="http://schemas.microsoft.com/office/drawing/2014/main" val="20001"/>
                    </a:ext>
                  </a:extLst>
                </a:gridCol>
              </a:tblGrid>
              <a:tr h="1005285">
                <a:tc>
                  <a:txBody>
                    <a:bodyPr/>
                    <a:lstStyle/>
                    <a:p>
                      <a:pPr marL="0" lvl="0" indent="0" algn="just">
                        <a:lnSpc>
                          <a:spcPts val="3549"/>
                        </a:lnSpc>
                        <a:spcBef>
                          <a:spcPct val="0"/>
                        </a:spcBef>
                        <a:defRPr/>
                      </a:pPr>
                      <a:r>
                        <a:rPr lang="en-US" sz="2535" b="1" u="sng">
                          <a:solidFill>
                            <a:srgbClr val="000000"/>
                          </a:solidFill>
                          <a:latin typeface="IBM Plex Sans Bold"/>
                          <a:ea typeface="IBM Plex Sans Bold"/>
                          <a:cs typeface="IBM Plex Sans Bold"/>
                          <a:sym typeface="IBM Plex Sans Bold"/>
                        </a:rPr>
                        <a:t>ISO27001</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just">
                        <a:lnSpc>
                          <a:spcPts val="3969"/>
                        </a:lnSpc>
                        <a:spcBef>
                          <a:spcPct val="0"/>
                        </a:spcBef>
                        <a:defRPr/>
                      </a:pPr>
                      <a:r>
                        <a:rPr lang="en-US" sz="2835" b="1" u="sng">
                          <a:solidFill>
                            <a:srgbClr val="000000"/>
                          </a:solidFill>
                          <a:latin typeface="IBM Plex Sans Bold"/>
                          <a:ea typeface="IBM Plex Sans Bold"/>
                          <a:cs typeface="IBM Plex Sans Bold"/>
                          <a:sym typeface="IBM Plex Sans Bold"/>
                        </a:rPr>
                        <a:t>SOC2</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0"/>
                  </a:ext>
                </a:extLst>
              </a:tr>
              <a:tr h="1436379">
                <a:tc>
                  <a:txBody>
                    <a:bodyPr/>
                    <a:lstStyle/>
                    <a:p>
                      <a:pPr marL="0" lvl="0" indent="0" algn="just">
                        <a:lnSpc>
                          <a:spcPts val="3269"/>
                        </a:lnSpc>
                        <a:spcBef>
                          <a:spcPct val="0"/>
                        </a:spcBef>
                        <a:defRPr/>
                      </a:pPr>
                      <a:r>
                        <a:rPr lang="en-US" sz="2335" b="1">
                          <a:solidFill>
                            <a:srgbClr val="000000"/>
                          </a:solidFill>
                          <a:latin typeface="IBM Plex Sans Bold"/>
                          <a:ea typeface="IBM Plex Sans Bold"/>
                          <a:cs typeface="IBM Plex Sans Bold"/>
                          <a:sym typeface="IBM Plex Sans Bold"/>
                        </a:rPr>
                        <a:t>Minimum Time frame [3 to 12 Months]</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just">
                        <a:lnSpc>
                          <a:spcPts val="3269"/>
                        </a:lnSpc>
                        <a:spcBef>
                          <a:spcPct val="0"/>
                        </a:spcBef>
                        <a:defRPr/>
                      </a:pPr>
                      <a:r>
                        <a:rPr lang="en-US" sz="2335" b="1">
                          <a:solidFill>
                            <a:srgbClr val="000000"/>
                          </a:solidFill>
                          <a:latin typeface="IBM Plex Sans Bold"/>
                          <a:ea typeface="IBM Plex Sans Bold"/>
                          <a:cs typeface="IBM Plex Sans Bold"/>
                          <a:sym typeface="IBM Plex Sans Bold"/>
                        </a:rPr>
                        <a:t>Minimum Time frame [2-6 Months for SOC2 TYPE1 and 3-12 Months for SOC2 TYPE2]  Minimum 6 Months to get SOC2 TYPE2 </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1"/>
                  </a:ext>
                </a:extLst>
              </a:tr>
              <a:tr h="1848067">
                <a:tc>
                  <a:txBody>
                    <a:bodyPr/>
                    <a:lstStyle/>
                    <a:p>
                      <a:pPr marL="0" lvl="0" indent="0" algn="just">
                        <a:lnSpc>
                          <a:spcPts val="3269"/>
                        </a:lnSpc>
                        <a:spcBef>
                          <a:spcPct val="0"/>
                        </a:spcBef>
                        <a:defRPr/>
                      </a:pPr>
                      <a:r>
                        <a:rPr lang="en-US" sz="2335" b="1">
                          <a:solidFill>
                            <a:srgbClr val="000000"/>
                          </a:solidFill>
                          <a:latin typeface="IBM Plex Sans Bold"/>
                          <a:ea typeface="IBM Plex Sans Bold"/>
                          <a:cs typeface="IBM Plex Sans Bold"/>
                          <a:sym typeface="IBM Plex Sans Bold"/>
                        </a:rPr>
                        <a:t>Less Expensive then SOC2 [I have compared the quotation of ISO27001 including Yearly surveillance audit and found that SOC2 was expensive then ISO27001]</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just">
                        <a:lnSpc>
                          <a:spcPts val="3269"/>
                        </a:lnSpc>
                        <a:spcBef>
                          <a:spcPct val="0"/>
                        </a:spcBef>
                        <a:defRPr/>
                      </a:pPr>
                      <a:r>
                        <a:rPr lang="en-US" sz="2335" b="1">
                          <a:solidFill>
                            <a:srgbClr val="000000"/>
                          </a:solidFill>
                          <a:latin typeface="IBM Plex Sans Bold"/>
                          <a:ea typeface="IBM Plex Sans Bold"/>
                          <a:cs typeface="IBM Plex Sans Bold"/>
                          <a:sym typeface="IBM Plex Sans Bold"/>
                        </a:rPr>
                        <a:t>Expensive then ISO27001 since it expires in 1 year and there is no Yearly surveillance audit , You need to again start SOC2 TYPE2 for a fresh new Timeframe]</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2"/>
                  </a:ext>
                </a:extLst>
              </a:tr>
              <a:tr h="1871097">
                <a:tc>
                  <a:txBody>
                    <a:bodyPr/>
                    <a:lstStyle/>
                    <a:p>
                      <a:pPr marL="0" lvl="0" indent="0" algn="just">
                        <a:lnSpc>
                          <a:spcPts val="3269"/>
                        </a:lnSpc>
                        <a:spcBef>
                          <a:spcPct val="0"/>
                        </a:spcBef>
                        <a:defRPr/>
                      </a:pPr>
                      <a:r>
                        <a:rPr lang="en-US" sz="2335" b="1">
                          <a:solidFill>
                            <a:srgbClr val="000000"/>
                          </a:solidFill>
                          <a:latin typeface="IBM Plex Sans Bold"/>
                          <a:ea typeface="IBM Plex Sans Bold"/>
                          <a:cs typeface="IBM Plex Sans Bold"/>
                          <a:sym typeface="IBM Plex Sans Bold"/>
                        </a:rPr>
                        <a:t>The purpose of ISO 27001 is to establish ISMS at organizational level</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marL="0" lvl="0" indent="0" algn="just">
                        <a:lnSpc>
                          <a:spcPts val="3269"/>
                        </a:lnSpc>
                        <a:spcBef>
                          <a:spcPct val="0"/>
                        </a:spcBef>
                        <a:defRPr/>
                      </a:pPr>
                      <a:r>
                        <a:rPr lang="en-US" sz="2335" b="1">
                          <a:solidFill>
                            <a:srgbClr val="000000"/>
                          </a:solidFill>
                          <a:latin typeface="IBM Plex Sans Bold"/>
                          <a:ea typeface="IBM Plex Sans Bold"/>
                          <a:cs typeface="IBM Plex Sans Bold"/>
                          <a:sym typeface="IBM Plex Sans Bold"/>
                        </a:rPr>
                        <a:t>The purpose of SOC2 is to Provides assurance to clients that a service organization's controls are designed and operating effectively to meet specific Trust Services Criteria [TSC]</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3"/>
                  </a:ext>
                </a:extLst>
              </a:tr>
              <a:tr h="1261568">
                <a:tc>
                  <a:txBody>
                    <a:bodyPr/>
                    <a:lstStyle/>
                    <a:p>
                      <a:pPr algn="just">
                        <a:lnSpc>
                          <a:spcPts val="3269"/>
                        </a:lnSpc>
                        <a:spcBef>
                          <a:spcPct val="0"/>
                        </a:spcBef>
                        <a:defRPr/>
                      </a:pPr>
                      <a:r>
                        <a:rPr lang="en-US" sz="2335" b="1">
                          <a:solidFill>
                            <a:srgbClr val="000000"/>
                          </a:solidFill>
                          <a:latin typeface="IBM Plex Sans Bold"/>
                          <a:ea typeface="IBM Plex Sans Bold"/>
                          <a:cs typeface="IBM Plex Sans Bold"/>
                          <a:sym typeface="IBM Plex Sans Bold"/>
                        </a:rPr>
                        <a:t>NOT MANDATORY</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tc>
                  <a:txBody>
                    <a:bodyPr/>
                    <a:lstStyle/>
                    <a:p>
                      <a:pPr algn="just">
                        <a:lnSpc>
                          <a:spcPts val="3269"/>
                        </a:lnSpc>
                        <a:spcBef>
                          <a:spcPct val="0"/>
                        </a:spcBef>
                        <a:defRPr/>
                      </a:pPr>
                      <a:r>
                        <a:rPr lang="en-US" sz="2335" b="1">
                          <a:solidFill>
                            <a:srgbClr val="000000"/>
                          </a:solidFill>
                          <a:latin typeface="IBM Plex Sans Bold"/>
                          <a:ea typeface="IBM Plex Sans Bold"/>
                          <a:cs typeface="IBM Plex Sans Bold"/>
                          <a:sym typeface="IBM Plex Sans Bold"/>
                        </a:rPr>
                        <a:t>NOT MANDATORY</a:t>
                      </a:r>
                      <a:endParaRPr lang="en-US" sz="110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gradFill rotWithShape="1">
                      <a:gsLst>
                        <a:gs pos="0">
                          <a:srgbClr val="8C52FF">
                            <a:alpha val="100000"/>
                          </a:srgbClr>
                        </a:gs>
                        <a:gs pos="100000">
                          <a:srgbClr val="5CE1E6">
                            <a:alpha val="100000"/>
                          </a:srgbClr>
                        </a:gs>
                      </a:gsLst>
                      <a:lin ang="0"/>
                    </a:gra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TextBox 2"/>
          <p:cNvSpPr txBox="1"/>
          <p:nvPr/>
        </p:nvSpPr>
        <p:spPr>
          <a:xfrm>
            <a:off x="-255666" y="1296123"/>
            <a:ext cx="18307279" cy="1899432"/>
          </a:xfrm>
          <a:prstGeom prst="rect">
            <a:avLst/>
          </a:prstGeom>
        </p:spPr>
        <p:txBody>
          <a:bodyPr lIns="0" tIns="0" rIns="0" bIns="0" rtlCol="0" anchor="t">
            <a:spAutoFit/>
          </a:bodyPr>
          <a:lstStyle/>
          <a:p>
            <a:pPr marL="775992" lvl="1" indent="-387996" algn="just">
              <a:lnSpc>
                <a:spcPts val="5031"/>
              </a:lnSpc>
              <a:buFont typeface="Arial"/>
              <a:buChar char="•"/>
            </a:pPr>
            <a:r>
              <a:rPr lang="en-US" sz="3594" b="1" spc="-7" dirty="0">
                <a:solidFill>
                  <a:srgbClr val="FFFFFF"/>
                </a:solidFill>
                <a:latin typeface="IBM Plex Sans Bold"/>
                <a:ea typeface="IBM Plex Sans Bold"/>
                <a:cs typeface="IBM Plex Sans Bold"/>
                <a:sym typeface="IBM Plex Sans Bold"/>
              </a:rPr>
              <a:t>Now </a:t>
            </a:r>
            <a:r>
              <a:rPr lang="en-US" sz="3594" b="1" spc="-7" dirty="0" err="1">
                <a:solidFill>
                  <a:srgbClr val="FFFFFF"/>
                </a:solidFill>
                <a:latin typeface="IBM Plex Sans Bold"/>
                <a:ea typeface="IBM Plex Sans Bold"/>
                <a:cs typeface="IBM Plex Sans Bold"/>
                <a:sym typeface="IBM Plex Sans Bold"/>
              </a:rPr>
              <a:t>JurisTech</a:t>
            </a:r>
            <a:r>
              <a:rPr lang="en-US" sz="3594" b="1" spc="-7" dirty="0">
                <a:solidFill>
                  <a:srgbClr val="FFFFFF"/>
                </a:solidFill>
                <a:latin typeface="IBM Plex Sans Bold"/>
                <a:ea typeface="IBM Plex Sans Bold"/>
                <a:cs typeface="IBM Plex Sans Bold"/>
                <a:sym typeface="IBM Plex Sans Bold"/>
              </a:rPr>
              <a:t> have some clients based in US and Europe who are asking if they have SOC2 report , Some of the clients are OK if </a:t>
            </a:r>
            <a:r>
              <a:rPr lang="en-US" sz="3594" b="1" spc="-7" dirty="0" err="1">
                <a:solidFill>
                  <a:srgbClr val="FFFFFF"/>
                </a:solidFill>
                <a:latin typeface="IBM Plex Sans Bold"/>
                <a:ea typeface="IBM Plex Sans Bold"/>
                <a:cs typeface="IBM Plex Sans Bold"/>
                <a:sym typeface="IBM Plex Sans Bold"/>
              </a:rPr>
              <a:t>JurisTech</a:t>
            </a:r>
            <a:r>
              <a:rPr lang="en-US" sz="3594" b="1" spc="-7" dirty="0">
                <a:solidFill>
                  <a:srgbClr val="FFFFFF"/>
                </a:solidFill>
                <a:latin typeface="IBM Plex Sans Bold"/>
                <a:ea typeface="IBM Plex Sans Bold"/>
                <a:cs typeface="IBM Plex Sans Bold"/>
                <a:sym typeface="IBM Plex Sans Bold"/>
              </a:rPr>
              <a:t> have ISO27001  but few of them are specifically asking for SOC2</a:t>
            </a:r>
          </a:p>
        </p:txBody>
      </p:sp>
      <p:sp>
        <p:nvSpPr>
          <p:cNvPr id="3" name="TextBox 3"/>
          <p:cNvSpPr txBox="1"/>
          <p:nvPr/>
        </p:nvSpPr>
        <p:spPr>
          <a:xfrm>
            <a:off x="0"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2.2.7</a:t>
            </a:r>
          </a:p>
        </p:txBody>
      </p:sp>
      <p:sp>
        <p:nvSpPr>
          <p:cNvPr id="4" name="TextBox 4"/>
          <p:cNvSpPr txBox="1"/>
          <p:nvPr/>
        </p:nvSpPr>
        <p:spPr>
          <a:xfrm>
            <a:off x="2895600" y="-91786"/>
            <a:ext cx="13746188" cy="846386"/>
          </a:xfrm>
          <a:prstGeom prst="rect">
            <a:avLst/>
          </a:prstGeom>
        </p:spPr>
        <p:txBody>
          <a:bodyPr wrap="square" lIns="0" tIns="0" rIns="0" bIns="0" rtlCol="0" anchor="t">
            <a:spAutoFit/>
          </a:bodyPr>
          <a:lstStyle/>
          <a:p>
            <a:pPr algn="ctr">
              <a:lnSpc>
                <a:spcPts val="6603"/>
              </a:lnSpc>
              <a:spcBef>
                <a:spcPct val="0"/>
              </a:spcBef>
            </a:pPr>
            <a:r>
              <a:rPr lang="en-US" sz="4717" b="1" u="sng" spc="-9" dirty="0">
                <a:solidFill>
                  <a:srgbClr val="FFFFFF"/>
                </a:solidFill>
                <a:latin typeface="IBM Plex Sans Bold"/>
                <a:ea typeface="IBM Plex Sans Bold"/>
                <a:cs typeface="IBM Plex Sans Bold"/>
                <a:sym typeface="IBM Plex Sans Bold"/>
              </a:rPr>
              <a:t>We will go with </a:t>
            </a:r>
            <a:r>
              <a:rPr lang="en-US" sz="4717" b="1" u="sng" spc="-9" dirty="0" smtClean="0">
                <a:solidFill>
                  <a:srgbClr val="FFFFFF"/>
                </a:solidFill>
                <a:latin typeface="IBM Plex Sans Bold"/>
                <a:ea typeface="IBM Plex Sans Bold"/>
                <a:cs typeface="IBM Plex Sans Bold"/>
                <a:sym typeface="IBM Plex Sans Bold"/>
              </a:rPr>
              <a:t>SOC2 and ISO 27001 Combo!</a:t>
            </a:r>
            <a:endParaRPr lang="en-US" sz="4717" b="1" u="sng" spc="-9" dirty="0">
              <a:solidFill>
                <a:srgbClr val="FFFFFF"/>
              </a:solidFill>
              <a:latin typeface="IBM Plex Sans Bold"/>
              <a:ea typeface="IBM Plex Sans Bold"/>
              <a:cs typeface="IBM Plex Sans Bold"/>
              <a:sym typeface="IBM Plex Sans Bold"/>
            </a:endParaRPr>
          </a:p>
        </p:txBody>
      </p:sp>
      <p:sp>
        <p:nvSpPr>
          <p:cNvPr id="5" name="TextBox 5"/>
          <p:cNvSpPr txBox="1"/>
          <p:nvPr/>
        </p:nvSpPr>
        <p:spPr>
          <a:xfrm>
            <a:off x="-255666" y="3724432"/>
            <a:ext cx="18288000" cy="1261257"/>
          </a:xfrm>
          <a:prstGeom prst="rect">
            <a:avLst/>
          </a:prstGeom>
        </p:spPr>
        <p:txBody>
          <a:bodyPr lIns="0" tIns="0" rIns="0" bIns="0" rtlCol="0" anchor="t">
            <a:spAutoFit/>
          </a:bodyPr>
          <a:lstStyle/>
          <a:p>
            <a:pPr marL="775992" lvl="1" indent="-387996" algn="just">
              <a:lnSpc>
                <a:spcPts val="5031"/>
              </a:lnSpc>
              <a:spcBef>
                <a:spcPct val="0"/>
              </a:spcBef>
              <a:buFont typeface="Arial"/>
              <a:buChar char="•"/>
            </a:pPr>
            <a:r>
              <a:rPr lang="en-US" sz="3594" b="1" spc="-7" dirty="0">
                <a:solidFill>
                  <a:srgbClr val="FFFFFF"/>
                </a:solidFill>
                <a:latin typeface="IBM Plex Sans Bold"/>
                <a:ea typeface="IBM Plex Sans Bold"/>
                <a:cs typeface="IBM Plex Sans Bold"/>
                <a:sym typeface="IBM Plex Sans Bold"/>
              </a:rPr>
              <a:t>Also there is a requirement which states this needs to be done Quickly within 3-4 Months or ASAP</a:t>
            </a:r>
          </a:p>
        </p:txBody>
      </p:sp>
      <p:sp>
        <p:nvSpPr>
          <p:cNvPr id="6" name="Freeform 6"/>
          <p:cNvSpPr/>
          <p:nvPr/>
        </p:nvSpPr>
        <p:spPr>
          <a:xfrm>
            <a:off x="15720557" y="9130469"/>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7" name="TextBox 7"/>
          <p:cNvSpPr txBox="1"/>
          <p:nvPr/>
        </p:nvSpPr>
        <p:spPr>
          <a:xfrm>
            <a:off x="-200506" y="5640219"/>
            <a:ext cx="18288000" cy="3206006"/>
          </a:xfrm>
          <a:prstGeom prst="rect">
            <a:avLst/>
          </a:prstGeom>
        </p:spPr>
        <p:txBody>
          <a:bodyPr lIns="0" tIns="0" rIns="0" bIns="0" rtlCol="0" anchor="t">
            <a:spAutoFit/>
          </a:bodyPr>
          <a:lstStyle/>
          <a:p>
            <a:pPr marL="775992" lvl="1" indent="-387996" algn="just">
              <a:lnSpc>
                <a:spcPts val="5031"/>
              </a:lnSpc>
              <a:spcBef>
                <a:spcPct val="0"/>
              </a:spcBef>
              <a:buFont typeface="Arial"/>
              <a:buChar char="•"/>
            </a:pPr>
            <a:r>
              <a:rPr lang="en-US" sz="3594" b="1" spc="-7" dirty="0">
                <a:solidFill>
                  <a:srgbClr val="FFFFFF"/>
                </a:solidFill>
                <a:latin typeface="IBM Plex Sans Bold"/>
                <a:ea typeface="IBM Plex Sans Bold"/>
                <a:cs typeface="IBM Plex Sans Bold"/>
                <a:sym typeface="IBM Plex Sans Bold"/>
              </a:rPr>
              <a:t>Hence as CISO AJ have decided to go for SOC2 Type 1 and achieve that in 1 Month and then next 3 Months would be for SOC2 TYPE2 as observation </a:t>
            </a:r>
            <a:r>
              <a:rPr lang="en-US" sz="3594" b="1" spc="-7" dirty="0" smtClean="0">
                <a:solidFill>
                  <a:srgbClr val="FFFFFF"/>
                </a:solidFill>
                <a:latin typeface="IBM Plex Sans Bold"/>
                <a:ea typeface="IBM Plex Sans Bold"/>
                <a:cs typeface="IBM Plex Sans Bold"/>
                <a:sym typeface="IBM Plex Sans Bold"/>
              </a:rPr>
              <a:t>period [During this 3-Months of observation we will work on ISO 27001 policies implementation as well as collecting evidences for SOC2 TYPE2 and we will try to achieve both SOC2 TYPE2 and ISO 27001 in 4-6 Months]</a:t>
            </a:r>
            <a:endParaRPr lang="en-US" sz="3594" b="1" spc="-7" dirty="0">
              <a:solidFill>
                <a:srgbClr val="FFFFFF"/>
              </a:solidFill>
              <a:latin typeface="IBM Plex Sans Bold"/>
              <a:ea typeface="IBM Plex Sans Bold"/>
              <a:cs typeface="IBM Plex Sans Bold"/>
              <a:sym typeface="IBM Plex Sans Bold"/>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5921063" y="9215063"/>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graphicFrame>
        <p:nvGraphicFramePr>
          <p:cNvPr id="3" name="Table 3"/>
          <p:cNvGraphicFramePr>
            <a:graphicFrameLocks noGrp="1"/>
          </p:cNvGraphicFramePr>
          <p:nvPr/>
        </p:nvGraphicFramePr>
        <p:xfrm>
          <a:off x="266636" y="4732314"/>
          <a:ext cx="17754728" cy="3648075"/>
        </p:xfrm>
        <a:graphic>
          <a:graphicData uri="http://schemas.openxmlformats.org/drawingml/2006/table">
            <a:tbl>
              <a:tblPr/>
              <a:tblGrid>
                <a:gridCol w="7956778">
                  <a:extLst>
                    <a:ext uri="{9D8B030D-6E8A-4147-A177-3AD203B41FA5}">
                      <a16:colId xmlns:a16="http://schemas.microsoft.com/office/drawing/2014/main" val="20000"/>
                    </a:ext>
                  </a:extLst>
                </a:gridCol>
                <a:gridCol w="9797950">
                  <a:extLst>
                    <a:ext uri="{9D8B030D-6E8A-4147-A177-3AD203B41FA5}">
                      <a16:colId xmlns:a16="http://schemas.microsoft.com/office/drawing/2014/main" val="20001"/>
                    </a:ext>
                  </a:extLst>
                </a:gridCol>
              </a:tblGrid>
              <a:tr h="1039557">
                <a:tc>
                  <a:txBody>
                    <a:bodyPr/>
                    <a:lstStyle/>
                    <a:p>
                      <a:pPr algn="ctr">
                        <a:lnSpc>
                          <a:spcPts val="4199"/>
                        </a:lnSpc>
                        <a:defRPr/>
                      </a:pPr>
                      <a:r>
                        <a:rPr lang="en-US" sz="2999">
                          <a:solidFill>
                            <a:srgbClr val="FFFFFF"/>
                          </a:solidFill>
                          <a:latin typeface="IBM Plex Sans"/>
                          <a:ea typeface="IBM Plex Sans"/>
                          <a:cs typeface="IBM Plex Sans"/>
                          <a:sym typeface="IBM Plex Sans"/>
                        </a:rPr>
                        <a:t>HR/Finance/Vendor Management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199"/>
                        </a:lnSpc>
                        <a:defRPr/>
                      </a:pPr>
                      <a:r>
                        <a:rPr lang="en-US" sz="2999">
                          <a:solidFill>
                            <a:srgbClr val="FFFFFF"/>
                          </a:solidFill>
                          <a:latin typeface="IBM Plex Sans"/>
                          <a:ea typeface="IBM Plex Sans"/>
                          <a:cs typeface="IBM Plex Sans"/>
                          <a:sym typeface="IBM Plex Sans"/>
                        </a:rPr>
                        <a:t>Sales / Presales/Contract Management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568961">
                <a:tc>
                  <a:txBody>
                    <a:bodyPr/>
                    <a:lstStyle/>
                    <a:p>
                      <a:pPr algn="ctr">
                        <a:lnSpc>
                          <a:spcPts val="4199"/>
                        </a:lnSpc>
                        <a:defRPr/>
                      </a:pPr>
                      <a:r>
                        <a:rPr lang="en-US" sz="2999">
                          <a:solidFill>
                            <a:srgbClr val="FFFFFF"/>
                          </a:solidFill>
                          <a:latin typeface="IBM Plex Sans"/>
                          <a:ea typeface="IBM Plex Sans"/>
                          <a:cs typeface="IBM Plex Sans"/>
                          <a:sym typeface="IBM Plex Sans"/>
                        </a:rPr>
                        <a:t>Software Development [PM , Technical Leads , Developers , Testers etc]</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199"/>
                        </a:lnSpc>
                        <a:defRPr/>
                      </a:pPr>
                      <a:r>
                        <a:rPr lang="en-US" sz="2999">
                          <a:solidFill>
                            <a:srgbClr val="FFFFFF"/>
                          </a:solidFill>
                          <a:latin typeface="IBM Plex Sans"/>
                          <a:ea typeface="IBM Plex Sans"/>
                          <a:cs typeface="IBM Plex Sans"/>
                          <a:sym typeface="IBM Plex Sans"/>
                        </a:rPr>
                        <a:t>Training Team [Provide Trainings to new Hires / Employees]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039557">
                <a:tc>
                  <a:txBody>
                    <a:bodyPr/>
                    <a:lstStyle/>
                    <a:p>
                      <a:pPr algn="ctr">
                        <a:lnSpc>
                          <a:spcPts val="4199"/>
                        </a:lnSpc>
                        <a:defRPr/>
                      </a:pPr>
                      <a:r>
                        <a:rPr lang="en-US" sz="2999">
                          <a:solidFill>
                            <a:srgbClr val="FFFFFF"/>
                          </a:solidFill>
                          <a:latin typeface="IBM Plex Sans"/>
                          <a:ea typeface="IBM Plex Sans"/>
                          <a:cs typeface="IBM Plex Sans"/>
                          <a:sym typeface="IBM Plex Sans"/>
                        </a:rPr>
                        <a:t>IT [Taking care if complete Infra , Security]</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199"/>
                        </a:lnSpc>
                        <a:defRPr/>
                      </a:pPr>
                      <a:r>
                        <a:rPr lang="en-US" sz="2999">
                          <a:solidFill>
                            <a:srgbClr val="FFFFFF"/>
                          </a:solidFill>
                          <a:latin typeface="IBM Plex Sans"/>
                          <a:ea typeface="IBM Plex Sans"/>
                          <a:cs typeface="IBM Plex Sans"/>
                          <a:sym typeface="IBM Plex Sans"/>
                        </a:rPr>
                        <a:t>Support Team [Tickets Management / Change Mgmt]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TextBox 4"/>
          <p:cNvSpPr txBox="1"/>
          <p:nvPr/>
        </p:nvSpPr>
        <p:spPr>
          <a:xfrm>
            <a:off x="-219785" y="952500"/>
            <a:ext cx="18307279" cy="1261257"/>
          </a:xfrm>
          <a:prstGeom prst="rect">
            <a:avLst/>
          </a:prstGeom>
        </p:spPr>
        <p:txBody>
          <a:bodyPr lIns="0" tIns="0" rIns="0" bIns="0" rtlCol="0" anchor="t">
            <a:spAutoFit/>
          </a:bodyPr>
          <a:lstStyle/>
          <a:p>
            <a:pPr marL="775992" lvl="1" indent="-387996" algn="just">
              <a:lnSpc>
                <a:spcPts val="5031"/>
              </a:lnSpc>
              <a:buFont typeface="Arial"/>
              <a:buChar char="•"/>
            </a:pPr>
            <a:r>
              <a:rPr lang="en-US" sz="3594" b="1" spc="-7" dirty="0">
                <a:solidFill>
                  <a:srgbClr val="FFFFFF"/>
                </a:solidFill>
                <a:latin typeface="IBM Plex Sans Bold"/>
                <a:ea typeface="IBM Plex Sans Bold"/>
                <a:cs typeface="IBM Plex Sans Bold"/>
                <a:sym typeface="IBM Plex Sans Bold"/>
              </a:rPr>
              <a:t>Now before searching for SOC2 vendors , AJ will internally </a:t>
            </a:r>
            <a:r>
              <a:rPr lang="en-US" sz="3594" b="1" spc="-7" dirty="0" err="1">
                <a:solidFill>
                  <a:srgbClr val="FFFFFF"/>
                </a:solidFill>
                <a:latin typeface="IBM Plex Sans Bold"/>
                <a:ea typeface="IBM Plex Sans Bold"/>
                <a:cs typeface="IBM Plex Sans Bold"/>
                <a:sym typeface="IBM Plex Sans Bold"/>
              </a:rPr>
              <a:t>allign</a:t>
            </a:r>
            <a:r>
              <a:rPr lang="en-US" sz="3594" b="1" spc="-7" dirty="0">
                <a:solidFill>
                  <a:srgbClr val="FFFFFF"/>
                </a:solidFill>
                <a:latin typeface="IBM Plex Sans Bold"/>
                <a:ea typeface="IBM Plex Sans Bold"/>
                <a:cs typeface="IBM Plex Sans Bold"/>
                <a:sym typeface="IBM Plex Sans Bold"/>
              </a:rPr>
              <a:t> with management to decide SOC2 Scope and Teams availability. </a:t>
            </a:r>
          </a:p>
        </p:txBody>
      </p:sp>
      <p:sp>
        <p:nvSpPr>
          <p:cNvPr id="5" name="TextBox 5"/>
          <p:cNvSpPr txBox="1"/>
          <p:nvPr/>
        </p:nvSpPr>
        <p:spPr>
          <a:xfrm>
            <a:off x="0"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2.2.8</a:t>
            </a:r>
          </a:p>
        </p:txBody>
      </p:sp>
      <p:sp>
        <p:nvSpPr>
          <p:cNvPr id="6" name="TextBox 6"/>
          <p:cNvSpPr txBox="1"/>
          <p:nvPr/>
        </p:nvSpPr>
        <p:spPr>
          <a:xfrm>
            <a:off x="3342492" y="-50914"/>
            <a:ext cx="13916808" cy="813636"/>
          </a:xfrm>
          <a:prstGeom prst="rect">
            <a:avLst/>
          </a:prstGeom>
        </p:spPr>
        <p:txBody>
          <a:bodyPr lIns="0" tIns="0" rIns="0" bIns="0" rtlCol="0" anchor="t">
            <a:spAutoFit/>
          </a:bodyPr>
          <a:lstStyle/>
          <a:p>
            <a:pPr algn="ctr">
              <a:lnSpc>
                <a:spcPts val="6603"/>
              </a:lnSpc>
              <a:spcBef>
                <a:spcPct val="0"/>
              </a:spcBef>
            </a:pPr>
            <a:r>
              <a:rPr lang="en-US" sz="4717" b="1" u="sng" spc="-9">
                <a:solidFill>
                  <a:srgbClr val="FFFFFF"/>
                </a:solidFill>
                <a:latin typeface="IBM Plex Sans Bold"/>
                <a:ea typeface="IBM Plex Sans Bold"/>
                <a:cs typeface="IBM Plex Sans Bold"/>
                <a:sym typeface="IBM Plex Sans Bold"/>
              </a:rPr>
              <a:t>SOC2 Scope Agreement and Teams Availability</a:t>
            </a:r>
          </a:p>
        </p:txBody>
      </p:sp>
      <p:sp>
        <p:nvSpPr>
          <p:cNvPr id="7" name="TextBox 7"/>
          <p:cNvSpPr txBox="1"/>
          <p:nvPr/>
        </p:nvSpPr>
        <p:spPr>
          <a:xfrm>
            <a:off x="-266636" y="2566182"/>
            <a:ext cx="18288000" cy="1899432"/>
          </a:xfrm>
          <a:prstGeom prst="rect">
            <a:avLst/>
          </a:prstGeom>
        </p:spPr>
        <p:txBody>
          <a:bodyPr lIns="0" tIns="0" rIns="0" bIns="0" rtlCol="0" anchor="t">
            <a:spAutoFit/>
          </a:bodyPr>
          <a:lstStyle/>
          <a:p>
            <a:pPr marL="775992" lvl="1" indent="-387996" algn="just">
              <a:lnSpc>
                <a:spcPts val="5031"/>
              </a:lnSpc>
              <a:spcBef>
                <a:spcPct val="0"/>
              </a:spcBef>
              <a:buFont typeface="Arial"/>
              <a:buChar char="•"/>
            </a:pPr>
            <a:r>
              <a:rPr lang="en-US" sz="3594" b="1" spc="-7" dirty="0">
                <a:solidFill>
                  <a:srgbClr val="FFFFFF"/>
                </a:solidFill>
                <a:latin typeface="IBM Plex Sans Bold"/>
                <a:ea typeface="IBM Plex Sans Bold"/>
                <a:cs typeface="IBM Plex Sans Bold"/>
                <a:sym typeface="IBM Plex Sans Bold"/>
              </a:rPr>
              <a:t>For SOC2 Scope, we will consider it at organizational Level applicable to all Products and Teams and we need one Point of Contact from all teams to support this activity</a:t>
            </a:r>
          </a:p>
        </p:txBody>
      </p:sp>
      <p:sp>
        <p:nvSpPr>
          <p:cNvPr id="8" name="TextBox 8"/>
          <p:cNvSpPr txBox="1"/>
          <p:nvPr/>
        </p:nvSpPr>
        <p:spPr>
          <a:xfrm>
            <a:off x="266636" y="8742339"/>
            <a:ext cx="15739837" cy="1216172"/>
          </a:xfrm>
          <a:prstGeom prst="rect">
            <a:avLst/>
          </a:prstGeom>
        </p:spPr>
        <p:txBody>
          <a:bodyPr lIns="0" tIns="0" rIns="0" bIns="0" rtlCol="0" anchor="t">
            <a:spAutoFit/>
          </a:bodyPr>
          <a:lstStyle/>
          <a:p>
            <a:pPr marL="754402" lvl="1" indent="-377201" algn="just">
              <a:lnSpc>
                <a:spcPts val="4891"/>
              </a:lnSpc>
              <a:buFont typeface="Arial"/>
              <a:buChar char="•"/>
            </a:pPr>
            <a:r>
              <a:rPr lang="en-US" sz="3494" b="1" spc="-6" dirty="0">
                <a:solidFill>
                  <a:srgbClr val="FFFFFF"/>
                </a:solidFill>
                <a:latin typeface="IBM Plex Sans Bold"/>
                <a:ea typeface="IBM Plex Sans Bold"/>
                <a:cs typeface="IBM Plex Sans Bold"/>
                <a:sym typeface="IBM Plex Sans Bold"/>
              </a:rPr>
              <a:t>Once we have Scope agreed internally and Teams available for support </a:t>
            </a:r>
          </a:p>
          <a:p>
            <a:pPr algn="just">
              <a:lnSpc>
                <a:spcPts val="4891"/>
              </a:lnSpc>
            </a:pPr>
            <a:r>
              <a:rPr lang="en-US" sz="3494" b="1" spc="-6" dirty="0">
                <a:solidFill>
                  <a:srgbClr val="FFFFFF"/>
                </a:solidFill>
                <a:latin typeface="IBM Plex Sans Bold"/>
                <a:ea typeface="IBM Plex Sans Bold"/>
                <a:cs typeface="IBM Plex Sans Bold"/>
                <a:sym typeface="IBM Plex Sans Bold"/>
              </a:rPr>
              <a:t>we will search for SOC2 vendors to assist us with SOC2 process....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5280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0" y="8821187"/>
            <a:ext cx="3236652" cy="1465813"/>
          </a:xfrm>
          <a:custGeom>
            <a:avLst/>
            <a:gdLst/>
            <a:ahLst/>
            <a:cxnLst/>
            <a:rect l="l" t="t" r="r" b="b"/>
            <a:pathLst>
              <a:path w="3236652" h="1465813">
                <a:moveTo>
                  <a:pt x="0" y="0"/>
                </a:moveTo>
                <a:lnTo>
                  <a:pt x="3236652" y="0"/>
                </a:lnTo>
                <a:lnTo>
                  <a:pt x="3236652" y="1465813"/>
                </a:lnTo>
                <a:lnTo>
                  <a:pt x="0" y="1465813"/>
                </a:lnTo>
                <a:lnTo>
                  <a:pt x="0" y="0"/>
                </a:lnTo>
                <a:close/>
              </a:path>
            </a:pathLst>
          </a:custGeom>
          <a:blipFill>
            <a:blip r:embed="rId2"/>
            <a:stretch>
              <a:fillRect l="-2437" r="-2437"/>
            </a:stretch>
          </a:blipFill>
        </p:spPr>
      </p:sp>
      <p:sp>
        <p:nvSpPr>
          <p:cNvPr id="3" name="Freeform 3"/>
          <p:cNvSpPr/>
          <p:nvPr/>
        </p:nvSpPr>
        <p:spPr>
          <a:xfrm>
            <a:off x="0" y="0"/>
            <a:ext cx="4791859" cy="4687130"/>
          </a:xfrm>
          <a:custGeom>
            <a:avLst/>
            <a:gdLst/>
            <a:ahLst/>
            <a:cxnLst/>
            <a:rect l="l" t="t" r="r" b="b"/>
            <a:pathLst>
              <a:path w="4791859" h="4687130">
                <a:moveTo>
                  <a:pt x="0" y="0"/>
                </a:moveTo>
                <a:lnTo>
                  <a:pt x="4791859" y="0"/>
                </a:lnTo>
                <a:lnTo>
                  <a:pt x="4791859" y="4687130"/>
                </a:lnTo>
                <a:lnTo>
                  <a:pt x="0" y="4687130"/>
                </a:lnTo>
                <a:lnTo>
                  <a:pt x="0" y="0"/>
                </a:lnTo>
                <a:close/>
              </a:path>
            </a:pathLst>
          </a:custGeom>
          <a:blipFill>
            <a:blip r:embed="rId3"/>
            <a:stretch>
              <a:fillRect r="-437" b="-2681"/>
            </a:stretch>
          </a:blipFill>
        </p:spPr>
      </p:sp>
      <p:sp>
        <p:nvSpPr>
          <p:cNvPr id="4" name="Freeform 4"/>
          <p:cNvSpPr/>
          <p:nvPr/>
        </p:nvSpPr>
        <p:spPr>
          <a:xfrm>
            <a:off x="3380930" y="8168908"/>
            <a:ext cx="2122153" cy="1988358"/>
          </a:xfrm>
          <a:custGeom>
            <a:avLst/>
            <a:gdLst/>
            <a:ahLst/>
            <a:cxnLst/>
            <a:rect l="l" t="t" r="r" b="b"/>
            <a:pathLst>
              <a:path w="2122153" h="1988358">
                <a:moveTo>
                  <a:pt x="0" y="0"/>
                </a:moveTo>
                <a:lnTo>
                  <a:pt x="2122153" y="0"/>
                </a:lnTo>
                <a:lnTo>
                  <a:pt x="2122153" y="1988357"/>
                </a:lnTo>
                <a:lnTo>
                  <a:pt x="0" y="1988357"/>
                </a:lnTo>
                <a:lnTo>
                  <a:pt x="0" y="0"/>
                </a:lnTo>
                <a:close/>
              </a:path>
            </a:pathLst>
          </a:custGeom>
          <a:blipFill>
            <a:blip r:embed="rId4"/>
            <a:stretch>
              <a:fillRect t="-3364" b="-3364"/>
            </a:stretch>
          </a:blipFill>
        </p:spPr>
      </p:sp>
      <p:sp>
        <p:nvSpPr>
          <p:cNvPr id="5" name="Freeform 5"/>
          <p:cNvSpPr/>
          <p:nvPr/>
        </p:nvSpPr>
        <p:spPr>
          <a:xfrm>
            <a:off x="7121690" y="8639557"/>
            <a:ext cx="1047059" cy="1047059"/>
          </a:xfrm>
          <a:custGeom>
            <a:avLst/>
            <a:gdLst/>
            <a:ahLst/>
            <a:cxnLst/>
            <a:rect l="l" t="t" r="r" b="b"/>
            <a:pathLst>
              <a:path w="1047059" h="1047059">
                <a:moveTo>
                  <a:pt x="0" y="0"/>
                </a:moveTo>
                <a:lnTo>
                  <a:pt x="1047059" y="0"/>
                </a:lnTo>
                <a:lnTo>
                  <a:pt x="1047059" y="1047059"/>
                </a:lnTo>
                <a:lnTo>
                  <a:pt x="0" y="10470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8750591" y="1916807"/>
            <a:ext cx="2046146" cy="1727399"/>
          </a:xfrm>
          <a:custGeom>
            <a:avLst/>
            <a:gdLst/>
            <a:ahLst/>
            <a:cxnLst/>
            <a:rect l="l" t="t" r="r" b="b"/>
            <a:pathLst>
              <a:path w="2046146" h="1727399">
                <a:moveTo>
                  <a:pt x="0" y="0"/>
                </a:moveTo>
                <a:lnTo>
                  <a:pt x="2046146" y="0"/>
                </a:lnTo>
                <a:lnTo>
                  <a:pt x="2046146" y="1727400"/>
                </a:lnTo>
                <a:lnTo>
                  <a:pt x="0" y="1727400"/>
                </a:lnTo>
                <a:lnTo>
                  <a:pt x="0" y="0"/>
                </a:lnTo>
                <a:close/>
              </a:path>
            </a:pathLst>
          </a:custGeom>
          <a:blipFill>
            <a:blip r:embed="rId7"/>
            <a:stretch>
              <a:fillRect/>
            </a:stretch>
          </a:blipFill>
        </p:spPr>
      </p:sp>
      <p:sp>
        <p:nvSpPr>
          <p:cNvPr id="7" name="Freeform 7"/>
          <p:cNvSpPr/>
          <p:nvPr/>
        </p:nvSpPr>
        <p:spPr>
          <a:xfrm>
            <a:off x="11846958" y="1762656"/>
            <a:ext cx="3615427" cy="1506428"/>
          </a:xfrm>
          <a:custGeom>
            <a:avLst/>
            <a:gdLst/>
            <a:ahLst/>
            <a:cxnLst/>
            <a:rect l="l" t="t" r="r" b="b"/>
            <a:pathLst>
              <a:path w="3615427" h="1506428">
                <a:moveTo>
                  <a:pt x="0" y="0"/>
                </a:moveTo>
                <a:lnTo>
                  <a:pt x="3615427" y="0"/>
                </a:lnTo>
                <a:lnTo>
                  <a:pt x="3615427" y="1506428"/>
                </a:lnTo>
                <a:lnTo>
                  <a:pt x="0" y="1506428"/>
                </a:lnTo>
                <a:lnTo>
                  <a:pt x="0" y="0"/>
                </a:lnTo>
                <a:close/>
              </a:path>
            </a:pathLst>
          </a:custGeom>
          <a:blipFill>
            <a:blip r:embed="rId8"/>
            <a:stretch>
              <a:fillRect/>
            </a:stretch>
          </a:blipFill>
        </p:spPr>
      </p:sp>
      <p:sp>
        <p:nvSpPr>
          <p:cNvPr id="8" name="Freeform 8"/>
          <p:cNvSpPr/>
          <p:nvPr/>
        </p:nvSpPr>
        <p:spPr>
          <a:xfrm>
            <a:off x="13036588" y="4132560"/>
            <a:ext cx="2383437" cy="1328947"/>
          </a:xfrm>
          <a:custGeom>
            <a:avLst/>
            <a:gdLst/>
            <a:ahLst/>
            <a:cxnLst/>
            <a:rect l="l" t="t" r="r" b="b"/>
            <a:pathLst>
              <a:path w="2383437" h="1328947">
                <a:moveTo>
                  <a:pt x="0" y="0"/>
                </a:moveTo>
                <a:lnTo>
                  <a:pt x="2383437" y="0"/>
                </a:lnTo>
                <a:lnTo>
                  <a:pt x="2383437" y="1328946"/>
                </a:lnTo>
                <a:lnTo>
                  <a:pt x="0" y="1328946"/>
                </a:lnTo>
                <a:lnTo>
                  <a:pt x="0" y="0"/>
                </a:lnTo>
                <a:close/>
              </a:path>
            </a:pathLst>
          </a:custGeom>
          <a:blipFill>
            <a:blip r:embed="rId9"/>
            <a:stretch>
              <a:fillRect/>
            </a:stretch>
          </a:blipFill>
        </p:spPr>
      </p:sp>
      <p:sp>
        <p:nvSpPr>
          <p:cNvPr id="9" name="Freeform 9"/>
          <p:cNvSpPr/>
          <p:nvPr/>
        </p:nvSpPr>
        <p:spPr>
          <a:xfrm>
            <a:off x="8792970" y="6077004"/>
            <a:ext cx="2111013" cy="2012826"/>
          </a:xfrm>
          <a:custGeom>
            <a:avLst/>
            <a:gdLst/>
            <a:ahLst/>
            <a:cxnLst/>
            <a:rect l="l" t="t" r="r" b="b"/>
            <a:pathLst>
              <a:path w="2111013" h="2012826">
                <a:moveTo>
                  <a:pt x="0" y="0"/>
                </a:moveTo>
                <a:lnTo>
                  <a:pt x="2111013" y="0"/>
                </a:lnTo>
                <a:lnTo>
                  <a:pt x="2111013" y="2012826"/>
                </a:lnTo>
                <a:lnTo>
                  <a:pt x="0" y="2012826"/>
                </a:lnTo>
                <a:lnTo>
                  <a:pt x="0" y="0"/>
                </a:lnTo>
                <a:close/>
              </a:path>
            </a:pathLst>
          </a:custGeom>
          <a:blipFill>
            <a:blip r:embed="rId10"/>
            <a:stretch>
              <a:fillRect/>
            </a:stretch>
          </a:blipFill>
        </p:spPr>
      </p:sp>
      <p:sp>
        <p:nvSpPr>
          <p:cNvPr id="10" name="Freeform 10"/>
          <p:cNvSpPr/>
          <p:nvPr/>
        </p:nvSpPr>
        <p:spPr>
          <a:xfrm>
            <a:off x="15849046" y="5312184"/>
            <a:ext cx="2309784" cy="1771233"/>
          </a:xfrm>
          <a:custGeom>
            <a:avLst/>
            <a:gdLst/>
            <a:ahLst/>
            <a:cxnLst/>
            <a:rect l="l" t="t" r="r" b="b"/>
            <a:pathLst>
              <a:path w="2309784" h="1771233">
                <a:moveTo>
                  <a:pt x="0" y="0"/>
                </a:moveTo>
                <a:lnTo>
                  <a:pt x="2309784" y="0"/>
                </a:lnTo>
                <a:lnTo>
                  <a:pt x="2309784" y="1771233"/>
                </a:lnTo>
                <a:lnTo>
                  <a:pt x="0" y="1771233"/>
                </a:lnTo>
                <a:lnTo>
                  <a:pt x="0" y="0"/>
                </a:lnTo>
                <a:close/>
              </a:path>
            </a:pathLst>
          </a:custGeom>
          <a:blipFill>
            <a:blip r:embed="rId11"/>
            <a:stretch>
              <a:fillRect/>
            </a:stretch>
          </a:blipFill>
        </p:spPr>
      </p:sp>
      <p:sp>
        <p:nvSpPr>
          <p:cNvPr id="11" name="Freeform 11"/>
          <p:cNvSpPr/>
          <p:nvPr/>
        </p:nvSpPr>
        <p:spPr>
          <a:xfrm>
            <a:off x="5889046" y="6111951"/>
            <a:ext cx="1965136" cy="1942931"/>
          </a:xfrm>
          <a:custGeom>
            <a:avLst/>
            <a:gdLst/>
            <a:ahLst/>
            <a:cxnLst/>
            <a:rect l="l" t="t" r="r" b="b"/>
            <a:pathLst>
              <a:path w="1965136" h="1942931">
                <a:moveTo>
                  <a:pt x="0" y="0"/>
                </a:moveTo>
                <a:lnTo>
                  <a:pt x="1965137" y="0"/>
                </a:lnTo>
                <a:lnTo>
                  <a:pt x="1965137" y="1942931"/>
                </a:lnTo>
                <a:lnTo>
                  <a:pt x="0" y="1942931"/>
                </a:lnTo>
                <a:lnTo>
                  <a:pt x="0" y="0"/>
                </a:lnTo>
                <a:close/>
              </a:path>
            </a:pathLst>
          </a:custGeom>
          <a:blipFill>
            <a:blip r:embed="rId12"/>
            <a:stretch>
              <a:fillRect/>
            </a:stretch>
          </a:blipFill>
        </p:spPr>
      </p:sp>
      <p:sp>
        <p:nvSpPr>
          <p:cNvPr id="12" name="Freeform 12"/>
          <p:cNvSpPr/>
          <p:nvPr/>
        </p:nvSpPr>
        <p:spPr>
          <a:xfrm>
            <a:off x="16033792" y="2025602"/>
            <a:ext cx="2106958" cy="2106958"/>
          </a:xfrm>
          <a:custGeom>
            <a:avLst/>
            <a:gdLst/>
            <a:ahLst/>
            <a:cxnLst/>
            <a:rect l="l" t="t" r="r" b="b"/>
            <a:pathLst>
              <a:path w="2106958" h="2106958">
                <a:moveTo>
                  <a:pt x="0" y="0"/>
                </a:moveTo>
                <a:lnTo>
                  <a:pt x="2106958" y="0"/>
                </a:lnTo>
                <a:lnTo>
                  <a:pt x="2106958" y="2106958"/>
                </a:lnTo>
                <a:lnTo>
                  <a:pt x="0" y="2106958"/>
                </a:lnTo>
                <a:lnTo>
                  <a:pt x="0" y="0"/>
                </a:lnTo>
                <a:close/>
              </a:path>
            </a:pathLst>
          </a:custGeom>
          <a:blipFill>
            <a:blip r:embed="rId13"/>
            <a:stretch>
              <a:fillRect/>
            </a:stretch>
          </a:blipFill>
        </p:spPr>
      </p:sp>
      <p:sp>
        <p:nvSpPr>
          <p:cNvPr id="13" name="Freeform 13"/>
          <p:cNvSpPr/>
          <p:nvPr/>
        </p:nvSpPr>
        <p:spPr>
          <a:xfrm>
            <a:off x="15849046" y="7590709"/>
            <a:ext cx="2189686" cy="2599034"/>
          </a:xfrm>
          <a:custGeom>
            <a:avLst/>
            <a:gdLst/>
            <a:ahLst/>
            <a:cxnLst/>
            <a:rect l="l" t="t" r="r" b="b"/>
            <a:pathLst>
              <a:path w="2189686" h="2599034">
                <a:moveTo>
                  <a:pt x="0" y="0"/>
                </a:moveTo>
                <a:lnTo>
                  <a:pt x="2189686" y="0"/>
                </a:lnTo>
                <a:lnTo>
                  <a:pt x="2189686" y="2599034"/>
                </a:lnTo>
                <a:lnTo>
                  <a:pt x="0" y="2599034"/>
                </a:lnTo>
                <a:lnTo>
                  <a:pt x="0" y="0"/>
                </a:lnTo>
                <a:close/>
              </a:path>
            </a:pathLst>
          </a:custGeom>
          <a:blipFill>
            <a:blip r:embed="rId14"/>
            <a:stretch>
              <a:fillRect/>
            </a:stretch>
          </a:blipFill>
        </p:spPr>
      </p:sp>
      <p:sp>
        <p:nvSpPr>
          <p:cNvPr id="14" name="Freeform 14"/>
          <p:cNvSpPr/>
          <p:nvPr/>
        </p:nvSpPr>
        <p:spPr>
          <a:xfrm>
            <a:off x="8367383" y="4073586"/>
            <a:ext cx="3479574" cy="1387920"/>
          </a:xfrm>
          <a:custGeom>
            <a:avLst/>
            <a:gdLst/>
            <a:ahLst/>
            <a:cxnLst/>
            <a:rect l="l" t="t" r="r" b="b"/>
            <a:pathLst>
              <a:path w="3479574" h="1387920">
                <a:moveTo>
                  <a:pt x="0" y="0"/>
                </a:moveTo>
                <a:lnTo>
                  <a:pt x="3479575" y="0"/>
                </a:lnTo>
                <a:lnTo>
                  <a:pt x="3479575" y="1387920"/>
                </a:lnTo>
                <a:lnTo>
                  <a:pt x="0" y="1387920"/>
                </a:lnTo>
                <a:lnTo>
                  <a:pt x="0" y="0"/>
                </a:lnTo>
                <a:close/>
              </a:path>
            </a:pathLst>
          </a:custGeom>
          <a:blipFill>
            <a:blip r:embed="rId15"/>
            <a:stretch>
              <a:fillRect/>
            </a:stretch>
          </a:blipFill>
        </p:spPr>
      </p:sp>
      <p:sp>
        <p:nvSpPr>
          <p:cNvPr id="15" name="Freeform 15"/>
          <p:cNvSpPr/>
          <p:nvPr/>
        </p:nvSpPr>
        <p:spPr>
          <a:xfrm>
            <a:off x="5641023" y="3269084"/>
            <a:ext cx="2261843" cy="2261843"/>
          </a:xfrm>
          <a:custGeom>
            <a:avLst/>
            <a:gdLst/>
            <a:ahLst/>
            <a:cxnLst/>
            <a:rect l="l" t="t" r="r" b="b"/>
            <a:pathLst>
              <a:path w="2261843" h="2261843">
                <a:moveTo>
                  <a:pt x="0" y="0"/>
                </a:moveTo>
                <a:lnTo>
                  <a:pt x="2261843" y="0"/>
                </a:lnTo>
                <a:lnTo>
                  <a:pt x="2261843" y="2261842"/>
                </a:lnTo>
                <a:lnTo>
                  <a:pt x="0" y="2261842"/>
                </a:lnTo>
                <a:lnTo>
                  <a:pt x="0" y="0"/>
                </a:lnTo>
                <a:close/>
              </a:path>
            </a:pathLst>
          </a:custGeom>
          <a:blipFill>
            <a:blip r:embed="rId16"/>
            <a:stretch>
              <a:fillRect/>
            </a:stretch>
          </a:blipFill>
        </p:spPr>
      </p:sp>
      <p:sp>
        <p:nvSpPr>
          <p:cNvPr id="16" name="Freeform 16"/>
          <p:cNvSpPr/>
          <p:nvPr/>
        </p:nvSpPr>
        <p:spPr>
          <a:xfrm>
            <a:off x="11846958" y="6388845"/>
            <a:ext cx="2762531" cy="1526247"/>
          </a:xfrm>
          <a:custGeom>
            <a:avLst/>
            <a:gdLst/>
            <a:ahLst/>
            <a:cxnLst/>
            <a:rect l="l" t="t" r="r" b="b"/>
            <a:pathLst>
              <a:path w="2762531" h="1526247">
                <a:moveTo>
                  <a:pt x="0" y="0"/>
                </a:moveTo>
                <a:lnTo>
                  <a:pt x="2762531" y="0"/>
                </a:lnTo>
                <a:lnTo>
                  <a:pt x="2762531" y="1526246"/>
                </a:lnTo>
                <a:lnTo>
                  <a:pt x="0" y="1526246"/>
                </a:lnTo>
                <a:lnTo>
                  <a:pt x="0" y="0"/>
                </a:lnTo>
                <a:close/>
              </a:path>
            </a:pathLst>
          </a:custGeom>
          <a:blipFill>
            <a:blip r:embed="rId17"/>
            <a:stretch>
              <a:fillRect t="-17530" b="-5577"/>
            </a:stretch>
          </a:blipFill>
        </p:spPr>
      </p:sp>
      <p:sp>
        <p:nvSpPr>
          <p:cNvPr id="17" name="TextBox 17"/>
          <p:cNvSpPr txBox="1"/>
          <p:nvPr/>
        </p:nvSpPr>
        <p:spPr>
          <a:xfrm>
            <a:off x="694677" y="4905070"/>
            <a:ext cx="5083949" cy="2819550"/>
          </a:xfrm>
          <a:prstGeom prst="rect">
            <a:avLst/>
          </a:prstGeom>
        </p:spPr>
        <p:txBody>
          <a:bodyPr lIns="0" tIns="0" rIns="0" bIns="0" rtlCol="0" anchor="t">
            <a:spAutoFit/>
          </a:bodyPr>
          <a:lstStyle/>
          <a:p>
            <a:pPr algn="l">
              <a:lnSpc>
                <a:spcPts val="7470"/>
              </a:lnSpc>
            </a:pPr>
            <a:r>
              <a:rPr lang="en-US" sz="5976" b="1" spc="-65">
                <a:solidFill>
                  <a:srgbClr val="01FF70"/>
                </a:solidFill>
                <a:latin typeface="Helvetica Now Bold"/>
                <a:ea typeface="Helvetica Now Bold"/>
                <a:cs typeface="Helvetica Now Bold"/>
                <a:sym typeface="Helvetica Now Bold"/>
              </a:rPr>
              <a:t>AJ KHAN</a:t>
            </a:r>
          </a:p>
          <a:p>
            <a:pPr algn="l">
              <a:lnSpc>
                <a:spcPts val="7470"/>
              </a:lnSpc>
            </a:pPr>
            <a:endParaRPr lang="en-US" sz="5976" b="1" spc="-65">
              <a:solidFill>
                <a:srgbClr val="01FF70"/>
              </a:solidFill>
              <a:latin typeface="Helvetica Now Bold"/>
              <a:ea typeface="Helvetica Now Bold"/>
              <a:cs typeface="Helvetica Now Bold"/>
              <a:sym typeface="Helvetica Now Bold"/>
            </a:endParaRPr>
          </a:p>
          <a:p>
            <a:pPr marL="0" lvl="0" indent="0" algn="l">
              <a:lnSpc>
                <a:spcPts val="7470"/>
              </a:lnSpc>
            </a:pPr>
            <a:endParaRPr lang="en-US" sz="5976" b="1" spc="-65">
              <a:solidFill>
                <a:srgbClr val="01FF70"/>
              </a:solidFill>
              <a:latin typeface="Helvetica Now Bold"/>
              <a:ea typeface="Helvetica Now Bold"/>
              <a:cs typeface="Helvetica Now Bold"/>
              <a:sym typeface="Helvetica Now Bold"/>
            </a:endParaRPr>
          </a:p>
        </p:txBody>
      </p:sp>
      <p:sp>
        <p:nvSpPr>
          <p:cNvPr id="18" name="TextBox 18"/>
          <p:cNvSpPr txBox="1"/>
          <p:nvPr/>
        </p:nvSpPr>
        <p:spPr>
          <a:xfrm>
            <a:off x="4069491" y="143066"/>
            <a:ext cx="13462784" cy="1882536"/>
          </a:xfrm>
          <a:prstGeom prst="rect">
            <a:avLst/>
          </a:prstGeom>
        </p:spPr>
        <p:txBody>
          <a:bodyPr lIns="0" tIns="0" rIns="0" bIns="0" rtlCol="0" anchor="t">
            <a:spAutoFit/>
          </a:bodyPr>
          <a:lstStyle/>
          <a:p>
            <a:pPr algn="l">
              <a:lnSpc>
                <a:spcPts val="4996"/>
              </a:lnSpc>
            </a:pPr>
            <a:r>
              <a:rPr lang="en-US" sz="3997" b="1" spc="-43">
                <a:solidFill>
                  <a:srgbClr val="FFFFFF"/>
                </a:solidFill>
                <a:latin typeface="Helvetica Now Bold"/>
                <a:ea typeface="Helvetica Now Bold"/>
                <a:cs typeface="Helvetica Now Bold"/>
                <a:sym typeface="Helvetica Now Bold"/>
              </a:rPr>
              <a:t>15+ YEARS IN IT INDUSTRY</a:t>
            </a:r>
          </a:p>
          <a:p>
            <a:pPr algn="l">
              <a:lnSpc>
                <a:spcPts val="4996"/>
              </a:lnSpc>
            </a:pPr>
            <a:r>
              <a:rPr lang="en-US" sz="3997" b="1" spc="-43">
                <a:solidFill>
                  <a:srgbClr val="FFFFFF"/>
                </a:solidFill>
                <a:latin typeface="Helvetica Now Bold"/>
                <a:ea typeface="Helvetica Now Bold"/>
                <a:cs typeface="Helvetica Now Bold"/>
                <a:sym typeface="Helvetica Now Bold"/>
              </a:rPr>
              <a:t>WIPRO , INFOSYS , APAC / MENA CLIENTS</a:t>
            </a:r>
          </a:p>
          <a:p>
            <a:pPr marL="0" lvl="0" indent="0" algn="l">
              <a:lnSpc>
                <a:spcPts val="4996"/>
              </a:lnSpc>
            </a:pPr>
            <a:endParaRPr lang="en-US" sz="3997" b="1" spc="-43">
              <a:solidFill>
                <a:srgbClr val="FFFFFF"/>
              </a:solidFill>
              <a:latin typeface="Helvetica Now Bold"/>
              <a:ea typeface="Helvetica Now Bold"/>
              <a:cs typeface="Helvetica Now Bold"/>
              <a:sym typeface="Helvetica Now Bold"/>
            </a:endParaRPr>
          </a:p>
        </p:txBody>
      </p:sp>
      <p:sp>
        <p:nvSpPr>
          <p:cNvPr id="19" name="TextBox 19"/>
          <p:cNvSpPr txBox="1"/>
          <p:nvPr/>
        </p:nvSpPr>
        <p:spPr>
          <a:xfrm>
            <a:off x="143875" y="5905043"/>
            <a:ext cx="4907703" cy="762455"/>
          </a:xfrm>
          <a:prstGeom prst="rect">
            <a:avLst/>
          </a:prstGeom>
        </p:spPr>
        <p:txBody>
          <a:bodyPr lIns="0" tIns="0" rIns="0" bIns="0" rtlCol="0" anchor="t">
            <a:spAutoFit/>
          </a:bodyPr>
          <a:lstStyle/>
          <a:p>
            <a:pPr marL="0" lvl="0" indent="0" algn="l">
              <a:lnSpc>
                <a:spcPts val="6274"/>
              </a:lnSpc>
            </a:pPr>
            <a:r>
              <a:rPr lang="en-US" sz="4482">
                <a:solidFill>
                  <a:srgbClr val="FFFFFF"/>
                </a:solidFill>
                <a:latin typeface="Helvetica Now Light"/>
                <a:ea typeface="Helvetica Now Light"/>
                <a:cs typeface="Helvetica Now Light"/>
                <a:sym typeface="Helvetica Now Light"/>
              </a:rPr>
              <a:t>[FOUNDER,CISO]</a:t>
            </a:r>
          </a:p>
        </p:txBody>
      </p:sp>
      <p:sp>
        <p:nvSpPr>
          <p:cNvPr id="20" name="TextBox 20"/>
          <p:cNvSpPr txBox="1"/>
          <p:nvPr/>
        </p:nvSpPr>
        <p:spPr>
          <a:xfrm>
            <a:off x="143875" y="7552609"/>
            <a:ext cx="6977815" cy="305993"/>
          </a:xfrm>
          <a:prstGeom prst="rect">
            <a:avLst/>
          </a:prstGeom>
        </p:spPr>
        <p:txBody>
          <a:bodyPr lIns="0" tIns="0" rIns="0" bIns="0" rtlCol="0" anchor="t">
            <a:spAutoFit/>
          </a:bodyPr>
          <a:lstStyle/>
          <a:p>
            <a:pPr algn="just">
              <a:lnSpc>
                <a:spcPts val="2528"/>
              </a:lnSpc>
            </a:pPr>
            <a:r>
              <a:rPr lang="en-US" sz="1806" b="1" spc="128">
                <a:solidFill>
                  <a:srgbClr val="DCD8D8"/>
                </a:solidFill>
                <a:latin typeface="Montserrat Bold"/>
                <a:ea typeface="Montserrat Bold"/>
                <a:cs typeface="Montserrat Bold"/>
                <a:sym typeface="Montserrat Bold"/>
              </a:rPr>
              <a:t>HTTPS://SECURECYBERGATES.COM/</a:t>
            </a:r>
          </a:p>
        </p:txBody>
      </p:sp>
      <p:sp>
        <p:nvSpPr>
          <p:cNvPr id="21" name="TextBox 21"/>
          <p:cNvSpPr txBox="1"/>
          <p:nvPr/>
        </p:nvSpPr>
        <p:spPr>
          <a:xfrm>
            <a:off x="143875" y="6798907"/>
            <a:ext cx="7449493" cy="554809"/>
          </a:xfrm>
          <a:prstGeom prst="rect">
            <a:avLst/>
          </a:prstGeom>
        </p:spPr>
        <p:txBody>
          <a:bodyPr lIns="0" tIns="0" rIns="0" bIns="0" rtlCol="0" anchor="t">
            <a:spAutoFit/>
          </a:bodyPr>
          <a:lstStyle/>
          <a:p>
            <a:pPr marL="0" lvl="0" indent="0" algn="l">
              <a:lnSpc>
                <a:spcPts val="4594"/>
              </a:lnSpc>
            </a:pPr>
            <a:r>
              <a:rPr lang="en-US" sz="3282">
                <a:solidFill>
                  <a:srgbClr val="FFFFFF"/>
                </a:solidFill>
                <a:latin typeface="Helvetica Now Light"/>
                <a:ea typeface="Helvetica Now Light"/>
                <a:cs typeface="Helvetica Now Light"/>
                <a:sym typeface="Helvetica Now Light"/>
              </a:rPr>
              <a:t>AURANGABAD, MH, INDIA</a:t>
            </a:r>
          </a:p>
        </p:txBody>
      </p:sp>
      <p:sp>
        <p:nvSpPr>
          <p:cNvPr id="22" name="TextBox 22"/>
          <p:cNvSpPr txBox="1"/>
          <p:nvPr/>
        </p:nvSpPr>
        <p:spPr>
          <a:xfrm>
            <a:off x="8168749" y="9015171"/>
            <a:ext cx="7865043" cy="438632"/>
          </a:xfrm>
          <a:prstGeom prst="rect">
            <a:avLst/>
          </a:prstGeom>
        </p:spPr>
        <p:txBody>
          <a:bodyPr lIns="0" tIns="0" rIns="0" bIns="0" rtlCol="0" anchor="t">
            <a:spAutoFit/>
          </a:bodyPr>
          <a:lstStyle/>
          <a:p>
            <a:pPr algn="just">
              <a:lnSpc>
                <a:spcPts val="3648"/>
              </a:lnSpc>
            </a:pPr>
            <a:r>
              <a:rPr lang="en-US" sz="2606" b="1" spc="185">
                <a:solidFill>
                  <a:srgbClr val="DCD8D8"/>
                </a:solidFill>
                <a:latin typeface="Montserrat Bold"/>
                <a:ea typeface="Montserrat Bold"/>
                <a:cs typeface="Montserrat Bold"/>
                <a:sym typeface="Montserrat Bold"/>
              </a:rPr>
              <a:t>HTTPS://WWW.LINKEDIN.COM/IN/AJ57</a:t>
            </a:r>
          </a:p>
        </p:txBody>
      </p:sp>
      <p:sp>
        <p:nvSpPr>
          <p:cNvPr id="23" name="TextBox 23"/>
          <p:cNvSpPr txBox="1"/>
          <p:nvPr/>
        </p:nvSpPr>
        <p:spPr>
          <a:xfrm>
            <a:off x="15646137" y="-85725"/>
            <a:ext cx="2595505" cy="807371"/>
          </a:xfrm>
          <a:prstGeom prst="rect">
            <a:avLst/>
          </a:prstGeom>
        </p:spPr>
        <p:txBody>
          <a:bodyPr lIns="0" tIns="0" rIns="0" bIns="0" rtlCol="0" anchor="t">
            <a:spAutoFit/>
          </a:bodyPr>
          <a:lstStyle/>
          <a:p>
            <a:pPr algn="ctr">
              <a:lnSpc>
                <a:spcPts val="6743"/>
              </a:lnSpc>
              <a:spcBef>
                <a:spcPct val="0"/>
              </a:spcBef>
            </a:pPr>
            <a:r>
              <a:rPr lang="en-US" sz="4817" b="1" spc="-9">
                <a:solidFill>
                  <a:srgbClr val="FFFFFF"/>
                </a:solidFill>
                <a:latin typeface="IBM Plex Sans Bold"/>
                <a:ea typeface="IBM Plex Sans Bold"/>
                <a:cs typeface="IBM Plex Sans Bold"/>
                <a:sym typeface="IBM Plex Sans Bold"/>
              </a:rPr>
              <a:t>PAGE 1.2</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5921063" y="9215063"/>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3" name="TextBox 3"/>
          <p:cNvSpPr txBox="1"/>
          <p:nvPr/>
        </p:nvSpPr>
        <p:spPr>
          <a:xfrm>
            <a:off x="-239064" y="1205177"/>
            <a:ext cx="18307279" cy="623082"/>
          </a:xfrm>
          <a:prstGeom prst="rect">
            <a:avLst/>
          </a:prstGeom>
        </p:spPr>
        <p:txBody>
          <a:bodyPr lIns="0" tIns="0" rIns="0" bIns="0" rtlCol="0" anchor="t">
            <a:spAutoFit/>
          </a:bodyPr>
          <a:lstStyle/>
          <a:p>
            <a:pPr marL="775992" lvl="1" indent="-387996" algn="l">
              <a:lnSpc>
                <a:spcPts val="5031"/>
              </a:lnSpc>
              <a:buFont typeface="Arial"/>
              <a:buChar char="•"/>
            </a:pPr>
            <a:r>
              <a:rPr lang="en-US" sz="3594" b="1" spc="-7">
                <a:solidFill>
                  <a:srgbClr val="FFFFFF"/>
                </a:solidFill>
                <a:latin typeface="IBM Plex Sans Bold"/>
                <a:ea typeface="IBM Plex Sans Bold"/>
                <a:cs typeface="IBM Plex Sans Bold"/>
                <a:sym typeface="IBM Plex Sans Bold"/>
              </a:rPr>
              <a:t>Lets have a closer look at SOC2 Trust Services Criteria [TSC]</a:t>
            </a:r>
          </a:p>
        </p:txBody>
      </p:sp>
      <p:sp>
        <p:nvSpPr>
          <p:cNvPr id="4" name="TextBox 4"/>
          <p:cNvSpPr txBox="1"/>
          <p:nvPr/>
        </p:nvSpPr>
        <p:spPr>
          <a:xfrm>
            <a:off x="0"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2.3.1</a:t>
            </a:r>
          </a:p>
        </p:txBody>
      </p:sp>
      <p:sp>
        <p:nvSpPr>
          <p:cNvPr id="5" name="TextBox 5"/>
          <p:cNvSpPr txBox="1"/>
          <p:nvPr/>
        </p:nvSpPr>
        <p:spPr>
          <a:xfrm>
            <a:off x="3901807" y="-94234"/>
            <a:ext cx="10044816" cy="813636"/>
          </a:xfrm>
          <a:prstGeom prst="rect">
            <a:avLst/>
          </a:prstGeom>
        </p:spPr>
        <p:txBody>
          <a:bodyPr lIns="0" tIns="0" rIns="0" bIns="0" rtlCol="0" anchor="t">
            <a:spAutoFit/>
          </a:bodyPr>
          <a:lstStyle/>
          <a:p>
            <a:pPr algn="ctr">
              <a:lnSpc>
                <a:spcPts val="6603"/>
              </a:lnSpc>
              <a:spcBef>
                <a:spcPct val="0"/>
              </a:spcBef>
            </a:pPr>
            <a:r>
              <a:rPr lang="en-US" sz="4717" b="1" u="sng" spc="-9">
                <a:solidFill>
                  <a:srgbClr val="FFFFFF"/>
                </a:solidFill>
                <a:latin typeface="IBM Plex Sans Bold"/>
                <a:ea typeface="IBM Plex Sans Bold"/>
                <a:cs typeface="IBM Plex Sans Bold"/>
                <a:sym typeface="IBM Plex Sans Bold"/>
              </a:rPr>
              <a:t>SOC2 TSC details </a:t>
            </a:r>
          </a:p>
        </p:txBody>
      </p:sp>
      <p:sp>
        <p:nvSpPr>
          <p:cNvPr id="6" name="TextBox 6"/>
          <p:cNvSpPr txBox="1"/>
          <p:nvPr/>
        </p:nvSpPr>
        <p:spPr>
          <a:xfrm>
            <a:off x="-219785" y="2315051"/>
            <a:ext cx="18288000" cy="1261257"/>
          </a:xfrm>
          <a:prstGeom prst="rect">
            <a:avLst/>
          </a:prstGeom>
        </p:spPr>
        <p:txBody>
          <a:bodyPr lIns="0" tIns="0" rIns="0" bIns="0" rtlCol="0" anchor="t">
            <a:spAutoFit/>
          </a:bodyPr>
          <a:lstStyle/>
          <a:p>
            <a:pPr marL="775992" lvl="1" indent="-387996" algn="l">
              <a:lnSpc>
                <a:spcPts val="5031"/>
              </a:lnSpc>
              <a:spcBef>
                <a:spcPct val="0"/>
              </a:spcBef>
              <a:buFont typeface="Arial"/>
              <a:buChar char="•"/>
            </a:pPr>
            <a:r>
              <a:rPr lang="en-US" sz="3594" b="1" spc="-7">
                <a:solidFill>
                  <a:srgbClr val="FFFFFF"/>
                </a:solidFill>
                <a:latin typeface="IBM Plex Sans Bold"/>
                <a:ea typeface="IBM Plex Sans Bold"/>
                <a:cs typeface="IBM Plex Sans Bold"/>
                <a:sym typeface="IBM Plex Sans Bold"/>
              </a:rPr>
              <a:t>For the latest updated SOC2 TSC , Register on AICPA Official website and Search for SOC2 https://www.aicpa-cima.com/</a:t>
            </a:r>
          </a:p>
        </p:txBody>
      </p:sp>
      <p:sp>
        <p:nvSpPr>
          <p:cNvPr id="7" name="TextBox 7"/>
          <p:cNvSpPr txBox="1"/>
          <p:nvPr/>
        </p:nvSpPr>
        <p:spPr>
          <a:xfrm>
            <a:off x="341605" y="5932939"/>
            <a:ext cx="17726610" cy="1216172"/>
          </a:xfrm>
          <a:prstGeom prst="rect">
            <a:avLst/>
          </a:prstGeom>
        </p:spPr>
        <p:txBody>
          <a:bodyPr lIns="0" tIns="0" rIns="0" bIns="0" rtlCol="0" anchor="t">
            <a:spAutoFit/>
          </a:bodyPr>
          <a:lstStyle/>
          <a:p>
            <a:pPr algn="l">
              <a:lnSpc>
                <a:spcPts val="4891"/>
              </a:lnSpc>
            </a:pPr>
            <a:r>
              <a:rPr lang="en-US" sz="3494" b="1" spc="-6">
                <a:solidFill>
                  <a:srgbClr val="FFFFFF"/>
                </a:solidFill>
                <a:latin typeface="IBM Plex Sans Bold"/>
                <a:ea typeface="IBM Plex Sans Bold"/>
                <a:cs typeface="IBM Plex Sans Bold"/>
                <a:sym typeface="IBM Plex Sans Bold"/>
              </a:rPr>
              <a:t>https://www.aicpa-cima.com/resources/download/2017-trust-services-criteria-with-revised-points-of-focus-2022</a:t>
            </a:r>
          </a:p>
        </p:txBody>
      </p:sp>
      <p:sp>
        <p:nvSpPr>
          <p:cNvPr id="8" name="TextBox 8"/>
          <p:cNvSpPr txBox="1"/>
          <p:nvPr/>
        </p:nvSpPr>
        <p:spPr>
          <a:xfrm>
            <a:off x="-239064" y="4176383"/>
            <a:ext cx="18288000" cy="1261257"/>
          </a:xfrm>
          <a:prstGeom prst="rect">
            <a:avLst/>
          </a:prstGeom>
        </p:spPr>
        <p:txBody>
          <a:bodyPr lIns="0" tIns="0" rIns="0" bIns="0" rtlCol="0" anchor="t">
            <a:spAutoFit/>
          </a:bodyPr>
          <a:lstStyle/>
          <a:p>
            <a:pPr marL="775992" lvl="1" indent="-387996" algn="l">
              <a:lnSpc>
                <a:spcPts val="5031"/>
              </a:lnSpc>
              <a:spcBef>
                <a:spcPct val="0"/>
              </a:spcBef>
              <a:buFont typeface="Arial"/>
              <a:buChar char="•"/>
            </a:pPr>
            <a:r>
              <a:rPr lang="en-US" sz="3594" b="1" spc="-7">
                <a:solidFill>
                  <a:srgbClr val="FFFFFF"/>
                </a:solidFill>
                <a:latin typeface="IBM Plex Sans Bold"/>
                <a:ea typeface="IBM Plex Sans Bold"/>
                <a:cs typeface="IBM Plex Sans Bold"/>
                <a:sym typeface="IBM Plex Sans Bold"/>
              </a:rPr>
              <a:t>You may check other resources as well on this website , Some of them are free while others are Paid [Or for Only Members]</a:t>
            </a:r>
          </a:p>
        </p:txBody>
      </p:sp>
      <p:sp>
        <p:nvSpPr>
          <p:cNvPr id="9" name="TextBox 9"/>
          <p:cNvSpPr txBox="1"/>
          <p:nvPr/>
        </p:nvSpPr>
        <p:spPr>
          <a:xfrm>
            <a:off x="280695" y="7540664"/>
            <a:ext cx="17726610" cy="1216172"/>
          </a:xfrm>
          <a:prstGeom prst="rect">
            <a:avLst/>
          </a:prstGeom>
        </p:spPr>
        <p:txBody>
          <a:bodyPr lIns="0" tIns="0" rIns="0" bIns="0" rtlCol="0" anchor="t">
            <a:spAutoFit/>
          </a:bodyPr>
          <a:lstStyle/>
          <a:p>
            <a:pPr algn="l">
              <a:lnSpc>
                <a:spcPts val="4891"/>
              </a:lnSpc>
            </a:pPr>
            <a:r>
              <a:rPr lang="en-US" sz="3494" b="1" spc="-6">
                <a:solidFill>
                  <a:srgbClr val="FFFFFF"/>
                </a:solidFill>
                <a:latin typeface="IBM Plex Sans Bold"/>
                <a:ea typeface="IBM Plex Sans Bold"/>
                <a:cs typeface="IBM Plex Sans Bold"/>
                <a:sym typeface="IBM Plex Sans Bold"/>
              </a:rPr>
              <a:t>Only for Members / Paid : https://www.aicpa-cima.com/resources/download/soc-for-service-organizations-toolkit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5921063" y="9215063"/>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3" name="TextBox 3"/>
          <p:cNvSpPr txBox="1"/>
          <p:nvPr/>
        </p:nvSpPr>
        <p:spPr>
          <a:xfrm>
            <a:off x="-239064" y="1204034"/>
            <a:ext cx="18307279" cy="1261257"/>
          </a:xfrm>
          <a:prstGeom prst="rect">
            <a:avLst/>
          </a:prstGeom>
        </p:spPr>
        <p:txBody>
          <a:bodyPr lIns="0" tIns="0" rIns="0" bIns="0" rtlCol="0" anchor="t">
            <a:spAutoFit/>
          </a:bodyPr>
          <a:lstStyle/>
          <a:p>
            <a:pPr marL="775992" lvl="1" indent="-387996" algn="l">
              <a:lnSpc>
                <a:spcPts val="5031"/>
              </a:lnSpc>
              <a:buFont typeface="Arial"/>
              <a:buChar char="•"/>
            </a:pPr>
            <a:r>
              <a:rPr lang="en-US" sz="3594" b="1" spc="-7" dirty="0">
                <a:solidFill>
                  <a:srgbClr val="FFFFFF"/>
                </a:solidFill>
                <a:latin typeface="IBM Plex Sans Bold"/>
                <a:ea typeface="IBM Plex Sans Bold"/>
                <a:cs typeface="IBM Plex Sans Bold"/>
                <a:sym typeface="IBM Plex Sans Bold"/>
              </a:rPr>
              <a:t>Lets get some basic information about our Company that vendors would ask during initial stage.</a:t>
            </a:r>
          </a:p>
        </p:txBody>
      </p:sp>
      <p:sp>
        <p:nvSpPr>
          <p:cNvPr id="4" name="TextBox 4"/>
          <p:cNvSpPr txBox="1"/>
          <p:nvPr/>
        </p:nvSpPr>
        <p:spPr>
          <a:xfrm>
            <a:off x="-219785"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2.3.2</a:t>
            </a:r>
          </a:p>
        </p:txBody>
      </p:sp>
      <p:sp>
        <p:nvSpPr>
          <p:cNvPr id="5" name="TextBox 5"/>
          <p:cNvSpPr txBox="1"/>
          <p:nvPr/>
        </p:nvSpPr>
        <p:spPr>
          <a:xfrm>
            <a:off x="3167237" y="-66675"/>
            <a:ext cx="14840068" cy="669491"/>
          </a:xfrm>
          <a:prstGeom prst="rect">
            <a:avLst/>
          </a:prstGeom>
        </p:spPr>
        <p:txBody>
          <a:bodyPr lIns="0" tIns="0" rIns="0" bIns="0" rtlCol="0" anchor="t">
            <a:spAutoFit/>
          </a:bodyPr>
          <a:lstStyle/>
          <a:p>
            <a:pPr algn="ctr">
              <a:lnSpc>
                <a:spcPts val="5623"/>
              </a:lnSpc>
              <a:spcBef>
                <a:spcPct val="0"/>
              </a:spcBef>
            </a:pPr>
            <a:r>
              <a:rPr lang="en-US" sz="4017" b="1" u="sng" spc="-8">
                <a:solidFill>
                  <a:srgbClr val="FFFFFF"/>
                </a:solidFill>
                <a:latin typeface="IBM Plex Sans Bold"/>
                <a:ea typeface="IBM Plex Sans Bold"/>
                <a:cs typeface="IBM Plex Sans Bold"/>
                <a:sym typeface="IBM Plex Sans Bold"/>
              </a:rPr>
              <a:t>Basic Company Information and SOC2 TSC Scope agreement </a:t>
            </a:r>
          </a:p>
        </p:txBody>
      </p:sp>
      <p:sp>
        <p:nvSpPr>
          <p:cNvPr id="6" name="TextBox 6"/>
          <p:cNvSpPr txBox="1"/>
          <p:nvPr/>
        </p:nvSpPr>
        <p:spPr>
          <a:xfrm>
            <a:off x="-280695" y="3066509"/>
            <a:ext cx="18288000" cy="1261257"/>
          </a:xfrm>
          <a:prstGeom prst="rect">
            <a:avLst/>
          </a:prstGeom>
        </p:spPr>
        <p:txBody>
          <a:bodyPr lIns="0" tIns="0" rIns="0" bIns="0" rtlCol="0" anchor="t">
            <a:spAutoFit/>
          </a:bodyPr>
          <a:lstStyle/>
          <a:p>
            <a:pPr marL="775992" lvl="1" indent="-387996" algn="l">
              <a:lnSpc>
                <a:spcPts val="5031"/>
              </a:lnSpc>
              <a:spcBef>
                <a:spcPct val="0"/>
              </a:spcBef>
              <a:buFont typeface="Arial"/>
              <a:buChar char="•"/>
            </a:pPr>
            <a:r>
              <a:rPr lang="en-US" sz="3594" b="1" spc="-7" dirty="0">
                <a:solidFill>
                  <a:srgbClr val="FFFFFF"/>
                </a:solidFill>
                <a:latin typeface="IBM Plex Sans Bold"/>
                <a:ea typeface="IBM Plex Sans Bold"/>
                <a:cs typeface="IBM Plex Sans Bold"/>
                <a:sym typeface="IBM Plex Sans Bold"/>
              </a:rPr>
              <a:t>For Company Scope, We already discussed we will consider all departments , all products </a:t>
            </a:r>
          </a:p>
        </p:txBody>
      </p:sp>
      <p:sp>
        <p:nvSpPr>
          <p:cNvPr id="7" name="TextBox 7"/>
          <p:cNvSpPr txBox="1"/>
          <p:nvPr/>
        </p:nvSpPr>
        <p:spPr>
          <a:xfrm>
            <a:off x="-280695" y="4770011"/>
            <a:ext cx="18288000" cy="2537607"/>
          </a:xfrm>
          <a:prstGeom prst="rect">
            <a:avLst/>
          </a:prstGeom>
        </p:spPr>
        <p:txBody>
          <a:bodyPr lIns="0" tIns="0" rIns="0" bIns="0" rtlCol="0" anchor="t">
            <a:spAutoFit/>
          </a:bodyPr>
          <a:lstStyle/>
          <a:p>
            <a:pPr marL="775992" lvl="1" indent="-387996" algn="just">
              <a:lnSpc>
                <a:spcPts val="5031"/>
              </a:lnSpc>
              <a:buFont typeface="Arial"/>
              <a:buChar char="•"/>
            </a:pPr>
            <a:r>
              <a:rPr lang="en-US" sz="3594" b="1" u="sng" spc="-7" dirty="0">
                <a:solidFill>
                  <a:srgbClr val="FFFFFF"/>
                </a:solidFill>
                <a:latin typeface="IBM Plex Sans Bold"/>
                <a:ea typeface="IBM Plex Sans Bold"/>
                <a:cs typeface="IBM Plex Sans Bold"/>
                <a:sym typeface="IBM Plex Sans Bold"/>
              </a:rPr>
              <a:t>SOC2 for One Business Unit Only:</a:t>
            </a:r>
            <a:r>
              <a:rPr lang="en-US" sz="3594" b="1" spc="-7" dirty="0">
                <a:solidFill>
                  <a:srgbClr val="FFFFFF"/>
                </a:solidFill>
                <a:latin typeface="IBM Plex Sans Bold"/>
                <a:ea typeface="IBM Plex Sans Bold"/>
                <a:cs typeface="IBM Plex Sans Bold"/>
                <a:sym typeface="IBM Plex Sans Bold"/>
              </a:rPr>
              <a:t>  Now I have one Company with multiple BU , I would need SOC2 only for BU which hosts Data on Azure Cloud, So is that Possible [SOC2 for One Business Unit Only , I </a:t>
            </a:r>
            <a:r>
              <a:rPr lang="en-US" sz="3594" b="1" spc="-7" dirty="0" err="1">
                <a:solidFill>
                  <a:srgbClr val="FFFFFF"/>
                </a:solidFill>
                <a:latin typeface="IBM Plex Sans Bold"/>
                <a:ea typeface="IBM Plex Sans Bold"/>
                <a:cs typeface="IBM Plex Sans Bold"/>
                <a:sym typeface="IBM Plex Sans Bold"/>
              </a:rPr>
              <a:t>dont</a:t>
            </a:r>
            <a:r>
              <a:rPr lang="en-US" sz="3594" b="1" spc="-7" dirty="0">
                <a:solidFill>
                  <a:srgbClr val="FFFFFF"/>
                </a:solidFill>
                <a:latin typeface="IBM Plex Sans Bold"/>
                <a:ea typeface="IBM Plex Sans Bold"/>
                <a:cs typeface="IBM Plex Sans Bold"/>
                <a:sym typeface="IBM Plex Sans Bold"/>
              </a:rPr>
              <a:t> want to include other BU in scope]</a:t>
            </a:r>
          </a:p>
          <a:p>
            <a:pPr algn="just">
              <a:lnSpc>
                <a:spcPts val="5031"/>
              </a:lnSpc>
              <a:spcBef>
                <a:spcPct val="0"/>
              </a:spcBef>
            </a:pPr>
            <a:endParaRPr lang="en-US" sz="3594" b="1" spc="-7" dirty="0">
              <a:solidFill>
                <a:srgbClr val="FFFFFF"/>
              </a:solidFill>
              <a:latin typeface="IBM Plex Sans Bold"/>
              <a:ea typeface="IBM Plex Sans Bold"/>
              <a:cs typeface="IBM Plex Sans Bold"/>
              <a:sym typeface="IBM Plex Sans Bold"/>
            </a:endParaRPr>
          </a:p>
        </p:txBody>
      </p:sp>
      <p:sp>
        <p:nvSpPr>
          <p:cNvPr id="8" name="TextBox 8"/>
          <p:cNvSpPr txBox="1"/>
          <p:nvPr/>
        </p:nvSpPr>
        <p:spPr>
          <a:xfrm>
            <a:off x="280695" y="7401322"/>
            <a:ext cx="17726610" cy="1216172"/>
          </a:xfrm>
          <a:prstGeom prst="rect">
            <a:avLst/>
          </a:prstGeom>
        </p:spPr>
        <p:txBody>
          <a:bodyPr lIns="0" tIns="0" rIns="0" bIns="0" rtlCol="0" anchor="t">
            <a:spAutoFit/>
          </a:bodyPr>
          <a:lstStyle/>
          <a:p>
            <a:pPr algn="l">
              <a:lnSpc>
                <a:spcPts val="4891"/>
              </a:lnSpc>
            </a:pPr>
            <a:r>
              <a:rPr lang="en-US" sz="3494" b="1" spc="-6">
                <a:solidFill>
                  <a:srgbClr val="FFFFFF"/>
                </a:solidFill>
                <a:latin typeface="IBM Plex Sans Bold"/>
                <a:ea typeface="IBM Plex Sans Bold"/>
                <a:cs typeface="IBM Plex Sans Bold"/>
                <a:sym typeface="IBM Plex Sans Bold"/>
              </a:rPr>
              <a:t>[ For initial SOC2 TYPE1 , We will choose </a:t>
            </a:r>
            <a:r>
              <a:rPr lang="en-US" sz="3494" b="1" u="sng" spc="-6">
                <a:solidFill>
                  <a:srgbClr val="FFFFFF"/>
                </a:solidFill>
                <a:latin typeface="IBM Plex Sans Bold"/>
                <a:ea typeface="IBM Plex Sans Bold"/>
                <a:cs typeface="IBM Plex Sans Bold"/>
                <a:sym typeface="IBM Plex Sans Bold"/>
              </a:rPr>
              <a:t>3 Trust Service Criteria</a:t>
            </a:r>
            <a:r>
              <a:rPr lang="en-US" sz="3494" b="1" spc="-6">
                <a:solidFill>
                  <a:srgbClr val="FFFFFF"/>
                </a:solidFill>
                <a:latin typeface="IBM Plex Sans Bold"/>
                <a:ea typeface="IBM Plex Sans Bold"/>
                <a:cs typeface="IBM Plex Sans Bold"/>
                <a:sym typeface="IBM Plex Sans Bold"/>
              </a:rPr>
              <a:t> (TSC) in scope  --&gt; SECURITY , CONFIDENTIALITY , AVAILABILITY ] [SECURITY TSC is MANDATORY]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5921063" y="9215063"/>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3" name="TextBox 3"/>
          <p:cNvSpPr txBox="1"/>
          <p:nvPr/>
        </p:nvSpPr>
        <p:spPr>
          <a:xfrm>
            <a:off x="341605" y="1217929"/>
            <a:ext cx="18307279" cy="623082"/>
          </a:xfrm>
          <a:prstGeom prst="rect">
            <a:avLst/>
          </a:prstGeom>
        </p:spPr>
        <p:txBody>
          <a:bodyPr lIns="0" tIns="0" rIns="0" bIns="0" rtlCol="0" anchor="t">
            <a:spAutoFit/>
          </a:bodyPr>
          <a:lstStyle/>
          <a:p>
            <a:pPr algn="l">
              <a:lnSpc>
                <a:spcPts val="5031"/>
              </a:lnSpc>
            </a:pPr>
            <a:r>
              <a:rPr lang="en-US" sz="3594" b="1" spc="-7">
                <a:solidFill>
                  <a:srgbClr val="FFFFFF"/>
                </a:solidFill>
                <a:latin typeface="IBM Plex Sans Bold"/>
                <a:ea typeface="IBM Plex Sans Bold"/>
                <a:cs typeface="IBM Plex Sans Bold"/>
                <a:sym typeface="IBM Plex Sans Bold"/>
              </a:rPr>
              <a:t>https://www.topcertifier.com/soc2-certification</a:t>
            </a:r>
          </a:p>
        </p:txBody>
      </p:sp>
      <p:sp>
        <p:nvSpPr>
          <p:cNvPr id="4" name="TextBox 4"/>
          <p:cNvSpPr txBox="1"/>
          <p:nvPr/>
        </p:nvSpPr>
        <p:spPr>
          <a:xfrm>
            <a:off x="-219785"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2.3.3</a:t>
            </a:r>
          </a:p>
        </p:txBody>
      </p:sp>
      <p:sp>
        <p:nvSpPr>
          <p:cNvPr id="5" name="TextBox 5"/>
          <p:cNvSpPr txBox="1"/>
          <p:nvPr/>
        </p:nvSpPr>
        <p:spPr>
          <a:xfrm>
            <a:off x="1985382" y="-32586"/>
            <a:ext cx="14840068" cy="669491"/>
          </a:xfrm>
          <a:prstGeom prst="rect">
            <a:avLst/>
          </a:prstGeom>
        </p:spPr>
        <p:txBody>
          <a:bodyPr lIns="0" tIns="0" rIns="0" bIns="0" rtlCol="0" anchor="t">
            <a:spAutoFit/>
          </a:bodyPr>
          <a:lstStyle/>
          <a:p>
            <a:pPr algn="ctr">
              <a:lnSpc>
                <a:spcPts val="5623"/>
              </a:lnSpc>
              <a:spcBef>
                <a:spcPct val="0"/>
              </a:spcBef>
            </a:pPr>
            <a:r>
              <a:rPr lang="en-US" sz="4017" b="1" u="sng" spc="-8">
                <a:solidFill>
                  <a:srgbClr val="FFFFFF"/>
                </a:solidFill>
                <a:latin typeface="IBM Plex Sans Bold"/>
                <a:ea typeface="IBM Plex Sans Bold"/>
                <a:cs typeface="IBM Plex Sans Bold"/>
                <a:sym typeface="IBM Plex Sans Bold"/>
              </a:rPr>
              <a:t>SOC2 Providers online Comparison</a:t>
            </a:r>
          </a:p>
        </p:txBody>
      </p:sp>
      <p:sp>
        <p:nvSpPr>
          <p:cNvPr id="6" name="TextBox 6"/>
          <p:cNvSpPr txBox="1"/>
          <p:nvPr/>
        </p:nvSpPr>
        <p:spPr>
          <a:xfrm>
            <a:off x="341605" y="2422036"/>
            <a:ext cx="18288000" cy="623082"/>
          </a:xfrm>
          <a:prstGeom prst="rect">
            <a:avLst/>
          </a:prstGeom>
        </p:spPr>
        <p:txBody>
          <a:bodyPr lIns="0" tIns="0" rIns="0" bIns="0" rtlCol="0" anchor="t">
            <a:spAutoFit/>
          </a:bodyPr>
          <a:lstStyle/>
          <a:p>
            <a:pPr algn="l">
              <a:lnSpc>
                <a:spcPts val="5031"/>
              </a:lnSpc>
              <a:spcBef>
                <a:spcPct val="0"/>
              </a:spcBef>
            </a:pPr>
            <a:r>
              <a:rPr lang="en-US" sz="3594" b="1" spc="-7">
                <a:solidFill>
                  <a:srgbClr val="FFFFFF"/>
                </a:solidFill>
                <a:latin typeface="IBM Plex Sans Bold"/>
                <a:ea typeface="IBM Plex Sans Bold"/>
                <a:cs typeface="IBM Plex Sans Bold"/>
                <a:sym typeface="IBM Plex Sans Bold"/>
              </a:rPr>
              <a:t>https://www.certpro.co/soc-2-compliance/</a:t>
            </a:r>
          </a:p>
        </p:txBody>
      </p:sp>
      <p:sp>
        <p:nvSpPr>
          <p:cNvPr id="7" name="TextBox 7"/>
          <p:cNvSpPr txBox="1"/>
          <p:nvPr/>
        </p:nvSpPr>
        <p:spPr>
          <a:xfrm>
            <a:off x="261416" y="3621380"/>
            <a:ext cx="18288000" cy="1261257"/>
          </a:xfrm>
          <a:prstGeom prst="rect">
            <a:avLst/>
          </a:prstGeom>
        </p:spPr>
        <p:txBody>
          <a:bodyPr lIns="0" tIns="0" rIns="0" bIns="0" rtlCol="0" anchor="t">
            <a:spAutoFit/>
          </a:bodyPr>
          <a:lstStyle/>
          <a:p>
            <a:pPr algn="l">
              <a:lnSpc>
                <a:spcPts val="5031"/>
              </a:lnSpc>
            </a:pPr>
            <a:r>
              <a:rPr lang="en-US" sz="3594" b="1" spc="-7">
                <a:solidFill>
                  <a:srgbClr val="FFFFFF"/>
                </a:solidFill>
                <a:latin typeface="IBM Plex Sans Bold"/>
                <a:ea typeface="IBM Plex Sans Bold"/>
                <a:cs typeface="IBM Plex Sans Bold"/>
                <a:sym typeface="IBM Plex Sans Bold"/>
              </a:rPr>
              <a:t> https://kratikal.com/soc2-compliance</a:t>
            </a:r>
          </a:p>
          <a:p>
            <a:pPr algn="l">
              <a:lnSpc>
                <a:spcPts val="5031"/>
              </a:lnSpc>
              <a:spcBef>
                <a:spcPct val="0"/>
              </a:spcBef>
            </a:pPr>
            <a:endParaRPr lang="en-US" sz="3594" b="1" spc="-7">
              <a:solidFill>
                <a:srgbClr val="FFFFFF"/>
              </a:solidFill>
              <a:latin typeface="IBM Plex Sans Bold"/>
              <a:ea typeface="IBM Plex Sans Bold"/>
              <a:cs typeface="IBM Plex Sans Bold"/>
              <a:sym typeface="IBM Plex Sans Bold"/>
            </a:endParaRPr>
          </a:p>
        </p:txBody>
      </p:sp>
      <p:sp>
        <p:nvSpPr>
          <p:cNvPr id="8" name="TextBox 8"/>
          <p:cNvSpPr txBox="1"/>
          <p:nvPr/>
        </p:nvSpPr>
        <p:spPr>
          <a:xfrm>
            <a:off x="341605" y="5076825"/>
            <a:ext cx="17726610" cy="597047"/>
          </a:xfrm>
          <a:prstGeom prst="rect">
            <a:avLst/>
          </a:prstGeom>
        </p:spPr>
        <p:txBody>
          <a:bodyPr lIns="0" tIns="0" rIns="0" bIns="0" rtlCol="0" anchor="t">
            <a:spAutoFit/>
          </a:bodyPr>
          <a:lstStyle/>
          <a:p>
            <a:pPr algn="l">
              <a:lnSpc>
                <a:spcPts val="4891"/>
              </a:lnSpc>
            </a:pPr>
            <a:r>
              <a:rPr lang="en-US" sz="3494" b="1" spc="-6">
                <a:solidFill>
                  <a:srgbClr val="FFFFFF"/>
                </a:solidFill>
                <a:latin typeface="IBM Plex Sans Bold"/>
                <a:ea typeface="IBM Plex Sans Bold"/>
                <a:cs typeface="IBM Plex Sans Bold"/>
                <a:sym typeface="IBM Plex Sans Bold"/>
              </a:rPr>
              <a:t>https://www.certvalue.com/soc-2-certification/</a:t>
            </a:r>
          </a:p>
        </p:txBody>
      </p:sp>
      <p:sp>
        <p:nvSpPr>
          <p:cNvPr id="9" name="TextBox 9"/>
          <p:cNvSpPr txBox="1"/>
          <p:nvPr/>
        </p:nvSpPr>
        <p:spPr>
          <a:xfrm>
            <a:off x="341605" y="6264422"/>
            <a:ext cx="17726610" cy="597047"/>
          </a:xfrm>
          <a:prstGeom prst="rect">
            <a:avLst/>
          </a:prstGeom>
        </p:spPr>
        <p:txBody>
          <a:bodyPr lIns="0" tIns="0" rIns="0" bIns="0" rtlCol="0" anchor="t">
            <a:spAutoFit/>
          </a:bodyPr>
          <a:lstStyle/>
          <a:p>
            <a:pPr algn="l">
              <a:lnSpc>
                <a:spcPts val="4891"/>
              </a:lnSpc>
            </a:pPr>
            <a:r>
              <a:rPr lang="en-US" sz="3494" b="1" spc="-6">
                <a:solidFill>
                  <a:srgbClr val="FFFFFF"/>
                </a:solidFill>
                <a:latin typeface="IBM Plex Sans Bold"/>
                <a:ea typeface="IBM Plex Sans Bold"/>
                <a:cs typeface="IBM Plex Sans Bold"/>
                <a:sym typeface="IBM Plex Sans Bold"/>
              </a:rPr>
              <a:t>https://www.riskpro.in/soc-1-and-soc-2-audits-end-end-consulting-and-attestation</a:t>
            </a:r>
          </a:p>
        </p:txBody>
      </p:sp>
      <p:sp>
        <p:nvSpPr>
          <p:cNvPr id="10" name="TextBox 10"/>
          <p:cNvSpPr txBox="1"/>
          <p:nvPr/>
        </p:nvSpPr>
        <p:spPr>
          <a:xfrm>
            <a:off x="341605" y="6794794"/>
            <a:ext cx="17726610" cy="1835297"/>
          </a:xfrm>
          <a:prstGeom prst="rect">
            <a:avLst/>
          </a:prstGeom>
        </p:spPr>
        <p:txBody>
          <a:bodyPr lIns="0" tIns="0" rIns="0" bIns="0" rtlCol="0" anchor="t">
            <a:spAutoFit/>
          </a:bodyPr>
          <a:lstStyle/>
          <a:p>
            <a:pPr algn="l">
              <a:lnSpc>
                <a:spcPts val="4891"/>
              </a:lnSpc>
            </a:pPr>
            <a:r>
              <a:rPr lang="en-US" sz="3494" b="1" spc="-6">
                <a:solidFill>
                  <a:srgbClr val="FFFFFF"/>
                </a:solidFill>
                <a:latin typeface="IBM Plex Sans Bold"/>
                <a:ea typeface="IBM Plex Sans Bold"/>
                <a:cs typeface="IBM Plex Sans Bold"/>
                <a:sym typeface="IBM Plex Sans Bold"/>
              </a:rPr>
              <a:t> https://www.riskpro.in/sites/default/files/2025%20Website%20brochures/SOC%202%20(SSAE)%20Advisory%20Brochure%202025.pdf </a:t>
            </a:r>
          </a:p>
        </p:txBody>
      </p:sp>
      <p:sp>
        <p:nvSpPr>
          <p:cNvPr id="11" name="TextBox 11"/>
          <p:cNvSpPr txBox="1"/>
          <p:nvPr/>
        </p:nvSpPr>
        <p:spPr>
          <a:xfrm>
            <a:off x="1784876" y="9153985"/>
            <a:ext cx="17726610" cy="597047"/>
          </a:xfrm>
          <a:prstGeom prst="rect">
            <a:avLst/>
          </a:prstGeom>
        </p:spPr>
        <p:txBody>
          <a:bodyPr lIns="0" tIns="0" rIns="0" bIns="0" rtlCol="0" anchor="t">
            <a:spAutoFit/>
          </a:bodyPr>
          <a:lstStyle/>
          <a:p>
            <a:pPr algn="l">
              <a:lnSpc>
                <a:spcPts val="4891"/>
              </a:lnSpc>
            </a:pPr>
            <a:r>
              <a:rPr lang="en-US" sz="3494" u="sng" spc="-6">
                <a:solidFill>
                  <a:srgbClr val="FFFFFF"/>
                </a:solidFill>
                <a:latin typeface="IBM Plex Sans"/>
                <a:ea typeface="IBM Plex Sans"/>
                <a:cs typeface="IBM Plex Sans"/>
                <a:sym typeface="IBM Plex Sans"/>
              </a:rPr>
              <a:t>Kindly note that these vendors are NOT recommendations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5921063" y="9215063"/>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3" name="TextBox 3"/>
          <p:cNvSpPr txBox="1"/>
          <p:nvPr/>
        </p:nvSpPr>
        <p:spPr>
          <a:xfrm>
            <a:off x="341605" y="1217929"/>
            <a:ext cx="18307279" cy="623082"/>
          </a:xfrm>
          <a:prstGeom prst="rect">
            <a:avLst/>
          </a:prstGeom>
        </p:spPr>
        <p:txBody>
          <a:bodyPr lIns="0" tIns="0" rIns="0" bIns="0" rtlCol="0" anchor="t">
            <a:spAutoFit/>
          </a:bodyPr>
          <a:lstStyle/>
          <a:p>
            <a:pPr algn="l">
              <a:lnSpc>
                <a:spcPts val="5031"/>
              </a:lnSpc>
            </a:pPr>
            <a:r>
              <a:rPr lang="en-US" sz="3594" b="1" spc="-7">
                <a:solidFill>
                  <a:srgbClr val="FFFFFF"/>
                </a:solidFill>
                <a:latin typeface="IBM Plex Sans Bold"/>
                <a:ea typeface="IBM Plex Sans Bold"/>
                <a:cs typeface="IBM Plex Sans Bold"/>
                <a:sym typeface="IBM Plex Sans Bold"/>
              </a:rPr>
              <a:t>https://www.topcertifier.com/soc2-certification</a:t>
            </a:r>
          </a:p>
        </p:txBody>
      </p:sp>
      <p:sp>
        <p:nvSpPr>
          <p:cNvPr id="4" name="TextBox 4"/>
          <p:cNvSpPr txBox="1"/>
          <p:nvPr/>
        </p:nvSpPr>
        <p:spPr>
          <a:xfrm>
            <a:off x="-219785"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2.3.3</a:t>
            </a:r>
          </a:p>
        </p:txBody>
      </p:sp>
      <p:sp>
        <p:nvSpPr>
          <p:cNvPr id="5" name="TextBox 5"/>
          <p:cNvSpPr txBox="1"/>
          <p:nvPr/>
        </p:nvSpPr>
        <p:spPr>
          <a:xfrm>
            <a:off x="1985382" y="-32586"/>
            <a:ext cx="14840068" cy="669491"/>
          </a:xfrm>
          <a:prstGeom prst="rect">
            <a:avLst/>
          </a:prstGeom>
        </p:spPr>
        <p:txBody>
          <a:bodyPr lIns="0" tIns="0" rIns="0" bIns="0" rtlCol="0" anchor="t">
            <a:spAutoFit/>
          </a:bodyPr>
          <a:lstStyle/>
          <a:p>
            <a:pPr algn="ctr">
              <a:lnSpc>
                <a:spcPts val="5623"/>
              </a:lnSpc>
              <a:spcBef>
                <a:spcPct val="0"/>
              </a:spcBef>
            </a:pPr>
            <a:r>
              <a:rPr lang="en-US" sz="4017" b="1" u="sng" spc="-8">
                <a:solidFill>
                  <a:srgbClr val="FFFFFF"/>
                </a:solidFill>
                <a:latin typeface="IBM Plex Sans Bold"/>
                <a:ea typeface="IBM Plex Sans Bold"/>
                <a:cs typeface="IBM Plex Sans Bold"/>
                <a:sym typeface="IBM Plex Sans Bold"/>
              </a:rPr>
              <a:t>SOC2 Providers online Comparison</a:t>
            </a:r>
          </a:p>
        </p:txBody>
      </p:sp>
      <p:sp>
        <p:nvSpPr>
          <p:cNvPr id="6" name="TextBox 6"/>
          <p:cNvSpPr txBox="1"/>
          <p:nvPr/>
        </p:nvSpPr>
        <p:spPr>
          <a:xfrm>
            <a:off x="341605" y="2422036"/>
            <a:ext cx="18288000" cy="623082"/>
          </a:xfrm>
          <a:prstGeom prst="rect">
            <a:avLst/>
          </a:prstGeom>
        </p:spPr>
        <p:txBody>
          <a:bodyPr lIns="0" tIns="0" rIns="0" bIns="0" rtlCol="0" anchor="t">
            <a:spAutoFit/>
          </a:bodyPr>
          <a:lstStyle/>
          <a:p>
            <a:pPr algn="l">
              <a:lnSpc>
                <a:spcPts val="5031"/>
              </a:lnSpc>
              <a:spcBef>
                <a:spcPct val="0"/>
              </a:spcBef>
            </a:pPr>
            <a:r>
              <a:rPr lang="en-US" sz="3594" b="1" spc="-7">
                <a:solidFill>
                  <a:srgbClr val="FFFFFF"/>
                </a:solidFill>
                <a:latin typeface="IBM Plex Sans Bold"/>
                <a:ea typeface="IBM Plex Sans Bold"/>
                <a:cs typeface="IBM Plex Sans Bold"/>
                <a:sym typeface="IBM Plex Sans Bold"/>
              </a:rPr>
              <a:t>https://www.certpro.co/soc-2-compliance/</a:t>
            </a:r>
          </a:p>
        </p:txBody>
      </p:sp>
      <p:sp>
        <p:nvSpPr>
          <p:cNvPr id="7" name="TextBox 7"/>
          <p:cNvSpPr txBox="1"/>
          <p:nvPr/>
        </p:nvSpPr>
        <p:spPr>
          <a:xfrm>
            <a:off x="261416" y="3621380"/>
            <a:ext cx="18288000" cy="1261257"/>
          </a:xfrm>
          <a:prstGeom prst="rect">
            <a:avLst/>
          </a:prstGeom>
        </p:spPr>
        <p:txBody>
          <a:bodyPr lIns="0" tIns="0" rIns="0" bIns="0" rtlCol="0" anchor="t">
            <a:spAutoFit/>
          </a:bodyPr>
          <a:lstStyle/>
          <a:p>
            <a:pPr algn="l">
              <a:lnSpc>
                <a:spcPts val="5031"/>
              </a:lnSpc>
            </a:pPr>
            <a:r>
              <a:rPr lang="en-US" sz="3594" b="1" spc="-7">
                <a:solidFill>
                  <a:srgbClr val="FFFFFF"/>
                </a:solidFill>
                <a:latin typeface="IBM Plex Sans Bold"/>
                <a:ea typeface="IBM Plex Sans Bold"/>
                <a:cs typeface="IBM Plex Sans Bold"/>
                <a:sym typeface="IBM Plex Sans Bold"/>
              </a:rPr>
              <a:t> https://kratikal.com/soc2-compliance</a:t>
            </a:r>
          </a:p>
          <a:p>
            <a:pPr algn="l">
              <a:lnSpc>
                <a:spcPts val="5031"/>
              </a:lnSpc>
              <a:spcBef>
                <a:spcPct val="0"/>
              </a:spcBef>
            </a:pPr>
            <a:endParaRPr lang="en-US" sz="3594" b="1" spc="-7">
              <a:solidFill>
                <a:srgbClr val="FFFFFF"/>
              </a:solidFill>
              <a:latin typeface="IBM Plex Sans Bold"/>
              <a:ea typeface="IBM Plex Sans Bold"/>
              <a:cs typeface="IBM Plex Sans Bold"/>
              <a:sym typeface="IBM Plex Sans Bold"/>
            </a:endParaRPr>
          </a:p>
        </p:txBody>
      </p:sp>
      <p:sp>
        <p:nvSpPr>
          <p:cNvPr id="8" name="TextBox 8"/>
          <p:cNvSpPr txBox="1"/>
          <p:nvPr/>
        </p:nvSpPr>
        <p:spPr>
          <a:xfrm>
            <a:off x="341605" y="5076825"/>
            <a:ext cx="17726610" cy="597047"/>
          </a:xfrm>
          <a:prstGeom prst="rect">
            <a:avLst/>
          </a:prstGeom>
        </p:spPr>
        <p:txBody>
          <a:bodyPr lIns="0" tIns="0" rIns="0" bIns="0" rtlCol="0" anchor="t">
            <a:spAutoFit/>
          </a:bodyPr>
          <a:lstStyle/>
          <a:p>
            <a:pPr algn="l">
              <a:lnSpc>
                <a:spcPts val="4891"/>
              </a:lnSpc>
            </a:pPr>
            <a:r>
              <a:rPr lang="en-US" sz="3494" b="1" spc="-6">
                <a:solidFill>
                  <a:srgbClr val="FFFFFF"/>
                </a:solidFill>
                <a:latin typeface="IBM Plex Sans Bold"/>
                <a:ea typeface="IBM Plex Sans Bold"/>
                <a:cs typeface="IBM Plex Sans Bold"/>
                <a:sym typeface="IBM Plex Sans Bold"/>
              </a:rPr>
              <a:t>https://www.certvalue.com/soc-2-certification/</a:t>
            </a:r>
          </a:p>
        </p:txBody>
      </p:sp>
      <p:sp>
        <p:nvSpPr>
          <p:cNvPr id="9" name="TextBox 9"/>
          <p:cNvSpPr txBox="1"/>
          <p:nvPr/>
        </p:nvSpPr>
        <p:spPr>
          <a:xfrm>
            <a:off x="341605" y="6264422"/>
            <a:ext cx="17726610" cy="597047"/>
          </a:xfrm>
          <a:prstGeom prst="rect">
            <a:avLst/>
          </a:prstGeom>
        </p:spPr>
        <p:txBody>
          <a:bodyPr lIns="0" tIns="0" rIns="0" bIns="0" rtlCol="0" anchor="t">
            <a:spAutoFit/>
          </a:bodyPr>
          <a:lstStyle/>
          <a:p>
            <a:pPr algn="l">
              <a:lnSpc>
                <a:spcPts val="4891"/>
              </a:lnSpc>
            </a:pPr>
            <a:r>
              <a:rPr lang="en-US" sz="3494" b="1" spc="-6">
                <a:solidFill>
                  <a:srgbClr val="FFFFFF"/>
                </a:solidFill>
                <a:latin typeface="IBM Plex Sans Bold"/>
                <a:ea typeface="IBM Plex Sans Bold"/>
                <a:cs typeface="IBM Plex Sans Bold"/>
                <a:sym typeface="IBM Plex Sans Bold"/>
              </a:rPr>
              <a:t>https://www.riskpro.in/soc-1-and-soc-2-audits-end-end-consulting-and-attestation</a:t>
            </a:r>
          </a:p>
        </p:txBody>
      </p:sp>
      <p:sp>
        <p:nvSpPr>
          <p:cNvPr id="10" name="TextBox 10"/>
          <p:cNvSpPr txBox="1"/>
          <p:nvPr/>
        </p:nvSpPr>
        <p:spPr>
          <a:xfrm>
            <a:off x="341605" y="6794794"/>
            <a:ext cx="17726610" cy="1835297"/>
          </a:xfrm>
          <a:prstGeom prst="rect">
            <a:avLst/>
          </a:prstGeom>
        </p:spPr>
        <p:txBody>
          <a:bodyPr lIns="0" tIns="0" rIns="0" bIns="0" rtlCol="0" anchor="t">
            <a:spAutoFit/>
          </a:bodyPr>
          <a:lstStyle/>
          <a:p>
            <a:pPr algn="l">
              <a:lnSpc>
                <a:spcPts val="4891"/>
              </a:lnSpc>
            </a:pPr>
            <a:r>
              <a:rPr lang="en-US" sz="3494" b="1" spc="-6">
                <a:solidFill>
                  <a:srgbClr val="FFFFFF"/>
                </a:solidFill>
                <a:latin typeface="IBM Plex Sans Bold"/>
                <a:ea typeface="IBM Plex Sans Bold"/>
                <a:cs typeface="IBM Plex Sans Bold"/>
                <a:sym typeface="IBM Plex Sans Bold"/>
              </a:rPr>
              <a:t> https://www.riskpro.in/sites/default/files/2025%20Website%20brochures/SOC%202%20(SSAE)%20Advisory%20Brochure%202025.pdf </a:t>
            </a:r>
          </a:p>
        </p:txBody>
      </p:sp>
      <p:sp>
        <p:nvSpPr>
          <p:cNvPr id="11" name="TextBox 11"/>
          <p:cNvSpPr txBox="1"/>
          <p:nvPr/>
        </p:nvSpPr>
        <p:spPr>
          <a:xfrm>
            <a:off x="1784876" y="9153985"/>
            <a:ext cx="17726610" cy="597047"/>
          </a:xfrm>
          <a:prstGeom prst="rect">
            <a:avLst/>
          </a:prstGeom>
        </p:spPr>
        <p:txBody>
          <a:bodyPr lIns="0" tIns="0" rIns="0" bIns="0" rtlCol="0" anchor="t">
            <a:spAutoFit/>
          </a:bodyPr>
          <a:lstStyle/>
          <a:p>
            <a:pPr algn="l">
              <a:lnSpc>
                <a:spcPts val="4891"/>
              </a:lnSpc>
            </a:pPr>
            <a:r>
              <a:rPr lang="en-US" sz="3494" u="sng" spc="-6">
                <a:solidFill>
                  <a:srgbClr val="FFFFFF"/>
                </a:solidFill>
                <a:latin typeface="IBM Plex Sans"/>
                <a:ea typeface="IBM Plex Sans"/>
                <a:cs typeface="IBM Plex Sans"/>
                <a:sym typeface="IBM Plex Sans"/>
              </a:rPr>
              <a:t>Kindly note that these vendors are NOT recommendations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5921063" y="9215063"/>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3" name="TextBox 3"/>
          <p:cNvSpPr txBox="1"/>
          <p:nvPr/>
        </p:nvSpPr>
        <p:spPr>
          <a:xfrm>
            <a:off x="251776" y="1480217"/>
            <a:ext cx="18307279" cy="623082"/>
          </a:xfrm>
          <a:prstGeom prst="rect">
            <a:avLst/>
          </a:prstGeom>
        </p:spPr>
        <p:txBody>
          <a:bodyPr lIns="0" tIns="0" rIns="0" bIns="0" rtlCol="0" anchor="t">
            <a:spAutoFit/>
          </a:bodyPr>
          <a:lstStyle/>
          <a:p>
            <a:pPr algn="l">
              <a:lnSpc>
                <a:spcPts val="5031"/>
              </a:lnSpc>
            </a:pPr>
            <a:r>
              <a:rPr lang="en-US" sz="3594" b="1" spc="-7">
                <a:solidFill>
                  <a:srgbClr val="FFFFFF"/>
                </a:solidFill>
                <a:latin typeface="IBM Plex Sans Bold"/>
                <a:ea typeface="IBM Plex Sans Bold"/>
                <a:cs typeface="IBM Plex Sans Bold"/>
                <a:sym typeface="IBM Plex Sans Bold"/>
              </a:rPr>
              <a:t>Select any ONE vendor </a:t>
            </a:r>
          </a:p>
        </p:txBody>
      </p:sp>
      <p:sp>
        <p:nvSpPr>
          <p:cNvPr id="4" name="TextBox 4"/>
          <p:cNvSpPr txBox="1"/>
          <p:nvPr/>
        </p:nvSpPr>
        <p:spPr>
          <a:xfrm>
            <a:off x="-219785"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2.3.3</a:t>
            </a:r>
          </a:p>
        </p:txBody>
      </p:sp>
      <p:sp>
        <p:nvSpPr>
          <p:cNvPr id="5" name="TextBox 5"/>
          <p:cNvSpPr txBox="1"/>
          <p:nvPr/>
        </p:nvSpPr>
        <p:spPr>
          <a:xfrm>
            <a:off x="1985382" y="-32586"/>
            <a:ext cx="14840068" cy="669491"/>
          </a:xfrm>
          <a:prstGeom prst="rect">
            <a:avLst/>
          </a:prstGeom>
        </p:spPr>
        <p:txBody>
          <a:bodyPr lIns="0" tIns="0" rIns="0" bIns="0" rtlCol="0" anchor="t">
            <a:spAutoFit/>
          </a:bodyPr>
          <a:lstStyle/>
          <a:p>
            <a:pPr algn="ctr">
              <a:lnSpc>
                <a:spcPts val="5623"/>
              </a:lnSpc>
              <a:spcBef>
                <a:spcPct val="0"/>
              </a:spcBef>
            </a:pPr>
            <a:r>
              <a:rPr lang="en-US" sz="4017" b="1" u="sng" spc="-8">
                <a:solidFill>
                  <a:srgbClr val="FFFFFF"/>
                </a:solidFill>
                <a:latin typeface="IBM Plex Sans Bold"/>
                <a:ea typeface="IBM Plex Sans Bold"/>
                <a:cs typeface="IBM Plex Sans Bold"/>
                <a:sym typeface="IBM Plex Sans Bold"/>
              </a:rPr>
              <a:t>SOC2 Providers online Comparison</a:t>
            </a:r>
          </a:p>
        </p:txBody>
      </p:sp>
      <p:sp>
        <p:nvSpPr>
          <p:cNvPr id="6" name="TextBox 6"/>
          <p:cNvSpPr txBox="1"/>
          <p:nvPr/>
        </p:nvSpPr>
        <p:spPr>
          <a:xfrm>
            <a:off x="261416" y="2946612"/>
            <a:ext cx="18288000" cy="623082"/>
          </a:xfrm>
          <a:prstGeom prst="rect">
            <a:avLst/>
          </a:prstGeom>
        </p:spPr>
        <p:txBody>
          <a:bodyPr lIns="0" tIns="0" rIns="0" bIns="0" rtlCol="0" anchor="t">
            <a:spAutoFit/>
          </a:bodyPr>
          <a:lstStyle/>
          <a:p>
            <a:pPr algn="l">
              <a:lnSpc>
                <a:spcPts val="5031"/>
              </a:lnSpc>
              <a:spcBef>
                <a:spcPct val="0"/>
              </a:spcBef>
            </a:pPr>
            <a:r>
              <a:rPr lang="en-US" sz="3594" b="1" spc="-7">
                <a:solidFill>
                  <a:srgbClr val="FFFFFF"/>
                </a:solidFill>
                <a:latin typeface="IBM Plex Sans Bold"/>
                <a:ea typeface="IBM Plex Sans Bold"/>
                <a:cs typeface="IBM Plex Sans Bold"/>
                <a:sym typeface="IBM Plex Sans Bold"/>
              </a:rPr>
              <a:t>Get in Touch with Sales Person [Share Company Details]</a:t>
            </a:r>
          </a:p>
        </p:txBody>
      </p:sp>
      <p:sp>
        <p:nvSpPr>
          <p:cNvPr id="7" name="TextBox 7"/>
          <p:cNvSpPr txBox="1"/>
          <p:nvPr/>
        </p:nvSpPr>
        <p:spPr>
          <a:xfrm>
            <a:off x="261416" y="4675295"/>
            <a:ext cx="18288000" cy="1261257"/>
          </a:xfrm>
          <a:prstGeom prst="rect">
            <a:avLst/>
          </a:prstGeom>
        </p:spPr>
        <p:txBody>
          <a:bodyPr lIns="0" tIns="0" rIns="0" bIns="0" rtlCol="0" anchor="t">
            <a:spAutoFit/>
          </a:bodyPr>
          <a:lstStyle/>
          <a:p>
            <a:pPr algn="l">
              <a:lnSpc>
                <a:spcPts val="5031"/>
              </a:lnSpc>
              <a:spcBef>
                <a:spcPct val="0"/>
              </a:spcBef>
            </a:pPr>
            <a:r>
              <a:rPr lang="en-US" sz="3594" b="1" spc="-7">
                <a:solidFill>
                  <a:srgbClr val="FFFFFF"/>
                </a:solidFill>
                <a:latin typeface="IBM Plex Sans Bold"/>
                <a:ea typeface="IBM Plex Sans Bold"/>
                <a:cs typeface="IBM Plex Sans Bold"/>
                <a:sym typeface="IBM Plex Sans Bold"/>
              </a:rPr>
              <a:t>Demo Would be scheduled to showcase all Process , Timeline , Deliverables, Quotations  and expectations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5921063" y="9215063"/>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3" name="TextBox 3"/>
          <p:cNvSpPr txBox="1"/>
          <p:nvPr/>
        </p:nvSpPr>
        <p:spPr>
          <a:xfrm>
            <a:off x="251776" y="1480217"/>
            <a:ext cx="18307279" cy="1261257"/>
          </a:xfrm>
          <a:prstGeom prst="rect">
            <a:avLst/>
          </a:prstGeom>
        </p:spPr>
        <p:txBody>
          <a:bodyPr lIns="0" tIns="0" rIns="0" bIns="0" rtlCol="0" anchor="t">
            <a:spAutoFit/>
          </a:bodyPr>
          <a:lstStyle/>
          <a:p>
            <a:pPr algn="l">
              <a:lnSpc>
                <a:spcPts val="5031"/>
              </a:lnSpc>
            </a:pPr>
            <a:r>
              <a:rPr lang="en-US" sz="3594" b="1" spc="-7">
                <a:solidFill>
                  <a:srgbClr val="FFFFFF"/>
                </a:solidFill>
                <a:latin typeface="IBM Plex Sans Bold"/>
                <a:ea typeface="IBM Plex Sans Bold"/>
                <a:cs typeface="IBM Plex Sans Bold"/>
                <a:sym typeface="IBM Plex Sans Bold"/>
              </a:rPr>
              <a:t> 1) Is the SOC2 attestation from an Individual Licensed CPA or from Licensed CPA firm?</a:t>
            </a:r>
          </a:p>
        </p:txBody>
      </p:sp>
      <p:sp>
        <p:nvSpPr>
          <p:cNvPr id="4" name="TextBox 4"/>
          <p:cNvSpPr txBox="1"/>
          <p:nvPr/>
        </p:nvSpPr>
        <p:spPr>
          <a:xfrm>
            <a:off x="-219785"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2.3.4</a:t>
            </a:r>
          </a:p>
        </p:txBody>
      </p:sp>
      <p:sp>
        <p:nvSpPr>
          <p:cNvPr id="5" name="TextBox 5"/>
          <p:cNvSpPr txBox="1"/>
          <p:nvPr/>
        </p:nvSpPr>
        <p:spPr>
          <a:xfrm>
            <a:off x="1985382" y="-32586"/>
            <a:ext cx="14840068" cy="669491"/>
          </a:xfrm>
          <a:prstGeom prst="rect">
            <a:avLst/>
          </a:prstGeom>
        </p:spPr>
        <p:txBody>
          <a:bodyPr lIns="0" tIns="0" rIns="0" bIns="0" rtlCol="0" anchor="t">
            <a:spAutoFit/>
          </a:bodyPr>
          <a:lstStyle/>
          <a:p>
            <a:pPr algn="ctr">
              <a:lnSpc>
                <a:spcPts val="5623"/>
              </a:lnSpc>
              <a:spcBef>
                <a:spcPct val="0"/>
              </a:spcBef>
            </a:pPr>
            <a:r>
              <a:rPr lang="en-US" sz="4017" b="1" u="sng" spc="-8">
                <a:solidFill>
                  <a:srgbClr val="FFFFFF"/>
                </a:solidFill>
                <a:latin typeface="IBM Plex Sans Bold"/>
                <a:ea typeface="IBM Plex Sans Bold"/>
                <a:cs typeface="IBM Plex Sans Bold"/>
                <a:sym typeface="IBM Plex Sans Bold"/>
              </a:rPr>
              <a:t>What things to clarify with Vendor?</a:t>
            </a:r>
          </a:p>
        </p:txBody>
      </p:sp>
      <p:sp>
        <p:nvSpPr>
          <p:cNvPr id="6" name="TextBox 6"/>
          <p:cNvSpPr txBox="1"/>
          <p:nvPr/>
        </p:nvSpPr>
        <p:spPr>
          <a:xfrm>
            <a:off x="251776" y="3105708"/>
            <a:ext cx="17577753" cy="3175782"/>
          </a:xfrm>
          <a:prstGeom prst="rect">
            <a:avLst/>
          </a:prstGeom>
        </p:spPr>
        <p:txBody>
          <a:bodyPr lIns="0" tIns="0" rIns="0" bIns="0" rtlCol="0" anchor="t">
            <a:spAutoFit/>
          </a:bodyPr>
          <a:lstStyle/>
          <a:p>
            <a:pPr algn="l">
              <a:lnSpc>
                <a:spcPts val="5031"/>
              </a:lnSpc>
            </a:pPr>
            <a:r>
              <a:rPr lang="en-US" sz="3594" b="1" spc="-7">
                <a:solidFill>
                  <a:srgbClr val="FFFFFF"/>
                </a:solidFill>
                <a:latin typeface="IBM Plex Sans Bold"/>
                <a:ea typeface="IBM Plex Sans Bold"/>
                <a:cs typeface="IBM Plex Sans Bold"/>
                <a:sym typeface="IBM Plex Sans Bold"/>
              </a:rPr>
              <a:t>2) Could you please share details of Individual Licensed CPA or Licensed CPA firm [e.g. Name , License number ]</a:t>
            </a:r>
          </a:p>
          <a:p>
            <a:pPr algn="l">
              <a:lnSpc>
                <a:spcPts val="5031"/>
              </a:lnSpc>
              <a:spcBef>
                <a:spcPct val="0"/>
              </a:spcBef>
            </a:pPr>
            <a:r>
              <a:rPr lang="en-US" sz="3594" b="1" spc="-7">
                <a:solidFill>
                  <a:srgbClr val="FFFFFF"/>
                </a:solidFill>
                <a:latin typeface="IBM Plex Sans Bold"/>
                <a:ea typeface="IBM Plex Sans Bold"/>
                <a:cs typeface="IBM Plex Sans Bold"/>
                <a:sym typeface="IBM Plex Sans Bold"/>
              </a:rPr>
              <a:t>Check if Vendor have Licensed CPA  https://www.aicpa-cima.com/directories  and https://app.cpaverify.org/search_result  [Search with Name or check with Firm]</a:t>
            </a:r>
          </a:p>
        </p:txBody>
      </p:sp>
      <p:sp>
        <p:nvSpPr>
          <p:cNvPr id="7" name="TextBox 7"/>
          <p:cNvSpPr txBox="1"/>
          <p:nvPr/>
        </p:nvSpPr>
        <p:spPr>
          <a:xfrm>
            <a:off x="251776" y="6643440"/>
            <a:ext cx="17577753" cy="1899432"/>
          </a:xfrm>
          <a:prstGeom prst="rect">
            <a:avLst/>
          </a:prstGeom>
        </p:spPr>
        <p:txBody>
          <a:bodyPr lIns="0" tIns="0" rIns="0" bIns="0" rtlCol="0" anchor="t">
            <a:spAutoFit/>
          </a:bodyPr>
          <a:lstStyle/>
          <a:p>
            <a:pPr algn="l">
              <a:lnSpc>
                <a:spcPts val="5031"/>
              </a:lnSpc>
              <a:spcBef>
                <a:spcPct val="0"/>
              </a:spcBef>
            </a:pPr>
            <a:r>
              <a:rPr lang="en-US" sz="3594" b="1" spc="-7">
                <a:solidFill>
                  <a:srgbClr val="FFFFFF"/>
                </a:solidFill>
                <a:latin typeface="IBM Plex Sans Bold"/>
                <a:ea typeface="IBM Plex Sans Bold"/>
                <a:cs typeface="IBM Plex Sans Bold"/>
                <a:sym typeface="IBM Plex Sans Bold"/>
              </a:rPr>
              <a:t>3) Company Legal Name , Legal Address , Registration Number [EIN Number] , https://namescan.io/companysinglescan United States , Delaware RiskPro , Certpro [ACN = 7438051]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5921063" y="9215063"/>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3" name="TextBox 3"/>
          <p:cNvSpPr txBox="1"/>
          <p:nvPr/>
        </p:nvSpPr>
        <p:spPr>
          <a:xfrm>
            <a:off x="232497" y="1694253"/>
            <a:ext cx="17026803" cy="1261257"/>
          </a:xfrm>
          <a:prstGeom prst="rect">
            <a:avLst/>
          </a:prstGeom>
        </p:spPr>
        <p:txBody>
          <a:bodyPr lIns="0" tIns="0" rIns="0" bIns="0" rtlCol="0" anchor="t">
            <a:spAutoFit/>
          </a:bodyPr>
          <a:lstStyle/>
          <a:p>
            <a:pPr algn="l">
              <a:lnSpc>
                <a:spcPts val="5031"/>
              </a:lnSpc>
            </a:pPr>
            <a:r>
              <a:rPr lang="en-US" sz="3594" b="1" spc="-7">
                <a:solidFill>
                  <a:srgbClr val="FFFFFF"/>
                </a:solidFill>
                <a:latin typeface="IBM Plex Sans Bold"/>
                <a:ea typeface="IBM Plex Sans Bold"/>
                <a:cs typeface="IBM Plex Sans Bold"/>
                <a:sym typeface="IBM Plex Sans Bold"/>
              </a:rPr>
              <a:t> 4) Company Social media pages [Their leaders , Client testimonials , Employee Count and other things]</a:t>
            </a:r>
          </a:p>
        </p:txBody>
      </p:sp>
      <p:sp>
        <p:nvSpPr>
          <p:cNvPr id="4" name="TextBox 4"/>
          <p:cNvSpPr txBox="1"/>
          <p:nvPr/>
        </p:nvSpPr>
        <p:spPr>
          <a:xfrm>
            <a:off x="-191210"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2.3.4</a:t>
            </a:r>
          </a:p>
        </p:txBody>
      </p:sp>
      <p:sp>
        <p:nvSpPr>
          <p:cNvPr id="5" name="TextBox 5"/>
          <p:cNvSpPr txBox="1"/>
          <p:nvPr/>
        </p:nvSpPr>
        <p:spPr>
          <a:xfrm>
            <a:off x="1985382" y="-32586"/>
            <a:ext cx="14840068" cy="669491"/>
          </a:xfrm>
          <a:prstGeom prst="rect">
            <a:avLst/>
          </a:prstGeom>
        </p:spPr>
        <p:txBody>
          <a:bodyPr lIns="0" tIns="0" rIns="0" bIns="0" rtlCol="0" anchor="t">
            <a:spAutoFit/>
          </a:bodyPr>
          <a:lstStyle/>
          <a:p>
            <a:pPr algn="ctr">
              <a:lnSpc>
                <a:spcPts val="5623"/>
              </a:lnSpc>
              <a:spcBef>
                <a:spcPct val="0"/>
              </a:spcBef>
            </a:pPr>
            <a:r>
              <a:rPr lang="en-US" sz="4017" b="1" u="sng" spc="-8">
                <a:solidFill>
                  <a:srgbClr val="FFFFFF"/>
                </a:solidFill>
                <a:latin typeface="IBM Plex Sans Bold"/>
                <a:ea typeface="IBM Plex Sans Bold"/>
                <a:cs typeface="IBM Plex Sans Bold"/>
                <a:sym typeface="IBM Plex Sans Bold"/>
              </a:rPr>
              <a:t>What things to clarify with Vendor?</a:t>
            </a:r>
          </a:p>
        </p:txBody>
      </p:sp>
      <p:sp>
        <p:nvSpPr>
          <p:cNvPr id="6" name="TextBox 6"/>
          <p:cNvSpPr txBox="1"/>
          <p:nvPr/>
        </p:nvSpPr>
        <p:spPr>
          <a:xfrm>
            <a:off x="251776" y="3882243"/>
            <a:ext cx="16363460" cy="1261257"/>
          </a:xfrm>
          <a:prstGeom prst="rect">
            <a:avLst/>
          </a:prstGeom>
        </p:spPr>
        <p:txBody>
          <a:bodyPr lIns="0" tIns="0" rIns="0" bIns="0" rtlCol="0" anchor="t">
            <a:spAutoFit/>
          </a:bodyPr>
          <a:lstStyle/>
          <a:p>
            <a:pPr algn="l">
              <a:lnSpc>
                <a:spcPts val="5031"/>
              </a:lnSpc>
              <a:spcBef>
                <a:spcPct val="0"/>
              </a:spcBef>
            </a:pPr>
            <a:r>
              <a:rPr lang="en-US" sz="3594" b="1" spc="-7">
                <a:solidFill>
                  <a:srgbClr val="FFFFFF"/>
                </a:solidFill>
                <a:latin typeface="IBM Plex Sans Bold"/>
                <a:ea typeface="IBM Plex Sans Bold"/>
                <a:cs typeface="IBM Plex Sans Bold"/>
                <a:sym typeface="IBM Plex Sans Bold"/>
              </a:rPr>
              <a:t>5) Company account number should be on their Legal Name [Ensure before transferring any Amount to this Company]</a:t>
            </a:r>
          </a:p>
        </p:txBody>
      </p:sp>
      <p:sp>
        <p:nvSpPr>
          <p:cNvPr id="7" name="TextBox 7"/>
          <p:cNvSpPr txBox="1"/>
          <p:nvPr/>
        </p:nvSpPr>
        <p:spPr>
          <a:xfrm>
            <a:off x="251776" y="6238875"/>
            <a:ext cx="14713854" cy="1261257"/>
          </a:xfrm>
          <a:prstGeom prst="rect">
            <a:avLst/>
          </a:prstGeom>
        </p:spPr>
        <p:txBody>
          <a:bodyPr lIns="0" tIns="0" rIns="0" bIns="0" rtlCol="0" anchor="t">
            <a:spAutoFit/>
          </a:bodyPr>
          <a:lstStyle/>
          <a:p>
            <a:pPr algn="l">
              <a:lnSpc>
                <a:spcPts val="5031"/>
              </a:lnSpc>
            </a:pPr>
            <a:r>
              <a:rPr lang="en-US" sz="3594" b="1" spc="-7">
                <a:solidFill>
                  <a:srgbClr val="FFFFFF"/>
                </a:solidFill>
                <a:latin typeface="IBM Plex Sans Bold"/>
                <a:ea typeface="IBM Plex Sans Bold"/>
                <a:cs typeface="IBM Plex Sans Bold"/>
                <a:sym typeface="IBM Plex Sans Bold"/>
              </a:rPr>
              <a:t>6) Audit would be 100% Virtual / Online and No Offsite Visits. </a:t>
            </a:r>
          </a:p>
          <a:p>
            <a:pPr algn="l">
              <a:lnSpc>
                <a:spcPts val="5031"/>
              </a:lnSpc>
              <a:spcBef>
                <a:spcPct val="0"/>
              </a:spcBef>
            </a:pPr>
            <a:r>
              <a:rPr lang="en-US" sz="3594" b="1" spc="-7">
                <a:solidFill>
                  <a:srgbClr val="FFFFFF"/>
                </a:solidFill>
                <a:latin typeface="IBM Plex Sans Bold"/>
                <a:ea typeface="IBM Plex Sans Bold"/>
                <a:cs typeface="IBM Plex Sans Bold"/>
                <a:sym typeface="IBM Plex Sans Bold"/>
              </a:rPr>
              <a:t>[You may NOT get all details until you show interest to Proceed]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5921063" y="9215063"/>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3" name="TextBox 3"/>
          <p:cNvSpPr txBox="1"/>
          <p:nvPr/>
        </p:nvSpPr>
        <p:spPr>
          <a:xfrm>
            <a:off x="492300" y="1273257"/>
            <a:ext cx="16612232" cy="5727530"/>
          </a:xfrm>
          <a:prstGeom prst="rect">
            <a:avLst/>
          </a:prstGeom>
        </p:spPr>
        <p:txBody>
          <a:bodyPr lIns="0" tIns="0" rIns="0" bIns="0" rtlCol="0" anchor="t">
            <a:spAutoFit/>
          </a:bodyPr>
          <a:lstStyle/>
          <a:p>
            <a:pPr algn="just">
              <a:lnSpc>
                <a:spcPts val="5031"/>
              </a:lnSpc>
            </a:pPr>
            <a:r>
              <a:rPr lang="en-US" sz="3594" b="1" spc="-7" dirty="0">
                <a:solidFill>
                  <a:srgbClr val="FFFFFF"/>
                </a:solidFill>
                <a:latin typeface="IBM Plex Sans Bold"/>
                <a:ea typeface="IBM Plex Sans Bold"/>
                <a:cs typeface="IBM Plex Sans Bold"/>
                <a:sym typeface="IBM Plex Sans Bold"/>
              </a:rPr>
              <a:t>7) How many TSC would be covered? Will it be 3 Trust Service Criteria (TSC).* Or 5 TSC [For </a:t>
            </a:r>
            <a:r>
              <a:rPr lang="en-US" sz="3594" b="1" spc="-7" dirty="0" err="1">
                <a:solidFill>
                  <a:srgbClr val="FFFFFF"/>
                </a:solidFill>
                <a:latin typeface="IBM Plex Sans Bold"/>
                <a:ea typeface="IBM Plex Sans Bold"/>
                <a:cs typeface="IBM Plex Sans Bold"/>
                <a:sym typeface="IBM Plex Sans Bold"/>
              </a:rPr>
              <a:t>CertPro</a:t>
            </a:r>
            <a:r>
              <a:rPr lang="en-US" sz="3594" b="1" spc="-7" dirty="0">
                <a:solidFill>
                  <a:srgbClr val="FFFFFF"/>
                </a:solidFill>
                <a:latin typeface="IBM Plex Sans Bold"/>
                <a:ea typeface="IBM Plex Sans Bold"/>
                <a:cs typeface="IBM Plex Sans Bold"/>
                <a:sym typeface="IBM Plex Sans Bold"/>
              </a:rPr>
              <a:t> its 3 TSC] , Some vendors would consider all 5 TSC.</a:t>
            </a:r>
          </a:p>
          <a:p>
            <a:pPr algn="just">
              <a:lnSpc>
                <a:spcPts val="5031"/>
              </a:lnSpc>
            </a:pPr>
            <a:endParaRPr lang="en-US" sz="3594" b="1" spc="-7" dirty="0">
              <a:solidFill>
                <a:srgbClr val="FFFFFF"/>
              </a:solidFill>
              <a:latin typeface="IBM Plex Sans Bold"/>
              <a:ea typeface="IBM Plex Sans Bold"/>
              <a:cs typeface="IBM Plex Sans Bold"/>
              <a:sym typeface="IBM Plex Sans Bold"/>
            </a:endParaRPr>
          </a:p>
          <a:p>
            <a:pPr algn="just">
              <a:lnSpc>
                <a:spcPts val="5031"/>
              </a:lnSpc>
            </a:pPr>
            <a:r>
              <a:rPr lang="en-US" sz="3594" b="1" spc="-7" dirty="0">
                <a:solidFill>
                  <a:srgbClr val="FFFFFF"/>
                </a:solidFill>
                <a:latin typeface="IBM Plex Sans Bold"/>
                <a:ea typeface="IBM Plex Sans Bold"/>
                <a:cs typeface="IBM Plex Sans Bold"/>
                <a:sym typeface="IBM Plex Sans Bold"/>
              </a:rPr>
              <a:t>Yes, a SOC 2 report can be valid for three Trust Service Criteria (TSC) out of the five available. The SOC 2 framework allows organizations to choose which criteria to include in their audit, but </a:t>
            </a:r>
            <a:r>
              <a:rPr lang="en-US" sz="4400" b="1" spc="-7" dirty="0">
                <a:solidFill>
                  <a:srgbClr val="00B050"/>
                </a:solidFill>
                <a:latin typeface="IBM Plex Sans Bold"/>
                <a:ea typeface="IBM Plex Sans Bold"/>
                <a:cs typeface="IBM Plex Sans Bold"/>
                <a:sym typeface="IBM Plex Sans Bold"/>
              </a:rPr>
              <a:t>Security</a:t>
            </a:r>
            <a:r>
              <a:rPr lang="en-US" sz="3594" b="1" spc="-7" dirty="0">
                <a:solidFill>
                  <a:srgbClr val="FFFFFF"/>
                </a:solidFill>
                <a:latin typeface="IBM Plex Sans Bold"/>
                <a:ea typeface="IBM Plex Sans Bold"/>
                <a:cs typeface="IBM Plex Sans Bold"/>
                <a:sym typeface="IBM Plex Sans Bold"/>
              </a:rPr>
              <a:t> is always required. Other criteria like Availability, Processing Integrity, Confidentiality, and Privacy can be added based on the specific needs and services of the organization</a:t>
            </a:r>
          </a:p>
        </p:txBody>
      </p:sp>
      <p:sp>
        <p:nvSpPr>
          <p:cNvPr id="4" name="TextBox 4"/>
          <p:cNvSpPr txBox="1"/>
          <p:nvPr/>
        </p:nvSpPr>
        <p:spPr>
          <a:xfrm>
            <a:off x="-219785"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2.3.4</a:t>
            </a:r>
          </a:p>
        </p:txBody>
      </p:sp>
      <p:sp>
        <p:nvSpPr>
          <p:cNvPr id="5" name="TextBox 5"/>
          <p:cNvSpPr txBox="1"/>
          <p:nvPr/>
        </p:nvSpPr>
        <p:spPr>
          <a:xfrm>
            <a:off x="1985382" y="-32586"/>
            <a:ext cx="14840068" cy="669491"/>
          </a:xfrm>
          <a:prstGeom prst="rect">
            <a:avLst/>
          </a:prstGeom>
        </p:spPr>
        <p:txBody>
          <a:bodyPr lIns="0" tIns="0" rIns="0" bIns="0" rtlCol="0" anchor="t">
            <a:spAutoFit/>
          </a:bodyPr>
          <a:lstStyle/>
          <a:p>
            <a:pPr algn="ctr">
              <a:lnSpc>
                <a:spcPts val="5623"/>
              </a:lnSpc>
              <a:spcBef>
                <a:spcPct val="0"/>
              </a:spcBef>
            </a:pPr>
            <a:r>
              <a:rPr lang="en-US" sz="4017" b="1" u="sng" spc="-8">
                <a:solidFill>
                  <a:srgbClr val="FFFFFF"/>
                </a:solidFill>
                <a:latin typeface="IBM Plex Sans Bold"/>
                <a:ea typeface="IBM Plex Sans Bold"/>
                <a:cs typeface="IBM Plex Sans Bold"/>
                <a:sym typeface="IBM Plex Sans Bold"/>
              </a:rPr>
              <a:t>What things to clarify with Vendor?</a:t>
            </a:r>
          </a:p>
        </p:txBody>
      </p:sp>
      <p:sp>
        <p:nvSpPr>
          <p:cNvPr id="6" name="TextBox 6"/>
          <p:cNvSpPr txBox="1"/>
          <p:nvPr/>
        </p:nvSpPr>
        <p:spPr>
          <a:xfrm>
            <a:off x="484901" y="7120585"/>
            <a:ext cx="16340549" cy="1261257"/>
          </a:xfrm>
          <a:prstGeom prst="rect">
            <a:avLst/>
          </a:prstGeom>
        </p:spPr>
        <p:txBody>
          <a:bodyPr lIns="0" tIns="0" rIns="0" bIns="0" rtlCol="0" anchor="t">
            <a:spAutoFit/>
          </a:bodyPr>
          <a:lstStyle/>
          <a:p>
            <a:pPr algn="l">
              <a:lnSpc>
                <a:spcPts val="5031"/>
              </a:lnSpc>
              <a:spcBef>
                <a:spcPct val="0"/>
              </a:spcBef>
            </a:pPr>
            <a:r>
              <a:rPr lang="en-US" sz="3594" b="1" spc="-7" dirty="0">
                <a:solidFill>
                  <a:srgbClr val="FFFFFF"/>
                </a:solidFill>
                <a:latin typeface="IBM Plex Sans Bold"/>
                <a:ea typeface="IBM Plex Sans Bold"/>
                <a:cs typeface="IBM Plex Sans Bold"/>
                <a:sym typeface="IBM Plex Sans Bold"/>
              </a:rPr>
              <a:t>8) Can you share list of "Total of Point of Focus" That would be covered in the report?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5921063" y="9215063"/>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3" name="TextBox 3"/>
          <p:cNvSpPr txBox="1"/>
          <p:nvPr/>
        </p:nvSpPr>
        <p:spPr>
          <a:xfrm>
            <a:off x="236130" y="1364901"/>
            <a:ext cx="17230453" cy="1899432"/>
          </a:xfrm>
          <a:prstGeom prst="rect">
            <a:avLst/>
          </a:prstGeom>
        </p:spPr>
        <p:txBody>
          <a:bodyPr lIns="0" tIns="0" rIns="0" bIns="0" rtlCol="0" anchor="t">
            <a:spAutoFit/>
          </a:bodyPr>
          <a:lstStyle/>
          <a:p>
            <a:pPr algn="just">
              <a:lnSpc>
                <a:spcPts val="5031"/>
              </a:lnSpc>
            </a:pPr>
            <a:r>
              <a:rPr lang="en-US" sz="3594" b="1" spc="-7" dirty="0">
                <a:solidFill>
                  <a:srgbClr val="FFFFFF"/>
                </a:solidFill>
                <a:latin typeface="IBM Plex Sans Bold"/>
                <a:ea typeface="IBM Plex Sans Bold"/>
                <a:cs typeface="IBM Plex Sans Bold"/>
                <a:sym typeface="IBM Plex Sans Bold"/>
              </a:rPr>
              <a:t>9) Do you have an in house-CPA? </a:t>
            </a:r>
          </a:p>
          <a:p>
            <a:pPr algn="just">
              <a:lnSpc>
                <a:spcPts val="5031"/>
              </a:lnSpc>
            </a:pPr>
            <a:r>
              <a:rPr lang="en-US" sz="3594" b="1" spc="-7" dirty="0">
                <a:solidFill>
                  <a:srgbClr val="FFFFFF"/>
                </a:solidFill>
                <a:latin typeface="IBM Plex Sans Bold"/>
                <a:ea typeface="IBM Plex Sans Bold"/>
                <a:cs typeface="IBM Plex Sans Bold"/>
                <a:sym typeface="IBM Plex Sans Bold"/>
              </a:rPr>
              <a:t>An in-house CPA is a Certified Public Accountant who is employed directly by a company or organization, rather than working for an external accounting firm</a:t>
            </a:r>
          </a:p>
        </p:txBody>
      </p:sp>
      <p:sp>
        <p:nvSpPr>
          <p:cNvPr id="4" name="TextBox 4"/>
          <p:cNvSpPr txBox="1"/>
          <p:nvPr/>
        </p:nvSpPr>
        <p:spPr>
          <a:xfrm>
            <a:off x="-219785"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2.3.4</a:t>
            </a:r>
          </a:p>
        </p:txBody>
      </p:sp>
      <p:sp>
        <p:nvSpPr>
          <p:cNvPr id="5" name="TextBox 5"/>
          <p:cNvSpPr txBox="1"/>
          <p:nvPr/>
        </p:nvSpPr>
        <p:spPr>
          <a:xfrm>
            <a:off x="1985382" y="-32586"/>
            <a:ext cx="14840068" cy="669491"/>
          </a:xfrm>
          <a:prstGeom prst="rect">
            <a:avLst/>
          </a:prstGeom>
        </p:spPr>
        <p:txBody>
          <a:bodyPr lIns="0" tIns="0" rIns="0" bIns="0" rtlCol="0" anchor="t">
            <a:spAutoFit/>
          </a:bodyPr>
          <a:lstStyle/>
          <a:p>
            <a:pPr algn="ctr">
              <a:lnSpc>
                <a:spcPts val="5623"/>
              </a:lnSpc>
              <a:spcBef>
                <a:spcPct val="0"/>
              </a:spcBef>
            </a:pPr>
            <a:r>
              <a:rPr lang="en-US" sz="4017" b="1" u="sng" spc="-8">
                <a:solidFill>
                  <a:srgbClr val="FFFFFF"/>
                </a:solidFill>
                <a:latin typeface="IBM Plex Sans Bold"/>
                <a:ea typeface="IBM Plex Sans Bold"/>
                <a:cs typeface="IBM Plex Sans Bold"/>
                <a:sym typeface="IBM Plex Sans Bold"/>
              </a:rPr>
              <a:t>What things to clarify with Vendor?</a:t>
            </a:r>
          </a:p>
        </p:txBody>
      </p:sp>
      <p:sp>
        <p:nvSpPr>
          <p:cNvPr id="6" name="TextBox 6"/>
          <p:cNvSpPr txBox="1"/>
          <p:nvPr/>
        </p:nvSpPr>
        <p:spPr>
          <a:xfrm>
            <a:off x="236130" y="3827855"/>
            <a:ext cx="17394464" cy="5090307"/>
          </a:xfrm>
          <a:prstGeom prst="rect">
            <a:avLst/>
          </a:prstGeom>
        </p:spPr>
        <p:txBody>
          <a:bodyPr lIns="0" tIns="0" rIns="0" bIns="0" rtlCol="0" anchor="t">
            <a:spAutoFit/>
          </a:bodyPr>
          <a:lstStyle/>
          <a:p>
            <a:pPr algn="just">
              <a:lnSpc>
                <a:spcPts val="5031"/>
              </a:lnSpc>
            </a:pPr>
            <a:r>
              <a:rPr lang="en-US" sz="3594" b="1" spc="-7" dirty="0">
                <a:solidFill>
                  <a:srgbClr val="FFFFFF"/>
                </a:solidFill>
                <a:latin typeface="IBM Plex Sans Bold"/>
                <a:ea typeface="IBM Plex Sans Bold"/>
                <a:cs typeface="IBM Plex Sans Bold"/>
                <a:sym typeface="IBM Plex Sans Bold"/>
              </a:rPr>
              <a:t>10) Could you please share list of Policies we would be creating during this exercise? [Should be somewhere </a:t>
            </a:r>
            <a:r>
              <a:rPr lang="en-US" sz="3594" b="1" spc="-7" dirty="0" smtClean="0">
                <a:solidFill>
                  <a:srgbClr val="FFFFFF"/>
                </a:solidFill>
                <a:latin typeface="IBM Plex Sans Bold"/>
                <a:ea typeface="IBM Plex Sans Bold"/>
                <a:cs typeface="IBM Plex Sans Bold"/>
                <a:sym typeface="IBM Plex Sans Bold"/>
              </a:rPr>
              <a:t>20-25 </a:t>
            </a:r>
            <a:r>
              <a:rPr lang="en-US" sz="3594" b="1" spc="-7" dirty="0">
                <a:solidFill>
                  <a:srgbClr val="FFFFFF"/>
                </a:solidFill>
                <a:latin typeface="IBM Plex Sans Bold"/>
                <a:ea typeface="IBM Plex Sans Bold"/>
                <a:cs typeface="IBM Plex Sans Bold"/>
                <a:sym typeface="IBM Plex Sans Bold"/>
              </a:rPr>
              <a:t>policies and some records/ list for 3  Trust Service Criteria (TSC).]</a:t>
            </a:r>
          </a:p>
          <a:p>
            <a:pPr algn="just">
              <a:lnSpc>
                <a:spcPts val="5031"/>
              </a:lnSpc>
              <a:spcBef>
                <a:spcPct val="0"/>
              </a:spcBef>
            </a:pPr>
            <a:r>
              <a:rPr lang="en-US" sz="3594" b="1" spc="-7" dirty="0">
                <a:solidFill>
                  <a:srgbClr val="FFFFFF"/>
                </a:solidFill>
                <a:latin typeface="IBM Plex Sans Bold"/>
                <a:ea typeface="IBM Plex Sans Bold"/>
                <a:cs typeface="IBM Plex Sans Bold"/>
                <a:sym typeface="IBM Plex Sans Bold"/>
              </a:rPr>
              <a:t>SECURITY , CONFIDENTIALITY , AVAILABILITY</a:t>
            </a:r>
          </a:p>
          <a:p>
            <a:pPr algn="just">
              <a:lnSpc>
                <a:spcPts val="5031"/>
              </a:lnSpc>
              <a:spcBef>
                <a:spcPct val="0"/>
              </a:spcBef>
            </a:pPr>
            <a:endParaRPr lang="en-US" sz="3594" b="1" spc="-7" dirty="0">
              <a:solidFill>
                <a:srgbClr val="FFFFFF"/>
              </a:solidFill>
              <a:latin typeface="IBM Plex Sans Bold"/>
              <a:ea typeface="IBM Plex Sans Bold"/>
              <a:cs typeface="IBM Plex Sans Bold"/>
              <a:sym typeface="IBM Plex Sans Bold"/>
            </a:endParaRPr>
          </a:p>
          <a:p>
            <a:pPr algn="just">
              <a:lnSpc>
                <a:spcPts val="5031"/>
              </a:lnSpc>
              <a:spcBef>
                <a:spcPct val="0"/>
              </a:spcBef>
            </a:pPr>
            <a:r>
              <a:rPr lang="en-US" sz="3594" b="1" u="none" strike="noStrike" spc="-7" dirty="0">
                <a:solidFill>
                  <a:srgbClr val="FFFFFF"/>
                </a:solidFill>
                <a:latin typeface="IBM Plex Sans Bold"/>
                <a:ea typeface="IBM Plex Sans Bold"/>
                <a:cs typeface="IBM Plex Sans Bold"/>
                <a:sym typeface="IBM Plex Sans Bold"/>
              </a:rPr>
              <a:t>e.g. https://www.riskpro.in/sites/default/files/2025%20Website%20brochures/SOC%202%20(SSAE)%20Advisory%20Brochure%202025.pdf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5921063" y="9215063"/>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3" name="TextBox 3"/>
          <p:cNvSpPr txBox="1"/>
          <p:nvPr/>
        </p:nvSpPr>
        <p:spPr>
          <a:xfrm>
            <a:off x="-219785"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2.3.4</a:t>
            </a:r>
          </a:p>
        </p:txBody>
      </p:sp>
      <p:sp>
        <p:nvSpPr>
          <p:cNvPr id="4" name="TextBox 4"/>
          <p:cNvSpPr txBox="1"/>
          <p:nvPr/>
        </p:nvSpPr>
        <p:spPr>
          <a:xfrm>
            <a:off x="1985382" y="-32586"/>
            <a:ext cx="14840068" cy="669491"/>
          </a:xfrm>
          <a:prstGeom prst="rect">
            <a:avLst/>
          </a:prstGeom>
        </p:spPr>
        <p:txBody>
          <a:bodyPr lIns="0" tIns="0" rIns="0" bIns="0" rtlCol="0" anchor="t">
            <a:spAutoFit/>
          </a:bodyPr>
          <a:lstStyle/>
          <a:p>
            <a:pPr algn="ctr">
              <a:lnSpc>
                <a:spcPts val="5623"/>
              </a:lnSpc>
              <a:spcBef>
                <a:spcPct val="0"/>
              </a:spcBef>
            </a:pPr>
            <a:r>
              <a:rPr lang="en-US" sz="4017" b="1" u="sng" spc="-8">
                <a:solidFill>
                  <a:srgbClr val="FFFFFF"/>
                </a:solidFill>
                <a:latin typeface="IBM Plex Sans Bold"/>
                <a:ea typeface="IBM Plex Sans Bold"/>
                <a:cs typeface="IBM Plex Sans Bold"/>
                <a:sym typeface="IBM Plex Sans Bold"/>
              </a:rPr>
              <a:t>What things to clarify with Vendor?</a:t>
            </a:r>
          </a:p>
        </p:txBody>
      </p:sp>
      <p:sp>
        <p:nvSpPr>
          <p:cNvPr id="5" name="TextBox 5"/>
          <p:cNvSpPr txBox="1"/>
          <p:nvPr/>
        </p:nvSpPr>
        <p:spPr>
          <a:xfrm>
            <a:off x="413809" y="905942"/>
            <a:ext cx="16845491" cy="8496941"/>
          </a:xfrm>
          <a:prstGeom prst="rect">
            <a:avLst/>
          </a:prstGeom>
        </p:spPr>
        <p:txBody>
          <a:bodyPr lIns="0" tIns="0" rIns="0" bIns="0" rtlCol="0" anchor="t">
            <a:spAutoFit/>
          </a:bodyPr>
          <a:lstStyle/>
          <a:p>
            <a:pPr algn="just">
              <a:lnSpc>
                <a:spcPts val="3491"/>
              </a:lnSpc>
            </a:pPr>
            <a:r>
              <a:rPr lang="en-US" sz="2494" b="1" spc="-4" dirty="0">
                <a:solidFill>
                  <a:srgbClr val="FFFFFF"/>
                </a:solidFill>
                <a:latin typeface="IBM Plex Sans Bold"/>
                <a:ea typeface="IBM Plex Sans Bold"/>
                <a:cs typeface="IBM Plex Sans Bold"/>
                <a:sym typeface="IBM Plex Sans Bold"/>
              </a:rPr>
              <a:t>11) Can you share a Combo quotation for SOC2 TYPE1 as well as TYPE2 </a:t>
            </a:r>
          </a:p>
          <a:p>
            <a:pPr algn="just">
              <a:lnSpc>
                <a:spcPts val="3491"/>
              </a:lnSpc>
            </a:pPr>
            <a:r>
              <a:rPr lang="en-US" sz="2494" b="1" spc="-4" dirty="0">
                <a:solidFill>
                  <a:srgbClr val="FFFFFF"/>
                </a:solidFill>
                <a:latin typeface="IBM Plex Sans Bold"/>
                <a:ea typeface="IBM Plex Sans Bold"/>
                <a:cs typeface="IBM Plex Sans Bold"/>
                <a:sym typeface="IBM Plex Sans Bold"/>
              </a:rPr>
              <a:t>--ONLY for SOC2 TYPE1</a:t>
            </a:r>
          </a:p>
          <a:p>
            <a:pPr algn="just">
              <a:lnSpc>
                <a:spcPts val="3491"/>
              </a:lnSpc>
            </a:pPr>
            <a:r>
              <a:rPr lang="en-US" sz="2494" b="1" spc="-4" dirty="0">
                <a:solidFill>
                  <a:srgbClr val="FFFFFF"/>
                </a:solidFill>
                <a:latin typeface="IBM Plex Sans Bold"/>
                <a:ea typeface="IBM Plex Sans Bold"/>
                <a:cs typeface="IBM Plex Sans Bold"/>
                <a:sym typeface="IBM Plex Sans Bold"/>
              </a:rPr>
              <a:t>Only Consultation [As a company we manage to get Audit and attestation]</a:t>
            </a:r>
          </a:p>
          <a:p>
            <a:pPr algn="just">
              <a:lnSpc>
                <a:spcPts val="3491"/>
              </a:lnSpc>
            </a:pPr>
            <a:r>
              <a:rPr lang="en-US" sz="2494" b="1" spc="-4" dirty="0">
                <a:solidFill>
                  <a:srgbClr val="FFFFFF"/>
                </a:solidFill>
                <a:latin typeface="IBM Plex Sans Bold"/>
                <a:ea typeface="IBM Plex Sans Bold"/>
                <a:cs typeface="IBM Plex Sans Bold"/>
                <a:sym typeface="IBM Plex Sans Bold"/>
              </a:rPr>
              <a:t>ONLY AUDIT and ATTESTATION [No Consultation]</a:t>
            </a:r>
          </a:p>
          <a:p>
            <a:pPr algn="just">
              <a:lnSpc>
                <a:spcPts val="3491"/>
              </a:lnSpc>
            </a:pPr>
            <a:r>
              <a:rPr lang="en-US" sz="2494" b="1" spc="-4" dirty="0">
                <a:solidFill>
                  <a:srgbClr val="FFFFFF"/>
                </a:solidFill>
                <a:latin typeface="IBM Plex Sans Bold"/>
                <a:ea typeface="IBM Plex Sans Bold"/>
                <a:cs typeface="IBM Plex Sans Bold"/>
                <a:sym typeface="IBM Plex Sans Bold"/>
              </a:rPr>
              <a:t>Both Consultation, Audit &amp; Attestation services</a:t>
            </a:r>
          </a:p>
          <a:p>
            <a:pPr algn="just">
              <a:lnSpc>
                <a:spcPts val="3491"/>
              </a:lnSpc>
            </a:pPr>
            <a:endParaRPr lang="en-US" sz="2494" b="1" spc="-4" dirty="0">
              <a:solidFill>
                <a:srgbClr val="FFFFFF"/>
              </a:solidFill>
              <a:latin typeface="IBM Plex Sans Bold"/>
              <a:ea typeface="IBM Plex Sans Bold"/>
              <a:cs typeface="IBM Plex Sans Bold"/>
              <a:sym typeface="IBM Plex Sans Bold"/>
            </a:endParaRPr>
          </a:p>
          <a:p>
            <a:pPr algn="just">
              <a:lnSpc>
                <a:spcPts val="3491"/>
              </a:lnSpc>
            </a:pPr>
            <a:r>
              <a:rPr lang="en-US" sz="2494" b="1" spc="-4" dirty="0">
                <a:solidFill>
                  <a:srgbClr val="FFFFFF"/>
                </a:solidFill>
                <a:latin typeface="IBM Plex Sans Bold"/>
                <a:ea typeface="IBM Plex Sans Bold"/>
                <a:cs typeface="IBM Plex Sans Bold"/>
                <a:sym typeface="IBM Plex Sans Bold"/>
              </a:rPr>
              <a:t>--ONLY for SOC2 TYPE2</a:t>
            </a:r>
          </a:p>
          <a:p>
            <a:pPr algn="just">
              <a:lnSpc>
                <a:spcPts val="3491"/>
              </a:lnSpc>
            </a:pPr>
            <a:r>
              <a:rPr lang="en-US" sz="2494" b="1" spc="-4" dirty="0">
                <a:solidFill>
                  <a:srgbClr val="FFFFFF"/>
                </a:solidFill>
                <a:latin typeface="IBM Plex Sans Bold"/>
                <a:ea typeface="IBM Plex Sans Bold"/>
                <a:cs typeface="IBM Plex Sans Bold"/>
                <a:sym typeface="IBM Plex Sans Bold"/>
              </a:rPr>
              <a:t>Only Consultation [As a company we manage to get Audit and attestation]</a:t>
            </a:r>
          </a:p>
          <a:p>
            <a:pPr algn="just">
              <a:lnSpc>
                <a:spcPts val="3491"/>
              </a:lnSpc>
            </a:pPr>
            <a:r>
              <a:rPr lang="en-US" sz="2494" b="1" spc="-4" dirty="0">
                <a:solidFill>
                  <a:srgbClr val="FFFFFF"/>
                </a:solidFill>
                <a:latin typeface="IBM Plex Sans Bold"/>
                <a:ea typeface="IBM Plex Sans Bold"/>
                <a:cs typeface="IBM Plex Sans Bold"/>
                <a:sym typeface="IBM Plex Sans Bold"/>
              </a:rPr>
              <a:t>ONLY AUDIT and ATTESTATION [No Consultation]</a:t>
            </a:r>
          </a:p>
          <a:p>
            <a:pPr algn="just">
              <a:lnSpc>
                <a:spcPts val="3491"/>
              </a:lnSpc>
            </a:pPr>
            <a:r>
              <a:rPr lang="en-US" sz="2494" b="1" spc="-4" dirty="0">
                <a:solidFill>
                  <a:srgbClr val="FFFFFF"/>
                </a:solidFill>
                <a:latin typeface="IBM Plex Sans Bold"/>
                <a:ea typeface="IBM Plex Sans Bold"/>
                <a:cs typeface="IBM Plex Sans Bold"/>
                <a:sym typeface="IBM Plex Sans Bold"/>
              </a:rPr>
              <a:t>Both Consultation, Audit &amp; Attestation services</a:t>
            </a:r>
          </a:p>
          <a:p>
            <a:pPr algn="just">
              <a:lnSpc>
                <a:spcPts val="3491"/>
              </a:lnSpc>
            </a:pPr>
            <a:endParaRPr lang="en-US" sz="2494" b="1" spc="-4" dirty="0">
              <a:solidFill>
                <a:srgbClr val="FFFFFF"/>
              </a:solidFill>
              <a:latin typeface="IBM Plex Sans Bold"/>
              <a:ea typeface="IBM Plex Sans Bold"/>
              <a:cs typeface="IBM Plex Sans Bold"/>
              <a:sym typeface="IBM Plex Sans Bold"/>
            </a:endParaRPr>
          </a:p>
          <a:p>
            <a:pPr algn="just">
              <a:lnSpc>
                <a:spcPts val="3491"/>
              </a:lnSpc>
              <a:spcBef>
                <a:spcPct val="0"/>
              </a:spcBef>
            </a:pPr>
            <a:r>
              <a:rPr lang="en-US" sz="2494" b="1" spc="-4" dirty="0">
                <a:solidFill>
                  <a:srgbClr val="FFFFFF"/>
                </a:solidFill>
                <a:latin typeface="IBM Plex Sans Bold"/>
                <a:ea typeface="IBM Plex Sans Bold"/>
                <a:cs typeface="IBM Plex Sans Bold"/>
                <a:sym typeface="IBM Plex Sans Bold"/>
              </a:rPr>
              <a:t>-- Once done with SOC2 TYPE2 then after 1 year , Yearly AUDIT and ATTESTATION [No Consultation] charges [</a:t>
            </a:r>
            <a:r>
              <a:rPr lang="en-US" sz="2494" b="1" u="none" strike="noStrike" spc="-4" dirty="0">
                <a:solidFill>
                  <a:srgbClr val="FFFFFF"/>
                </a:solidFill>
                <a:latin typeface="IBM Plex Sans Bold"/>
                <a:ea typeface="IBM Plex Sans Bold"/>
                <a:cs typeface="IBM Plex Sans Bold"/>
                <a:sym typeface="IBM Plex Sans Bold"/>
              </a:rPr>
              <a:t>e.g. For next 3 years what could be these charges? --&gt; Better to have a fixed term and in case if we are interested next year we can get it done else find a new vendor]</a:t>
            </a:r>
          </a:p>
          <a:p>
            <a:pPr algn="just">
              <a:lnSpc>
                <a:spcPts val="3491"/>
              </a:lnSpc>
              <a:spcBef>
                <a:spcPct val="0"/>
              </a:spcBef>
            </a:pPr>
            <a:endParaRPr lang="en-US" sz="2494" b="1" u="none" strike="noStrike" spc="-4" dirty="0">
              <a:solidFill>
                <a:srgbClr val="FFFFFF"/>
              </a:solidFill>
              <a:latin typeface="IBM Plex Sans Bold"/>
              <a:ea typeface="IBM Plex Sans Bold"/>
              <a:cs typeface="IBM Plex Sans Bold"/>
              <a:sym typeface="IBM Plex Sans Bold"/>
            </a:endParaRPr>
          </a:p>
          <a:p>
            <a:pPr algn="just">
              <a:lnSpc>
                <a:spcPts val="3491"/>
              </a:lnSpc>
              <a:spcBef>
                <a:spcPct val="0"/>
              </a:spcBef>
            </a:pPr>
            <a:r>
              <a:rPr lang="en-US" sz="2494" b="1" u="none" strike="noStrike" spc="-4" dirty="0">
                <a:solidFill>
                  <a:srgbClr val="FFFFFF"/>
                </a:solidFill>
                <a:latin typeface="IBM Plex Sans Bold"/>
                <a:ea typeface="IBM Plex Sans Bold"/>
                <a:cs typeface="IBM Plex Sans Bold"/>
                <a:sym typeface="IBM Plex Sans Bold"/>
              </a:rPr>
              <a:t>Implementing SOC2 and ISO27001 in Parallel</a:t>
            </a:r>
          </a:p>
          <a:p>
            <a:pPr algn="just">
              <a:lnSpc>
                <a:spcPts val="3491"/>
              </a:lnSpc>
              <a:spcBef>
                <a:spcPct val="0"/>
              </a:spcBef>
            </a:pPr>
            <a:r>
              <a:rPr lang="en-US" sz="2494" b="1" u="none" strike="noStrike" spc="-4" dirty="0">
                <a:solidFill>
                  <a:srgbClr val="FFFFFF"/>
                </a:solidFill>
                <a:latin typeface="IBM Plex Sans Bold"/>
                <a:ea typeface="IBM Plex Sans Bold"/>
                <a:cs typeface="IBM Plex Sans Bold"/>
                <a:sym typeface="IBM Plex Sans Bold"/>
              </a:rPr>
              <a:t>27001:2022 </a:t>
            </a:r>
          </a:p>
          <a:p>
            <a:pPr algn="just">
              <a:lnSpc>
                <a:spcPts val="3491"/>
              </a:lnSpc>
              <a:spcBef>
                <a:spcPct val="0"/>
              </a:spcBef>
            </a:pPr>
            <a:r>
              <a:rPr lang="en-US" sz="2494" b="1" u="none" strike="noStrike" spc="-4" dirty="0">
                <a:solidFill>
                  <a:srgbClr val="FFFFFF"/>
                </a:solidFill>
                <a:latin typeface="IBM Plex Sans Bold"/>
                <a:ea typeface="IBM Plex Sans Bold"/>
                <a:cs typeface="IBM Plex Sans Bold"/>
                <a:sym typeface="IBM Plex Sans Bold"/>
              </a:rPr>
              <a:t>You may also plan to implement ISO 27001 in parallel with SOC2 , in such cases ask for Combo price since we have 70% control overlap [There are approx. 30% more controls in ISO 27001]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TextBox 2"/>
          <p:cNvSpPr txBox="1"/>
          <p:nvPr/>
        </p:nvSpPr>
        <p:spPr>
          <a:xfrm>
            <a:off x="2382355" y="150889"/>
            <a:ext cx="13135631" cy="475577"/>
          </a:xfrm>
          <a:prstGeom prst="rect">
            <a:avLst/>
          </a:prstGeom>
        </p:spPr>
        <p:txBody>
          <a:bodyPr lIns="0" tIns="0" rIns="0" bIns="0" rtlCol="0" anchor="t">
            <a:spAutoFit/>
          </a:bodyPr>
          <a:lstStyle/>
          <a:p>
            <a:pPr marL="0" lvl="0" indent="0" algn="ctr">
              <a:lnSpc>
                <a:spcPts val="3895"/>
              </a:lnSpc>
            </a:pPr>
            <a:r>
              <a:rPr lang="en-US" sz="3116" b="1" spc="121">
                <a:solidFill>
                  <a:srgbClr val="FFFFFF"/>
                </a:solidFill>
                <a:latin typeface="Helvetica Now Bold"/>
                <a:ea typeface="Helvetica Now Bold"/>
                <a:cs typeface="Helvetica Now Bold"/>
                <a:sym typeface="Helvetica Now Bold"/>
              </a:rPr>
              <a:t>REAL PROJECT : JURISTEK [FINTECH]</a:t>
            </a:r>
          </a:p>
        </p:txBody>
      </p:sp>
      <p:grpSp>
        <p:nvGrpSpPr>
          <p:cNvPr id="3" name="Group 3"/>
          <p:cNvGrpSpPr/>
          <p:nvPr/>
        </p:nvGrpSpPr>
        <p:grpSpPr>
          <a:xfrm>
            <a:off x="184701" y="3311230"/>
            <a:ext cx="9655097" cy="1196340"/>
            <a:chOff x="0" y="0"/>
            <a:chExt cx="12873462" cy="1595120"/>
          </a:xfrm>
        </p:grpSpPr>
        <p:grpSp>
          <p:nvGrpSpPr>
            <p:cNvPr id="4" name="Group 4"/>
            <p:cNvGrpSpPr/>
            <p:nvPr/>
          </p:nvGrpSpPr>
          <p:grpSpPr>
            <a:xfrm>
              <a:off x="0" y="340089"/>
              <a:ext cx="1192655" cy="994162"/>
              <a:chOff x="0" y="0"/>
              <a:chExt cx="487541" cy="406400"/>
            </a:xfrm>
          </p:grpSpPr>
          <p:sp>
            <p:nvSpPr>
              <p:cNvPr id="5" name="Freeform 5"/>
              <p:cNvSpPr/>
              <p:nvPr/>
            </p:nvSpPr>
            <p:spPr>
              <a:xfrm>
                <a:off x="0" y="0"/>
                <a:ext cx="487541" cy="406400"/>
              </a:xfrm>
              <a:custGeom>
                <a:avLst/>
                <a:gdLst/>
                <a:ahLst/>
                <a:cxnLst/>
                <a:rect l="l" t="t" r="r" b="b"/>
                <a:pathLst>
                  <a:path w="487541" h="406400">
                    <a:moveTo>
                      <a:pt x="284341" y="0"/>
                    </a:moveTo>
                    <a:lnTo>
                      <a:pt x="0" y="0"/>
                    </a:lnTo>
                    <a:lnTo>
                      <a:pt x="0" y="406400"/>
                    </a:lnTo>
                    <a:lnTo>
                      <a:pt x="284341" y="406400"/>
                    </a:lnTo>
                    <a:lnTo>
                      <a:pt x="487541" y="203200"/>
                    </a:lnTo>
                    <a:lnTo>
                      <a:pt x="284341" y="0"/>
                    </a:lnTo>
                    <a:close/>
                  </a:path>
                </a:pathLst>
              </a:custGeom>
              <a:solidFill>
                <a:srgbClr val="01FF70"/>
              </a:solidFill>
              <a:ln w="28575" cap="sq">
                <a:gradFill>
                  <a:gsLst>
                    <a:gs pos="0">
                      <a:srgbClr val="57D139">
                        <a:alpha val="100000"/>
                      </a:srgbClr>
                    </a:gs>
                    <a:gs pos="100000">
                      <a:srgbClr val="2FABF1">
                        <a:alpha val="100000"/>
                      </a:srgbClr>
                    </a:gs>
                  </a:gsLst>
                  <a:lin ang="0"/>
                </a:gradFill>
                <a:prstDash val="solid"/>
                <a:miter/>
              </a:ln>
            </p:spPr>
          </p:sp>
          <p:sp>
            <p:nvSpPr>
              <p:cNvPr id="6" name="TextBox 6"/>
              <p:cNvSpPr txBox="1"/>
              <p:nvPr/>
            </p:nvSpPr>
            <p:spPr>
              <a:xfrm>
                <a:off x="0" y="-47625"/>
                <a:ext cx="373241" cy="454025"/>
              </a:xfrm>
              <a:prstGeom prst="rect">
                <a:avLst/>
              </a:prstGeom>
            </p:spPr>
            <p:txBody>
              <a:bodyPr lIns="50800" tIns="50800" rIns="50800" bIns="50800" rtlCol="0" anchor="ctr"/>
              <a:lstStyle/>
              <a:p>
                <a:pPr algn="ctr">
                  <a:lnSpc>
                    <a:spcPts val="2849"/>
                  </a:lnSpc>
                </a:pPr>
                <a:endParaRPr/>
              </a:p>
            </p:txBody>
          </p:sp>
        </p:grpSp>
        <p:sp>
          <p:nvSpPr>
            <p:cNvPr id="7" name="TextBox 7"/>
            <p:cNvSpPr txBox="1"/>
            <p:nvPr/>
          </p:nvSpPr>
          <p:spPr>
            <a:xfrm>
              <a:off x="1902646" y="-47625"/>
              <a:ext cx="10970816" cy="1642745"/>
            </a:xfrm>
            <a:prstGeom prst="rect">
              <a:avLst/>
            </a:prstGeom>
          </p:spPr>
          <p:txBody>
            <a:bodyPr lIns="0" tIns="0" rIns="0" bIns="0" rtlCol="0" anchor="t">
              <a:spAutoFit/>
            </a:bodyPr>
            <a:lstStyle/>
            <a:p>
              <a:pPr algn="just">
                <a:lnSpc>
                  <a:spcPts val="3359"/>
                </a:lnSpc>
              </a:pPr>
              <a:r>
                <a:rPr lang="en-US" sz="2400" b="1" spc="-4">
                  <a:solidFill>
                    <a:srgbClr val="E0D6DE"/>
                  </a:solidFill>
                  <a:latin typeface="Inter Semi-Bold"/>
                  <a:ea typeface="Inter Semi-Bold"/>
                  <a:cs typeface="Inter Semi-Bold"/>
                  <a:sym typeface="Inter Semi-Bold"/>
                </a:rPr>
                <a:t>Loan Origination, Debt Collection, AI powered early warning systems, enterprise solutions for banks. Based out of Kuala Lumpur, Kuala Lumpur, Malaysia</a:t>
              </a:r>
            </a:p>
          </p:txBody>
        </p:sp>
      </p:grpSp>
      <p:grpSp>
        <p:nvGrpSpPr>
          <p:cNvPr id="8" name="Group 8"/>
          <p:cNvGrpSpPr/>
          <p:nvPr/>
        </p:nvGrpSpPr>
        <p:grpSpPr>
          <a:xfrm>
            <a:off x="184701" y="1842616"/>
            <a:ext cx="9655097" cy="777240"/>
            <a:chOff x="0" y="0"/>
            <a:chExt cx="12873462" cy="1036320"/>
          </a:xfrm>
        </p:grpSpPr>
        <p:grpSp>
          <p:nvGrpSpPr>
            <p:cNvPr id="9" name="Group 9"/>
            <p:cNvGrpSpPr/>
            <p:nvPr/>
          </p:nvGrpSpPr>
          <p:grpSpPr>
            <a:xfrm>
              <a:off x="0" y="21079"/>
              <a:ext cx="1125332" cy="994162"/>
              <a:chOff x="0" y="0"/>
              <a:chExt cx="460021" cy="406400"/>
            </a:xfrm>
          </p:grpSpPr>
          <p:sp>
            <p:nvSpPr>
              <p:cNvPr id="10" name="Freeform 10"/>
              <p:cNvSpPr/>
              <p:nvPr/>
            </p:nvSpPr>
            <p:spPr>
              <a:xfrm>
                <a:off x="0" y="0"/>
                <a:ext cx="460021" cy="406400"/>
              </a:xfrm>
              <a:custGeom>
                <a:avLst/>
                <a:gdLst/>
                <a:ahLst/>
                <a:cxnLst/>
                <a:rect l="l" t="t" r="r" b="b"/>
                <a:pathLst>
                  <a:path w="460021" h="406400">
                    <a:moveTo>
                      <a:pt x="256821" y="0"/>
                    </a:moveTo>
                    <a:lnTo>
                      <a:pt x="0" y="0"/>
                    </a:lnTo>
                    <a:lnTo>
                      <a:pt x="0" y="406400"/>
                    </a:lnTo>
                    <a:lnTo>
                      <a:pt x="256821" y="406400"/>
                    </a:lnTo>
                    <a:lnTo>
                      <a:pt x="460021" y="203200"/>
                    </a:lnTo>
                    <a:lnTo>
                      <a:pt x="256821" y="0"/>
                    </a:lnTo>
                    <a:close/>
                  </a:path>
                </a:pathLst>
              </a:custGeom>
              <a:solidFill>
                <a:srgbClr val="01FF70"/>
              </a:solidFill>
              <a:ln w="28575" cap="sq">
                <a:gradFill>
                  <a:gsLst>
                    <a:gs pos="0">
                      <a:srgbClr val="57D139">
                        <a:alpha val="100000"/>
                      </a:srgbClr>
                    </a:gs>
                    <a:gs pos="100000">
                      <a:srgbClr val="2FABF1">
                        <a:alpha val="100000"/>
                      </a:srgbClr>
                    </a:gs>
                  </a:gsLst>
                  <a:lin ang="0"/>
                </a:gradFill>
                <a:prstDash val="solid"/>
                <a:miter/>
              </a:ln>
            </p:spPr>
          </p:sp>
          <p:sp>
            <p:nvSpPr>
              <p:cNvPr id="11" name="TextBox 11"/>
              <p:cNvSpPr txBox="1"/>
              <p:nvPr/>
            </p:nvSpPr>
            <p:spPr>
              <a:xfrm>
                <a:off x="0" y="-47625"/>
                <a:ext cx="345721" cy="454025"/>
              </a:xfrm>
              <a:prstGeom prst="rect">
                <a:avLst/>
              </a:prstGeom>
            </p:spPr>
            <p:txBody>
              <a:bodyPr lIns="50800" tIns="50800" rIns="50800" bIns="50800" rtlCol="0" anchor="ctr"/>
              <a:lstStyle/>
              <a:p>
                <a:pPr algn="ctr">
                  <a:lnSpc>
                    <a:spcPts val="2849"/>
                  </a:lnSpc>
                </a:pPr>
                <a:endParaRPr/>
              </a:p>
            </p:txBody>
          </p:sp>
        </p:grpSp>
        <p:sp>
          <p:nvSpPr>
            <p:cNvPr id="12" name="TextBox 12"/>
            <p:cNvSpPr txBox="1"/>
            <p:nvPr/>
          </p:nvSpPr>
          <p:spPr>
            <a:xfrm>
              <a:off x="1795245" y="-47625"/>
              <a:ext cx="11078217" cy="1083945"/>
            </a:xfrm>
            <a:prstGeom prst="rect">
              <a:avLst/>
            </a:prstGeom>
          </p:spPr>
          <p:txBody>
            <a:bodyPr lIns="0" tIns="0" rIns="0" bIns="0" rtlCol="0" anchor="t">
              <a:spAutoFit/>
            </a:bodyPr>
            <a:lstStyle/>
            <a:p>
              <a:pPr algn="l">
                <a:lnSpc>
                  <a:spcPts val="3359"/>
                </a:lnSpc>
              </a:pPr>
              <a:r>
                <a:rPr lang="en-US" sz="2400" b="1" spc="-4">
                  <a:solidFill>
                    <a:srgbClr val="E0D6DE"/>
                  </a:solidFill>
                  <a:latin typeface="Inter Semi-Bold"/>
                  <a:ea typeface="Inter Semi-Bold"/>
                  <a:cs typeface="Inter Semi-Bold"/>
                  <a:sym typeface="Inter Semi-Bold"/>
                </a:rPr>
                <a:t>Fintech Company that deals with End to End Loan management</a:t>
              </a:r>
            </a:p>
          </p:txBody>
        </p:sp>
      </p:grpSp>
      <p:sp>
        <p:nvSpPr>
          <p:cNvPr id="13" name="TextBox 13"/>
          <p:cNvSpPr txBox="1"/>
          <p:nvPr/>
        </p:nvSpPr>
        <p:spPr>
          <a:xfrm>
            <a:off x="0" y="672465"/>
            <a:ext cx="17775785" cy="356169"/>
          </a:xfrm>
          <a:prstGeom prst="rect">
            <a:avLst/>
          </a:prstGeom>
        </p:spPr>
        <p:txBody>
          <a:bodyPr lIns="0" tIns="0" rIns="0" bIns="0" rtlCol="0" anchor="t">
            <a:spAutoFit/>
          </a:bodyPr>
          <a:lstStyle/>
          <a:p>
            <a:pPr algn="ctr">
              <a:lnSpc>
                <a:spcPts val="2940"/>
              </a:lnSpc>
              <a:spcBef>
                <a:spcPct val="0"/>
              </a:spcBef>
            </a:pPr>
            <a:r>
              <a:rPr lang="en-US" sz="2100" b="1" u="sng" spc="-4">
                <a:solidFill>
                  <a:srgbClr val="FFFFFF"/>
                </a:solidFill>
                <a:latin typeface="Inter Semi-Bold"/>
                <a:ea typeface="Inter Semi-Bold"/>
                <a:cs typeface="Inter Semi-Bold"/>
                <a:sym typeface="Inter Semi-Bold"/>
                <a:hlinkClick r:id="rId2" tooltip="https://www.fintech.coffee/research/56-malaysia"/>
              </a:rPr>
              <a:t>https://www.fintech.coffee/research/56-malaysia</a:t>
            </a:r>
          </a:p>
        </p:txBody>
      </p:sp>
      <p:grpSp>
        <p:nvGrpSpPr>
          <p:cNvPr id="14" name="Group 14"/>
          <p:cNvGrpSpPr/>
          <p:nvPr/>
        </p:nvGrpSpPr>
        <p:grpSpPr>
          <a:xfrm>
            <a:off x="184701" y="5198944"/>
            <a:ext cx="9655097" cy="1196142"/>
            <a:chOff x="0" y="0"/>
            <a:chExt cx="12873462" cy="1594855"/>
          </a:xfrm>
        </p:grpSpPr>
        <p:grpSp>
          <p:nvGrpSpPr>
            <p:cNvPr id="15" name="Group 15"/>
            <p:cNvGrpSpPr/>
            <p:nvPr/>
          </p:nvGrpSpPr>
          <p:grpSpPr>
            <a:xfrm>
              <a:off x="0" y="300479"/>
              <a:ext cx="1125332" cy="994162"/>
              <a:chOff x="0" y="0"/>
              <a:chExt cx="460021" cy="406400"/>
            </a:xfrm>
          </p:grpSpPr>
          <p:sp>
            <p:nvSpPr>
              <p:cNvPr id="16" name="Freeform 16"/>
              <p:cNvSpPr/>
              <p:nvPr/>
            </p:nvSpPr>
            <p:spPr>
              <a:xfrm>
                <a:off x="0" y="0"/>
                <a:ext cx="460021" cy="406400"/>
              </a:xfrm>
              <a:custGeom>
                <a:avLst/>
                <a:gdLst/>
                <a:ahLst/>
                <a:cxnLst/>
                <a:rect l="l" t="t" r="r" b="b"/>
                <a:pathLst>
                  <a:path w="460021" h="406400">
                    <a:moveTo>
                      <a:pt x="256821" y="0"/>
                    </a:moveTo>
                    <a:lnTo>
                      <a:pt x="0" y="0"/>
                    </a:lnTo>
                    <a:lnTo>
                      <a:pt x="0" y="406400"/>
                    </a:lnTo>
                    <a:lnTo>
                      <a:pt x="256821" y="406400"/>
                    </a:lnTo>
                    <a:lnTo>
                      <a:pt x="460021" y="203200"/>
                    </a:lnTo>
                    <a:lnTo>
                      <a:pt x="256821" y="0"/>
                    </a:lnTo>
                    <a:close/>
                  </a:path>
                </a:pathLst>
              </a:custGeom>
              <a:solidFill>
                <a:srgbClr val="01FF70"/>
              </a:solidFill>
              <a:ln w="28575" cap="sq">
                <a:gradFill>
                  <a:gsLst>
                    <a:gs pos="0">
                      <a:srgbClr val="57D139">
                        <a:alpha val="100000"/>
                      </a:srgbClr>
                    </a:gs>
                    <a:gs pos="100000">
                      <a:srgbClr val="2FABF1">
                        <a:alpha val="100000"/>
                      </a:srgbClr>
                    </a:gs>
                  </a:gsLst>
                  <a:lin ang="0"/>
                </a:gradFill>
                <a:prstDash val="solid"/>
                <a:miter/>
              </a:ln>
            </p:spPr>
          </p:sp>
          <p:sp>
            <p:nvSpPr>
              <p:cNvPr id="17" name="TextBox 17"/>
              <p:cNvSpPr txBox="1"/>
              <p:nvPr/>
            </p:nvSpPr>
            <p:spPr>
              <a:xfrm>
                <a:off x="0" y="-47625"/>
                <a:ext cx="345721" cy="454025"/>
              </a:xfrm>
              <a:prstGeom prst="rect">
                <a:avLst/>
              </a:prstGeom>
            </p:spPr>
            <p:txBody>
              <a:bodyPr lIns="50800" tIns="50800" rIns="50800" bIns="50800" rtlCol="0" anchor="ctr"/>
              <a:lstStyle/>
              <a:p>
                <a:pPr algn="ctr">
                  <a:lnSpc>
                    <a:spcPts val="2849"/>
                  </a:lnSpc>
                </a:pPr>
                <a:endParaRPr/>
              </a:p>
            </p:txBody>
          </p:sp>
        </p:grpSp>
        <p:sp>
          <p:nvSpPr>
            <p:cNvPr id="18" name="TextBox 18"/>
            <p:cNvSpPr txBox="1"/>
            <p:nvPr/>
          </p:nvSpPr>
          <p:spPr>
            <a:xfrm>
              <a:off x="1795245" y="-47625"/>
              <a:ext cx="11078217" cy="1642480"/>
            </a:xfrm>
            <a:prstGeom prst="rect">
              <a:avLst/>
            </a:prstGeom>
          </p:spPr>
          <p:txBody>
            <a:bodyPr lIns="0" tIns="0" rIns="0" bIns="0" rtlCol="0" anchor="t">
              <a:spAutoFit/>
            </a:bodyPr>
            <a:lstStyle/>
            <a:p>
              <a:pPr algn="l">
                <a:lnSpc>
                  <a:spcPts val="3359"/>
                </a:lnSpc>
              </a:pPr>
              <a:r>
                <a:rPr lang="en-US" sz="2400" b="1" spc="-4">
                  <a:solidFill>
                    <a:srgbClr val="E0D6DE"/>
                  </a:solidFill>
                  <a:latin typeface="Inter Semi-Bold"/>
                  <a:ea typeface="Inter Semi-Bold"/>
                  <a:cs typeface="Inter Semi-Bold"/>
                  <a:sym typeface="Inter Semi-Bold"/>
                </a:rPr>
                <a:t>Physical address : ABC Building, Kuala Lumpur, Malaysia [1 Floor in one same building] [No Other Physical Locations]</a:t>
              </a:r>
            </a:p>
          </p:txBody>
        </p:sp>
      </p:grpSp>
      <p:grpSp>
        <p:nvGrpSpPr>
          <p:cNvPr id="19" name="Group 19"/>
          <p:cNvGrpSpPr/>
          <p:nvPr/>
        </p:nvGrpSpPr>
        <p:grpSpPr>
          <a:xfrm>
            <a:off x="184701" y="7219184"/>
            <a:ext cx="9655097" cy="786962"/>
            <a:chOff x="0" y="0"/>
            <a:chExt cx="12873462" cy="1049283"/>
          </a:xfrm>
        </p:grpSpPr>
        <p:grpSp>
          <p:nvGrpSpPr>
            <p:cNvPr id="20" name="Group 20"/>
            <p:cNvGrpSpPr/>
            <p:nvPr/>
          </p:nvGrpSpPr>
          <p:grpSpPr>
            <a:xfrm>
              <a:off x="0" y="55121"/>
              <a:ext cx="1125332" cy="994162"/>
              <a:chOff x="0" y="0"/>
              <a:chExt cx="460021" cy="406400"/>
            </a:xfrm>
          </p:grpSpPr>
          <p:sp>
            <p:nvSpPr>
              <p:cNvPr id="21" name="Freeform 21"/>
              <p:cNvSpPr/>
              <p:nvPr/>
            </p:nvSpPr>
            <p:spPr>
              <a:xfrm>
                <a:off x="0" y="0"/>
                <a:ext cx="460021" cy="406400"/>
              </a:xfrm>
              <a:custGeom>
                <a:avLst/>
                <a:gdLst/>
                <a:ahLst/>
                <a:cxnLst/>
                <a:rect l="l" t="t" r="r" b="b"/>
                <a:pathLst>
                  <a:path w="460021" h="406400">
                    <a:moveTo>
                      <a:pt x="256821" y="0"/>
                    </a:moveTo>
                    <a:lnTo>
                      <a:pt x="0" y="0"/>
                    </a:lnTo>
                    <a:lnTo>
                      <a:pt x="0" y="406400"/>
                    </a:lnTo>
                    <a:lnTo>
                      <a:pt x="256821" y="406400"/>
                    </a:lnTo>
                    <a:lnTo>
                      <a:pt x="460021" y="203200"/>
                    </a:lnTo>
                    <a:lnTo>
                      <a:pt x="256821" y="0"/>
                    </a:lnTo>
                    <a:close/>
                  </a:path>
                </a:pathLst>
              </a:custGeom>
              <a:solidFill>
                <a:srgbClr val="01FF70"/>
              </a:solidFill>
              <a:ln w="28575" cap="sq">
                <a:gradFill>
                  <a:gsLst>
                    <a:gs pos="0">
                      <a:srgbClr val="57D139">
                        <a:alpha val="100000"/>
                      </a:srgbClr>
                    </a:gs>
                    <a:gs pos="100000">
                      <a:srgbClr val="2FABF1">
                        <a:alpha val="100000"/>
                      </a:srgbClr>
                    </a:gs>
                  </a:gsLst>
                  <a:lin ang="0"/>
                </a:gradFill>
                <a:prstDash val="solid"/>
                <a:miter/>
              </a:ln>
            </p:spPr>
          </p:sp>
          <p:sp>
            <p:nvSpPr>
              <p:cNvPr id="22" name="TextBox 22"/>
              <p:cNvSpPr txBox="1"/>
              <p:nvPr/>
            </p:nvSpPr>
            <p:spPr>
              <a:xfrm>
                <a:off x="0" y="-47625"/>
                <a:ext cx="345721" cy="454025"/>
              </a:xfrm>
              <a:prstGeom prst="rect">
                <a:avLst/>
              </a:prstGeom>
            </p:spPr>
            <p:txBody>
              <a:bodyPr lIns="50800" tIns="50800" rIns="50800" bIns="50800" rtlCol="0" anchor="ctr"/>
              <a:lstStyle/>
              <a:p>
                <a:pPr algn="ctr">
                  <a:lnSpc>
                    <a:spcPts val="2849"/>
                  </a:lnSpc>
                </a:pPr>
                <a:endParaRPr/>
              </a:p>
            </p:txBody>
          </p:sp>
        </p:grpSp>
        <p:sp>
          <p:nvSpPr>
            <p:cNvPr id="23" name="TextBox 23"/>
            <p:cNvSpPr txBox="1"/>
            <p:nvPr/>
          </p:nvSpPr>
          <p:spPr>
            <a:xfrm>
              <a:off x="1795245" y="-47625"/>
              <a:ext cx="11078217" cy="1083769"/>
            </a:xfrm>
            <a:prstGeom prst="rect">
              <a:avLst/>
            </a:prstGeom>
          </p:spPr>
          <p:txBody>
            <a:bodyPr lIns="0" tIns="0" rIns="0" bIns="0" rtlCol="0" anchor="t">
              <a:spAutoFit/>
            </a:bodyPr>
            <a:lstStyle/>
            <a:p>
              <a:pPr algn="l">
                <a:lnSpc>
                  <a:spcPts val="3359"/>
                </a:lnSpc>
              </a:pPr>
              <a:r>
                <a:rPr lang="en-US" sz="2400" b="1" spc="-4">
                  <a:solidFill>
                    <a:srgbClr val="E0D6DE"/>
                  </a:solidFill>
                  <a:latin typeface="Inter Semi-Bold"/>
                  <a:ea typeface="Inter Semi-Bold"/>
                  <a:cs typeface="Inter Semi-Bold"/>
                  <a:sym typeface="Inter Semi-Bold"/>
                </a:rPr>
                <a:t>200-500 Employees [Some work from Office , Some work Remotely]</a:t>
              </a:r>
            </a:p>
          </p:txBody>
        </p:sp>
      </p:grpSp>
      <p:grpSp>
        <p:nvGrpSpPr>
          <p:cNvPr id="24" name="Group 24"/>
          <p:cNvGrpSpPr/>
          <p:nvPr/>
        </p:nvGrpSpPr>
        <p:grpSpPr>
          <a:xfrm>
            <a:off x="184701" y="8885489"/>
            <a:ext cx="9655097" cy="745621"/>
            <a:chOff x="0" y="0"/>
            <a:chExt cx="12873462" cy="994162"/>
          </a:xfrm>
        </p:grpSpPr>
        <p:sp>
          <p:nvSpPr>
            <p:cNvPr id="25" name="TextBox 25"/>
            <p:cNvSpPr txBox="1"/>
            <p:nvPr/>
          </p:nvSpPr>
          <p:spPr>
            <a:xfrm>
              <a:off x="1795245" y="210696"/>
              <a:ext cx="11078217" cy="525145"/>
            </a:xfrm>
            <a:prstGeom prst="rect">
              <a:avLst/>
            </a:prstGeom>
          </p:spPr>
          <p:txBody>
            <a:bodyPr lIns="0" tIns="0" rIns="0" bIns="0" rtlCol="0" anchor="t">
              <a:spAutoFit/>
            </a:bodyPr>
            <a:lstStyle/>
            <a:p>
              <a:pPr algn="l">
                <a:lnSpc>
                  <a:spcPts val="3359"/>
                </a:lnSpc>
              </a:pPr>
              <a:r>
                <a:rPr lang="en-US" sz="2400" b="1" u="sng" spc="-4">
                  <a:solidFill>
                    <a:srgbClr val="E0D6DE"/>
                  </a:solidFill>
                  <a:latin typeface="Inter Semi-Bold"/>
                  <a:ea typeface="Inter Semi-Bold"/>
                  <a:cs typeface="Inter Semi-Bold"/>
                  <a:sym typeface="Inter Semi-Bold"/>
                  <a:hlinkClick r:id="rId3" tooltip="https://juristech.net/juristech/"/>
                </a:rPr>
                <a:t>https://juristech.net/juristech/</a:t>
              </a:r>
            </a:p>
          </p:txBody>
        </p:sp>
        <p:grpSp>
          <p:nvGrpSpPr>
            <p:cNvPr id="26" name="Group 26"/>
            <p:cNvGrpSpPr/>
            <p:nvPr/>
          </p:nvGrpSpPr>
          <p:grpSpPr>
            <a:xfrm>
              <a:off x="0" y="0"/>
              <a:ext cx="1125332" cy="994162"/>
              <a:chOff x="0" y="0"/>
              <a:chExt cx="460021" cy="406400"/>
            </a:xfrm>
          </p:grpSpPr>
          <p:sp>
            <p:nvSpPr>
              <p:cNvPr id="27" name="Freeform 27"/>
              <p:cNvSpPr/>
              <p:nvPr/>
            </p:nvSpPr>
            <p:spPr>
              <a:xfrm>
                <a:off x="0" y="0"/>
                <a:ext cx="460021" cy="406400"/>
              </a:xfrm>
              <a:custGeom>
                <a:avLst/>
                <a:gdLst/>
                <a:ahLst/>
                <a:cxnLst/>
                <a:rect l="l" t="t" r="r" b="b"/>
                <a:pathLst>
                  <a:path w="460021" h="406400">
                    <a:moveTo>
                      <a:pt x="256821" y="0"/>
                    </a:moveTo>
                    <a:lnTo>
                      <a:pt x="0" y="0"/>
                    </a:lnTo>
                    <a:lnTo>
                      <a:pt x="0" y="406400"/>
                    </a:lnTo>
                    <a:lnTo>
                      <a:pt x="256821" y="406400"/>
                    </a:lnTo>
                    <a:lnTo>
                      <a:pt x="460021" y="203200"/>
                    </a:lnTo>
                    <a:lnTo>
                      <a:pt x="256821" y="0"/>
                    </a:lnTo>
                    <a:close/>
                  </a:path>
                </a:pathLst>
              </a:custGeom>
              <a:solidFill>
                <a:srgbClr val="01FF70"/>
              </a:solidFill>
              <a:ln w="28575" cap="sq">
                <a:gradFill>
                  <a:gsLst>
                    <a:gs pos="0">
                      <a:srgbClr val="57D139">
                        <a:alpha val="100000"/>
                      </a:srgbClr>
                    </a:gs>
                    <a:gs pos="100000">
                      <a:srgbClr val="2FABF1">
                        <a:alpha val="100000"/>
                      </a:srgbClr>
                    </a:gs>
                  </a:gsLst>
                  <a:lin ang="0"/>
                </a:gradFill>
                <a:prstDash val="solid"/>
                <a:miter/>
              </a:ln>
            </p:spPr>
          </p:sp>
          <p:sp>
            <p:nvSpPr>
              <p:cNvPr id="28" name="TextBox 28"/>
              <p:cNvSpPr txBox="1"/>
              <p:nvPr/>
            </p:nvSpPr>
            <p:spPr>
              <a:xfrm>
                <a:off x="0" y="-47625"/>
                <a:ext cx="345721" cy="454025"/>
              </a:xfrm>
              <a:prstGeom prst="rect">
                <a:avLst/>
              </a:prstGeom>
            </p:spPr>
            <p:txBody>
              <a:bodyPr lIns="50800" tIns="50800" rIns="50800" bIns="50800" rtlCol="0" anchor="ctr"/>
              <a:lstStyle/>
              <a:p>
                <a:pPr algn="ctr">
                  <a:lnSpc>
                    <a:spcPts val="2849"/>
                  </a:lnSpc>
                </a:pPr>
                <a:endParaRPr/>
              </a:p>
            </p:txBody>
          </p:sp>
        </p:grpSp>
      </p:grpSp>
      <p:grpSp>
        <p:nvGrpSpPr>
          <p:cNvPr id="29" name="Group 29"/>
          <p:cNvGrpSpPr/>
          <p:nvPr/>
        </p:nvGrpSpPr>
        <p:grpSpPr>
          <a:xfrm>
            <a:off x="10504469" y="1851660"/>
            <a:ext cx="7498952" cy="1615440"/>
            <a:chOff x="0" y="0"/>
            <a:chExt cx="9998602" cy="2153920"/>
          </a:xfrm>
        </p:grpSpPr>
        <p:grpSp>
          <p:nvGrpSpPr>
            <p:cNvPr id="30" name="Group 30"/>
            <p:cNvGrpSpPr/>
            <p:nvPr/>
          </p:nvGrpSpPr>
          <p:grpSpPr>
            <a:xfrm>
              <a:off x="0" y="476002"/>
              <a:ext cx="1125332" cy="994162"/>
              <a:chOff x="0" y="0"/>
              <a:chExt cx="460021" cy="406400"/>
            </a:xfrm>
          </p:grpSpPr>
          <p:sp>
            <p:nvSpPr>
              <p:cNvPr id="31" name="Freeform 31"/>
              <p:cNvSpPr/>
              <p:nvPr/>
            </p:nvSpPr>
            <p:spPr>
              <a:xfrm>
                <a:off x="0" y="0"/>
                <a:ext cx="460021" cy="406400"/>
              </a:xfrm>
              <a:custGeom>
                <a:avLst/>
                <a:gdLst/>
                <a:ahLst/>
                <a:cxnLst/>
                <a:rect l="l" t="t" r="r" b="b"/>
                <a:pathLst>
                  <a:path w="460021" h="406400">
                    <a:moveTo>
                      <a:pt x="256821" y="0"/>
                    </a:moveTo>
                    <a:lnTo>
                      <a:pt x="0" y="0"/>
                    </a:lnTo>
                    <a:lnTo>
                      <a:pt x="0" y="406400"/>
                    </a:lnTo>
                    <a:lnTo>
                      <a:pt x="256821" y="406400"/>
                    </a:lnTo>
                    <a:lnTo>
                      <a:pt x="460021" y="203200"/>
                    </a:lnTo>
                    <a:lnTo>
                      <a:pt x="256821" y="0"/>
                    </a:lnTo>
                    <a:close/>
                  </a:path>
                </a:pathLst>
              </a:custGeom>
              <a:solidFill>
                <a:srgbClr val="01FF70"/>
              </a:solidFill>
              <a:ln w="28575" cap="sq">
                <a:gradFill>
                  <a:gsLst>
                    <a:gs pos="0">
                      <a:srgbClr val="57D139">
                        <a:alpha val="100000"/>
                      </a:srgbClr>
                    </a:gs>
                    <a:gs pos="100000">
                      <a:srgbClr val="2FABF1">
                        <a:alpha val="100000"/>
                      </a:srgbClr>
                    </a:gs>
                  </a:gsLst>
                  <a:lin ang="0"/>
                </a:gradFill>
                <a:prstDash val="solid"/>
                <a:miter/>
              </a:ln>
            </p:spPr>
          </p:sp>
          <p:sp>
            <p:nvSpPr>
              <p:cNvPr id="32" name="TextBox 32"/>
              <p:cNvSpPr txBox="1"/>
              <p:nvPr/>
            </p:nvSpPr>
            <p:spPr>
              <a:xfrm>
                <a:off x="0" y="-47625"/>
                <a:ext cx="345721" cy="454025"/>
              </a:xfrm>
              <a:prstGeom prst="rect">
                <a:avLst/>
              </a:prstGeom>
            </p:spPr>
            <p:txBody>
              <a:bodyPr lIns="50800" tIns="50800" rIns="50800" bIns="50800" rtlCol="0" anchor="ctr"/>
              <a:lstStyle/>
              <a:p>
                <a:pPr algn="ctr">
                  <a:lnSpc>
                    <a:spcPts val="2849"/>
                  </a:lnSpc>
                </a:pPr>
                <a:endParaRPr/>
              </a:p>
            </p:txBody>
          </p:sp>
        </p:grpSp>
        <p:sp>
          <p:nvSpPr>
            <p:cNvPr id="33" name="TextBox 33"/>
            <p:cNvSpPr txBox="1"/>
            <p:nvPr/>
          </p:nvSpPr>
          <p:spPr>
            <a:xfrm>
              <a:off x="2008788" y="-47625"/>
              <a:ext cx="7989814" cy="2201545"/>
            </a:xfrm>
            <a:prstGeom prst="rect">
              <a:avLst/>
            </a:prstGeom>
          </p:spPr>
          <p:txBody>
            <a:bodyPr lIns="0" tIns="0" rIns="0" bIns="0" rtlCol="0" anchor="t">
              <a:spAutoFit/>
            </a:bodyPr>
            <a:lstStyle/>
            <a:p>
              <a:pPr algn="l">
                <a:lnSpc>
                  <a:spcPts val="3359"/>
                </a:lnSpc>
              </a:pPr>
              <a:r>
                <a:rPr lang="en-US" sz="2400" b="1" spc="-4">
                  <a:solidFill>
                    <a:srgbClr val="E0D6DE"/>
                  </a:solidFill>
                  <a:latin typeface="Inter Semi-Bold"/>
                  <a:ea typeface="Inter Semi-Bold"/>
                  <a:cs typeface="Inter Semi-Bold"/>
                  <a:sym typeface="Inter Semi-Bold"/>
                </a:rPr>
                <a:t>JurisTech have many banking customers and they ask if JurisTech have any security certifications like ISO 27001 / SOC2 as part of due diligence</a:t>
              </a:r>
            </a:p>
          </p:txBody>
        </p:sp>
      </p:grpSp>
      <p:grpSp>
        <p:nvGrpSpPr>
          <p:cNvPr id="34" name="Group 34"/>
          <p:cNvGrpSpPr/>
          <p:nvPr/>
        </p:nvGrpSpPr>
        <p:grpSpPr>
          <a:xfrm>
            <a:off x="10504469" y="5143500"/>
            <a:ext cx="7498952" cy="2034540"/>
            <a:chOff x="0" y="0"/>
            <a:chExt cx="9998602" cy="2712720"/>
          </a:xfrm>
        </p:grpSpPr>
        <p:grpSp>
          <p:nvGrpSpPr>
            <p:cNvPr id="35" name="Group 35"/>
            <p:cNvGrpSpPr/>
            <p:nvPr/>
          </p:nvGrpSpPr>
          <p:grpSpPr>
            <a:xfrm>
              <a:off x="0" y="579879"/>
              <a:ext cx="1125332" cy="994162"/>
              <a:chOff x="0" y="0"/>
              <a:chExt cx="460021" cy="406400"/>
            </a:xfrm>
          </p:grpSpPr>
          <p:sp>
            <p:nvSpPr>
              <p:cNvPr id="36" name="Freeform 36"/>
              <p:cNvSpPr/>
              <p:nvPr/>
            </p:nvSpPr>
            <p:spPr>
              <a:xfrm>
                <a:off x="0" y="0"/>
                <a:ext cx="460021" cy="406400"/>
              </a:xfrm>
              <a:custGeom>
                <a:avLst/>
                <a:gdLst/>
                <a:ahLst/>
                <a:cxnLst/>
                <a:rect l="l" t="t" r="r" b="b"/>
                <a:pathLst>
                  <a:path w="460021" h="406400">
                    <a:moveTo>
                      <a:pt x="256821" y="0"/>
                    </a:moveTo>
                    <a:lnTo>
                      <a:pt x="0" y="0"/>
                    </a:lnTo>
                    <a:lnTo>
                      <a:pt x="0" y="406400"/>
                    </a:lnTo>
                    <a:lnTo>
                      <a:pt x="256821" y="406400"/>
                    </a:lnTo>
                    <a:lnTo>
                      <a:pt x="460021" y="203200"/>
                    </a:lnTo>
                    <a:lnTo>
                      <a:pt x="256821" y="0"/>
                    </a:lnTo>
                    <a:close/>
                  </a:path>
                </a:pathLst>
              </a:custGeom>
              <a:solidFill>
                <a:srgbClr val="01FF70"/>
              </a:solidFill>
              <a:ln w="28575" cap="sq">
                <a:gradFill>
                  <a:gsLst>
                    <a:gs pos="0">
                      <a:srgbClr val="57D139">
                        <a:alpha val="100000"/>
                      </a:srgbClr>
                    </a:gs>
                    <a:gs pos="100000">
                      <a:srgbClr val="2FABF1">
                        <a:alpha val="100000"/>
                      </a:srgbClr>
                    </a:gs>
                  </a:gsLst>
                  <a:lin ang="0"/>
                </a:gradFill>
                <a:prstDash val="solid"/>
                <a:miter/>
              </a:ln>
            </p:spPr>
          </p:sp>
          <p:sp>
            <p:nvSpPr>
              <p:cNvPr id="37" name="TextBox 37"/>
              <p:cNvSpPr txBox="1"/>
              <p:nvPr/>
            </p:nvSpPr>
            <p:spPr>
              <a:xfrm>
                <a:off x="0" y="-47625"/>
                <a:ext cx="345721" cy="454025"/>
              </a:xfrm>
              <a:prstGeom prst="rect">
                <a:avLst/>
              </a:prstGeom>
            </p:spPr>
            <p:txBody>
              <a:bodyPr lIns="50800" tIns="50800" rIns="50800" bIns="50800" rtlCol="0" anchor="ctr"/>
              <a:lstStyle/>
              <a:p>
                <a:pPr algn="ctr">
                  <a:lnSpc>
                    <a:spcPts val="2849"/>
                  </a:lnSpc>
                </a:pPr>
                <a:endParaRPr/>
              </a:p>
            </p:txBody>
          </p:sp>
        </p:grpSp>
        <p:sp>
          <p:nvSpPr>
            <p:cNvPr id="38" name="TextBox 38"/>
            <p:cNvSpPr txBox="1"/>
            <p:nvPr/>
          </p:nvSpPr>
          <p:spPr>
            <a:xfrm>
              <a:off x="2014332" y="-47625"/>
              <a:ext cx="7984270" cy="2760345"/>
            </a:xfrm>
            <a:prstGeom prst="rect">
              <a:avLst/>
            </a:prstGeom>
          </p:spPr>
          <p:txBody>
            <a:bodyPr lIns="0" tIns="0" rIns="0" bIns="0" rtlCol="0" anchor="t">
              <a:spAutoFit/>
            </a:bodyPr>
            <a:lstStyle/>
            <a:p>
              <a:pPr algn="l">
                <a:lnSpc>
                  <a:spcPts val="3359"/>
                </a:lnSpc>
              </a:pPr>
              <a:r>
                <a:rPr lang="en-US" sz="2400" b="1" spc="-4">
                  <a:solidFill>
                    <a:srgbClr val="E0D6DE"/>
                  </a:solidFill>
                  <a:latin typeface="Inter Semi-Bold"/>
                  <a:ea typeface="Inter Semi-Bold"/>
                  <a:cs typeface="Inter Semi-Bold"/>
                  <a:sym typeface="Inter Semi-Bold"/>
                </a:rPr>
                <a:t>AJ is hired as CISO/Security Manager and now JurisTech wants AJ to research and drive the program to get any global certification /attestation ASAP. [3-6 Months]</a:t>
              </a:r>
            </a:p>
          </p:txBody>
        </p:sp>
      </p:grpSp>
      <p:grpSp>
        <p:nvGrpSpPr>
          <p:cNvPr id="39" name="Group 39"/>
          <p:cNvGrpSpPr/>
          <p:nvPr/>
        </p:nvGrpSpPr>
        <p:grpSpPr>
          <a:xfrm>
            <a:off x="10504469" y="8853871"/>
            <a:ext cx="7496873" cy="777240"/>
            <a:chOff x="0" y="0"/>
            <a:chExt cx="9995830" cy="1036320"/>
          </a:xfrm>
        </p:grpSpPr>
        <p:grpSp>
          <p:nvGrpSpPr>
            <p:cNvPr id="40" name="Group 40"/>
            <p:cNvGrpSpPr/>
            <p:nvPr/>
          </p:nvGrpSpPr>
          <p:grpSpPr>
            <a:xfrm>
              <a:off x="0" y="42158"/>
              <a:ext cx="1125332" cy="994162"/>
              <a:chOff x="0" y="0"/>
              <a:chExt cx="460021" cy="406400"/>
            </a:xfrm>
          </p:grpSpPr>
          <p:sp>
            <p:nvSpPr>
              <p:cNvPr id="41" name="Freeform 41"/>
              <p:cNvSpPr/>
              <p:nvPr/>
            </p:nvSpPr>
            <p:spPr>
              <a:xfrm>
                <a:off x="0" y="0"/>
                <a:ext cx="460021" cy="406400"/>
              </a:xfrm>
              <a:custGeom>
                <a:avLst/>
                <a:gdLst/>
                <a:ahLst/>
                <a:cxnLst/>
                <a:rect l="l" t="t" r="r" b="b"/>
                <a:pathLst>
                  <a:path w="460021" h="406400">
                    <a:moveTo>
                      <a:pt x="256821" y="0"/>
                    </a:moveTo>
                    <a:lnTo>
                      <a:pt x="0" y="0"/>
                    </a:lnTo>
                    <a:lnTo>
                      <a:pt x="0" y="406400"/>
                    </a:lnTo>
                    <a:lnTo>
                      <a:pt x="256821" y="406400"/>
                    </a:lnTo>
                    <a:lnTo>
                      <a:pt x="460021" y="203200"/>
                    </a:lnTo>
                    <a:lnTo>
                      <a:pt x="256821" y="0"/>
                    </a:lnTo>
                    <a:close/>
                  </a:path>
                </a:pathLst>
              </a:custGeom>
              <a:solidFill>
                <a:srgbClr val="01FF70"/>
              </a:solidFill>
              <a:ln w="28575" cap="sq">
                <a:gradFill>
                  <a:gsLst>
                    <a:gs pos="0">
                      <a:srgbClr val="57D139">
                        <a:alpha val="100000"/>
                      </a:srgbClr>
                    </a:gs>
                    <a:gs pos="100000">
                      <a:srgbClr val="2FABF1">
                        <a:alpha val="100000"/>
                      </a:srgbClr>
                    </a:gs>
                  </a:gsLst>
                  <a:lin ang="0"/>
                </a:gradFill>
                <a:prstDash val="solid"/>
                <a:miter/>
              </a:ln>
            </p:spPr>
          </p:sp>
          <p:sp>
            <p:nvSpPr>
              <p:cNvPr id="42" name="TextBox 42"/>
              <p:cNvSpPr txBox="1"/>
              <p:nvPr/>
            </p:nvSpPr>
            <p:spPr>
              <a:xfrm>
                <a:off x="0" y="-47625"/>
                <a:ext cx="345721" cy="454025"/>
              </a:xfrm>
              <a:prstGeom prst="rect">
                <a:avLst/>
              </a:prstGeom>
            </p:spPr>
            <p:txBody>
              <a:bodyPr lIns="50800" tIns="50800" rIns="50800" bIns="50800" rtlCol="0" anchor="ctr"/>
              <a:lstStyle/>
              <a:p>
                <a:pPr algn="ctr">
                  <a:lnSpc>
                    <a:spcPts val="2849"/>
                  </a:lnSpc>
                </a:pPr>
                <a:endParaRPr/>
              </a:p>
            </p:txBody>
          </p:sp>
        </p:grpSp>
        <p:sp>
          <p:nvSpPr>
            <p:cNvPr id="43" name="TextBox 43"/>
            <p:cNvSpPr txBox="1"/>
            <p:nvPr/>
          </p:nvSpPr>
          <p:spPr>
            <a:xfrm>
              <a:off x="2011560" y="-47625"/>
              <a:ext cx="7984270" cy="1083945"/>
            </a:xfrm>
            <a:prstGeom prst="rect">
              <a:avLst/>
            </a:prstGeom>
          </p:spPr>
          <p:txBody>
            <a:bodyPr lIns="0" tIns="0" rIns="0" bIns="0" rtlCol="0" anchor="t">
              <a:spAutoFit/>
            </a:bodyPr>
            <a:lstStyle/>
            <a:p>
              <a:pPr algn="l">
                <a:lnSpc>
                  <a:spcPts val="3359"/>
                </a:lnSpc>
              </a:pPr>
              <a:r>
                <a:rPr lang="en-US" sz="2400" b="1" u="sng" spc="-4">
                  <a:solidFill>
                    <a:srgbClr val="E0D6DE"/>
                  </a:solidFill>
                  <a:latin typeface="Inter Semi-Bold"/>
                  <a:ea typeface="Inter Semi-Bold"/>
                  <a:cs typeface="Inter Semi-Bold"/>
                  <a:sym typeface="Inter Semi-Bold"/>
                </a:rPr>
                <a:t>NOTE : </a:t>
              </a:r>
              <a:r>
                <a:rPr lang="en-US" sz="2400" b="1" spc="-4">
                  <a:solidFill>
                    <a:srgbClr val="E0D6DE"/>
                  </a:solidFill>
                  <a:latin typeface="Inter Semi-Bold"/>
                  <a:ea typeface="Inter Semi-Bold"/>
                  <a:cs typeface="Inter Semi-Bold"/>
                  <a:sym typeface="Inter Semi-Bold"/>
                </a:rPr>
                <a:t>We will see more details about this company in Due Diligence stage</a:t>
              </a:r>
            </a:p>
          </p:txBody>
        </p:sp>
      </p:grpSp>
      <p:sp>
        <p:nvSpPr>
          <p:cNvPr id="44" name="Freeform 44"/>
          <p:cNvSpPr/>
          <p:nvPr/>
        </p:nvSpPr>
        <p:spPr>
          <a:xfrm>
            <a:off x="15820069" y="90498"/>
            <a:ext cx="2366937" cy="1071937"/>
          </a:xfrm>
          <a:custGeom>
            <a:avLst/>
            <a:gdLst/>
            <a:ahLst/>
            <a:cxnLst/>
            <a:rect l="l" t="t" r="r" b="b"/>
            <a:pathLst>
              <a:path w="2366937" h="1071937">
                <a:moveTo>
                  <a:pt x="0" y="0"/>
                </a:moveTo>
                <a:lnTo>
                  <a:pt x="2366936" y="0"/>
                </a:lnTo>
                <a:lnTo>
                  <a:pt x="2366936" y="1071937"/>
                </a:lnTo>
                <a:lnTo>
                  <a:pt x="0" y="1071937"/>
                </a:lnTo>
                <a:lnTo>
                  <a:pt x="0" y="0"/>
                </a:lnTo>
                <a:close/>
              </a:path>
            </a:pathLst>
          </a:custGeom>
          <a:blipFill>
            <a:blip r:embed="rId4"/>
            <a:stretch>
              <a:fillRect l="-2437" r="-2437"/>
            </a:stretch>
          </a:blipFill>
        </p:spPr>
      </p:sp>
      <p:sp>
        <p:nvSpPr>
          <p:cNvPr id="45" name="TextBox 45"/>
          <p:cNvSpPr txBox="1"/>
          <p:nvPr/>
        </p:nvSpPr>
        <p:spPr>
          <a:xfrm>
            <a:off x="529556" y="119525"/>
            <a:ext cx="3585244" cy="859210"/>
          </a:xfrm>
          <a:prstGeom prst="rect">
            <a:avLst/>
          </a:prstGeom>
        </p:spPr>
        <p:txBody>
          <a:bodyPr wrap="square" lIns="0" tIns="0" rIns="0" bIns="0" rtlCol="0" anchor="t">
            <a:spAutoFit/>
          </a:bodyPr>
          <a:lstStyle/>
          <a:p>
            <a:pPr algn="ctr">
              <a:lnSpc>
                <a:spcPts val="6743"/>
              </a:lnSpc>
              <a:spcBef>
                <a:spcPct val="0"/>
              </a:spcBef>
            </a:pPr>
            <a:r>
              <a:rPr lang="en-US" sz="4817" b="1" spc="-9" dirty="0">
                <a:solidFill>
                  <a:srgbClr val="FFFFFF"/>
                </a:solidFill>
                <a:latin typeface="IBM Plex Sans Bold"/>
                <a:ea typeface="IBM Plex Sans Bold"/>
                <a:cs typeface="IBM Plex Sans Bold"/>
                <a:sym typeface="IBM Plex Sans Bold"/>
              </a:rPr>
              <a:t>PAGE 1.3</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5921063" y="9215063"/>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3" name="TextBox 3"/>
          <p:cNvSpPr txBox="1"/>
          <p:nvPr/>
        </p:nvSpPr>
        <p:spPr>
          <a:xfrm>
            <a:off x="-219785"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2.3.5</a:t>
            </a:r>
          </a:p>
        </p:txBody>
      </p:sp>
      <p:sp>
        <p:nvSpPr>
          <p:cNvPr id="4" name="TextBox 4"/>
          <p:cNvSpPr txBox="1"/>
          <p:nvPr/>
        </p:nvSpPr>
        <p:spPr>
          <a:xfrm>
            <a:off x="1985382" y="-32586"/>
            <a:ext cx="14840068" cy="669491"/>
          </a:xfrm>
          <a:prstGeom prst="rect">
            <a:avLst/>
          </a:prstGeom>
        </p:spPr>
        <p:txBody>
          <a:bodyPr lIns="0" tIns="0" rIns="0" bIns="0" rtlCol="0" anchor="t">
            <a:spAutoFit/>
          </a:bodyPr>
          <a:lstStyle/>
          <a:p>
            <a:pPr algn="ctr">
              <a:lnSpc>
                <a:spcPts val="5623"/>
              </a:lnSpc>
              <a:spcBef>
                <a:spcPct val="0"/>
              </a:spcBef>
            </a:pPr>
            <a:r>
              <a:rPr lang="en-US" sz="4017" b="1" u="sng" spc="-8">
                <a:solidFill>
                  <a:srgbClr val="FFFFFF"/>
                </a:solidFill>
                <a:latin typeface="IBM Plex Sans Bold"/>
                <a:ea typeface="IBM Plex Sans Bold"/>
                <a:cs typeface="IBM Plex Sans Bold"/>
                <a:sym typeface="IBM Plex Sans Bold"/>
              </a:rPr>
              <a:t>What to expect from Vendors? </a:t>
            </a:r>
          </a:p>
        </p:txBody>
      </p:sp>
      <p:sp>
        <p:nvSpPr>
          <p:cNvPr id="5" name="TextBox 5"/>
          <p:cNvSpPr txBox="1"/>
          <p:nvPr/>
        </p:nvSpPr>
        <p:spPr>
          <a:xfrm>
            <a:off x="804858" y="962025"/>
            <a:ext cx="17201116" cy="9217807"/>
          </a:xfrm>
          <a:prstGeom prst="rect">
            <a:avLst/>
          </a:prstGeom>
        </p:spPr>
        <p:txBody>
          <a:bodyPr lIns="0" tIns="0" rIns="0" bIns="0" rtlCol="0" anchor="t">
            <a:spAutoFit/>
          </a:bodyPr>
          <a:lstStyle/>
          <a:p>
            <a:pPr algn="l">
              <a:lnSpc>
                <a:spcPts val="4331"/>
              </a:lnSpc>
              <a:spcBef>
                <a:spcPct val="0"/>
              </a:spcBef>
            </a:pPr>
            <a:r>
              <a:rPr lang="en-US" sz="3094" b="1" spc="-6">
                <a:solidFill>
                  <a:srgbClr val="FFFFFF"/>
                </a:solidFill>
                <a:latin typeface="IBM Plex Sans Bold"/>
                <a:ea typeface="IBM Plex Sans Bold"/>
                <a:cs typeface="IBM Plex Sans Bold"/>
                <a:sym typeface="IBM Plex Sans Bold"/>
              </a:rPr>
              <a:t>1) Only Consultation [Vendors will share you templates and may explain about them but they will NOT design and Implement policies for your Company , This would be responsibility of Security Head of your own Company , Hence you need at least ONE resource minimum from your Company who takes care of Security] , In case you Dont have this then you may hire some person on Contract for this purpose, This Person should understand your Company business, existing security controls in place ,well known on your Company Infrastructure [Servers , Cloud , Data , etc] and Software development security  [A p</a:t>
            </a:r>
            <a:r>
              <a:rPr lang="en-US" sz="3094" b="1" u="none" strike="noStrike" spc="-6">
                <a:solidFill>
                  <a:srgbClr val="FFFFFF"/>
                </a:solidFill>
                <a:latin typeface="IBM Plex Sans Bold"/>
                <a:ea typeface="IBM Plex Sans Bold"/>
                <a:cs typeface="IBM Plex Sans Bold"/>
                <a:sym typeface="IBM Plex Sans Bold"/>
              </a:rPr>
              <a:t>erson working in IT department who takes care of server /  firewalls / Network / Data can be good fit in case you dont want to hire external Contractor but Once implemented you need a security team in your company to manage SOC2]</a:t>
            </a:r>
          </a:p>
          <a:p>
            <a:pPr algn="l">
              <a:lnSpc>
                <a:spcPts val="4331"/>
              </a:lnSpc>
              <a:spcBef>
                <a:spcPct val="0"/>
              </a:spcBef>
            </a:pPr>
            <a:endParaRPr lang="en-US" sz="3094" b="1" u="none" strike="noStrike" spc="-6">
              <a:solidFill>
                <a:srgbClr val="FFFFFF"/>
              </a:solidFill>
              <a:latin typeface="IBM Plex Sans Bold"/>
              <a:ea typeface="IBM Plex Sans Bold"/>
              <a:cs typeface="IBM Plex Sans Bold"/>
              <a:sym typeface="IBM Plex Sans Bold"/>
            </a:endParaRPr>
          </a:p>
          <a:p>
            <a:pPr algn="l">
              <a:lnSpc>
                <a:spcPts val="4331"/>
              </a:lnSpc>
              <a:spcBef>
                <a:spcPct val="0"/>
              </a:spcBef>
            </a:pPr>
            <a:r>
              <a:rPr lang="en-US" sz="3094" b="1" u="none" strike="noStrike" spc="-6">
                <a:solidFill>
                  <a:srgbClr val="FFFFFF"/>
                </a:solidFill>
                <a:latin typeface="IBM Plex Sans Bold"/>
                <a:ea typeface="IBM Plex Sans Bold"/>
                <a:cs typeface="IBM Plex Sans Bold"/>
                <a:sym typeface="IBM Plex Sans Bold"/>
              </a:rPr>
              <a:t>VAPT reports [You need Security Team to Conduct VAPT , else you can contact vendor to do this for you , This would be charged separately]</a:t>
            </a:r>
          </a:p>
          <a:p>
            <a:pPr algn="l">
              <a:lnSpc>
                <a:spcPts val="4331"/>
              </a:lnSpc>
              <a:spcBef>
                <a:spcPct val="0"/>
              </a:spcBef>
            </a:pPr>
            <a:r>
              <a:rPr lang="en-US" sz="3094" b="1" u="none" strike="noStrike" spc="-6">
                <a:solidFill>
                  <a:srgbClr val="FFFFFF"/>
                </a:solidFill>
                <a:latin typeface="IBM Plex Sans Bold"/>
                <a:ea typeface="IBM Plex Sans Bold"/>
                <a:cs typeface="IBM Plex Sans Bold"/>
                <a:sym typeface="IBM Plex Sans Bold"/>
              </a:rPr>
              <a:t>Evidence of regular data backups and restore</a:t>
            </a:r>
          </a:p>
          <a:p>
            <a:pPr algn="l">
              <a:lnSpc>
                <a:spcPts val="4331"/>
              </a:lnSpc>
              <a:spcBef>
                <a:spcPct val="0"/>
              </a:spcBef>
            </a:pPr>
            <a:r>
              <a:rPr lang="en-US" sz="3094" b="1" u="none" strike="noStrike" spc="-6">
                <a:solidFill>
                  <a:srgbClr val="FFFFFF"/>
                </a:solidFill>
                <a:latin typeface="IBM Plex Sans Bold"/>
                <a:ea typeface="IBM Plex Sans Bold"/>
                <a:cs typeface="IBM Plex Sans Bold"/>
                <a:sym typeface="IBM Plex Sans Bold"/>
              </a:rPr>
              <a:t>Risk Management Reports</a:t>
            </a:r>
          </a:p>
          <a:p>
            <a:pPr algn="l">
              <a:lnSpc>
                <a:spcPts val="4331"/>
              </a:lnSpc>
              <a:spcBef>
                <a:spcPct val="0"/>
              </a:spcBef>
            </a:pPr>
            <a:r>
              <a:rPr lang="en-US" sz="3094" b="1" u="none" strike="noStrike" spc="-6">
                <a:solidFill>
                  <a:srgbClr val="FFFFFF"/>
                </a:solidFill>
                <a:latin typeface="IBM Plex Sans Bold"/>
                <a:ea typeface="IBM Plex Sans Bold"/>
                <a:cs typeface="IBM Plex Sans Bold"/>
                <a:sym typeface="IBM Plex Sans Bold"/>
              </a:rPr>
              <a:t>Asset Register</a:t>
            </a:r>
          </a:p>
          <a:p>
            <a:pPr algn="l">
              <a:lnSpc>
                <a:spcPts val="4331"/>
              </a:lnSpc>
              <a:spcBef>
                <a:spcPct val="0"/>
              </a:spcBef>
            </a:pPr>
            <a:r>
              <a:rPr lang="en-US" sz="3094" b="1" u="none" strike="noStrike" spc="-6">
                <a:solidFill>
                  <a:srgbClr val="FFFFFF"/>
                </a:solidFill>
                <a:latin typeface="IBM Plex Sans Bold"/>
                <a:ea typeface="IBM Plex Sans Bold"/>
                <a:cs typeface="IBM Plex Sans Bold"/>
                <a:sym typeface="IBM Plex Sans Bold"/>
              </a:rPr>
              <a:t>Physical Security etc.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5921063" y="9215063"/>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3" name="TextBox 3"/>
          <p:cNvSpPr txBox="1"/>
          <p:nvPr/>
        </p:nvSpPr>
        <p:spPr>
          <a:xfrm>
            <a:off x="-219785" y="-66675"/>
            <a:ext cx="3475012" cy="669491"/>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2.3.6</a:t>
            </a:r>
          </a:p>
        </p:txBody>
      </p:sp>
      <p:sp>
        <p:nvSpPr>
          <p:cNvPr id="4" name="TextBox 4"/>
          <p:cNvSpPr txBox="1"/>
          <p:nvPr/>
        </p:nvSpPr>
        <p:spPr>
          <a:xfrm>
            <a:off x="3255227" y="-66675"/>
            <a:ext cx="14840068" cy="1374341"/>
          </a:xfrm>
          <a:prstGeom prst="rect">
            <a:avLst/>
          </a:prstGeom>
        </p:spPr>
        <p:txBody>
          <a:bodyPr lIns="0" tIns="0" rIns="0" bIns="0" rtlCol="0" anchor="t">
            <a:spAutoFit/>
          </a:bodyPr>
          <a:lstStyle/>
          <a:p>
            <a:pPr algn="ctr">
              <a:lnSpc>
                <a:spcPts val="5623"/>
              </a:lnSpc>
              <a:spcBef>
                <a:spcPct val="0"/>
              </a:spcBef>
            </a:pPr>
            <a:r>
              <a:rPr lang="en-US" sz="4017" b="1" u="sng" spc="-8">
                <a:solidFill>
                  <a:srgbClr val="FFFFFF"/>
                </a:solidFill>
                <a:latin typeface="IBM Plex Sans Bold"/>
                <a:ea typeface="IBM Plex Sans Bold"/>
                <a:cs typeface="IBM Plex Sans Bold"/>
                <a:sym typeface="IBM Plex Sans Bold"/>
              </a:rPr>
              <a:t>Pricing / Quotations : Sample Standalone quotation vs Combo quotations </a:t>
            </a:r>
          </a:p>
        </p:txBody>
      </p:sp>
      <p:sp>
        <p:nvSpPr>
          <p:cNvPr id="5" name="TextBox 5"/>
          <p:cNvSpPr txBox="1"/>
          <p:nvPr/>
        </p:nvSpPr>
        <p:spPr>
          <a:xfrm>
            <a:off x="259041" y="1738865"/>
            <a:ext cx="16845491" cy="778658"/>
          </a:xfrm>
          <a:prstGeom prst="rect">
            <a:avLst/>
          </a:prstGeom>
        </p:spPr>
        <p:txBody>
          <a:bodyPr lIns="0" tIns="0" rIns="0" bIns="0" rtlCol="0" anchor="t">
            <a:spAutoFit/>
          </a:bodyPr>
          <a:lstStyle/>
          <a:p>
            <a:pPr algn="l">
              <a:lnSpc>
                <a:spcPts val="6431"/>
              </a:lnSpc>
              <a:spcBef>
                <a:spcPct val="0"/>
              </a:spcBef>
            </a:pPr>
            <a:r>
              <a:rPr lang="en-US" sz="4594" b="1" spc="-9">
                <a:solidFill>
                  <a:srgbClr val="FFFFFF"/>
                </a:solidFill>
                <a:latin typeface="IBM Plex Sans Bold"/>
                <a:ea typeface="IBM Plex Sans Bold"/>
                <a:cs typeface="IBM Plex Sans Bold"/>
                <a:sym typeface="IBM Plex Sans Bold"/>
              </a:rPr>
              <a:t>Here is a sample Pricing quotation for JurisTech...</a:t>
            </a:r>
          </a:p>
        </p:txBody>
      </p:sp>
      <p:sp>
        <p:nvSpPr>
          <p:cNvPr id="6" name="TextBox 6"/>
          <p:cNvSpPr txBox="1"/>
          <p:nvPr/>
        </p:nvSpPr>
        <p:spPr>
          <a:xfrm>
            <a:off x="259041" y="3496871"/>
            <a:ext cx="17303715" cy="3207533"/>
          </a:xfrm>
          <a:prstGeom prst="rect">
            <a:avLst/>
          </a:prstGeom>
        </p:spPr>
        <p:txBody>
          <a:bodyPr lIns="0" tIns="0" rIns="0" bIns="0" rtlCol="0" anchor="t">
            <a:spAutoFit/>
          </a:bodyPr>
          <a:lstStyle/>
          <a:p>
            <a:pPr marL="0" lvl="0" indent="0" algn="l">
              <a:lnSpc>
                <a:spcPts val="6431"/>
              </a:lnSpc>
              <a:spcBef>
                <a:spcPct val="0"/>
              </a:spcBef>
            </a:pPr>
            <a:r>
              <a:rPr lang="en-US" sz="4594" b="1" u="none" strike="noStrike" spc="-9" dirty="0">
                <a:solidFill>
                  <a:srgbClr val="FFFFFF"/>
                </a:solidFill>
                <a:latin typeface="IBM Plex Sans Bold"/>
                <a:ea typeface="IBM Plex Sans Bold"/>
                <a:cs typeface="IBM Plex Sans Bold"/>
                <a:sym typeface="IBM Plex Sans Bold"/>
              </a:rPr>
              <a:t>Before your team transfer the Payment : 1) Ensure Company Legal Name and Legal Address 2) Account number where you are making transfer is to Registered Company 3) Read the Agreement </a:t>
            </a:r>
          </a:p>
        </p:txBody>
      </p:sp>
      <p:sp>
        <p:nvSpPr>
          <p:cNvPr id="7" name="TextBox 7"/>
          <p:cNvSpPr txBox="1"/>
          <p:nvPr/>
        </p:nvSpPr>
        <p:spPr>
          <a:xfrm>
            <a:off x="259041" y="7299254"/>
            <a:ext cx="16919834" cy="1543197"/>
          </a:xfrm>
          <a:prstGeom prst="rect">
            <a:avLst/>
          </a:prstGeom>
        </p:spPr>
        <p:txBody>
          <a:bodyPr lIns="0" tIns="0" rIns="0" bIns="0" rtlCol="0" anchor="t">
            <a:spAutoFit/>
          </a:bodyPr>
          <a:lstStyle/>
          <a:p>
            <a:pPr algn="l">
              <a:lnSpc>
                <a:spcPts val="6291"/>
              </a:lnSpc>
              <a:spcBef>
                <a:spcPct val="0"/>
              </a:spcBef>
            </a:pPr>
            <a:r>
              <a:rPr lang="en-US" sz="4494" b="1" spc="-8">
                <a:solidFill>
                  <a:srgbClr val="FFFFFF"/>
                </a:solidFill>
                <a:latin typeface="IBM Plex Sans Bold"/>
                <a:ea typeface="IBM Plex Sans Bold"/>
                <a:cs typeface="IBM Plex Sans Bold"/>
                <a:sym typeface="IBM Plex Sans Bold"/>
              </a:rPr>
              <a:t>3rd Party Vendor now Selected , Next Section we will KickStart the Project with  “GAP Assessment”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6" name="Image 9"/>
          <p:cNvPicPr/>
          <p:nvPr/>
        </p:nvPicPr>
        <p:blipFill>
          <a:blip r:embed="rId2" cstate="print"/>
          <a:stretch>
            <a:fillRect/>
          </a:stretch>
        </p:blipFill>
        <p:spPr>
          <a:xfrm>
            <a:off x="1" y="9330690"/>
            <a:ext cx="2199323" cy="956310"/>
          </a:xfrm>
          <a:prstGeom prst="rect">
            <a:avLst/>
          </a:prstGeom>
        </p:spPr>
      </p:pic>
      <p:sp>
        <p:nvSpPr>
          <p:cNvPr id="5" name="Text Box 2"/>
          <p:cNvSpPr txBox="1">
            <a:spLocks noChangeArrowheads="1"/>
          </p:cNvSpPr>
          <p:nvPr/>
        </p:nvSpPr>
        <p:spPr bwMode="auto">
          <a:xfrm>
            <a:off x="2799185" y="6010429"/>
            <a:ext cx="10687050" cy="3320261"/>
          </a:xfrm>
          <a:prstGeom prst="rect">
            <a:avLst/>
          </a:prstGeom>
          <a:solidFill>
            <a:srgbClr val="FFFFFF"/>
          </a:solidFill>
          <a:ln w="9525">
            <a:solidFill>
              <a:srgbClr val="000000"/>
            </a:solidFill>
            <a:miter lim="800000"/>
            <a:headEnd/>
            <a:tailEnd/>
          </a:ln>
        </p:spPr>
        <p:txBody>
          <a:bodyPr rot="0" vert="horz" wrap="square" lIns="137160" tIns="68580" rIns="137160" bIns="68580" anchor="t" anchorCtr="0">
            <a:noAutofit/>
          </a:bodyPr>
          <a:lstStyle/>
          <a:p>
            <a:r>
              <a:rPr lang="en-US" sz="2700" b="1" u="sng" dirty="0">
                <a:solidFill>
                  <a:schemeClr val="bg2"/>
                </a:solidFill>
                <a:latin typeface="Arial" panose="020B0604020202020204" pitchFamily="34" charset="0"/>
                <a:ea typeface="Trebuchet MS" panose="020B0603020202020204" pitchFamily="34" charset="0"/>
                <a:cs typeface="Trebuchet MS" panose="020B0603020202020204" pitchFamily="34" charset="0"/>
                <a:hlinkClick r:id="rId3"/>
              </a:rPr>
              <a:t>https://www.linkedin.com/in/aj57/</a:t>
            </a:r>
            <a:endParaRPr lang="en-IN" sz="2700" b="1" u="sng" dirty="0">
              <a:solidFill>
                <a:schemeClr val="bg2"/>
              </a:solidFill>
              <a:latin typeface="Arial" panose="020B0604020202020204" pitchFamily="34" charset="0"/>
              <a:ea typeface="Trebuchet MS" panose="020B0603020202020204" pitchFamily="34" charset="0"/>
              <a:cs typeface="Trebuchet MS" panose="020B0603020202020204" pitchFamily="34" charset="0"/>
            </a:endParaRPr>
          </a:p>
          <a:p>
            <a:r>
              <a:rPr lang="en-US" sz="2700" b="1" u="sng" dirty="0">
                <a:solidFill>
                  <a:schemeClr val="bg2"/>
                </a:solidFill>
                <a:latin typeface="Arial" panose="020B0604020202020204" pitchFamily="34" charset="0"/>
                <a:ea typeface="Trebuchet MS" panose="020B0603020202020204" pitchFamily="34" charset="0"/>
                <a:cs typeface="Trebuchet MS" panose="020B0603020202020204" pitchFamily="34" charset="0"/>
                <a:hlinkClick r:id="rId4"/>
              </a:rPr>
              <a:t>https://www.linkedin.com/company/securecybergates</a:t>
            </a:r>
            <a:endParaRPr lang="en-US" sz="2700" b="1" u="sng" dirty="0">
              <a:solidFill>
                <a:schemeClr val="bg2"/>
              </a:solidFill>
              <a:latin typeface="Arial" panose="020B0604020202020204" pitchFamily="34" charset="0"/>
              <a:ea typeface="Trebuchet MS" panose="020B0603020202020204" pitchFamily="34" charset="0"/>
              <a:cs typeface="Trebuchet MS" panose="020B0603020202020204" pitchFamily="34" charset="0"/>
            </a:endParaRPr>
          </a:p>
          <a:p>
            <a:r>
              <a:rPr lang="en-IN" sz="2700" b="1" u="sng" dirty="0">
                <a:solidFill>
                  <a:schemeClr val="bg2"/>
                </a:solidFill>
                <a:latin typeface="Arial" panose="020B0604020202020204" pitchFamily="34" charset="0"/>
                <a:ea typeface="Trebuchet MS" panose="020B0603020202020204" pitchFamily="34" charset="0"/>
                <a:cs typeface="Trebuchet MS" panose="020B0603020202020204" pitchFamily="34" charset="0"/>
              </a:rPr>
              <a:t>https://www.youtube.com/@SECURECYBERGATES</a:t>
            </a:r>
          </a:p>
          <a:p>
            <a:r>
              <a:rPr lang="en-US" sz="2700" b="1" u="sng" dirty="0">
                <a:solidFill>
                  <a:schemeClr val="bg2"/>
                </a:solidFill>
                <a:latin typeface="Arial" panose="020B0604020202020204" pitchFamily="34" charset="0"/>
                <a:ea typeface="Trebuchet MS" panose="020B0603020202020204" pitchFamily="34" charset="0"/>
                <a:cs typeface="Trebuchet MS" panose="020B0603020202020204" pitchFamily="34" charset="0"/>
              </a:rPr>
              <a:t>https://securecybergates.com/services </a:t>
            </a:r>
            <a:endParaRPr lang="en-IN" sz="2700" b="1" u="sng" dirty="0">
              <a:solidFill>
                <a:schemeClr val="bg2"/>
              </a:solidFill>
              <a:latin typeface="Arial" panose="020B0604020202020204" pitchFamily="34" charset="0"/>
              <a:ea typeface="Trebuchet MS" panose="020B0603020202020204" pitchFamily="34" charset="0"/>
              <a:cs typeface="Trebuchet MS" panose="020B0603020202020204" pitchFamily="34" charset="0"/>
            </a:endParaRPr>
          </a:p>
          <a:p>
            <a:r>
              <a:rPr lang="en-US" sz="2700" b="1" u="sng" dirty="0">
                <a:solidFill>
                  <a:schemeClr val="bg2"/>
                </a:solidFill>
                <a:latin typeface="Arial" panose="020B0604020202020204" pitchFamily="34" charset="0"/>
                <a:ea typeface="Trebuchet MS" panose="020B0603020202020204" pitchFamily="34" charset="0"/>
                <a:cs typeface="Trebuchet MS" panose="020B0603020202020204" pitchFamily="34" charset="0"/>
                <a:hlinkClick r:id="rId5"/>
              </a:rPr>
              <a:t>https://hackerone.com/crypto-khan</a:t>
            </a:r>
            <a:r>
              <a:rPr lang="en-US" sz="2700" b="1" u="sng" dirty="0">
                <a:solidFill>
                  <a:schemeClr val="bg2"/>
                </a:solidFill>
                <a:latin typeface="Arial" panose="020B0604020202020204" pitchFamily="34" charset="0"/>
                <a:ea typeface="Trebuchet MS" panose="020B0603020202020204" pitchFamily="34" charset="0"/>
                <a:cs typeface="Trebuchet MS" panose="020B0603020202020204" pitchFamily="34" charset="0"/>
              </a:rPr>
              <a:t> </a:t>
            </a:r>
            <a:endParaRPr lang="en-IN" sz="2700" b="1" u="sng" dirty="0">
              <a:solidFill>
                <a:schemeClr val="bg2"/>
              </a:solidFill>
              <a:latin typeface="Arial" panose="020B0604020202020204" pitchFamily="34" charset="0"/>
              <a:ea typeface="Trebuchet MS" panose="020B0603020202020204" pitchFamily="34" charset="0"/>
              <a:cs typeface="Trebuchet MS" panose="020B0603020202020204" pitchFamily="34" charset="0"/>
            </a:endParaRPr>
          </a:p>
          <a:p>
            <a:r>
              <a:rPr lang="en-US" sz="2700" b="1" u="sng" dirty="0">
                <a:solidFill>
                  <a:schemeClr val="bg2"/>
                </a:solidFill>
                <a:latin typeface="Arial" panose="020B0604020202020204" pitchFamily="34" charset="0"/>
                <a:ea typeface="Trebuchet MS" panose="020B0603020202020204" pitchFamily="34" charset="0"/>
                <a:cs typeface="Trebuchet MS" panose="020B0603020202020204" pitchFamily="34" charset="0"/>
                <a:hlinkClick r:id="rId6"/>
              </a:rPr>
              <a:t>https://x.com/securecybergate</a:t>
            </a:r>
            <a:r>
              <a:rPr lang="en-US" sz="2700" b="1" u="sng" dirty="0">
                <a:solidFill>
                  <a:schemeClr val="bg2"/>
                </a:solidFill>
                <a:latin typeface="Arial" panose="020B0604020202020204" pitchFamily="34" charset="0"/>
                <a:ea typeface="Trebuchet MS" panose="020B0603020202020204" pitchFamily="34" charset="0"/>
                <a:cs typeface="Trebuchet MS" panose="020B0603020202020204" pitchFamily="34" charset="0"/>
              </a:rPr>
              <a:t> </a:t>
            </a:r>
            <a:endParaRPr lang="en-IN" sz="2700" b="1" u="sng" dirty="0">
              <a:solidFill>
                <a:schemeClr val="bg2"/>
              </a:solidFill>
              <a:latin typeface="Arial" panose="020B0604020202020204" pitchFamily="34" charset="0"/>
              <a:ea typeface="Trebuchet MS" panose="020B0603020202020204" pitchFamily="34" charset="0"/>
              <a:cs typeface="Trebuchet MS" panose="020B0603020202020204" pitchFamily="34" charset="0"/>
            </a:endParaRPr>
          </a:p>
          <a:p>
            <a:r>
              <a:rPr lang="en-US" sz="2700" b="1" u="sng" dirty="0">
                <a:solidFill>
                  <a:schemeClr val="bg2"/>
                </a:solidFill>
                <a:latin typeface="Arial" panose="020B0604020202020204" pitchFamily="34" charset="0"/>
                <a:ea typeface="Trebuchet MS" panose="020B0603020202020204" pitchFamily="34" charset="0"/>
                <a:cs typeface="Trebuchet MS" panose="020B0603020202020204" pitchFamily="34" charset="0"/>
                <a:hlinkClick r:id="rId7"/>
              </a:rPr>
              <a:t>securecybergates@gmail.com</a:t>
            </a:r>
            <a:endParaRPr lang="en-IN" sz="2700" b="1" u="sng" dirty="0">
              <a:solidFill>
                <a:schemeClr val="bg2"/>
              </a:solidFill>
              <a:latin typeface="Arial" panose="020B0604020202020204" pitchFamily="34" charset="0"/>
              <a:ea typeface="Trebuchet MS" panose="020B0603020202020204" pitchFamily="34" charset="0"/>
              <a:cs typeface="Trebuchet MS" panose="020B0603020202020204" pitchFamily="34" charset="0"/>
            </a:endParaRPr>
          </a:p>
        </p:txBody>
      </p:sp>
      <p:sp>
        <p:nvSpPr>
          <p:cNvPr id="7" name="Text Box 2"/>
          <p:cNvSpPr txBox="1">
            <a:spLocks noChangeArrowheads="1"/>
          </p:cNvSpPr>
          <p:nvPr/>
        </p:nvSpPr>
        <p:spPr bwMode="auto">
          <a:xfrm>
            <a:off x="2610590" y="2308649"/>
            <a:ext cx="11064240" cy="2640723"/>
          </a:xfrm>
          <a:prstGeom prst="rect">
            <a:avLst/>
          </a:prstGeom>
          <a:solidFill>
            <a:srgbClr val="FFFFFF"/>
          </a:solidFill>
          <a:ln w="9525">
            <a:solidFill>
              <a:srgbClr val="000000"/>
            </a:solidFill>
            <a:miter lim="800000"/>
            <a:headEnd/>
            <a:tailEnd/>
          </a:ln>
        </p:spPr>
        <p:txBody>
          <a:bodyPr rot="0" vert="horz" wrap="square" lIns="137160" tIns="68580" rIns="137160" bIns="68580" anchor="t" anchorCtr="0">
            <a:spAutoFit/>
          </a:bodyPr>
          <a:lstStyle/>
          <a:p>
            <a:pPr marL="220028"/>
            <a:r>
              <a:rPr lang="en-US" sz="4200" b="1" dirty="0">
                <a:solidFill>
                  <a:schemeClr val="bg2">
                    <a:lumMod val="75000"/>
                  </a:schemeClr>
                </a:solidFill>
                <a:latin typeface="Arial Black" panose="020B0A04020102020204" pitchFamily="34" charset="0"/>
                <a:ea typeface="Trebuchet MS" panose="020B0603020202020204" pitchFamily="34" charset="0"/>
                <a:cs typeface="Trebuchet MS" panose="020B0603020202020204" pitchFamily="34" charset="0"/>
              </a:rPr>
              <a:t>THANK</a:t>
            </a:r>
            <a:r>
              <a:rPr lang="en-US" sz="4200" b="1" spc="-68" dirty="0">
                <a:solidFill>
                  <a:schemeClr val="bg2">
                    <a:lumMod val="75000"/>
                  </a:schemeClr>
                </a:solidFill>
                <a:latin typeface="Arial Black" panose="020B0A04020102020204" pitchFamily="34" charset="0"/>
                <a:ea typeface="Trebuchet MS" panose="020B0603020202020204" pitchFamily="34" charset="0"/>
                <a:cs typeface="Trebuchet MS" panose="020B0603020202020204" pitchFamily="34" charset="0"/>
              </a:rPr>
              <a:t> </a:t>
            </a:r>
            <a:r>
              <a:rPr lang="en-US" sz="4200" b="1" spc="-30" dirty="0">
                <a:solidFill>
                  <a:schemeClr val="bg2">
                    <a:lumMod val="75000"/>
                  </a:schemeClr>
                </a:solidFill>
                <a:latin typeface="Arial Black" panose="020B0A04020102020204" pitchFamily="34" charset="0"/>
                <a:ea typeface="Trebuchet MS" panose="020B0603020202020204" pitchFamily="34" charset="0"/>
                <a:cs typeface="Trebuchet MS" panose="020B0603020202020204" pitchFamily="34" charset="0"/>
              </a:rPr>
              <a:t>YOU!</a:t>
            </a:r>
            <a:endParaRPr lang="en-IN" sz="1650" dirty="0">
              <a:solidFill>
                <a:schemeClr val="bg2">
                  <a:lumMod val="75000"/>
                </a:schemeClr>
              </a:solidFill>
              <a:latin typeface="Trebuchet MS" panose="020B0603020202020204" pitchFamily="34" charset="0"/>
              <a:ea typeface="Trebuchet MS" panose="020B0603020202020204" pitchFamily="34" charset="0"/>
              <a:cs typeface="Trebuchet MS" panose="020B0603020202020204" pitchFamily="34" charset="0"/>
            </a:endParaRPr>
          </a:p>
          <a:p>
            <a:pPr marL="220028">
              <a:lnSpc>
                <a:spcPct val="85000"/>
              </a:lnSpc>
            </a:pPr>
            <a:r>
              <a:rPr lang="en-US" sz="4200" b="1" dirty="0">
                <a:solidFill>
                  <a:schemeClr val="bg2">
                    <a:lumMod val="75000"/>
                  </a:schemeClr>
                </a:solidFill>
                <a:latin typeface="Arial Black" panose="020B0A04020102020204" pitchFamily="34" charset="0"/>
                <a:ea typeface="Trebuchet MS" panose="020B0603020202020204" pitchFamily="34" charset="0"/>
                <a:cs typeface="Trebuchet MS" panose="020B0603020202020204" pitchFamily="34" charset="0"/>
              </a:rPr>
              <a:t>FOR CYBER-SECURITY RELATED UPDATES, KINDLY FOLLOW BELOW PAGES...</a:t>
            </a:r>
            <a:endParaRPr lang="en-IN" sz="1650" dirty="0">
              <a:solidFill>
                <a:schemeClr val="bg2">
                  <a:lumMod val="75000"/>
                </a:schemeClr>
              </a:solidFill>
              <a:latin typeface="Trebuchet MS" panose="020B0603020202020204" pitchFamily="34" charset="0"/>
              <a:ea typeface="Trebuchet MS" panose="020B0603020202020204" pitchFamily="34" charset="0"/>
              <a:cs typeface="Trebuchet MS" panose="020B0603020202020204" pitchFamily="34" charset="0"/>
            </a:endParaRPr>
          </a:p>
          <a:p>
            <a:r>
              <a:rPr lang="en-US" sz="1350" dirty="0">
                <a:solidFill>
                  <a:schemeClr val="bg2"/>
                </a:solidFill>
                <a:latin typeface="Arial Black" panose="020B0A04020102020204" pitchFamily="34" charset="0"/>
                <a:ea typeface="Trebuchet MS" panose="020B0603020202020204" pitchFamily="34" charset="0"/>
                <a:cs typeface="Trebuchet MS" panose="020B0603020202020204" pitchFamily="34" charset="0"/>
              </a:rPr>
              <a:t> </a:t>
            </a:r>
            <a:endParaRPr lang="en-IN" sz="1650" dirty="0">
              <a:solidFill>
                <a:schemeClr val="bg2"/>
              </a:solidFill>
              <a:latin typeface="Trebuchet MS" panose="020B0603020202020204" pitchFamily="34" charset="0"/>
              <a:ea typeface="Trebuchet MS" panose="020B0603020202020204" pitchFamily="34" charset="0"/>
              <a:cs typeface="Trebuchet MS" panose="020B0603020202020204" pitchFamily="34" charset="0"/>
            </a:endParaRPr>
          </a:p>
        </p:txBody>
      </p:sp>
    </p:spTree>
    <p:extLst>
      <p:ext uri="{BB962C8B-B14F-4D97-AF65-F5344CB8AC3E}">
        <p14:creationId xmlns:p14="http://schemas.microsoft.com/office/powerpoint/2010/main" val="34819152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5280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9838160" y="206941"/>
            <a:ext cx="8299756" cy="5457089"/>
          </a:xfrm>
          <a:custGeom>
            <a:avLst/>
            <a:gdLst/>
            <a:ahLst/>
            <a:cxnLst/>
            <a:rect l="l" t="t" r="r" b="b"/>
            <a:pathLst>
              <a:path w="8299756" h="5457089">
                <a:moveTo>
                  <a:pt x="0" y="0"/>
                </a:moveTo>
                <a:lnTo>
                  <a:pt x="8299755" y="0"/>
                </a:lnTo>
                <a:lnTo>
                  <a:pt x="8299755" y="5457089"/>
                </a:lnTo>
                <a:lnTo>
                  <a:pt x="0" y="54570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664671" y="3278859"/>
            <a:ext cx="364029" cy="500067"/>
          </a:xfrm>
          <a:prstGeom prst="rect">
            <a:avLst/>
          </a:prstGeom>
        </p:spPr>
        <p:txBody>
          <a:bodyPr lIns="0" tIns="0" rIns="0" bIns="0" rtlCol="0" anchor="t">
            <a:spAutoFit/>
          </a:bodyPr>
          <a:lstStyle/>
          <a:p>
            <a:pPr marL="0" lvl="0" indent="0" algn="ctr">
              <a:lnSpc>
                <a:spcPts val="4309"/>
              </a:lnSpc>
            </a:pPr>
            <a:r>
              <a:rPr lang="en-US" sz="2798">
                <a:solidFill>
                  <a:srgbClr val="E0D6DE"/>
                </a:solidFill>
                <a:latin typeface="Helvetica Now Light"/>
                <a:ea typeface="Helvetica Now Light"/>
                <a:cs typeface="Helvetica Now Light"/>
                <a:sym typeface="Helvetica Now Light"/>
              </a:rPr>
              <a:t>1</a:t>
            </a:r>
          </a:p>
        </p:txBody>
      </p:sp>
      <p:sp>
        <p:nvSpPr>
          <p:cNvPr id="4" name="TextBox 4"/>
          <p:cNvSpPr txBox="1"/>
          <p:nvPr/>
        </p:nvSpPr>
        <p:spPr>
          <a:xfrm>
            <a:off x="1556080" y="5371134"/>
            <a:ext cx="364029" cy="500067"/>
          </a:xfrm>
          <a:prstGeom prst="rect">
            <a:avLst/>
          </a:prstGeom>
        </p:spPr>
        <p:txBody>
          <a:bodyPr lIns="0" tIns="0" rIns="0" bIns="0" rtlCol="0" anchor="t">
            <a:spAutoFit/>
          </a:bodyPr>
          <a:lstStyle/>
          <a:p>
            <a:pPr marL="0" lvl="0" indent="0" algn="ctr">
              <a:lnSpc>
                <a:spcPts val="4309"/>
              </a:lnSpc>
            </a:pPr>
            <a:r>
              <a:rPr lang="en-US" sz="2798">
                <a:solidFill>
                  <a:srgbClr val="E0D6DE"/>
                </a:solidFill>
                <a:latin typeface="Helvetica Now Light"/>
                <a:ea typeface="Helvetica Now Light"/>
                <a:cs typeface="Helvetica Now Light"/>
                <a:sym typeface="Helvetica Now Light"/>
              </a:rPr>
              <a:t>2</a:t>
            </a:r>
          </a:p>
        </p:txBody>
      </p:sp>
      <p:sp>
        <p:nvSpPr>
          <p:cNvPr id="5" name="TextBox 5"/>
          <p:cNvSpPr txBox="1"/>
          <p:nvPr/>
        </p:nvSpPr>
        <p:spPr>
          <a:xfrm>
            <a:off x="5279778" y="7455179"/>
            <a:ext cx="364029" cy="500067"/>
          </a:xfrm>
          <a:prstGeom prst="rect">
            <a:avLst/>
          </a:prstGeom>
        </p:spPr>
        <p:txBody>
          <a:bodyPr lIns="0" tIns="0" rIns="0" bIns="0" rtlCol="0" anchor="t">
            <a:spAutoFit/>
          </a:bodyPr>
          <a:lstStyle/>
          <a:p>
            <a:pPr marL="0" lvl="0" indent="0" algn="ctr">
              <a:lnSpc>
                <a:spcPts val="4309"/>
              </a:lnSpc>
            </a:pPr>
            <a:r>
              <a:rPr lang="en-US" sz="2798">
                <a:solidFill>
                  <a:srgbClr val="E0D6DE"/>
                </a:solidFill>
                <a:latin typeface="Helvetica Now Light"/>
                <a:ea typeface="Helvetica Now Light"/>
                <a:cs typeface="Helvetica Now Light"/>
                <a:sym typeface="Helvetica Now Light"/>
              </a:rPr>
              <a:t>3</a:t>
            </a:r>
          </a:p>
        </p:txBody>
      </p:sp>
      <p:grpSp>
        <p:nvGrpSpPr>
          <p:cNvPr id="6" name="Group 6"/>
          <p:cNvGrpSpPr/>
          <p:nvPr/>
        </p:nvGrpSpPr>
        <p:grpSpPr>
          <a:xfrm>
            <a:off x="476212" y="3198945"/>
            <a:ext cx="8063129" cy="745621"/>
            <a:chOff x="0" y="0"/>
            <a:chExt cx="10750838" cy="994162"/>
          </a:xfrm>
        </p:grpSpPr>
        <p:grpSp>
          <p:nvGrpSpPr>
            <p:cNvPr id="7" name="Group 7"/>
            <p:cNvGrpSpPr/>
            <p:nvPr/>
          </p:nvGrpSpPr>
          <p:grpSpPr>
            <a:xfrm>
              <a:off x="0" y="0"/>
              <a:ext cx="1125332" cy="994162"/>
              <a:chOff x="0" y="0"/>
              <a:chExt cx="460021" cy="406400"/>
            </a:xfrm>
          </p:grpSpPr>
          <p:sp>
            <p:nvSpPr>
              <p:cNvPr id="8" name="Freeform 8"/>
              <p:cNvSpPr/>
              <p:nvPr/>
            </p:nvSpPr>
            <p:spPr>
              <a:xfrm>
                <a:off x="0" y="0"/>
                <a:ext cx="460021" cy="406400"/>
              </a:xfrm>
              <a:custGeom>
                <a:avLst/>
                <a:gdLst/>
                <a:ahLst/>
                <a:cxnLst/>
                <a:rect l="l" t="t" r="r" b="b"/>
                <a:pathLst>
                  <a:path w="460021" h="406400">
                    <a:moveTo>
                      <a:pt x="256821" y="0"/>
                    </a:moveTo>
                    <a:lnTo>
                      <a:pt x="0" y="0"/>
                    </a:lnTo>
                    <a:lnTo>
                      <a:pt x="0" y="406400"/>
                    </a:lnTo>
                    <a:lnTo>
                      <a:pt x="256821" y="406400"/>
                    </a:lnTo>
                    <a:lnTo>
                      <a:pt x="460021" y="203200"/>
                    </a:lnTo>
                    <a:lnTo>
                      <a:pt x="256821" y="0"/>
                    </a:lnTo>
                    <a:close/>
                  </a:path>
                </a:pathLst>
              </a:custGeom>
              <a:solidFill>
                <a:srgbClr val="000000">
                  <a:alpha val="0"/>
                </a:srgbClr>
              </a:solidFill>
              <a:ln w="28575" cap="sq">
                <a:solidFill>
                  <a:srgbClr val="01FF70"/>
                </a:solidFill>
                <a:prstDash val="solid"/>
                <a:miter/>
              </a:ln>
            </p:spPr>
          </p:sp>
          <p:sp>
            <p:nvSpPr>
              <p:cNvPr id="9" name="TextBox 9"/>
              <p:cNvSpPr txBox="1"/>
              <p:nvPr/>
            </p:nvSpPr>
            <p:spPr>
              <a:xfrm>
                <a:off x="0" y="-47625"/>
                <a:ext cx="345721" cy="454025"/>
              </a:xfrm>
              <a:prstGeom prst="rect">
                <a:avLst/>
              </a:prstGeom>
            </p:spPr>
            <p:txBody>
              <a:bodyPr lIns="50800" tIns="50800" rIns="50800" bIns="50800" rtlCol="0" anchor="ctr"/>
              <a:lstStyle/>
              <a:p>
                <a:pPr algn="ctr">
                  <a:lnSpc>
                    <a:spcPts val="2849"/>
                  </a:lnSpc>
                </a:pPr>
                <a:endParaRPr/>
              </a:p>
            </p:txBody>
          </p:sp>
        </p:grpSp>
        <p:sp>
          <p:nvSpPr>
            <p:cNvPr id="10" name="TextBox 10"/>
            <p:cNvSpPr txBox="1"/>
            <p:nvPr/>
          </p:nvSpPr>
          <p:spPr>
            <a:xfrm>
              <a:off x="1428771" y="-76200"/>
              <a:ext cx="9322067" cy="836506"/>
            </a:xfrm>
            <a:prstGeom prst="rect">
              <a:avLst/>
            </a:prstGeom>
          </p:spPr>
          <p:txBody>
            <a:bodyPr lIns="0" tIns="0" rIns="0" bIns="0" rtlCol="0" anchor="t">
              <a:spAutoFit/>
            </a:bodyPr>
            <a:lstStyle/>
            <a:p>
              <a:pPr algn="l">
                <a:lnSpc>
                  <a:spcPts val="5320"/>
                </a:lnSpc>
              </a:pPr>
              <a:r>
                <a:rPr lang="en-US" sz="3800" b="1" spc="-7">
                  <a:solidFill>
                    <a:srgbClr val="E0D6DE"/>
                  </a:solidFill>
                  <a:latin typeface="Inter Semi-Bold"/>
                  <a:ea typeface="Inter Semi-Bold"/>
                  <a:cs typeface="Inter Semi-Bold"/>
                  <a:sym typeface="Inter Semi-Bold"/>
                </a:rPr>
                <a:t>2.1 Research about  Company</a:t>
              </a:r>
            </a:p>
          </p:txBody>
        </p:sp>
      </p:grpSp>
      <p:grpSp>
        <p:nvGrpSpPr>
          <p:cNvPr id="11" name="Group 11"/>
          <p:cNvGrpSpPr/>
          <p:nvPr/>
        </p:nvGrpSpPr>
        <p:grpSpPr>
          <a:xfrm>
            <a:off x="1443909" y="5291219"/>
            <a:ext cx="10172191" cy="1433962"/>
            <a:chOff x="0" y="0"/>
            <a:chExt cx="13562921" cy="1911949"/>
          </a:xfrm>
        </p:grpSpPr>
        <p:grpSp>
          <p:nvGrpSpPr>
            <p:cNvPr id="12" name="Group 12"/>
            <p:cNvGrpSpPr/>
            <p:nvPr/>
          </p:nvGrpSpPr>
          <p:grpSpPr>
            <a:xfrm>
              <a:off x="0" y="0"/>
              <a:ext cx="1125332" cy="994162"/>
              <a:chOff x="0" y="0"/>
              <a:chExt cx="460021" cy="406400"/>
            </a:xfrm>
          </p:grpSpPr>
          <p:sp>
            <p:nvSpPr>
              <p:cNvPr id="13" name="Freeform 13"/>
              <p:cNvSpPr/>
              <p:nvPr/>
            </p:nvSpPr>
            <p:spPr>
              <a:xfrm>
                <a:off x="0" y="0"/>
                <a:ext cx="460021" cy="406400"/>
              </a:xfrm>
              <a:custGeom>
                <a:avLst/>
                <a:gdLst/>
                <a:ahLst/>
                <a:cxnLst/>
                <a:rect l="l" t="t" r="r" b="b"/>
                <a:pathLst>
                  <a:path w="460021" h="406400">
                    <a:moveTo>
                      <a:pt x="256821" y="0"/>
                    </a:moveTo>
                    <a:lnTo>
                      <a:pt x="0" y="0"/>
                    </a:lnTo>
                    <a:lnTo>
                      <a:pt x="0" y="406400"/>
                    </a:lnTo>
                    <a:lnTo>
                      <a:pt x="256821" y="406400"/>
                    </a:lnTo>
                    <a:lnTo>
                      <a:pt x="460021" y="203200"/>
                    </a:lnTo>
                    <a:lnTo>
                      <a:pt x="256821" y="0"/>
                    </a:lnTo>
                    <a:close/>
                  </a:path>
                </a:pathLst>
              </a:custGeom>
              <a:solidFill>
                <a:srgbClr val="000000">
                  <a:alpha val="0"/>
                </a:srgbClr>
              </a:solidFill>
              <a:ln w="28575" cap="sq">
                <a:gradFill>
                  <a:gsLst>
                    <a:gs pos="0">
                      <a:srgbClr val="57D139">
                        <a:alpha val="100000"/>
                      </a:srgbClr>
                    </a:gs>
                    <a:gs pos="100000">
                      <a:srgbClr val="2FABF1">
                        <a:alpha val="100000"/>
                      </a:srgbClr>
                    </a:gs>
                  </a:gsLst>
                  <a:lin ang="0"/>
                </a:gradFill>
                <a:prstDash val="solid"/>
                <a:miter/>
              </a:ln>
            </p:spPr>
          </p:sp>
          <p:sp>
            <p:nvSpPr>
              <p:cNvPr id="14" name="TextBox 14"/>
              <p:cNvSpPr txBox="1"/>
              <p:nvPr/>
            </p:nvSpPr>
            <p:spPr>
              <a:xfrm>
                <a:off x="0" y="-47625"/>
                <a:ext cx="345721" cy="454025"/>
              </a:xfrm>
              <a:prstGeom prst="rect">
                <a:avLst/>
              </a:prstGeom>
            </p:spPr>
            <p:txBody>
              <a:bodyPr lIns="50800" tIns="50800" rIns="50800" bIns="50800" rtlCol="0" anchor="ctr"/>
              <a:lstStyle/>
              <a:p>
                <a:pPr algn="ctr">
                  <a:lnSpc>
                    <a:spcPts val="2849"/>
                  </a:lnSpc>
                </a:pPr>
                <a:endParaRPr/>
              </a:p>
            </p:txBody>
          </p:sp>
        </p:grpSp>
        <p:sp>
          <p:nvSpPr>
            <p:cNvPr id="15" name="TextBox 15"/>
            <p:cNvSpPr txBox="1"/>
            <p:nvPr/>
          </p:nvSpPr>
          <p:spPr>
            <a:xfrm>
              <a:off x="1576350" y="-3299"/>
              <a:ext cx="11986571" cy="1915248"/>
            </a:xfrm>
            <a:prstGeom prst="rect">
              <a:avLst/>
            </a:prstGeom>
          </p:spPr>
          <p:txBody>
            <a:bodyPr lIns="0" tIns="0" rIns="0" bIns="0" rtlCol="0" anchor="t">
              <a:spAutoFit/>
            </a:bodyPr>
            <a:lstStyle/>
            <a:p>
              <a:pPr algn="l">
                <a:lnSpc>
                  <a:spcPts val="5880"/>
                </a:lnSpc>
              </a:pPr>
              <a:r>
                <a:rPr lang="en-US" sz="4200" b="1" spc="-8">
                  <a:solidFill>
                    <a:srgbClr val="E0D6DE"/>
                  </a:solidFill>
                  <a:latin typeface="Inter Semi-Bold"/>
                  <a:ea typeface="Inter Semi-Bold"/>
                  <a:cs typeface="Inter Semi-Bold"/>
                  <a:sym typeface="Inter Semi-Bold"/>
                </a:rPr>
                <a:t>2.2 Research on Security Frameworks</a:t>
              </a:r>
            </a:p>
          </p:txBody>
        </p:sp>
      </p:grpSp>
      <p:grpSp>
        <p:nvGrpSpPr>
          <p:cNvPr id="16" name="Group 16"/>
          <p:cNvGrpSpPr/>
          <p:nvPr/>
        </p:nvGrpSpPr>
        <p:grpSpPr>
          <a:xfrm>
            <a:off x="5107920" y="7375264"/>
            <a:ext cx="10344746" cy="745621"/>
            <a:chOff x="0" y="0"/>
            <a:chExt cx="13792995" cy="994162"/>
          </a:xfrm>
        </p:grpSpPr>
        <p:grpSp>
          <p:nvGrpSpPr>
            <p:cNvPr id="17" name="Group 17"/>
            <p:cNvGrpSpPr/>
            <p:nvPr/>
          </p:nvGrpSpPr>
          <p:grpSpPr>
            <a:xfrm>
              <a:off x="0" y="0"/>
              <a:ext cx="1125332" cy="994162"/>
              <a:chOff x="0" y="0"/>
              <a:chExt cx="460021" cy="406400"/>
            </a:xfrm>
          </p:grpSpPr>
          <p:sp>
            <p:nvSpPr>
              <p:cNvPr id="18" name="Freeform 18"/>
              <p:cNvSpPr/>
              <p:nvPr/>
            </p:nvSpPr>
            <p:spPr>
              <a:xfrm>
                <a:off x="0" y="0"/>
                <a:ext cx="460021" cy="406400"/>
              </a:xfrm>
              <a:custGeom>
                <a:avLst/>
                <a:gdLst/>
                <a:ahLst/>
                <a:cxnLst/>
                <a:rect l="l" t="t" r="r" b="b"/>
                <a:pathLst>
                  <a:path w="460021" h="406400">
                    <a:moveTo>
                      <a:pt x="256821" y="0"/>
                    </a:moveTo>
                    <a:lnTo>
                      <a:pt x="0" y="0"/>
                    </a:lnTo>
                    <a:lnTo>
                      <a:pt x="0" y="406400"/>
                    </a:lnTo>
                    <a:lnTo>
                      <a:pt x="256821" y="406400"/>
                    </a:lnTo>
                    <a:lnTo>
                      <a:pt x="460021" y="203200"/>
                    </a:lnTo>
                    <a:lnTo>
                      <a:pt x="256821" y="0"/>
                    </a:lnTo>
                    <a:close/>
                  </a:path>
                </a:pathLst>
              </a:custGeom>
              <a:solidFill>
                <a:srgbClr val="000000">
                  <a:alpha val="0"/>
                </a:srgbClr>
              </a:solidFill>
              <a:ln w="28575" cap="sq">
                <a:gradFill>
                  <a:gsLst>
                    <a:gs pos="0">
                      <a:srgbClr val="57D139">
                        <a:alpha val="100000"/>
                      </a:srgbClr>
                    </a:gs>
                    <a:gs pos="100000">
                      <a:srgbClr val="2FABF1">
                        <a:alpha val="100000"/>
                      </a:srgbClr>
                    </a:gs>
                  </a:gsLst>
                  <a:lin ang="0"/>
                </a:gradFill>
                <a:prstDash val="solid"/>
                <a:miter/>
              </a:ln>
            </p:spPr>
          </p:sp>
          <p:sp>
            <p:nvSpPr>
              <p:cNvPr id="19" name="TextBox 19"/>
              <p:cNvSpPr txBox="1"/>
              <p:nvPr/>
            </p:nvSpPr>
            <p:spPr>
              <a:xfrm>
                <a:off x="0" y="-47625"/>
                <a:ext cx="345721" cy="454025"/>
              </a:xfrm>
              <a:prstGeom prst="rect">
                <a:avLst/>
              </a:prstGeom>
            </p:spPr>
            <p:txBody>
              <a:bodyPr lIns="50800" tIns="50800" rIns="50800" bIns="50800" rtlCol="0" anchor="ctr"/>
              <a:lstStyle/>
              <a:p>
                <a:pPr algn="ctr">
                  <a:lnSpc>
                    <a:spcPts val="2849"/>
                  </a:lnSpc>
                </a:pPr>
                <a:endParaRPr/>
              </a:p>
            </p:txBody>
          </p:sp>
        </p:grpSp>
        <p:sp>
          <p:nvSpPr>
            <p:cNvPr id="20" name="TextBox 20"/>
            <p:cNvSpPr txBox="1"/>
            <p:nvPr/>
          </p:nvSpPr>
          <p:spPr>
            <a:xfrm>
              <a:off x="1533918" y="-3299"/>
              <a:ext cx="12259077" cy="924604"/>
            </a:xfrm>
            <a:prstGeom prst="rect">
              <a:avLst/>
            </a:prstGeom>
          </p:spPr>
          <p:txBody>
            <a:bodyPr lIns="0" tIns="0" rIns="0" bIns="0" rtlCol="0" anchor="t">
              <a:spAutoFit/>
            </a:bodyPr>
            <a:lstStyle/>
            <a:p>
              <a:pPr algn="l">
                <a:lnSpc>
                  <a:spcPts val="5880"/>
                </a:lnSpc>
              </a:pPr>
              <a:r>
                <a:rPr lang="en-US" sz="4200" b="1" spc="-8">
                  <a:solidFill>
                    <a:srgbClr val="E0D6DE"/>
                  </a:solidFill>
                  <a:latin typeface="Inter Semi-Bold"/>
                  <a:ea typeface="Inter Semi-Bold"/>
                  <a:cs typeface="Inter Semi-Bold"/>
                  <a:sym typeface="Inter Semi-Bold"/>
                </a:rPr>
                <a:t>2.3 Research on SOC2 Providers</a:t>
              </a:r>
            </a:p>
          </p:txBody>
        </p:sp>
      </p:grpSp>
      <p:sp>
        <p:nvSpPr>
          <p:cNvPr id="21" name="TextBox 21"/>
          <p:cNvSpPr txBox="1"/>
          <p:nvPr/>
        </p:nvSpPr>
        <p:spPr>
          <a:xfrm>
            <a:off x="4710507" y="1009650"/>
            <a:ext cx="6076879" cy="732084"/>
          </a:xfrm>
          <a:prstGeom prst="rect">
            <a:avLst/>
          </a:prstGeom>
        </p:spPr>
        <p:txBody>
          <a:bodyPr lIns="0" tIns="0" rIns="0" bIns="0" rtlCol="0" anchor="t">
            <a:spAutoFit/>
          </a:bodyPr>
          <a:lstStyle/>
          <a:p>
            <a:pPr marL="0" lvl="0" indent="0" algn="l">
              <a:lnSpc>
                <a:spcPts val="5895"/>
              </a:lnSpc>
            </a:pPr>
            <a:r>
              <a:rPr lang="en-US" sz="4716" b="1" spc="183">
                <a:solidFill>
                  <a:srgbClr val="FFFFFF"/>
                </a:solidFill>
                <a:latin typeface="Helvetica Now Bold"/>
                <a:ea typeface="Helvetica Now Bold"/>
                <a:cs typeface="Helvetica Now Bold"/>
                <a:sym typeface="Helvetica Now Bold"/>
              </a:rPr>
              <a:t>2 DUE DILIGENCE</a:t>
            </a:r>
          </a:p>
        </p:txBody>
      </p:sp>
      <p:sp>
        <p:nvSpPr>
          <p:cNvPr id="22" name="Freeform 22"/>
          <p:cNvSpPr/>
          <p:nvPr/>
        </p:nvSpPr>
        <p:spPr>
          <a:xfrm>
            <a:off x="15770979" y="9006884"/>
            <a:ext cx="2366937" cy="1071937"/>
          </a:xfrm>
          <a:custGeom>
            <a:avLst/>
            <a:gdLst/>
            <a:ahLst/>
            <a:cxnLst/>
            <a:rect l="l" t="t" r="r" b="b"/>
            <a:pathLst>
              <a:path w="2366937" h="1071937">
                <a:moveTo>
                  <a:pt x="0" y="0"/>
                </a:moveTo>
                <a:lnTo>
                  <a:pt x="2366936" y="0"/>
                </a:lnTo>
                <a:lnTo>
                  <a:pt x="2366936" y="1071937"/>
                </a:lnTo>
                <a:lnTo>
                  <a:pt x="0" y="1071937"/>
                </a:lnTo>
                <a:lnTo>
                  <a:pt x="0" y="0"/>
                </a:lnTo>
                <a:close/>
              </a:path>
            </a:pathLst>
          </a:custGeom>
          <a:blipFill>
            <a:blip r:embed="rId4"/>
            <a:stretch>
              <a:fillRect l="-2437" r="-2437"/>
            </a:stretch>
          </a:blipFill>
        </p:spPr>
      </p:sp>
      <p:sp>
        <p:nvSpPr>
          <p:cNvPr id="23" name="TextBox 23"/>
          <p:cNvSpPr txBox="1"/>
          <p:nvPr/>
        </p:nvSpPr>
        <p:spPr>
          <a:xfrm>
            <a:off x="225142" y="121216"/>
            <a:ext cx="2759223" cy="807480"/>
          </a:xfrm>
          <a:prstGeom prst="rect">
            <a:avLst/>
          </a:prstGeom>
        </p:spPr>
        <p:txBody>
          <a:bodyPr lIns="0" tIns="0" rIns="0" bIns="0" rtlCol="0" anchor="t">
            <a:spAutoFit/>
          </a:bodyPr>
          <a:lstStyle/>
          <a:p>
            <a:pPr algn="ctr">
              <a:lnSpc>
                <a:spcPts val="6743"/>
              </a:lnSpc>
              <a:spcBef>
                <a:spcPct val="0"/>
              </a:spcBef>
            </a:pPr>
            <a:r>
              <a:rPr lang="en-US" sz="4817" b="1" spc="-9">
                <a:solidFill>
                  <a:srgbClr val="FFFFFF"/>
                </a:solidFill>
                <a:latin typeface="IBM Plex Sans Bold"/>
                <a:ea typeface="IBM Plex Sans Bold"/>
                <a:cs typeface="IBM Plex Sans Bold"/>
                <a:sym typeface="IBM Plex Sans Bold"/>
              </a:rPr>
              <a:t>PAGE 2.1</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184701" y="4232599"/>
            <a:ext cx="9655097" cy="745621"/>
            <a:chOff x="0" y="0"/>
            <a:chExt cx="12873462" cy="994162"/>
          </a:xfrm>
        </p:grpSpPr>
        <p:grpSp>
          <p:nvGrpSpPr>
            <p:cNvPr id="3" name="Group 3"/>
            <p:cNvGrpSpPr/>
            <p:nvPr/>
          </p:nvGrpSpPr>
          <p:grpSpPr>
            <a:xfrm>
              <a:off x="0" y="0"/>
              <a:ext cx="1192655" cy="994162"/>
              <a:chOff x="0" y="0"/>
              <a:chExt cx="487541" cy="406400"/>
            </a:xfrm>
          </p:grpSpPr>
          <p:sp>
            <p:nvSpPr>
              <p:cNvPr id="4" name="Freeform 4"/>
              <p:cNvSpPr/>
              <p:nvPr/>
            </p:nvSpPr>
            <p:spPr>
              <a:xfrm>
                <a:off x="0" y="0"/>
                <a:ext cx="487541" cy="406400"/>
              </a:xfrm>
              <a:custGeom>
                <a:avLst/>
                <a:gdLst/>
                <a:ahLst/>
                <a:cxnLst/>
                <a:rect l="l" t="t" r="r" b="b"/>
                <a:pathLst>
                  <a:path w="487541" h="406400">
                    <a:moveTo>
                      <a:pt x="284341" y="0"/>
                    </a:moveTo>
                    <a:lnTo>
                      <a:pt x="0" y="0"/>
                    </a:lnTo>
                    <a:lnTo>
                      <a:pt x="0" y="406400"/>
                    </a:lnTo>
                    <a:lnTo>
                      <a:pt x="284341" y="406400"/>
                    </a:lnTo>
                    <a:lnTo>
                      <a:pt x="487541" y="203200"/>
                    </a:lnTo>
                    <a:lnTo>
                      <a:pt x="284341" y="0"/>
                    </a:lnTo>
                    <a:close/>
                  </a:path>
                </a:pathLst>
              </a:custGeom>
              <a:gradFill rotWithShape="1">
                <a:gsLst>
                  <a:gs pos="0">
                    <a:srgbClr val="57D139">
                      <a:alpha val="100000"/>
                    </a:srgbClr>
                  </a:gs>
                  <a:gs pos="100000">
                    <a:srgbClr val="1BA9FA">
                      <a:alpha val="100000"/>
                    </a:srgbClr>
                  </a:gs>
                </a:gsLst>
                <a:lin ang="0"/>
              </a:gradFill>
              <a:ln w="28575" cap="sq">
                <a:gradFill>
                  <a:gsLst>
                    <a:gs pos="0">
                      <a:srgbClr val="57D139">
                        <a:alpha val="100000"/>
                      </a:srgbClr>
                    </a:gs>
                    <a:gs pos="100000">
                      <a:srgbClr val="2FABF1">
                        <a:alpha val="100000"/>
                      </a:srgbClr>
                    </a:gs>
                  </a:gsLst>
                  <a:lin ang="0"/>
                </a:gradFill>
                <a:prstDash val="solid"/>
                <a:miter/>
              </a:ln>
            </p:spPr>
          </p:sp>
          <p:sp>
            <p:nvSpPr>
              <p:cNvPr id="5" name="TextBox 5"/>
              <p:cNvSpPr txBox="1"/>
              <p:nvPr/>
            </p:nvSpPr>
            <p:spPr>
              <a:xfrm>
                <a:off x="0" y="-47625"/>
                <a:ext cx="373241" cy="454025"/>
              </a:xfrm>
              <a:prstGeom prst="rect">
                <a:avLst/>
              </a:prstGeom>
            </p:spPr>
            <p:txBody>
              <a:bodyPr lIns="50800" tIns="50800" rIns="50800" bIns="50800" rtlCol="0" anchor="ctr"/>
              <a:lstStyle/>
              <a:p>
                <a:pPr algn="ctr">
                  <a:lnSpc>
                    <a:spcPts val="2849"/>
                  </a:lnSpc>
                </a:pPr>
                <a:endParaRPr/>
              </a:p>
            </p:txBody>
          </p:sp>
        </p:grpSp>
        <p:sp>
          <p:nvSpPr>
            <p:cNvPr id="6" name="TextBox 6"/>
            <p:cNvSpPr txBox="1"/>
            <p:nvPr/>
          </p:nvSpPr>
          <p:spPr>
            <a:xfrm>
              <a:off x="1902646" y="210696"/>
              <a:ext cx="10970816" cy="525145"/>
            </a:xfrm>
            <a:prstGeom prst="rect">
              <a:avLst/>
            </a:prstGeom>
          </p:spPr>
          <p:txBody>
            <a:bodyPr lIns="0" tIns="0" rIns="0" bIns="0" rtlCol="0" anchor="t">
              <a:spAutoFit/>
            </a:bodyPr>
            <a:lstStyle/>
            <a:p>
              <a:pPr algn="just">
                <a:lnSpc>
                  <a:spcPts val="3359"/>
                </a:lnSpc>
              </a:pPr>
              <a:r>
                <a:rPr lang="en-US" sz="2400" b="1" spc="-4">
                  <a:solidFill>
                    <a:srgbClr val="E0D6DE"/>
                  </a:solidFill>
                  <a:latin typeface="Inter Semi-Bold"/>
                  <a:ea typeface="Inter Semi-Bold"/>
                  <a:cs typeface="Inter Semi-Bold"/>
                  <a:sym typeface="Inter Semi-Bold"/>
                </a:rPr>
                <a:t>Goals, Vission , Mission</a:t>
              </a:r>
            </a:p>
          </p:txBody>
        </p:sp>
      </p:grpSp>
      <p:grpSp>
        <p:nvGrpSpPr>
          <p:cNvPr id="7" name="Group 7"/>
          <p:cNvGrpSpPr/>
          <p:nvPr/>
        </p:nvGrpSpPr>
        <p:grpSpPr>
          <a:xfrm>
            <a:off x="184701" y="1730650"/>
            <a:ext cx="9655097" cy="777240"/>
            <a:chOff x="0" y="0"/>
            <a:chExt cx="12873462" cy="1036320"/>
          </a:xfrm>
        </p:grpSpPr>
        <p:grpSp>
          <p:nvGrpSpPr>
            <p:cNvPr id="8" name="Group 8"/>
            <p:cNvGrpSpPr/>
            <p:nvPr/>
          </p:nvGrpSpPr>
          <p:grpSpPr>
            <a:xfrm>
              <a:off x="0" y="21079"/>
              <a:ext cx="1125332" cy="994162"/>
              <a:chOff x="0" y="0"/>
              <a:chExt cx="460021" cy="406400"/>
            </a:xfrm>
          </p:grpSpPr>
          <p:sp>
            <p:nvSpPr>
              <p:cNvPr id="9" name="Freeform 9"/>
              <p:cNvSpPr/>
              <p:nvPr/>
            </p:nvSpPr>
            <p:spPr>
              <a:xfrm>
                <a:off x="0" y="0"/>
                <a:ext cx="460021" cy="406400"/>
              </a:xfrm>
              <a:custGeom>
                <a:avLst/>
                <a:gdLst/>
                <a:ahLst/>
                <a:cxnLst/>
                <a:rect l="l" t="t" r="r" b="b"/>
                <a:pathLst>
                  <a:path w="460021" h="406400">
                    <a:moveTo>
                      <a:pt x="256821" y="0"/>
                    </a:moveTo>
                    <a:lnTo>
                      <a:pt x="0" y="0"/>
                    </a:lnTo>
                    <a:lnTo>
                      <a:pt x="0" y="406400"/>
                    </a:lnTo>
                    <a:lnTo>
                      <a:pt x="256821" y="406400"/>
                    </a:lnTo>
                    <a:lnTo>
                      <a:pt x="460021" y="203200"/>
                    </a:lnTo>
                    <a:lnTo>
                      <a:pt x="256821" y="0"/>
                    </a:lnTo>
                    <a:close/>
                  </a:path>
                </a:pathLst>
              </a:custGeom>
              <a:gradFill rotWithShape="1">
                <a:gsLst>
                  <a:gs pos="0">
                    <a:srgbClr val="57D139">
                      <a:alpha val="100000"/>
                    </a:srgbClr>
                  </a:gs>
                  <a:gs pos="100000">
                    <a:srgbClr val="1BA9FA">
                      <a:alpha val="100000"/>
                    </a:srgbClr>
                  </a:gs>
                </a:gsLst>
                <a:lin ang="0"/>
              </a:gradFill>
              <a:ln w="28575" cap="sq">
                <a:gradFill>
                  <a:gsLst>
                    <a:gs pos="0">
                      <a:srgbClr val="57D139">
                        <a:alpha val="100000"/>
                      </a:srgbClr>
                    </a:gs>
                    <a:gs pos="100000">
                      <a:srgbClr val="2FABF1">
                        <a:alpha val="100000"/>
                      </a:srgbClr>
                    </a:gs>
                  </a:gsLst>
                  <a:lin ang="0"/>
                </a:gradFill>
                <a:prstDash val="solid"/>
                <a:miter/>
              </a:ln>
            </p:spPr>
          </p:sp>
          <p:sp>
            <p:nvSpPr>
              <p:cNvPr id="10" name="TextBox 10"/>
              <p:cNvSpPr txBox="1"/>
              <p:nvPr/>
            </p:nvSpPr>
            <p:spPr>
              <a:xfrm>
                <a:off x="0" y="-47625"/>
                <a:ext cx="345721" cy="454025"/>
              </a:xfrm>
              <a:prstGeom prst="rect">
                <a:avLst/>
              </a:prstGeom>
            </p:spPr>
            <p:txBody>
              <a:bodyPr lIns="50800" tIns="50800" rIns="50800" bIns="50800" rtlCol="0" anchor="ctr"/>
              <a:lstStyle/>
              <a:p>
                <a:pPr algn="ctr">
                  <a:lnSpc>
                    <a:spcPts val="2849"/>
                  </a:lnSpc>
                </a:pPr>
                <a:endParaRPr/>
              </a:p>
            </p:txBody>
          </p:sp>
        </p:grpSp>
        <p:sp>
          <p:nvSpPr>
            <p:cNvPr id="11" name="TextBox 11"/>
            <p:cNvSpPr txBox="1"/>
            <p:nvPr/>
          </p:nvSpPr>
          <p:spPr>
            <a:xfrm>
              <a:off x="1795245" y="-47625"/>
              <a:ext cx="11078217" cy="1083945"/>
            </a:xfrm>
            <a:prstGeom prst="rect">
              <a:avLst/>
            </a:prstGeom>
          </p:spPr>
          <p:txBody>
            <a:bodyPr lIns="0" tIns="0" rIns="0" bIns="0" rtlCol="0" anchor="t">
              <a:spAutoFit/>
            </a:bodyPr>
            <a:lstStyle/>
            <a:p>
              <a:pPr algn="l">
                <a:lnSpc>
                  <a:spcPts val="3359"/>
                </a:lnSpc>
              </a:pPr>
              <a:r>
                <a:rPr lang="en-US" sz="2400" b="1" spc="-4">
                  <a:solidFill>
                    <a:srgbClr val="E0D6DE"/>
                  </a:solidFill>
                  <a:latin typeface="Inter Semi-Bold"/>
                  <a:ea typeface="Inter Semi-Bold"/>
                  <a:cs typeface="Inter Semi-Bold"/>
                  <a:sym typeface="Inter Semi-Bold"/>
                </a:rPr>
                <a:t>About JurisTek  https://juristech.net/juristech/about-us/</a:t>
              </a:r>
            </a:p>
          </p:txBody>
        </p:sp>
      </p:grpSp>
      <p:grpSp>
        <p:nvGrpSpPr>
          <p:cNvPr id="12" name="Group 12"/>
          <p:cNvGrpSpPr/>
          <p:nvPr/>
        </p:nvGrpSpPr>
        <p:grpSpPr>
          <a:xfrm>
            <a:off x="184701" y="6666526"/>
            <a:ext cx="9836768" cy="2144754"/>
            <a:chOff x="0" y="-47625"/>
            <a:chExt cx="13115690" cy="2859672"/>
          </a:xfrm>
        </p:grpSpPr>
        <p:grpSp>
          <p:nvGrpSpPr>
            <p:cNvPr id="13" name="Group 13"/>
            <p:cNvGrpSpPr/>
            <p:nvPr/>
          </p:nvGrpSpPr>
          <p:grpSpPr>
            <a:xfrm>
              <a:off x="0" y="300479"/>
              <a:ext cx="1146506" cy="994162"/>
              <a:chOff x="0" y="0"/>
              <a:chExt cx="468676" cy="406400"/>
            </a:xfrm>
          </p:grpSpPr>
          <p:sp>
            <p:nvSpPr>
              <p:cNvPr id="14" name="Freeform 14"/>
              <p:cNvSpPr/>
              <p:nvPr/>
            </p:nvSpPr>
            <p:spPr>
              <a:xfrm>
                <a:off x="0" y="0"/>
                <a:ext cx="468676" cy="406400"/>
              </a:xfrm>
              <a:custGeom>
                <a:avLst/>
                <a:gdLst/>
                <a:ahLst/>
                <a:cxnLst/>
                <a:rect l="l" t="t" r="r" b="b"/>
                <a:pathLst>
                  <a:path w="468676" h="406400">
                    <a:moveTo>
                      <a:pt x="265476" y="0"/>
                    </a:moveTo>
                    <a:lnTo>
                      <a:pt x="0" y="0"/>
                    </a:lnTo>
                    <a:lnTo>
                      <a:pt x="0" y="406400"/>
                    </a:lnTo>
                    <a:lnTo>
                      <a:pt x="265476" y="406400"/>
                    </a:lnTo>
                    <a:lnTo>
                      <a:pt x="468676" y="203200"/>
                    </a:lnTo>
                    <a:lnTo>
                      <a:pt x="265476" y="0"/>
                    </a:lnTo>
                    <a:close/>
                  </a:path>
                </a:pathLst>
              </a:custGeom>
              <a:gradFill rotWithShape="1">
                <a:gsLst>
                  <a:gs pos="0">
                    <a:srgbClr val="57D139">
                      <a:alpha val="100000"/>
                    </a:srgbClr>
                  </a:gs>
                  <a:gs pos="100000">
                    <a:srgbClr val="1BA9FA">
                      <a:alpha val="100000"/>
                    </a:srgbClr>
                  </a:gs>
                </a:gsLst>
                <a:lin ang="0"/>
              </a:gradFill>
              <a:ln w="28575" cap="sq">
                <a:gradFill>
                  <a:gsLst>
                    <a:gs pos="0">
                      <a:srgbClr val="57D139">
                        <a:alpha val="100000"/>
                      </a:srgbClr>
                    </a:gs>
                    <a:gs pos="100000">
                      <a:srgbClr val="2FABF1">
                        <a:alpha val="100000"/>
                      </a:srgbClr>
                    </a:gs>
                  </a:gsLst>
                  <a:lin ang="0"/>
                </a:gradFill>
                <a:prstDash val="solid"/>
                <a:miter/>
              </a:ln>
            </p:spPr>
          </p:sp>
          <p:sp>
            <p:nvSpPr>
              <p:cNvPr id="15" name="TextBox 15"/>
              <p:cNvSpPr txBox="1"/>
              <p:nvPr/>
            </p:nvSpPr>
            <p:spPr>
              <a:xfrm>
                <a:off x="0" y="-47625"/>
                <a:ext cx="354376" cy="454025"/>
              </a:xfrm>
              <a:prstGeom prst="rect">
                <a:avLst/>
              </a:prstGeom>
            </p:spPr>
            <p:txBody>
              <a:bodyPr lIns="50800" tIns="50800" rIns="50800" bIns="50800" rtlCol="0" anchor="ctr"/>
              <a:lstStyle/>
              <a:p>
                <a:pPr algn="ctr">
                  <a:lnSpc>
                    <a:spcPts val="2849"/>
                  </a:lnSpc>
                </a:pPr>
                <a:endParaRPr/>
              </a:p>
            </p:txBody>
          </p:sp>
        </p:grpSp>
        <p:sp>
          <p:nvSpPr>
            <p:cNvPr id="16" name="TextBox 16"/>
            <p:cNvSpPr txBox="1"/>
            <p:nvPr/>
          </p:nvSpPr>
          <p:spPr>
            <a:xfrm>
              <a:off x="1829025" y="-47625"/>
              <a:ext cx="11286665" cy="2859672"/>
            </a:xfrm>
            <a:prstGeom prst="rect">
              <a:avLst/>
            </a:prstGeom>
          </p:spPr>
          <p:txBody>
            <a:bodyPr lIns="0" tIns="0" rIns="0" bIns="0" rtlCol="0" anchor="t">
              <a:spAutoFit/>
            </a:bodyPr>
            <a:lstStyle/>
            <a:p>
              <a:pPr algn="just">
                <a:lnSpc>
                  <a:spcPts val="3359"/>
                </a:lnSpc>
              </a:pPr>
              <a:r>
                <a:rPr lang="en-US" sz="2400" b="1" spc="-4" dirty="0">
                  <a:solidFill>
                    <a:srgbClr val="E0D6DE"/>
                  </a:solidFill>
                  <a:latin typeface="Inter Semi-Bold"/>
                  <a:ea typeface="Inter Semi-Bold"/>
                  <a:cs typeface="Inter Semi-Bold"/>
                  <a:sym typeface="Inter Semi-Bold"/>
                </a:rPr>
                <a:t>Competitors https://www.owler.com/company/juristechnologies</a:t>
              </a:r>
            </a:p>
            <a:p>
              <a:pPr algn="just">
                <a:lnSpc>
                  <a:spcPts val="3359"/>
                </a:lnSpc>
              </a:pPr>
              <a:r>
                <a:rPr lang="en-US" sz="2400" b="1" spc="-4" dirty="0">
                  <a:solidFill>
                    <a:srgbClr val="E0D6DE"/>
                  </a:solidFill>
                  <a:latin typeface="Inter Semi-Bold"/>
                  <a:ea typeface="Inter Semi-Bold"/>
                  <a:cs typeface="Inter Semi-Bold"/>
                  <a:sym typeface="Inter Semi-Bold"/>
                </a:rPr>
                <a:t>https://tracxn.com/d/companies/juristech/__xqtw6L9vzn5t6774RgTjxgxMpEhtK6baL6jN8XRFxRI#competitors-and-alternates</a:t>
              </a:r>
            </a:p>
          </p:txBody>
        </p:sp>
      </p:grpSp>
      <p:grpSp>
        <p:nvGrpSpPr>
          <p:cNvPr id="17" name="Group 17"/>
          <p:cNvGrpSpPr/>
          <p:nvPr/>
        </p:nvGrpSpPr>
        <p:grpSpPr>
          <a:xfrm>
            <a:off x="10543772" y="1028700"/>
            <a:ext cx="7223501" cy="6250155"/>
            <a:chOff x="0" y="0"/>
            <a:chExt cx="9631335" cy="8333539"/>
          </a:xfrm>
        </p:grpSpPr>
        <p:pic>
          <p:nvPicPr>
            <p:cNvPr id="18" name="Picture 18"/>
            <p:cNvPicPr>
              <a:picLocks noChangeAspect="1"/>
            </p:cNvPicPr>
            <p:nvPr/>
          </p:nvPicPr>
          <p:blipFill>
            <a:blip r:embed="rId2"/>
            <a:srcRect/>
            <a:stretch>
              <a:fillRect/>
            </a:stretch>
          </p:blipFill>
          <p:spPr>
            <a:xfrm>
              <a:off x="0" y="2138782"/>
              <a:ext cx="9177419" cy="6194758"/>
            </a:xfrm>
            <a:prstGeom prst="rect">
              <a:avLst/>
            </a:prstGeom>
          </p:spPr>
        </p:pic>
        <p:pic>
          <p:nvPicPr>
            <p:cNvPr id="19" name="Picture 19"/>
            <p:cNvPicPr>
              <a:picLocks noChangeAspect="1"/>
            </p:cNvPicPr>
            <p:nvPr/>
          </p:nvPicPr>
          <p:blipFill>
            <a:blip r:embed="rId3"/>
            <a:srcRect/>
            <a:stretch>
              <a:fillRect/>
            </a:stretch>
          </p:blipFill>
          <p:spPr>
            <a:xfrm>
              <a:off x="4876458" y="0"/>
              <a:ext cx="4754877" cy="4445810"/>
            </a:xfrm>
            <a:prstGeom prst="rect">
              <a:avLst/>
            </a:prstGeom>
          </p:spPr>
        </p:pic>
      </p:grpSp>
      <p:sp>
        <p:nvSpPr>
          <p:cNvPr id="20" name="TextBox 20"/>
          <p:cNvSpPr txBox="1"/>
          <p:nvPr/>
        </p:nvSpPr>
        <p:spPr>
          <a:xfrm>
            <a:off x="2382355" y="150889"/>
            <a:ext cx="13135631" cy="475511"/>
          </a:xfrm>
          <a:prstGeom prst="rect">
            <a:avLst/>
          </a:prstGeom>
        </p:spPr>
        <p:txBody>
          <a:bodyPr lIns="0" tIns="0" rIns="0" bIns="0" rtlCol="0" anchor="t">
            <a:spAutoFit/>
          </a:bodyPr>
          <a:lstStyle/>
          <a:p>
            <a:pPr marL="0" lvl="0" indent="0" algn="ctr">
              <a:lnSpc>
                <a:spcPts val="3895"/>
              </a:lnSpc>
            </a:pPr>
            <a:r>
              <a:rPr lang="en-US" sz="3116" b="1" spc="121">
                <a:solidFill>
                  <a:srgbClr val="FFFFFF"/>
                </a:solidFill>
                <a:latin typeface="Helvetica Now Bold"/>
                <a:ea typeface="Helvetica Now Bold"/>
                <a:cs typeface="Helvetica Now Bold"/>
                <a:sym typeface="Helvetica Now Bold"/>
              </a:rPr>
              <a:t>RESEARCH ABOUT Company - Buiseness</a:t>
            </a:r>
          </a:p>
        </p:txBody>
      </p:sp>
      <p:sp>
        <p:nvSpPr>
          <p:cNvPr id="21" name="Freeform 21"/>
          <p:cNvSpPr/>
          <p:nvPr/>
        </p:nvSpPr>
        <p:spPr>
          <a:xfrm>
            <a:off x="15762357" y="9064595"/>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4"/>
            <a:stretch>
              <a:fillRect l="-2437" r="-2437"/>
            </a:stretch>
          </a:blipFill>
        </p:spPr>
      </p:sp>
      <p:sp>
        <p:nvSpPr>
          <p:cNvPr id="22" name="TextBox 22"/>
          <p:cNvSpPr txBox="1"/>
          <p:nvPr/>
        </p:nvSpPr>
        <p:spPr>
          <a:xfrm>
            <a:off x="0" y="-34091"/>
            <a:ext cx="3475012" cy="669425"/>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2.1.1</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184701" y="3415081"/>
            <a:ext cx="9655097" cy="745621"/>
            <a:chOff x="0" y="0"/>
            <a:chExt cx="12873462" cy="994162"/>
          </a:xfrm>
        </p:grpSpPr>
        <p:grpSp>
          <p:nvGrpSpPr>
            <p:cNvPr id="3" name="Group 3"/>
            <p:cNvGrpSpPr/>
            <p:nvPr/>
          </p:nvGrpSpPr>
          <p:grpSpPr>
            <a:xfrm>
              <a:off x="0" y="0"/>
              <a:ext cx="1192655" cy="994162"/>
              <a:chOff x="0" y="0"/>
              <a:chExt cx="487541" cy="406400"/>
            </a:xfrm>
          </p:grpSpPr>
          <p:sp>
            <p:nvSpPr>
              <p:cNvPr id="4" name="Freeform 4"/>
              <p:cNvSpPr/>
              <p:nvPr/>
            </p:nvSpPr>
            <p:spPr>
              <a:xfrm>
                <a:off x="0" y="0"/>
                <a:ext cx="487541" cy="406400"/>
              </a:xfrm>
              <a:custGeom>
                <a:avLst/>
                <a:gdLst/>
                <a:ahLst/>
                <a:cxnLst/>
                <a:rect l="l" t="t" r="r" b="b"/>
                <a:pathLst>
                  <a:path w="487541" h="406400">
                    <a:moveTo>
                      <a:pt x="284341" y="0"/>
                    </a:moveTo>
                    <a:lnTo>
                      <a:pt x="0" y="0"/>
                    </a:lnTo>
                    <a:lnTo>
                      <a:pt x="0" y="406400"/>
                    </a:lnTo>
                    <a:lnTo>
                      <a:pt x="284341" y="406400"/>
                    </a:lnTo>
                    <a:lnTo>
                      <a:pt x="487541" y="203200"/>
                    </a:lnTo>
                    <a:lnTo>
                      <a:pt x="284341" y="0"/>
                    </a:lnTo>
                    <a:close/>
                  </a:path>
                </a:pathLst>
              </a:custGeom>
              <a:gradFill rotWithShape="1">
                <a:gsLst>
                  <a:gs pos="0">
                    <a:srgbClr val="57D139">
                      <a:alpha val="100000"/>
                    </a:srgbClr>
                  </a:gs>
                  <a:gs pos="100000">
                    <a:srgbClr val="1BA9FA">
                      <a:alpha val="100000"/>
                    </a:srgbClr>
                  </a:gs>
                </a:gsLst>
                <a:lin ang="0"/>
              </a:gradFill>
              <a:ln w="28575" cap="sq">
                <a:gradFill>
                  <a:gsLst>
                    <a:gs pos="0">
                      <a:srgbClr val="57D139">
                        <a:alpha val="100000"/>
                      </a:srgbClr>
                    </a:gs>
                    <a:gs pos="100000">
                      <a:srgbClr val="2FABF1">
                        <a:alpha val="100000"/>
                      </a:srgbClr>
                    </a:gs>
                  </a:gsLst>
                  <a:lin ang="0"/>
                </a:gradFill>
                <a:prstDash val="solid"/>
                <a:miter/>
              </a:ln>
            </p:spPr>
          </p:sp>
          <p:sp>
            <p:nvSpPr>
              <p:cNvPr id="5" name="TextBox 5"/>
              <p:cNvSpPr txBox="1"/>
              <p:nvPr/>
            </p:nvSpPr>
            <p:spPr>
              <a:xfrm>
                <a:off x="0" y="-47625"/>
                <a:ext cx="373241" cy="454025"/>
              </a:xfrm>
              <a:prstGeom prst="rect">
                <a:avLst/>
              </a:prstGeom>
            </p:spPr>
            <p:txBody>
              <a:bodyPr lIns="50800" tIns="50800" rIns="50800" bIns="50800" rtlCol="0" anchor="ctr"/>
              <a:lstStyle/>
              <a:p>
                <a:pPr algn="ctr">
                  <a:lnSpc>
                    <a:spcPts val="2849"/>
                  </a:lnSpc>
                </a:pPr>
                <a:endParaRPr/>
              </a:p>
            </p:txBody>
          </p:sp>
        </p:grpSp>
        <p:sp>
          <p:nvSpPr>
            <p:cNvPr id="6" name="TextBox 6"/>
            <p:cNvSpPr txBox="1"/>
            <p:nvPr/>
          </p:nvSpPr>
          <p:spPr>
            <a:xfrm>
              <a:off x="1902646" y="210696"/>
              <a:ext cx="10970816" cy="525145"/>
            </a:xfrm>
            <a:prstGeom prst="rect">
              <a:avLst/>
            </a:prstGeom>
          </p:spPr>
          <p:txBody>
            <a:bodyPr lIns="0" tIns="0" rIns="0" bIns="0" rtlCol="0" anchor="t">
              <a:spAutoFit/>
            </a:bodyPr>
            <a:lstStyle/>
            <a:p>
              <a:pPr algn="just">
                <a:lnSpc>
                  <a:spcPts val="3359"/>
                </a:lnSpc>
              </a:pPr>
              <a:r>
                <a:rPr lang="en-US" sz="2400" b="1" spc="-4">
                  <a:solidFill>
                    <a:srgbClr val="E0D6DE"/>
                  </a:solidFill>
                  <a:latin typeface="Inter Semi-Bold"/>
                  <a:ea typeface="Inter Semi-Bold"/>
                  <a:cs typeface="Inter Semi-Bold"/>
                  <a:sym typeface="Inter Semi-Bold"/>
                </a:rPr>
                <a:t>Application Functionality [End to End Features]</a:t>
              </a:r>
            </a:p>
          </p:txBody>
        </p:sp>
      </p:grpSp>
      <p:grpSp>
        <p:nvGrpSpPr>
          <p:cNvPr id="7" name="Group 7"/>
          <p:cNvGrpSpPr/>
          <p:nvPr/>
        </p:nvGrpSpPr>
        <p:grpSpPr>
          <a:xfrm>
            <a:off x="184701" y="1233080"/>
            <a:ext cx="9655097" cy="777240"/>
            <a:chOff x="0" y="0"/>
            <a:chExt cx="12873462" cy="1036320"/>
          </a:xfrm>
        </p:grpSpPr>
        <p:grpSp>
          <p:nvGrpSpPr>
            <p:cNvPr id="8" name="Group 8"/>
            <p:cNvGrpSpPr/>
            <p:nvPr/>
          </p:nvGrpSpPr>
          <p:grpSpPr>
            <a:xfrm>
              <a:off x="0" y="21079"/>
              <a:ext cx="1125332" cy="994162"/>
              <a:chOff x="0" y="0"/>
              <a:chExt cx="460021" cy="406400"/>
            </a:xfrm>
          </p:grpSpPr>
          <p:sp>
            <p:nvSpPr>
              <p:cNvPr id="9" name="Freeform 9"/>
              <p:cNvSpPr/>
              <p:nvPr/>
            </p:nvSpPr>
            <p:spPr>
              <a:xfrm>
                <a:off x="0" y="0"/>
                <a:ext cx="460021" cy="406400"/>
              </a:xfrm>
              <a:custGeom>
                <a:avLst/>
                <a:gdLst/>
                <a:ahLst/>
                <a:cxnLst/>
                <a:rect l="l" t="t" r="r" b="b"/>
                <a:pathLst>
                  <a:path w="460021" h="406400">
                    <a:moveTo>
                      <a:pt x="256821" y="0"/>
                    </a:moveTo>
                    <a:lnTo>
                      <a:pt x="0" y="0"/>
                    </a:lnTo>
                    <a:lnTo>
                      <a:pt x="0" y="406400"/>
                    </a:lnTo>
                    <a:lnTo>
                      <a:pt x="256821" y="406400"/>
                    </a:lnTo>
                    <a:lnTo>
                      <a:pt x="460021" y="203200"/>
                    </a:lnTo>
                    <a:lnTo>
                      <a:pt x="256821" y="0"/>
                    </a:lnTo>
                    <a:close/>
                  </a:path>
                </a:pathLst>
              </a:custGeom>
              <a:gradFill rotWithShape="1">
                <a:gsLst>
                  <a:gs pos="0">
                    <a:srgbClr val="57D139">
                      <a:alpha val="100000"/>
                    </a:srgbClr>
                  </a:gs>
                  <a:gs pos="100000">
                    <a:srgbClr val="1BA9FA">
                      <a:alpha val="100000"/>
                    </a:srgbClr>
                  </a:gs>
                </a:gsLst>
                <a:lin ang="0"/>
              </a:gradFill>
              <a:ln w="28575" cap="sq">
                <a:gradFill>
                  <a:gsLst>
                    <a:gs pos="0">
                      <a:srgbClr val="57D139">
                        <a:alpha val="100000"/>
                      </a:srgbClr>
                    </a:gs>
                    <a:gs pos="100000">
                      <a:srgbClr val="2FABF1">
                        <a:alpha val="100000"/>
                      </a:srgbClr>
                    </a:gs>
                  </a:gsLst>
                  <a:lin ang="0"/>
                </a:gradFill>
                <a:prstDash val="solid"/>
                <a:miter/>
              </a:ln>
            </p:spPr>
          </p:sp>
          <p:sp>
            <p:nvSpPr>
              <p:cNvPr id="10" name="TextBox 10"/>
              <p:cNvSpPr txBox="1"/>
              <p:nvPr/>
            </p:nvSpPr>
            <p:spPr>
              <a:xfrm>
                <a:off x="0" y="-47625"/>
                <a:ext cx="345721" cy="454025"/>
              </a:xfrm>
              <a:prstGeom prst="rect">
                <a:avLst/>
              </a:prstGeom>
            </p:spPr>
            <p:txBody>
              <a:bodyPr lIns="50800" tIns="50800" rIns="50800" bIns="50800" rtlCol="0" anchor="ctr"/>
              <a:lstStyle/>
              <a:p>
                <a:pPr algn="ctr">
                  <a:lnSpc>
                    <a:spcPts val="2849"/>
                  </a:lnSpc>
                </a:pPr>
                <a:endParaRPr/>
              </a:p>
            </p:txBody>
          </p:sp>
        </p:grpSp>
        <p:sp>
          <p:nvSpPr>
            <p:cNvPr id="11" name="TextBox 11"/>
            <p:cNvSpPr txBox="1"/>
            <p:nvPr/>
          </p:nvSpPr>
          <p:spPr>
            <a:xfrm>
              <a:off x="1795245" y="-47625"/>
              <a:ext cx="11078217" cy="1083945"/>
            </a:xfrm>
            <a:prstGeom prst="rect">
              <a:avLst/>
            </a:prstGeom>
          </p:spPr>
          <p:txBody>
            <a:bodyPr lIns="0" tIns="0" rIns="0" bIns="0" rtlCol="0" anchor="t">
              <a:spAutoFit/>
            </a:bodyPr>
            <a:lstStyle/>
            <a:p>
              <a:pPr algn="l">
                <a:lnSpc>
                  <a:spcPts val="3359"/>
                </a:lnSpc>
              </a:pPr>
              <a:r>
                <a:rPr lang="en-US" sz="2400" b="1" spc="-4">
                  <a:solidFill>
                    <a:srgbClr val="E0D6DE"/>
                  </a:solidFill>
                  <a:latin typeface="Inter Semi-Bold"/>
                  <a:ea typeface="Inter Semi-Bold"/>
                  <a:cs typeface="Inter Semi-Bold"/>
                  <a:sym typeface="Inter Semi-Bold"/>
                </a:rPr>
                <a:t>JurisTek  FinTech Solutions [Value add to Buiseness] https://juristech.net/juristech/juris-access/</a:t>
              </a:r>
            </a:p>
          </p:txBody>
        </p:sp>
      </p:grpSp>
      <p:grpSp>
        <p:nvGrpSpPr>
          <p:cNvPr id="12" name="Group 12"/>
          <p:cNvGrpSpPr/>
          <p:nvPr/>
        </p:nvGrpSpPr>
        <p:grpSpPr>
          <a:xfrm>
            <a:off x="184701" y="5349413"/>
            <a:ext cx="9836768" cy="1707455"/>
            <a:chOff x="0" y="-47625"/>
            <a:chExt cx="13115690" cy="2276607"/>
          </a:xfrm>
        </p:grpSpPr>
        <p:grpSp>
          <p:nvGrpSpPr>
            <p:cNvPr id="13" name="Group 13"/>
            <p:cNvGrpSpPr/>
            <p:nvPr/>
          </p:nvGrpSpPr>
          <p:grpSpPr>
            <a:xfrm>
              <a:off x="0" y="300479"/>
              <a:ext cx="1146506" cy="994162"/>
              <a:chOff x="0" y="0"/>
              <a:chExt cx="468676" cy="406400"/>
            </a:xfrm>
          </p:grpSpPr>
          <p:sp>
            <p:nvSpPr>
              <p:cNvPr id="14" name="Freeform 14"/>
              <p:cNvSpPr/>
              <p:nvPr/>
            </p:nvSpPr>
            <p:spPr>
              <a:xfrm>
                <a:off x="0" y="0"/>
                <a:ext cx="468676" cy="406400"/>
              </a:xfrm>
              <a:custGeom>
                <a:avLst/>
                <a:gdLst/>
                <a:ahLst/>
                <a:cxnLst/>
                <a:rect l="l" t="t" r="r" b="b"/>
                <a:pathLst>
                  <a:path w="468676" h="406400">
                    <a:moveTo>
                      <a:pt x="265476" y="0"/>
                    </a:moveTo>
                    <a:lnTo>
                      <a:pt x="0" y="0"/>
                    </a:lnTo>
                    <a:lnTo>
                      <a:pt x="0" y="406400"/>
                    </a:lnTo>
                    <a:lnTo>
                      <a:pt x="265476" y="406400"/>
                    </a:lnTo>
                    <a:lnTo>
                      <a:pt x="468676" y="203200"/>
                    </a:lnTo>
                    <a:lnTo>
                      <a:pt x="265476" y="0"/>
                    </a:lnTo>
                    <a:close/>
                  </a:path>
                </a:pathLst>
              </a:custGeom>
              <a:gradFill rotWithShape="1">
                <a:gsLst>
                  <a:gs pos="0">
                    <a:srgbClr val="57D139">
                      <a:alpha val="100000"/>
                    </a:srgbClr>
                  </a:gs>
                  <a:gs pos="100000">
                    <a:srgbClr val="1BA9FA">
                      <a:alpha val="100000"/>
                    </a:srgbClr>
                  </a:gs>
                </a:gsLst>
                <a:lin ang="0"/>
              </a:gradFill>
              <a:ln w="28575" cap="sq">
                <a:gradFill>
                  <a:gsLst>
                    <a:gs pos="0">
                      <a:srgbClr val="57D139">
                        <a:alpha val="100000"/>
                      </a:srgbClr>
                    </a:gs>
                    <a:gs pos="100000">
                      <a:srgbClr val="2FABF1">
                        <a:alpha val="100000"/>
                      </a:srgbClr>
                    </a:gs>
                  </a:gsLst>
                  <a:lin ang="0"/>
                </a:gradFill>
                <a:prstDash val="solid"/>
                <a:miter/>
              </a:ln>
            </p:spPr>
          </p:sp>
          <p:sp>
            <p:nvSpPr>
              <p:cNvPr id="15" name="TextBox 15"/>
              <p:cNvSpPr txBox="1"/>
              <p:nvPr/>
            </p:nvSpPr>
            <p:spPr>
              <a:xfrm>
                <a:off x="0" y="-47625"/>
                <a:ext cx="354376" cy="454025"/>
              </a:xfrm>
              <a:prstGeom prst="rect">
                <a:avLst/>
              </a:prstGeom>
            </p:spPr>
            <p:txBody>
              <a:bodyPr lIns="50800" tIns="50800" rIns="50800" bIns="50800" rtlCol="0" anchor="ctr"/>
              <a:lstStyle/>
              <a:p>
                <a:pPr algn="ctr">
                  <a:lnSpc>
                    <a:spcPts val="2849"/>
                  </a:lnSpc>
                </a:pPr>
                <a:endParaRPr/>
              </a:p>
            </p:txBody>
          </p:sp>
        </p:grpSp>
        <p:sp>
          <p:nvSpPr>
            <p:cNvPr id="16" name="TextBox 16"/>
            <p:cNvSpPr txBox="1"/>
            <p:nvPr/>
          </p:nvSpPr>
          <p:spPr>
            <a:xfrm>
              <a:off x="1829025" y="-47625"/>
              <a:ext cx="11286665" cy="2276607"/>
            </a:xfrm>
            <a:prstGeom prst="rect">
              <a:avLst/>
            </a:prstGeom>
          </p:spPr>
          <p:txBody>
            <a:bodyPr lIns="0" tIns="0" rIns="0" bIns="0" rtlCol="0" anchor="t">
              <a:spAutoFit/>
            </a:bodyPr>
            <a:lstStyle/>
            <a:p>
              <a:pPr algn="just">
                <a:lnSpc>
                  <a:spcPts val="3359"/>
                </a:lnSpc>
              </a:pPr>
              <a:r>
                <a:rPr lang="en-US" sz="2400" b="1" spc="-4" dirty="0">
                  <a:solidFill>
                    <a:srgbClr val="E0D6DE"/>
                  </a:solidFill>
                  <a:latin typeface="Inter Bold"/>
                  <a:ea typeface="Inter Bold"/>
                  <a:cs typeface="Inter Bold"/>
                  <a:sym typeface="Inter Bold"/>
                </a:rPr>
                <a:t>Understanding Security features of all applications [Software Point of view : e.g. Application Architecture, Authentication , Authorization , Data encryption , Application Logs and monitoring </a:t>
              </a:r>
              <a:r>
                <a:rPr lang="en-US" sz="2400" b="1" spc="-4" dirty="0" err="1">
                  <a:solidFill>
                    <a:srgbClr val="E0D6DE"/>
                  </a:solidFill>
                  <a:latin typeface="Inter Bold"/>
                  <a:ea typeface="Inter Bold"/>
                  <a:cs typeface="Inter Bold"/>
                  <a:sym typeface="Inter Bold"/>
                </a:rPr>
                <a:t>etc</a:t>
              </a:r>
              <a:r>
                <a:rPr lang="en-US" sz="2400" b="1" spc="-4" dirty="0">
                  <a:solidFill>
                    <a:srgbClr val="E0D6DE"/>
                  </a:solidFill>
                  <a:latin typeface="Inter Bold"/>
                  <a:ea typeface="Inter Bold"/>
                  <a:cs typeface="Inter Bold"/>
                  <a:sym typeface="Inter Bold"/>
                </a:rPr>
                <a:t>]</a:t>
              </a:r>
            </a:p>
          </p:txBody>
        </p:sp>
      </p:grpSp>
      <p:pic>
        <p:nvPicPr>
          <p:cNvPr id="17" name="Picture 17"/>
          <p:cNvPicPr>
            <a:picLocks noChangeAspect="1"/>
          </p:cNvPicPr>
          <p:nvPr/>
        </p:nvPicPr>
        <p:blipFill>
          <a:blip r:embed="rId2"/>
          <a:srcRect/>
          <a:stretch>
            <a:fillRect/>
          </a:stretch>
        </p:blipFill>
        <p:spPr>
          <a:xfrm>
            <a:off x="11180132" y="-283298"/>
            <a:ext cx="7521607" cy="6844663"/>
          </a:xfrm>
          <a:prstGeom prst="rect">
            <a:avLst/>
          </a:prstGeom>
        </p:spPr>
      </p:pic>
      <p:sp>
        <p:nvSpPr>
          <p:cNvPr id="18" name="TextBox 18"/>
          <p:cNvSpPr txBox="1"/>
          <p:nvPr/>
        </p:nvSpPr>
        <p:spPr>
          <a:xfrm>
            <a:off x="2382355" y="150889"/>
            <a:ext cx="13135631" cy="475511"/>
          </a:xfrm>
          <a:prstGeom prst="rect">
            <a:avLst/>
          </a:prstGeom>
        </p:spPr>
        <p:txBody>
          <a:bodyPr lIns="0" tIns="0" rIns="0" bIns="0" rtlCol="0" anchor="t">
            <a:spAutoFit/>
          </a:bodyPr>
          <a:lstStyle/>
          <a:p>
            <a:pPr marL="0" lvl="0" indent="0" algn="ctr">
              <a:lnSpc>
                <a:spcPts val="3895"/>
              </a:lnSpc>
            </a:pPr>
            <a:r>
              <a:rPr lang="en-US" sz="3116" b="1" spc="121">
                <a:solidFill>
                  <a:srgbClr val="FFFFFF"/>
                </a:solidFill>
                <a:latin typeface="Helvetica Now Bold"/>
                <a:ea typeface="Helvetica Now Bold"/>
                <a:cs typeface="Helvetica Now Bold"/>
                <a:sym typeface="Helvetica Now Bold"/>
              </a:rPr>
              <a:t>RESEARCH ABOUT Company - PRODUCTS</a:t>
            </a:r>
          </a:p>
        </p:txBody>
      </p:sp>
      <p:grpSp>
        <p:nvGrpSpPr>
          <p:cNvPr id="19" name="Group 19"/>
          <p:cNvGrpSpPr/>
          <p:nvPr/>
        </p:nvGrpSpPr>
        <p:grpSpPr>
          <a:xfrm>
            <a:off x="184701" y="7841153"/>
            <a:ext cx="11290134" cy="1707455"/>
            <a:chOff x="0" y="-47625"/>
            <a:chExt cx="15053511" cy="2276607"/>
          </a:xfrm>
        </p:grpSpPr>
        <p:grpSp>
          <p:nvGrpSpPr>
            <p:cNvPr id="20" name="Group 20"/>
            <p:cNvGrpSpPr/>
            <p:nvPr/>
          </p:nvGrpSpPr>
          <p:grpSpPr>
            <a:xfrm>
              <a:off x="0" y="300479"/>
              <a:ext cx="1315901" cy="994162"/>
              <a:chOff x="0" y="0"/>
              <a:chExt cx="537923" cy="406400"/>
            </a:xfrm>
          </p:grpSpPr>
          <p:sp>
            <p:nvSpPr>
              <p:cNvPr id="21" name="Freeform 21"/>
              <p:cNvSpPr/>
              <p:nvPr/>
            </p:nvSpPr>
            <p:spPr>
              <a:xfrm>
                <a:off x="0" y="0"/>
                <a:ext cx="537923" cy="406400"/>
              </a:xfrm>
              <a:custGeom>
                <a:avLst/>
                <a:gdLst/>
                <a:ahLst/>
                <a:cxnLst/>
                <a:rect l="l" t="t" r="r" b="b"/>
                <a:pathLst>
                  <a:path w="537923" h="406400">
                    <a:moveTo>
                      <a:pt x="334723" y="0"/>
                    </a:moveTo>
                    <a:lnTo>
                      <a:pt x="0" y="0"/>
                    </a:lnTo>
                    <a:lnTo>
                      <a:pt x="0" y="406400"/>
                    </a:lnTo>
                    <a:lnTo>
                      <a:pt x="334723" y="406400"/>
                    </a:lnTo>
                    <a:lnTo>
                      <a:pt x="537923" y="203200"/>
                    </a:lnTo>
                    <a:lnTo>
                      <a:pt x="334723" y="0"/>
                    </a:lnTo>
                    <a:close/>
                  </a:path>
                </a:pathLst>
              </a:custGeom>
              <a:gradFill rotWithShape="1">
                <a:gsLst>
                  <a:gs pos="0">
                    <a:srgbClr val="57D139">
                      <a:alpha val="100000"/>
                    </a:srgbClr>
                  </a:gs>
                  <a:gs pos="100000">
                    <a:srgbClr val="1BA9FA">
                      <a:alpha val="100000"/>
                    </a:srgbClr>
                  </a:gs>
                </a:gsLst>
                <a:lin ang="0"/>
              </a:gradFill>
              <a:ln w="28575" cap="sq">
                <a:gradFill>
                  <a:gsLst>
                    <a:gs pos="0">
                      <a:srgbClr val="57D139">
                        <a:alpha val="100000"/>
                      </a:srgbClr>
                    </a:gs>
                    <a:gs pos="100000">
                      <a:srgbClr val="2FABF1">
                        <a:alpha val="100000"/>
                      </a:srgbClr>
                    </a:gs>
                  </a:gsLst>
                  <a:lin ang="0"/>
                </a:gradFill>
                <a:prstDash val="solid"/>
                <a:miter/>
              </a:ln>
            </p:spPr>
          </p:sp>
          <p:sp>
            <p:nvSpPr>
              <p:cNvPr id="22" name="TextBox 22"/>
              <p:cNvSpPr txBox="1"/>
              <p:nvPr/>
            </p:nvSpPr>
            <p:spPr>
              <a:xfrm>
                <a:off x="0" y="-47625"/>
                <a:ext cx="423623" cy="454025"/>
              </a:xfrm>
              <a:prstGeom prst="rect">
                <a:avLst/>
              </a:prstGeom>
            </p:spPr>
            <p:txBody>
              <a:bodyPr lIns="50800" tIns="50800" rIns="50800" bIns="50800" rtlCol="0" anchor="ctr"/>
              <a:lstStyle/>
              <a:p>
                <a:pPr algn="ctr">
                  <a:lnSpc>
                    <a:spcPts val="2849"/>
                  </a:lnSpc>
                </a:pPr>
                <a:endParaRPr/>
              </a:p>
            </p:txBody>
          </p:sp>
        </p:grpSp>
        <p:sp>
          <p:nvSpPr>
            <p:cNvPr id="23" name="TextBox 23"/>
            <p:cNvSpPr txBox="1"/>
            <p:nvPr/>
          </p:nvSpPr>
          <p:spPr>
            <a:xfrm>
              <a:off x="2099260" y="-47625"/>
              <a:ext cx="12954251" cy="2276607"/>
            </a:xfrm>
            <a:prstGeom prst="rect">
              <a:avLst/>
            </a:prstGeom>
          </p:spPr>
          <p:txBody>
            <a:bodyPr lIns="0" tIns="0" rIns="0" bIns="0" rtlCol="0" anchor="t">
              <a:spAutoFit/>
            </a:bodyPr>
            <a:lstStyle/>
            <a:p>
              <a:pPr algn="just">
                <a:lnSpc>
                  <a:spcPts val="3359"/>
                </a:lnSpc>
              </a:pPr>
              <a:r>
                <a:rPr lang="en-US" sz="2400" b="1" spc="-4" dirty="0">
                  <a:solidFill>
                    <a:srgbClr val="E0D6DE"/>
                  </a:solidFill>
                  <a:latin typeface="Inter Bold"/>
                  <a:ea typeface="Inter Bold"/>
                  <a:cs typeface="Inter Bold"/>
                  <a:sym typeface="Inter Bold"/>
                </a:rPr>
                <a:t>Note: Here we are only considering selling products  / </a:t>
              </a:r>
              <a:r>
                <a:rPr lang="en-US" sz="2400" b="1" spc="-4" dirty="0" err="1">
                  <a:solidFill>
                    <a:srgbClr val="E0D6DE"/>
                  </a:solidFill>
                  <a:latin typeface="Inter Bold"/>
                  <a:ea typeface="Inter Bold"/>
                  <a:cs typeface="Inter Bold"/>
                  <a:sym typeface="Inter Bold"/>
                </a:rPr>
                <a:t>softwares</a:t>
              </a:r>
              <a:r>
                <a:rPr lang="en-US" sz="2400" b="1" spc="-4" dirty="0">
                  <a:solidFill>
                    <a:srgbClr val="E0D6DE"/>
                  </a:solidFill>
                  <a:latin typeface="Inter Bold"/>
                  <a:ea typeface="Inter Bold"/>
                  <a:cs typeface="Inter Bold"/>
                  <a:sym typeface="Inter Bold"/>
                </a:rPr>
                <a:t> , there are other software applications that are required to run IT team like any 3rd party </a:t>
              </a:r>
              <a:r>
                <a:rPr lang="en-US" sz="2400" b="1" spc="-4" dirty="0" err="1">
                  <a:solidFill>
                    <a:srgbClr val="E0D6DE"/>
                  </a:solidFill>
                  <a:latin typeface="Inter Bold"/>
                  <a:ea typeface="Inter Bold"/>
                  <a:cs typeface="Inter Bold"/>
                  <a:sym typeface="Inter Bold"/>
                </a:rPr>
                <a:t>sofwatre</a:t>
              </a:r>
              <a:r>
                <a:rPr lang="en-US" sz="2400" b="1" spc="-4" dirty="0">
                  <a:solidFill>
                    <a:srgbClr val="E0D6DE"/>
                  </a:solidFill>
                  <a:latin typeface="Inter Bold"/>
                  <a:ea typeface="Inter Bold"/>
                  <a:cs typeface="Inter Bold"/>
                  <a:sym typeface="Inter Bold"/>
                </a:rPr>
                <a:t>, Employee management, Email and Communication, Payroll , etc. we will consider this shortly</a:t>
              </a:r>
            </a:p>
          </p:txBody>
        </p:sp>
      </p:grpSp>
      <p:sp>
        <p:nvSpPr>
          <p:cNvPr id="24" name="Freeform 24"/>
          <p:cNvSpPr/>
          <p:nvPr/>
        </p:nvSpPr>
        <p:spPr>
          <a:xfrm>
            <a:off x="15762357" y="9093451"/>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3"/>
            <a:stretch>
              <a:fillRect l="-2437" r="-2437"/>
            </a:stretch>
          </a:blipFill>
        </p:spPr>
      </p:sp>
      <p:sp>
        <p:nvSpPr>
          <p:cNvPr id="25" name="TextBox 25"/>
          <p:cNvSpPr txBox="1"/>
          <p:nvPr/>
        </p:nvSpPr>
        <p:spPr>
          <a:xfrm>
            <a:off x="0" y="-34091"/>
            <a:ext cx="3475012" cy="669425"/>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2.1.2</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127929" y="8348158"/>
            <a:ext cx="9655097" cy="970981"/>
            <a:chOff x="0" y="0"/>
            <a:chExt cx="12873462" cy="1294641"/>
          </a:xfrm>
        </p:grpSpPr>
        <p:grpSp>
          <p:nvGrpSpPr>
            <p:cNvPr id="3" name="Group 3"/>
            <p:cNvGrpSpPr/>
            <p:nvPr/>
          </p:nvGrpSpPr>
          <p:grpSpPr>
            <a:xfrm>
              <a:off x="0" y="0"/>
              <a:ext cx="1192655" cy="994162"/>
              <a:chOff x="0" y="0"/>
              <a:chExt cx="487541" cy="406400"/>
            </a:xfrm>
          </p:grpSpPr>
          <p:sp>
            <p:nvSpPr>
              <p:cNvPr id="4" name="Freeform 4"/>
              <p:cNvSpPr/>
              <p:nvPr/>
            </p:nvSpPr>
            <p:spPr>
              <a:xfrm>
                <a:off x="0" y="0"/>
                <a:ext cx="487541" cy="406400"/>
              </a:xfrm>
              <a:custGeom>
                <a:avLst/>
                <a:gdLst/>
                <a:ahLst/>
                <a:cxnLst/>
                <a:rect l="l" t="t" r="r" b="b"/>
                <a:pathLst>
                  <a:path w="487541" h="406400">
                    <a:moveTo>
                      <a:pt x="284341" y="0"/>
                    </a:moveTo>
                    <a:lnTo>
                      <a:pt x="0" y="0"/>
                    </a:lnTo>
                    <a:lnTo>
                      <a:pt x="0" y="406400"/>
                    </a:lnTo>
                    <a:lnTo>
                      <a:pt x="284341" y="406400"/>
                    </a:lnTo>
                    <a:lnTo>
                      <a:pt x="487541" y="203200"/>
                    </a:lnTo>
                    <a:lnTo>
                      <a:pt x="284341" y="0"/>
                    </a:lnTo>
                    <a:close/>
                  </a:path>
                </a:pathLst>
              </a:custGeom>
              <a:gradFill rotWithShape="1">
                <a:gsLst>
                  <a:gs pos="0">
                    <a:srgbClr val="57D139">
                      <a:alpha val="100000"/>
                    </a:srgbClr>
                  </a:gs>
                  <a:gs pos="100000">
                    <a:srgbClr val="1BA9FA">
                      <a:alpha val="100000"/>
                    </a:srgbClr>
                  </a:gs>
                </a:gsLst>
                <a:lin ang="0"/>
              </a:gradFill>
              <a:ln w="28575" cap="sq">
                <a:gradFill>
                  <a:gsLst>
                    <a:gs pos="0">
                      <a:srgbClr val="57D139">
                        <a:alpha val="100000"/>
                      </a:srgbClr>
                    </a:gs>
                    <a:gs pos="100000">
                      <a:srgbClr val="2FABF1">
                        <a:alpha val="100000"/>
                      </a:srgbClr>
                    </a:gs>
                  </a:gsLst>
                  <a:lin ang="0"/>
                </a:gradFill>
                <a:prstDash val="solid"/>
                <a:miter/>
              </a:ln>
            </p:spPr>
          </p:sp>
          <p:sp>
            <p:nvSpPr>
              <p:cNvPr id="5" name="TextBox 5"/>
              <p:cNvSpPr txBox="1"/>
              <p:nvPr/>
            </p:nvSpPr>
            <p:spPr>
              <a:xfrm>
                <a:off x="0" y="-47625"/>
                <a:ext cx="373241" cy="454025"/>
              </a:xfrm>
              <a:prstGeom prst="rect">
                <a:avLst/>
              </a:prstGeom>
            </p:spPr>
            <p:txBody>
              <a:bodyPr lIns="50800" tIns="50800" rIns="50800" bIns="50800" rtlCol="0" anchor="ctr"/>
              <a:lstStyle/>
              <a:p>
                <a:pPr algn="ctr">
                  <a:lnSpc>
                    <a:spcPts val="2849"/>
                  </a:lnSpc>
                </a:pPr>
                <a:endParaRPr/>
              </a:p>
            </p:txBody>
          </p:sp>
        </p:grpSp>
        <p:sp>
          <p:nvSpPr>
            <p:cNvPr id="6" name="TextBox 6"/>
            <p:cNvSpPr txBox="1"/>
            <p:nvPr/>
          </p:nvSpPr>
          <p:spPr>
            <a:xfrm>
              <a:off x="1902646" y="210696"/>
              <a:ext cx="10970816" cy="1083945"/>
            </a:xfrm>
            <a:prstGeom prst="rect">
              <a:avLst/>
            </a:prstGeom>
          </p:spPr>
          <p:txBody>
            <a:bodyPr lIns="0" tIns="0" rIns="0" bIns="0" rtlCol="0" anchor="t">
              <a:spAutoFit/>
            </a:bodyPr>
            <a:lstStyle/>
            <a:p>
              <a:pPr algn="just">
                <a:lnSpc>
                  <a:spcPts val="3359"/>
                </a:lnSpc>
              </a:pPr>
              <a:r>
                <a:rPr lang="en-US" sz="2400" b="1" spc="-4">
                  <a:solidFill>
                    <a:srgbClr val="E0D6DE"/>
                  </a:solidFill>
                  <a:latin typeface="Inter Semi-Bold"/>
                  <a:ea typeface="Inter Semi-Bold"/>
                  <a:cs typeface="Inter Semi-Bold"/>
                  <a:sym typeface="Inter Semi-Bold"/>
                </a:rPr>
                <a:t>IT Team : Takes care of Infrastructure [Servers , DB , Cloud etc.] [DBA team]</a:t>
              </a:r>
            </a:p>
          </p:txBody>
        </p:sp>
      </p:grpSp>
      <p:sp>
        <p:nvSpPr>
          <p:cNvPr id="7" name="TextBox 7"/>
          <p:cNvSpPr txBox="1"/>
          <p:nvPr/>
        </p:nvSpPr>
        <p:spPr>
          <a:xfrm>
            <a:off x="7636014" y="679132"/>
            <a:ext cx="8308663" cy="622935"/>
          </a:xfrm>
          <a:prstGeom prst="rect">
            <a:avLst/>
          </a:prstGeom>
        </p:spPr>
        <p:txBody>
          <a:bodyPr lIns="0" tIns="0" rIns="0" bIns="0" rtlCol="0" anchor="t">
            <a:spAutoFit/>
          </a:bodyPr>
          <a:lstStyle/>
          <a:p>
            <a:pPr algn="l">
              <a:lnSpc>
                <a:spcPts val="5040"/>
              </a:lnSpc>
            </a:pPr>
            <a:r>
              <a:rPr lang="en-US" sz="3600" b="1" spc="-7">
                <a:solidFill>
                  <a:srgbClr val="E0D6DE"/>
                </a:solidFill>
                <a:latin typeface="Inter Semi-Bold"/>
                <a:ea typeface="Inter Semi-Bold"/>
                <a:cs typeface="Inter Semi-Bold"/>
                <a:sym typeface="Inter Semi-Bold"/>
              </a:rPr>
              <a:t>Teams in JurisTek</a:t>
            </a:r>
          </a:p>
        </p:txBody>
      </p:sp>
      <p:grpSp>
        <p:nvGrpSpPr>
          <p:cNvPr id="8" name="Group 8"/>
          <p:cNvGrpSpPr/>
          <p:nvPr/>
        </p:nvGrpSpPr>
        <p:grpSpPr>
          <a:xfrm>
            <a:off x="10245231" y="1636145"/>
            <a:ext cx="8042769" cy="1196340"/>
            <a:chOff x="0" y="0"/>
            <a:chExt cx="10723692" cy="1595120"/>
          </a:xfrm>
        </p:grpSpPr>
        <p:grpSp>
          <p:nvGrpSpPr>
            <p:cNvPr id="9" name="Group 9"/>
            <p:cNvGrpSpPr/>
            <p:nvPr/>
          </p:nvGrpSpPr>
          <p:grpSpPr>
            <a:xfrm>
              <a:off x="0" y="300479"/>
              <a:ext cx="937410" cy="994162"/>
              <a:chOff x="0" y="0"/>
              <a:chExt cx="383201" cy="406400"/>
            </a:xfrm>
          </p:grpSpPr>
          <p:sp>
            <p:nvSpPr>
              <p:cNvPr id="10" name="Freeform 10"/>
              <p:cNvSpPr/>
              <p:nvPr/>
            </p:nvSpPr>
            <p:spPr>
              <a:xfrm>
                <a:off x="0" y="0"/>
                <a:ext cx="383201" cy="406400"/>
              </a:xfrm>
              <a:custGeom>
                <a:avLst/>
                <a:gdLst/>
                <a:ahLst/>
                <a:cxnLst/>
                <a:rect l="l" t="t" r="r" b="b"/>
                <a:pathLst>
                  <a:path w="383201" h="406400">
                    <a:moveTo>
                      <a:pt x="180001" y="0"/>
                    </a:moveTo>
                    <a:lnTo>
                      <a:pt x="0" y="0"/>
                    </a:lnTo>
                    <a:lnTo>
                      <a:pt x="0" y="406400"/>
                    </a:lnTo>
                    <a:lnTo>
                      <a:pt x="180001" y="406400"/>
                    </a:lnTo>
                    <a:lnTo>
                      <a:pt x="383201" y="203200"/>
                    </a:lnTo>
                    <a:lnTo>
                      <a:pt x="180001" y="0"/>
                    </a:lnTo>
                    <a:close/>
                  </a:path>
                </a:pathLst>
              </a:custGeom>
              <a:gradFill rotWithShape="1">
                <a:gsLst>
                  <a:gs pos="0">
                    <a:srgbClr val="57D139">
                      <a:alpha val="100000"/>
                    </a:srgbClr>
                  </a:gs>
                  <a:gs pos="100000">
                    <a:srgbClr val="1BA9FA">
                      <a:alpha val="100000"/>
                    </a:srgbClr>
                  </a:gs>
                </a:gsLst>
                <a:lin ang="0"/>
              </a:gradFill>
              <a:ln w="28575" cap="sq">
                <a:gradFill>
                  <a:gsLst>
                    <a:gs pos="0">
                      <a:srgbClr val="57D139">
                        <a:alpha val="100000"/>
                      </a:srgbClr>
                    </a:gs>
                    <a:gs pos="100000">
                      <a:srgbClr val="2FABF1">
                        <a:alpha val="100000"/>
                      </a:srgbClr>
                    </a:gs>
                  </a:gsLst>
                  <a:lin ang="0"/>
                </a:gradFill>
                <a:prstDash val="solid"/>
                <a:miter/>
              </a:ln>
            </p:spPr>
          </p:sp>
          <p:sp>
            <p:nvSpPr>
              <p:cNvPr id="11" name="TextBox 11"/>
              <p:cNvSpPr txBox="1"/>
              <p:nvPr/>
            </p:nvSpPr>
            <p:spPr>
              <a:xfrm>
                <a:off x="0" y="-47625"/>
                <a:ext cx="268901" cy="454025"/>
              </a:xfrm>
              <a:prstGeom prst="rect">
                <a:avLst/>
              </a:prstGeom>
            </p:spPr>
            <p:txBody>
              <a:bodyPr lIns="50800" tIns="50800" rIns="50800" bIns="50800" rtlCol="0" anchor="ctr"/>
              <a:lstStyle/>
              <a:p>
                <a:pPr algn="ctr">
                  <a:lnSpc>
                    <a:spcPts val="2849"/>
                  </a:lnSpc>
                </a:pPr>
                <a:endParaRPr/>
              </a:p>
            </p:txBody>
          </p:sp>
        </p:grpSp>
        <p:sp>
          <p:nvSpPr>
            <p:cNvPr id="12" name="TextBox 12"/>
            <p:cNvSpPr txBox="1"/>
            <p:nvPr/>
          </p:nvSpPr>
          <p:spPr>
            <a:xfrm>
              <a:off x="1495453" y="-47625"/>
              <a:ext cx="9228239" cy="1642745"/>
            </a:xfrm>
            <a:prstGeom prst="rect">
              <a:avLst/>
            </a:prstGeom>
          </p:spPr>
          <p:txBody>
            <a:bodyPr lIns="0" tIns="0" rIns="0" bIns="0" rtlCol="0" anchor="t">
              <a:spAutoFit/>
            </a:bodyPr>
            <a:lstStyle/>
            <a:p>
              <a:pPr algn="l">
                <a:lnSpc>
                  <a:spcPts val="3359"/>
                </a:lnSpc>
              </a:pPr>
              <a:r>
                <a:rPr lang="en-US" sz="2400" b="1" spc="-4">
                  <a:solidFill>
                    <a:srgbClr val="E0D6DE"/>
                  </a:solidFill>
                  <a:latin typeface="Inter Semi-Bold"/>
                  <a:ea typeface="Inter Semi-Bold"/>
                  <a:cs typeface="Inter Semi-Bold"/>
                  <a:sym typeface="Inter Semi-Bold"/>
                </a:rPr>
                <a:t>Support team : Once project is live , Support team Support clients [Ticket Management tool]</a:t>
              </a:r>
            </a:p>
          </p:txBody>
        </p:sp>
      </p:grpSp>
      <p:grpSp>
        <p:nvGrpSpPr>
          <p:cNvPr id="13" name="Group 13"/>
          <p:cNvGrpSpPr/>
          <p:nvPr/>
        </p:nvGrpSpPr>
        <p:grpSpPr>
          <a:xfrm>
            <a:off x="10245231" y="3660686"/>
            <a:ext cx="7637848" cy="2034540"/>
            <a:chOff x="0" y="0"/>
            <a:chExt cx="10183797" cy="2712720"/>
          </a:xfrm>
        </p:grpSpPr>
        <p:grpSp>
          <p:nvGrpSpPr>
            <p:cNvPr id="14" name="Group 14"/>
            <p:cNvGrpSpPr/>
            <p:nvPr/>
          </p:nvGrpSpPr>
          <p:grpSpPr>
            <a:xfrm>
              <a:off x="0" y="300479"/>
              <a:ext cx="890215" cy="994162"/>
              <a:chOff x="0" y="0"/>
              <a:chExt cx="363908" cy="406400"/>
            </a:xfrm>
          </p:grpSpPr>
          <p:sp>
            <p:nvSpPr>
              <p:cNvPr id="15" name="Freeform 15"/>
              <p:cNvSpPr/>
              <p:nvPr/>
            </p:nvSpPr>
            <p:spPr>
              <a:xfrm>
                <a:off x="0" y="0"/>
                <a:ext cx="363908" cy="406400"/>
              </a:xfrm>
              <a:custGeom>
                <a:avLst/>
                <a:gdLst/>
                <a:ahLst/>
                <a:cxnLst/>
                <a:rect l="l" t="t" r="r" b="b"/>
                <a:pathLst>
                  <a:path w="363908" h="406400">
                    <a:moveTo>
                      <a:pt x="160708" y="0"/>
                    </a:moveTo>
                    <a:lnTo>
                      <a:pt x="0" y="0"/>
                    </a:lnTo>
                    <a:lnTo>
                      <a:pt x="0" y="406400"/>
                    </a:lnTo>
                    <a:lnTo>
                      <a:pt x="160708" y="406400"/>
                    </a:lnTo>
                    <a:lnTo>
                      <a:pt x="363908" y="203200"/>
                    </a:lnTo>
                    <a:lnTo>
                      <a:pt x="160708" y="0"/>
                    </a:lnTo>
                    <a:close/>
                  </a:path>
                </a:pathLst>
              </a:custGeom>
              <a:gradFill rotWithShape="1">
                <a:gsLst>
                  <a:gs pos="0">
                    <a:srgbClr val="57D139">
                      <a:alpha val="100000"/>
                    </a:srgbClr>
                  </a:gs>
                  <a:gs pos="100000">
                    <a:srgbClr val="1BA9FA">
                      <a:alpha val="100000"/>
                    </a:srgbClr>
                  </a:gs>
                </a:gsLst>
                <a:lin ang="0"/>
              </a:gradFill>
              <a:ln w="28575" cap="sq">
                <a:gradFill>
                  <a:gsLst>
                    <a:gs pos="0">
                      <a:srgbClr val="57D139">
                        <a:alpha val="100000"/>
                      </a:srgbClr>
                    </a:gs>
                    <a:gs pos="100000">
                      <a:srgbClr val="2FABF1">
                        <a:alpha val="100000"/>
                      </a:srgbClr>
                    </a:gs>
                  </a:gsLst>
                  <a:lin ang="0"/>
                </a:gradFill>
                <a:prstDash val="solid"/>
                <a:miter/>
              </a:ln>
            </p:spPr>
          </p:sp>
          <p:sp>
            <p:nvSpPr>
              <p:cNvPr id="16" name="TextBox 16"/>
              <p:cNvSpPr txBox="1"/>
              <p:nvPr/>
            </p:nvSpPr>
            <p:spPr>
              <a:xfrm>
                <a:off x="0" y="-47625"/>
                <a:ext cx="249608" cy="454025"/>
              </a:xfrm>
              <a:prstGeom prst="rect">
                <a:avLst/>
              </a:prstGeom>
            </p:spPr>
            <p:txBody>
              <a:bodyPr lIns="50800" tIns="50800" rIns="50800" bIns="50800" rtlCol="0" anchor="ctr"/>
              <a:lstStyle/>
              <a:p>
                <a:pPr algn="ctr">
                  <a:lnSpc>
                    <a:spcPts val="2849"/>
                  </a:lnSpc>
                </a:pPr>
                <a:endParaRPr/>
              </a:p>
            </p:txBody>
          </p:sp>
        </p:grpSp>
        <p:sp>
          <p:nvSpPr>
            <p:cNvPr id="17" name="TextBox 17"/>
            <p:cNvSpPr txBox="1"/>
            <p:nvPr/>
          </p:nvSpPr>
          <p:spPr>
            <a:xfrm>
              <a:off x="1420163" y="-47625"/>
              <a:ext cx="8763634" cy="2760345"/>
            </a:xfrm>
            <a:prstGeom prst="rect">
              <a:avLst/>
            </a:prstGeom>
          </p:spPr>
          <p:txBody>
            <a:bodyPr lIns="0" tIns="0" rIns="0" bIns="0" rtlCol="0" anchor="t">
              <a:spAutoFit/>
            </a:bodyPr>
            <a:lstStyle/>
            <a:p>
              <a:pPr algn="l">
                <a:lnSpc>
                  <a:spcPts val="3359"/>
                </a:lnSpc>
              </a:pPr>
              <a:r>
                <a:rPr lang="en-US" sz="2400" b="1" spc="-4">
                  <a:solidFill>
                    <a:srgbClr val="E0D6DE"/>
                  </a:solidFill>
                  <a:latin typeface="Inter Semi-Bold"/>
                  <a:ea typeface="Inter Semi-Bold"/>
                  <a:cs typeface="Inter Semi-Bold"/>
                  <a:sym typeface="Inter Semi-Bold"/>
                </a:rPr>
                <a:t>HR / Finance /Training/Social Media Management : Takes care of employees onborading , HR tasks , Payroll and other Finance tasks, Providing Trainings to employees , Manages  Social media</a:t>
              </a:r>
            </a:p>
          </p:txBody>
        </p:sp>
      </p:grpSp>
      <p:sp>
        <p:nvSpPr>
          <p:cNvPr id="18" name="TextBox 18"/>
          <p:cNvSpPr txBox="1"/>
          <p:nvPr/>
        </p:nvSpPr>
        <p:spPr>
          <a:xfrm>
            <a:off x="4123669" y="170035"/>
            <a:ext cx="13135631" cy="475511"/>
          </a:xfrm>
          <a:prstGeom prst="rect">
            <a:avLst/>
          </a:prstGeom>
        </p:spPr>
        <p:txBody>
          <a:bodyPr lIns="0" tIns="0" rIns="0" bIns="0" rtlCol="0" anchor="t">
            <a:spAutoFit/>
          </a:bodyPr>
          <a:lstStyle/>
          <a:p>
            <a:pPr marL="0" lvl="0" indent="0" algn="ctr">
              <a:lnSpc>
                <a:spcPts val="3895"/>
              </a:lnSpc>
            </a:pPr>
            <a:r>
              <a:rPr lang="en-US" sz="3116" b="1" spc="121">
                <a:solidFill>
                  <a:srgbClr val="FFFFFF"/>
                </a:solidFill>
                <a:latin typeface="Helvetica Now Bold"/>
                <a:ea typeface="Helvetica Now Bold"/>
                <a:cs typeface="Helvetica Now Bold"/>
                <a:sym typeface="Helvetica Now Bold"/>
              </a:rPr>
              <a:t>RESEARCH ABOUT Company - COMPANY OPERATIONS</a:t>
            </a:r>
          </a:p>
        </p:txBody>
      </p:sp>
      <p:grpSp>
        <p:nvGrpSpPr>
          <p:cNvPr id="19" name="Group 19"/>
          <p:cNvGrpSpPr/>
          <p:nvPr/>
        </p:nvGrpSpPr>
        <p:grpSpPr>
          <a:xfrm>
            <a:off x="127929" y="6748528"/>
            <a:ext cx="9655097" cy="970981"/>
            <a:chOff x="0" y="0"/>
            <a:chExt cx="12873462" cy="1294641"/>
          </a:xfrm>
        </p:grpSpPr>
        <p:grpSp>
          <p:nvGrpSpPr>
            <p:cNvPr id="20" name="Group 20"/>
            <p:cNvGrpSpPr/>
            <p:nvPr/>
          </p:nvGrpSpPr>
          <p:grpSpPr>
            <a:xfrm>
              <a:off x="0" y="0"/>
              <a:ext cx="1192655" cy="994162"/>
              <a:chOff x="0" y="0"/>
              <a:chExt cx="487541" cy="406400"/>
            </a:xfrm>
          </p:grpSpPr>
          <p:sp>
            <p:nvSpPr>
              <p:cNvPr id="21" name="Freeform 21"/>
              <p:cNvSpPr/>
              <p:nvPr/>
            </p:nvSpPr>
            <p:spPr>
              <a:xfrm>
                <a:off x="0" y="0"/>
                <a:ext cx="487541" cy="406400"/>
              </a:xfrm>
              <a:custGeom>
                <a:avLst/>
                <a:gdLst/>
                <a:ahLst/>
                <a:cxnLst/>
                <a:rect l="l" t="t" r="r" b="b"/>
                <a:pathLst>
                  <a:path w="487541" h="406400">
                    <a:moveTo>
                      <a:pt x="284341" y="0"/>
                    </a:moveTo>
                    <a:lnTo>
                      <a:pt x="0" y="0"/>
                    </a:lnTo>
                    <a:lnTo>
                      <a:pt x="0" y="406400"/>
                    </a:lnTo>
                    <a:lnTo>
                      <a:pt x="284341" y="406400"/>
                    </a:lnTo>
                    <a:lnTo>
                      <a:pt x="487541" y="203200"/>
                    </a:lnTo>
                    <a:lnTo>
                      <a:pt x="284341" y="0"/>
                    </a:lnTo>
                    <a:close/>
                  </a:path>
                </a:pathLst>
              </a:custGeom>
              <a:gradFill rotWithShape="1">
                <a:gsLst>
                  <a:gs pos="0">
                    <a:srgbClr val="57D139">
                      <a:alpha val="100000"/>
                    </a:srgbClr>
                  </a:gs>
                  <a:gs pos="100000">
                    <a:srgbClr val="1BA9FA">
                      <a:alpha val="100000"/>
                    </a:srgbClr>
                  </a:gs>
                </a:gsLst>
                <a:lin ang="0"/>
              </a:gradFill>
              <a:ln w="28575" cap="sq">
                <a:gradFill>
                  <a:gsLst>
                    <a:gs pos="0">
                      <a:srgbClr val="57D139">
                        <a:alpha val="100000"/>
                      </a:srgbClr>
                    </a:gs>
                    <a:gs pos="100000">
                      <a:srgbClr val="2FABF1">
                        <a:alpha val="100000"/>
                      </a:srgbClr>
                    </a:gs>
                  </a:gsLst>
                  <a:lin ang="0"/>
                </a:gradFill>
                <a:prstDash val="solid"/>
                <a:miter/>
              </a:ln>
            </p:spPr>
          </p:sp>
          <p:sp>
            <p:nvSpPr>
              <p:cNvPr id="22" name="TextBox 22"/>
              <p:cNvSpPr txBox="1"/>
              <p:nvPr/>
            </p:nvSpPr>
            <p:spPr>
              <a:xfrm>
                <a:off x="0" y="-47625"/>
                <a:ext cx="373241" cy="454025"/>
              </a:xfrm>
              <a:prstGeom prst="rect">
                <a:avLst/>
              </a:prstGeom>
            </p:spPr>
            <p:txBody>
              <a:bodyPr lIns="50800" tIns="50800" rIns="50800" bIns="50800" rtlCol="0" anchor="ctr"/>
              <a:lstStyle/>
              <a:p>
                <a:pPr algn="ctr">
                  <a:lnSpc>
                    <a:spcPts val="2849"/>
                  </a:lnSpc>
                </a:pPr>
                <a:endParaRPr/>
              </a:p>
            </p:txBody>
          </p:sp>
        </p:grpSp>
        <p:sp>
          <p:nvSpPr>
            <p:cNvPr id="23" name="TextBox 23"/>
            <p:cNvSpPr txBox="1"/>
            <p:nvPr/>
          </p:nvSpPr>
          <p:spPr>
            <a:xfrm>
              <a:off x="1902646" y="210696"/>
              <a:ext cx="10970816" cy="1083945"/>
            </a:xfrm>
            <a:prstGeom prst="rect">
              <a:avLst/>
            </a:prstGeom>
          </p:spPr>
          <p:txBody>
            <a:bodyPr lIns="0" tIns="0" rIns="0" bIns="0" rtlCol="0" anchor="t">
              <a:spAutoFit/>
            </a:bodyPr>
            <a:lstStyle/>
            <a:p>
              <a:pPr algn="just">
                <a:lnSpc>
                  <a:spcPts val="3359"/>
                </a:lnSpc>
              </a:pPr>
              <a:r>
                <a:rPr lang="en-US" sz="2400" b="1" spc="-4">
                  <a:solidFill>
                    <a:srgbClr val="E0D6DE"/>
                  </a:solidFill>
                  <a:latin typeface="Inter Semi-Bold"/>
                  <a:ea typeface="Inter Semi-Bold"/>
                  <a:cs typeface="Inter Semi-Bold"/>
                  <a:sym typeface="Inter Semi-Bold"/>
                </a:rPr>
                <a:t>Software Development Team : Architect , Developers , Testers / QA</a:t>
              </a:r>
            </a:p>
          </p:txBody>
        </p:sp>
      </p:grpSp>
      <p:grpSp>
        <p:nvGrpSpPr>
          <p:cNvPr id="24" name="Group 24"/>
          <p:cNvGrpSpPr/>
          <p:nvPr/>
        </p:nvGrpSpPr>
        <p:grpSpPr>
          <a:xfrm>
            <a:off x="127929" y="1636145"/>
            <a:ext cx="8674634" cy="970981"/>
            <a:chOff x="0" y="0"/>
            <a:chExt cx="11566179" cy="1294641"/>
          </a:xfrm>
        </p:grpSpPr>
        <p:grpSp>
          <p:nvGrpSpPr>
            <p:cNvPr id="25" name="Group 25"/>
            <p:cNvGrpSpPr/>
            <p:nvPr/>
          </p:nvGrpSpPr>
          <p:grpSpPr>
            <a:xfrm>
              <a:off x="0" y="0"/>
              <a:ext cx="1071543" cy="994162"/>
              <a:chOff x="0" y="0"/>
              <a:chExt cx="438032" cy="406400"/>
            </a:xfrm>
          </p:grpSpPr>
          <p:sp>
            <p:nvSpPr>
              <p:cNvPr id="26" name="Freeform 26"/>
              <p:cNvSpPr/>
              <p:nvPr/>
            </p:nvSpPr>
            <p:spPr>
              <a:xfrm>
                <a:off x="0" y="0"/>
                <a:ext cx="438032" cy="406400"/>
              </a:xfrm>
              <a:custGeom>
                <a:avLst/>
                <a:gdLst/>
                <a:ahLst/>
                <a:cxnLst/>
                <a:rect l="l" t="t" r="r" b="b"/>
                <a:pathLst>
                  <a:path w="438032" h="406400">
                    <a:moveTo>
                      <a:pt x="234832" y="0"/>
                    </a:moveTo>
                    <a:lnTo>
                      <a:pt x="0" y="0"/>
                    </a:lnTo>
                    <a:lnTo>
                      <a:pt x="0" y="406400"/>
                    </a:lnTo>
                    <a:lnTo>
                      <a:pt x="234832" y="406400"/>
                    </a:lnTo>
                    <a:lnTo>
                      <a:pt x="438032" y="203200"/>
                    </a:lnTo>
                    <a:lnTo>
                      <a:pt x="234832" y="0"/>
                    </a:lnTo>
                    <a:close/>
                  </a:path>
                </a:pathLst>
              </a:custGeom>
              <a:gradFill rotWithShape="1">
                <a:gsLst>
                  <a:gs pos="0">
                    <a:srgbClr val="57D139">
                      <a:alpha val="100000"/>
                    </a:srgbClr>
                  </a:gs>
                  <a:gs pos="100000">
                    <a:srgbClr val="1BA9FA">
                      <a:alpha val="100000"/>
                    </a:srgbClr>
                  </a:gs>
                </a:gsLst>
                <a:lin ang="0"/>
              </a:gradFill>
              <a:ln w="28575" cap="sq">
                <a:gradFill>
                  <a:gsLst>
                    <a:gs pos="0">
                      <a:srgbClr val="57D139">
                        <a:alpha val="100000"/>
                      </a:srgbClr>
                    </a:gs>
                    <a:gs pos="100000">
                      <a:srgbClr val="2FABF1">
                        <a:alpha val="100000"/>
                      </a:srgbClr>
                    </a:gs>
                  </a:gsLst>
                  <a:lin ang="0"/>
                </a:gradFill>
                <a:prstDash val="solid"/>
                <a:miter/>
              </a:ln>
            </p:spPr>
          </p:sp>
          <p:sp>
            <p:nvSpPr>
              <p:cNvPr id="27" name="TextBox 27"/>
              <p:cNvSpPr txBox="1"/>
              <p:nvPr/>
            </p:nvSpPr>
            <p:spPr>
              <a:xfrm>
                <a:off x="0" y="-47625"/>
                <a:ext cx="323732" cy="454025"/>
              </a:xfrm>
              <a:prstGeom prst="rect">
                <a:avLst/>
              </a:prstGeom>
            </p:spPr>
            <p:txBody>
              <a:bodyPr lIns="50800" tIns="50800" rIns="50800" bIns="50800" rtlCol="0" anchor="ctr"/>
              <a:lstStyle/>
              <a:p>
                <a:pPr algn="ctr">
                  <a:lnSpc>
                    <a:spcPts val="2849"/>
                  </a:lnSpc>
                </a:pPr>
                <a:endParaRPr/>
              </a:p>
            </p:txBody>
          </p:sp>
        </p:grpSp>
        <p:sp>
          <p:nvSpPr>
            <p:cNvPr id="28" name="TextBox 28"/>
            <p:cNvSpPr txBox="1"/>
            <p:nvPr/>
          </p:nvSpPr>
          <p:spPr>
            <a:xfrm>
              <a:off x="1709435" y="210696"/>
              <a:ext cx="9856744" cy="1083945"/>
            </a:xfrm>
            <a:prstGeom prst="rect">
              <a:avLst/>
            </a:prstGeom>
          </p:spPr>
          <p:txBody>
            <a:bodyPr lIns="0" tIns="0" rIns="0" bIns="0" rtlCol="0" anchor="t">
              <a:spAutoFit/>
            </a:bodyPr>
            <a:lstStyle/>
            <a:p>
              <a:pPr algn="just">
                <a:lnSpc>
                  <a:spcPts val="3359"/>
                </a:lnSpc>
              </a:pPr>
              <a:r>
                <a:rPr lang="en-US" sz="2400" b="1" spc="-4">
                  <a:solidFill>
                    <a:srgbClr val="E0D6DE"/>
                  </a:solidFill>
                  <a:latin typeface="Inter Semi-Bold"/>
                  <a:ea typeface="Inter Semi-Bold"/>
                  <a:cs typeface="Inter Semi-Bold"/>
                  <a:sym typeface="Inter Semi-Bold"/>
                </a:rPr>
                <a:t>Top Level Management : All C-Level profiles , BU Heads</a:t>
              </a:r>
            </a:p>
          </p:txBody>
        </p:sp>
      </p:grpSp>
      <p:grpSp>
        <p:nvGrpSpPr>
          <p:cNvPr id="29" name="Group 29"/>
          <p:cNvGrpSpPr/>
          <p:nvPr/>
        </p:nvGrpSpPr>
        <p:grpSpPr>
          <a:xfrm>
            <a:off x="127929" y="3239203"/>
            <a:ext cx="8674634" cy="970981"/>
            <a:chOff x="0" y="0"/>
            <a:chExt cx="11566179" cy="1294641"/>
          </a:xfrm>
        </p:grpSpPr>
        <p:grpSp>
          <p:nvGrpSpPr>
            <p:cNvPr id="30" name="Group 30"/>
            <p:cNvGrpSpPr/>
            <p:nvPr/>
          </p:nvGrpSpPr>
          <p:grpSpPr>
            <a:xfrm>
              <a:off x="0" y="0"/>
              <a:ext cx="1071543" cy="994162"/>
              <a:chOff x="0" y="0"/>
              <a:chExt cx="438032" cy="406400"/>
            </a:xfrm>
          </p:grpSpPr>
          <p:sp>
            <p:nvSpPr>
              <p:cNvPr id="31" name="Freeform 31"/>
              <p:cNvSpPr/>
              <p:nvPr/>
            </p:nvSpPr>
            <p:spPr>
              <a:xfrm>
                <a:off x="0" y="0"/>
                <a:ext cx="438032" cy="406400"/>
              </a:xfrm>
              <a:custGeom>
                <a:avLst/>
                <a:gdLst/>
                <a:ahLst/>
                <a:cxnLst/>
                <a:rect l="l" t="t" r="r" b="b"/>
                <a:pathLst>
                  <a:path w="438032" h="406400">
                    <a:moveTo>
                      <a:pt x="234832" y="0"/>
                    </a:moveTo>
                    <a:lnTo>
                      <a:pt x="0" y="0"/>
                    </a:lnTo>
                    <a:lnTo>
                      <a:pt x="0" y="406400"/>
                    </a:lnTo>
                    <a:lnTo>
                      <a:pt x="234832" y="406400"/>
                    </a:lnTo>
                    <a:lnTo>
                      <a:pt x="438032" y="203200"/>
                    </a:lnTo>
                    <a:lnTo>
                      <a:pt x="234832" y="0"/>
                    </a:lnTo>
                    <a:close/>
                  </a:path>
                </a:pathLst>
              </a:custGeom>
              <a:gradFill rotWithShape="1">
                <a:gsLst>
                  <a:gs pos="0">
                    <a:srgbClr val="57D139">
                      <a:alpha val="100000"/>
                    </a:srgbClr>
                  </a:gs>
                  <a:gs pos="100000">
                    <a:srgbClr val="1BA9FA">
                      <a:alpha val="100000"/>
                    </a:srgbClr>
                  </a:gs>
                </a:gsLst>
                <a:lin ang="0"/>
              </a:gradFill>
              <a:ln w="28575" cap="sq">
                <a:gradFill>
                  <a:gsLst>
                    <a:gs pos="0">
                      <a:srgbClr val="57D139">
                        <a:alpha val="100000"/>
                      </a:srgbClr>
                    </a:gs>
                    <a:gs pos="100000">
                      <a:srgbClr val="2FABF1">
                        <a:alpha val="100000"/>
                      </a:srgbClr>
                    </a:gs>
                  </a:gsLst>
                  <a:lin ang="0"/>
                </a:gradFill>
                <a:prstDash val="solid"/>
                <a:miter/>
              </a:ln>
            </p:spPr>
          </p:sp>
          <p:sp>
            <p:nvSpPr>
              <p:cNvPr id="32" name="TextBox 32"/>
              <p:cNvSpPr txBox="1"/>
              <p:nvPr/>
            </p:nvSpPr>
            <p:spPr>
              <a:xfrm>
                <a:off x="0" y="-47625"/>
                <a:ext cx="323732" cy="454025"/>
              </a:xfrm>
              <a:prstGeom prst="rect">
                <a:avLst/>
              </a:prstGeom>
            </p:spPr>
            <p:txBody>
              <a:bodyPr lIns="50800" tIns="50800" rIns="50800" bIns="50800" rtlCol="0" anchor="ctr"/>
              <a:lstStyle/>
              <a:p>
                <a:pPr algn="ctr">
                  <a:lnSpc>
                    <a:spcPts val="2849"/>
                  </a:lnSpc>
                </a:pPr>
                <a:endParaRPr/>
              </a:p>
            </p:txBody>
          </p:sp>
        </p:grpSp>
        <p:sp>
          <p:nvSpPr>
            <p:cNvPr id="33" name="TextBox 33"/>
            <p:cNvSpPr txBox="1"/>
            <p:nvPr/>
          </p:nvSpPr>
          <p:spPr>
            <a:xfrm>
              <a:off x="1709435" y="210696"/>
              <a:ext cx="9856744" cy="1083945"/>
            </a:xfrm>
            <a:prstGeom prst="rect">
              <a:avLst/>
            </a:prstGeom>
          </p:spPr>
          <p:txBody>
            <a:bodyPr lIns="0" tIns="0" rIns="0" bIns="0" rtlCol="0" anchor="t">
              <a:spAutoFit/>
            </a:bodyPr>
            <a:lstStyle/>
            <a:p>
              <a:pPr algn="just">
                <a:lnSpc>
                  <a:spcPts val="3359"/>
                </a:lnSpc>
              </a:pPr>
              <a:r>
                <a:rPr lang="en-US" sz="2400" b="1" spc="-4">
                  <a:solidFill>
                    <a:srgbClr val="E0D6DE"/>
                  </a:solidFill>
                  <a:latin typeface="Inter Semi-Bold"/>
                  <a:ea typeface="Inter Semi-Bold"/>
                  <a:cs typeface="Inter Semi-Bold"/>
                  <a:sym typeface="Inter Semi-Bold"/>
                </a:rPr>
                <a:t>Management : Project Managers , Senior Managers etc.</a:t>
              </a:r>
            </a:p>
          </p:txBody>
        </p:sp>
      </p:grpSp>
      <p:grpSp>
        <p:nvGrpSpPr>
          <p:cNvPr id="34" name="Group 34"/>
          <p:cNvGrpSpPr/>
          <p:nvPr/>
        </p:nvGrpSpPr>
        <p:grpSpPr>
          <a:xfrm>
            <a:off x="127929" y="5000186"/>
            <a:ext cx="8674634" cy="1390081"/>
            <a:chOff x="0" y="0"/>
            <a:chExt cx="11566179" cy="1853441"/>
          </a:xfrm>
        </p:grpSpPr>
        <p:grpSp>
          <p:nvGrpSpPr>
            <p:cNvPr id="35" name="Group 35"/>
            <p:cNvGrpSpPr/>
            <p:nvPr/>
          </p:nvGrpSpPr>
          <p:grpSpPr>
            <a:xfrm>
              <a:off x="0" y="0"/>
              <a:ext cx="1071543" cy="994162"/>
              <a:chOff x="0" y="0"/>
              <a:chExt cx="438032" cy="406400"/>
            </a:xfrm>
          </p:grpSpPr>
          <p:sp>
            <p:nvSpPr>
              <p:cNvPr id="36" name="Freeform 36"/>
              <p:cNvSpPr/>
              <p:nvPr/>
            </p:nvSpPr>
            <p:spPr>
              <a:xfrm>
                <a:off x="0" y="0"/>
                <a:ext cx="438032" cy="406400"/>
              </a:xfrm>
              <a:custGeom>
                <a:avLst/>
                <a:gdLst/>
                <a:ahLst/>
                <a:cxnLst/>
                <a:rect l="l" t="t" r="r" b="b"/>
                <a:pathLst>
                  <a:path w="438032" h="406400">
                    <a:moveTo>
                      <a:pt x="234832" y="0"/>
                    </a:moveTo>
                    <a:lnTo>
                      <a:pt x="0" y="0"/>
                    </a:lnTo>
                    <a:lnTo>
                      <a:pt x="0" y="406400"/>
                    </a:lnTo>
                    <a:lnTo>
                      <a:pt x="234832" y="406400"/>
                    </a:lnTo>
                    <a:lnTo>
                      <a:pt x="438032" y="203200"/>
                    </a:lnTo>
                    <a:lnTo>
                      <a:pt x="234832" y="0"/>
                    </a:lnTo>
                    <a:close/>
                  </a:path>
                </a:pathLst>
              </a:custGeom>
              <a:gradFill rotWithShape="1">
                <a:gsLst>
                  <a:gs pos="0">
                    <a:srgbClr val="57D139">
                      <a:alpha val="100000"/>
                    </a:srgbClr>
                  </a:gs>
                  <a:gs pos="100000">
                    <a:srgbClr val="1BA9FA">
                      <a:alpha val="100000"/>
                    </a:srgbClr>
                  </a:gs>
                </a:gsLst>
                <a:lin ang="0"/>
              </a:gradFill>
              <a:ln w="28575" cap="sq">
                <a:gradFill>
                  <a:gsLst>
                    <a:gs pos="0">
                      <a:srgbClr val="57D139">
                        <a:alpha val="100000"/>
                      </a:srgbClr>
                    </a:gs>
                    <a:gs pos="100000">
                      <a:srgbClr val="2FABF1">
                        <a:alpha val="100000"/>
                      </a:srgbClr>
                    </a:gs>
                  </a:gsLst>
                  <a:lin ang="0"/>
                </a:gradFill>
                <a:prstDash val="solid"/>
                <a:miter/>
              </a:ln>
            </p:spPr>
          </p:sp>
          <p:sp>
            <p:nvSpPr>
              <p:cNvPr id="37" name="TextBox 37"/>
              <p:cNvSpPr txBox="1"/>
              <p:nvPr/>
            </p:nvSpPr>
            <p:spPr>
              <a:xfrm>
                <a:off x="0" y="-47625"/>
                <a:ext cx="323732" cy="454025"/>
              </a:xfrm>
              <a:prstGeom prst="rect">
                <a:avLst/>
              </a:prstGeom>
            </p:spPr>
            <p:txBody>
              <a:bodyPr lIns="50800" tIns="50800" rIns="50800" bIns="50800" rtlCol="0" anchor="ctr"/>
              <a:lstStyle/>
              <a:p>
                <a:pPr algn="ctr">
                  <a:lnSpc>
                    <a:spcPts val="2849"/>
                  </a:lnSpc>
                </a:pPr>
                <a:endParaRPr/>
              </a:p>
            </p:txBody>
          </p:sp>
        </p:grpSp>
        <p:sp>
          <p:nvSpPr>
            <p:cNvPr id="38" name="TextBox 38"/>
            <p:cNvSpPr txBox="1"/>
            <p:nvPr/>
          </p:nvSpPr>
          <p:spPr>
            <a:xfrm>
              <a:off x="1709435" y="210696"/>
              <a:ext cx="9856744" cy="1642745"/>
            </a:xfrm>
            <a:prstGeom prst="rect">
              <a:avLst/>
            </a:prstGeom>
          </p:spPr>
          <p:txBody>
            <a:bodyPr lIns="0" tIns="0" rIns="0" bIns="0" rtlCol="0" anchor="t">
              <a:spAutoFit/>
            </a:bodyPr>
            <a:lstStyle/>
            <a:p>
              <a:pPr algn="just">
                <a:lnSpc>
                  <a:spcPts val="3359"/>
                </a:lnSpc>
              </a:pPr>
              <a:r>
                <a:rPr lang="en-US" sz="2400" b="1" spc="-4">
                  <a:solidFill>
                    <a:srgbClr val="E0D6DE"/>
                  </a:solidFill>
                  <a:latin typeface="Inter Semi-Bold"/>
                  <a:ea typeface="Inter Semi-Bold"/>
                  <a:cs typeface="Inter Semi-Bold"/>
                  <a:sym typeface="Inter Semi-Bold"/>
                </a:rPr>
                <a:t>Sales / Presales : Takes care of  digital marketting  , Generating Leads , providing Demos of Juris=Tech products to  Sales Leads</a:t>
              </a:r>
            </a:p>
          </p:txBody>
        </p:sp>
      </p:grpSp>
      <p:grpSp>
        <p:nvGrpSpPr>
          <p:cNvPr id="39" name="Group 39"/>
          <p:cNvGrpSpPr/>
          <p:nvPr/>
        </p:nvGrpSpPr>
        <p:grpSpPr>
          <a:xfrm>
            <a:off x="10245231" y="6390266"/>
            <a:ext cx="7637848" cy="970981"/>
            <a:chOff x="0" y="0"/>
            <a:chExt cx="10183797" cy="1294641"/>
          </a:xfrm>
        </p:grpSpPr>
        <p:grpSp>
          <p:nvGrpSpPr>
            <p:cNvPr id="40" name="Group 40"/>
            <p:cNvGrpSpPr/>
            <p:nvPr/>
          </p:nvGrpSpPr>
          <p:grpSpPr>
            <a:xfrm>
              <a:off x="0" y="0"/>
              <a:ext cx="943473" cy="994162"/>
              <a:chOff x="0" y="0"/>
              <a:chExt cx="385679" cy="406400"/>
            </a:xfrm>
          </p:grpSpPr>
          <p:sp>
            <p:nvSpPr>
              <p:cNvPr id="41" name="Freeform 41"/>
              <p:cNvSpPr/>
              <p:nvPr/>
            </p:nvSpPr>
            <p:spPr>
              <a:xfrm>
                <a:off x="0" y="0"/>
                <a:ext cx="385679" cy="406400"/>
              </a:xfrm>
              <a:custGeom>
                <a:avLst/>
                <a:gdLst/>
                <a:ahLst/>
                <a:cxnLst/>
                <a:rect l="l" t="t" r="r" b="b"/>
                <a:pathLst>
                  <a:path w="385679" h="406400">
                    <a:moveTo>
                      <a:pt x="182479" y="0"/>
                    </a:moveTo>
                    <a:lnTo>
                      <a:pt x="0" y="0"/>
                    </a:lnTo>
                    <a:lnTo>
                      <a:pt x="0" y="406400"/>
                    </a:lnTo>
                    <a:lnTo>
                      <a:pt x="182479" y="406400"/>
                    </a:lnTo>
                    <a:lnTo>
                      <a:pt x="385679" y="203200"/>
                    </a:lnTo>
                    <a:lnTo>
                      <a:pt x="182479" y="0"/>
                    </a:lnTo>
                    <a:close/>
                  </a:path>
                </a:pathLst>
              </a:custGeom>
              <a:gradFill rotWithShape="1">
                <a:gsLst>
                  <a:gs pos="0">
                    <a:srgbClr val="57D139">
                      <a:alpha val="100000"/>
                    </a:srgbClr>
                  </a:gs>
                  <a:gs pos="100000">
                    <a:srgbClr val="1BA9FA">
                      <a:alpha val="100000"/>
                    </a:srgbClr>
                  </a:gs>
                </a:gsLst>
                <a:lin ang="0"/>
              </a:gradFill>
              <a:ln w="28575" cap="sq">
                <a:gradFill>
                  <a:gsLst>
                    <a:gs pos="0">
                      <a:srgbClr val="57D139">
                        <a:alpha val="100000"/>
                      </a:srgbClr>
                    </a:gs>
                    <a:gs pos="100000">
                      <a:srgbClr val="2FABF1">
                        <a:alpha val="100000"/>
                      </a:srgbClr>
                    </a:gs>
                  </a:gsLst>
                  <a:lin ang="0"/>
                </a:gradFill>
                <a:prstDash val="solid"/>
                <a:miter/>
              </a:ln>
            </p:spPr>
          </p:sp>
          <p:sp>
            <p:nvSpPr>
              <p:cNvPr id="42" name="TextBox 42"/>
              <p:cNvSpPr txBox="1"/>
              <p:nvPr/>
            </p:nvSpPr>
            <p:spPr>
              <a:xfrm>
                <a:off x="0" y="-47625"/>
                <a:ext cx="271379" cy="454025"/>
              </a:xfrm>
              <a:prstGeom prst="rect">
                <a:avLst/>
              </a:prstGeom>
            </p:spPr>
            <p:txBody>
              <a:bodyPr lIns="50800" tIns="50800" rIns="50800" bIns="50800" rtlCol="0" anchor="ctr"/>
              <a:lstStyle/>
              <a:p>
                <a:pPr algn="ctr">
                  <a:lnSpc>
                    <a:spcPts val="2849"/>
                  </a:lnSpc>
                </a:pPr>
                <a:endParaRPr/>
              </a:p>
            </p:txBody>
          </p:sp>
        </p:grpSp>
        <p:sp>
          <p:nvSpPr>
            <p:cNvPr id="43" name="TextBox 43"/>
            <p:cNvSpPr txBox="1"/>
            <p:nvPr/>
          </p:nvSpPr>
          <p:spPr>
            <a:xfrm>
              <a:off x="1505124" y="210696"/>
              <a:ext cx="8678673" cy="1083945"/>
            </a:xfrm>
            <a:prstGeom prst="rect">
              <a:avLst/>
            </a:prstGeom>
          </p:spPr>
          <p:txBody>
            <a:bodyPr lIns="0" tIns="0" rIns="0" bIns="0" rtlCol="0" anchor="t">
              <a:spAutoFit/>
            </a:bodyPr>
            <a:lstStyle/>
            <a:p>
              <a:pPr algn="just">
                <a:lnSpc>
                  <a:spcPts val="3359"/>
                </a:lnSpc>
              </a:pPr>
              <a:r>
                <a:rPr lang="en-US" sz="2400" b="1" spc="-4">
                  <a:solidFill>
                    <a:srgbClr val="E0D6DE"/>
                  </a:solidFill>
                  <a:latin typeface="Inter Semi-Bold"/>
                  <a:ea typeface="Inter Semi-Bold"/>
                  <a:cs typeface="Inter Semi-Bold"/>
                  <a:sym typeface="Inter Semi-Bold"/>
                </a:rPr>
                <a:t>Facilities management : Security Guards , Premise Maintainence  Employees etc.</a:t>
              </a:r>
            </a:p>
          </p:txBody>
        </p:sp>
      </p:grpSp>
      <p:sp>
        <p:nvSpPr>
          <p:cNvPr id="44" name="Freeform 44"/>
          <p:cNvSpPr/>
          <p:nvPr/>
        </p:nvSpPr>
        <p:spPr>
          <a:xfrm>
            <a:off x="15762357" y="9079023"/>
            <a:ext cx="2366937" cy="1071937"/>
          </a:xfrm>
          <a:custGeom>
            <a:avLst/>
            <a:gdLst/>
            <a:ahLst/>
            <a:cxnLst/>
            <a:rect l="l" t="t" r="r" b="b"/>
            <a:pathLst>
              <a:path w="2366937" h="1071937">
                <a:moveTo>
                  <a:pt x="0" y="0"/>
                </a:moveTo>
                <a:lnTo>
                  <a:pt x="2366937" y="0"/>
                </a:lnTo>
                <a:lnTo>
                  <a:pt x="2366937" y="1071937"/>
                </a:lnTo>
                <a:lnTo>
                  <a:pt x="0" y="1071937"/>
                </a:lnTo>
                <a:lnTo>
                  <a:pt x="0" y="0"/>
                </a:lnTo>
                <a:close/>
              </a:path>
            </a:pathLst>
          </a:custGeom>
          <a:blipFill>
            <a:blip r:embed="rId2"/>
            <a:stretch>
              <a:fillRect l="-2437" r="-2437"/>
            </a:stretch>
          </a:blipFill>
        </p:spPr>
      </p:sp>
      <p:sp>
        <p:nvSpPr>
          <p:cNvPr id="45" name="TextBox 45"/>
          <p:cNvSpPr txBox="1"/>
          <p:nvPr/>
        </p:nvSpPr>
        <p:spPr>
          <a:xfrm>
            <a:off x="0" y="-34091"/>
            <a:ext cx="3475012" cy="669425"/>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2.1.3</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600">
                <a:alpha val="100000"/>
              </a:srgbClr>
            </a:gs>
            <a:gs pos="100000">
              <a:srgbClr val="062D0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184701" y="4239042"/>
            <a:ext cx="9655097" cy="1866760"/>
            <a:chOff x="0" y="0"/>
            <a:chExt cx="12873462" cy="2489013"/>
          </a:xfrm>
        </p:grpSpPr>
        <p:grpSp>
          <p:nvGrpSpPr>
            <p:cNvPr id="3" name="Group 3"/>
            <p:cNvGrpSpPr/>
            <p:nvPr/>
          </p:nvGrpSpPr>
          <p:grpSpPr>
            <a:xfrm>
              <a:off x="0" y="0"/>
              <a:ext cx="1192655" cy="994162"/>
              <a:chOff x="0" y="0"/>
              <a:chExt cx="487541" cy="406400"/>
            </a:xfrm>
          </p:grpSpPr>
          <p:sp>
            <p:nvSpPr>
              <p:cNvPr id="4" name="Freeform 4"/>
              <p:cNvSpPr/>
              <p:nvPr/>
            </p:nvSpPr>
            <p:spPr>
              <a:xfrm>
                <a:off x="0" y="0"/>
                <a:ext cx="487541" cy="406400"/>
              </a:xfrm>
              <a:custGeom>
                <a:avLst/>
                <a:gdLst/>
                <a:ahLst/>
                <a:cxnLst/>
                <a:rect l="l" t="t" r="r" b="b"/>
                <a:pathLst>
                  <a:path w="487541" h="406400">
                    <a:moveTo>
                      <a:pt x="284341" y="0"/>
                    </a:moveTo>
                    <a:lnTo>
                      <a:pt x="0" y="0"/>
                    </a:lnTo>
                    <a:lnTo>
                      <a:pt x="0" y="406400"/>
                    </a:lnTo>
                    <a:lnTo>
                      <a:pt x="284341" y="406400"/>
                    </a:lnTo>
                    <a:lnTo>
                      <a:pt x="487541" y="203200"/>
                    </a:lnTo>
                    <a:lnTo>
                      <a:pt x="284341" y="0"/>
                    </a:lnTo>
                    <a:close/>
                  </a:path>
                </a:pathLst>
              </a:custGeom>
              <a:gradFill rotWithShape="1">
                <a:gsLst>
                  <a:gs pos="0">
                    <a:srgbClr val="57D139">
                      <a:alpha val="100000"/>
                    </a:srgbClr>
                  </a:gs>
                  <a:gs pos="100000">
                    <a:srgbClr val="1BA9FA">
                      <a:alpha val="100000"/>
                    </a:srgbClr>
                  </a:gs>
                </a:gsLst>
                <a:lin ang="0"/>
              </a:gradFill>
              <a:ln w="28575" cap="sq">
                <a:gradFill>
                  <a:gsLst>
                    <a:gs pos="0">
                      <a:srgbClr val="57D139">
                        <a:alpha val="100000"/>
                      </a:srgbClr>
                    </a:gs>
                    <a:gs pos="100000">
                      <a:srgbClr val="2FABF1">
                        <a:alpha val="100000"/>
                      </a:srgbClr>
                    </a:gs>
                  </a:gsLst>
                  <a:lin ang="0"/>
                </a:gradFill>
                <a:prstDash val="solid"/>
                <a:miter/>
              </a:ln>
            </p:spPr>
          </p:sp>
          <p:sp>
            <p:nvSpPr>
              <p:cNvPr id="5" name="TextBox 5"/>
              <p:cNvSpPr txBox="1"/>
              <p:nvPr/>
            </p:nvSpPr>
            <p:spPr>
              <a:xfrm>
                <a:off x="0" y="-47625"/>
                <a:ext cx="373241" cy="454025"/>
              </a:xfrm>
              <a:prstGeom prst="rect">
                <a:avLst/>
              </a:prstGeom>
            </p:spPr>
            <p:txBody>
              <a:bodyPr lIns="50800" tIns="50800" rIns="50800" bIns="50800" rtlCol="0" anchor="ctr"/>
              <a:lstStyle/>
              <a:p>
                <a:pPr algn="ctr">
                  <a:lnSpc>
                    <a:spcPts val="2849"/>
                  </a:lnSpc>
                </a:pPr>
                <a:endParaRPr/>
              </a:p>
            </p:txBody>
          </p:sp>
        </p:grpSp>
        <p:sp>
          <p:nvSpPr>
            <p:cNvPr id="6" name="TextBox 6"/>
            <p:cNvSpPr txBox="1"/>
            <p:nvPr/>
          </p:nvSpPr>
          <p:spPr>
            <a:xfrm>
              <a:off x="1902647" y="210696"/>
              <a:ext cx="10970815" cy="2278317"/>
            </a:xfrm>
            <a:prstGeom prst="rect">
              <a:avLst/>
            </a:prstGeom>
          </p:spPr>
          <p:txBody>
            <a:bodyPr lIns="0" tIns="0" rIns="0" bIns="0" rtlCol="0" anchor="t">
              <a:spAutoFit/>
            </a:bodyPr>
            <a:lstStyle/>
            <a:p>
              <a:pPr algn="just">
                <a:lnSpc>
                  <a:spcPts val="3359"/>
                </a:lnSpc>
              </a:pPr>
              <a:r>
                <a:rPr lang="en-US" sz="2400" b="1" spc="-4" dirty="0">
                  <a:solidFill>
                    <a:srgbClr val="E0D6DE"/>
                  </a:solidFill>
                  <a:latin typeface="Inter Semi-Bold"/>
                  <a:ea typeface="Inter Semi-Bold"/>
                  <a:cs typeface="Inter Semi-Bold"/>
                  <a:sym typeface="Inter Semi-Bold"/>
                </a:rPr>
                <a:t>Some Company Data is hosted on Cloud e.g. Company uses JIRA Cloud , Some data on Azure Cloud, Some on AWS cloud , Company uses Office 365 products for daily Communication]</a:t>
              </a:r>
            </a:p>
          </p:txBody>
        </p:sp>
      </p:grpSp>
      <p:grpSp>
        <p:nvGrpSpPr>
          <p:cNvPr id="7" name="Group 7"/>
          <p:cNvGrpSpPr/>
          <p:nvPr/>
        </p:nvGrpSpPr>
        <p:grpSpPr>
          <a:xfrm>
            <a:off x="184701" y="1467842"/>
            <a:ext cx="9655097" cy="1708738"/>
            <a:chOff x="0" y="-47625"/>
            <a:chExt cx="12873462" cy="2278318"/>
          </a:xfrm>
        </p:grpSpPr>
        <p:grpSp>
          <p:nvGrpSpPr>
            <p:cNvPr id="8" name="Group 8"/>
            <p:cNvGrpSpPr/>
            <p:nvPr/>
          </p:nvGrpSpPr>
          <p:grpSpPr>
            <a:xfrm>
              <a:off x="0" y="21079"/>
              <a:ext cx="1125332" cy="994162"/>
              <a:chOff x="0" y="0"/>
              <a:chExt cx="460021" cy="406400"/>
            </a:xfrm>
          </p:grpSpPr>
          <p:sp>
            <p:nvSpPr>
              <p:cNvPr id="9" name="Freeform 9"/>
              <p:cNvSpPr/>
              <p:nvPr/>
            </p:nvSpPr>
            <p:spPr>
              <a:xfrm>
                <a:off x="0" y="0"/>
                <a:ext cx="460021" cy="406400"/>
              </a:xfrm>
              <a:custGeom>
                <a:avLst/>
                <a:gdLst/>
                <a:ahLst/>
                <a:cxnLst/>
                <a:rect l="l" t="t" r="r" b="b"/>
                <a:pathLst>
                  <a:path w="460021" h="406400">
                    <a:moveTo>
                      <a:pt x="256821" y="0"/>
                    </a:moveTo>
                    <a:lnTo>
                      <a:pt x="0" y="0"/>
                    </a:lnTo>
                    <a:lnTo>
                      <a:pt x="0" y="406400"/>
                    </a:lnTo>
                    <a:lnTo>
                      <a:pt x="256821" y="406400"/>
                    </a:lnTo>
                    <a:lnTo>
                      <a:pt x="460021" y="203200"/>
                    </a:lnTo>
                    <a:lnTo>
                      <a:pt x="256821" y="0"/>
                    </a:lnTo>
                    <a:close/>
                  </a:path>
                </a:pathLst>
              </a:custGeom>
              <a:gradFill rotWithShape="1">
                <a:gsLst>
                  <a:gs pos="0">
                    <a:srgbClr val="57D139">
                      <a:alpha val="100000"/>
                    </a:srgbClr>
                  </a:gs>
                  <a:gs pos="100000">
                    <a:srgbClr val="1BA9FA">
                      <a:alpha val="100000"/>
                    </a:srgbClr>
                  </a:gs>
                </a:gsLst>
                <a:lin ang="0"/>
              </a:gradFill>
              <a:ln w="28575" cap="sq">
                <a:gradFill>
                  <a:gsLst>
                    <a:gs pos="0">
                      <a:srgbClr val="57D139">
                        <a:alpha val="100000"/>
                      </a:srgbClr>
                    </a:gs>
                    <a:gs pos="100000">
                      <a:srgbClr val="2FABF1">
                        <a:alpha val="100000"/>
                      </a:srgbClr>
                    </a:gs>
                  </a:gsLst>
                  <a:lin ang="0"/>
                </a:gradFill>
                <a:prstDash val="solid"/>
                <a:miter/>
              </a:ln>
            </p:spPr>
          </p:sp>
          <p:sp>
            <p:nvSpPr>
              <p:cNvPr id="10" name="TextBox 10"/>
              <p:cNvSpPr txBox="1"/>
              <p:nvPr/>
            </p:nvSpPr>
            <p:spPr>
              <a:xfrm>
                <a:off x="0" y="-47625"/>
                <a:ext cx="345721" cy="454025"/>
              </a:xfrm>
              <a:prstGeom prst="rect">
                <a:avLst/>
              </a:prstGeom>
            </p:spPr>
            <p:txBody>
              <a:bodyPr lIns="50800" tIns="50800" rIns="50800" bIns="50800" rtlCol="0" anchor="ctr"/>
              <a:lstStyle/>
              <a:p>
                <a:pPr algn="ctr">
                  <a:lnSpc>
                    <a:spcPts val="2849"/>
                  </a:lnSpc>
                </a:pPr>
                <a:endParaRPr/>
              </a:p>
            </p:txBody>
          </p:sp>
        </p:grpSp>
        <p:sp>
          <p:nvSpPr>
            <p:cNvPr id="11" name="TextBox 11"/>
            <p:cNvSpPr txBox="1"/>
            <p:nvPr/>
          </p:nvSpPr>
          <p:spPr>
            <a:xfrm>
              <a:off x="1795245" y="-47625"/>
              <a:ext cx="11078217" cy="2278318"/>
            </a:xfrm>
            <a:prstGeom prst="rect">
              <a:avLst/>
            </a:prstGeom>
          </p:spPr>
          <p:txBody>
            <a:bodyPr lIns="0" tIns="0" rIns="0" bIns="0" rtlCol="0" anchor="t">
              <a:spAutoFit/>
            </a:bodyPr>
            <a:lstStyle/>
            <a:p>
              <a:pPr algn="just">
                <a:lnSpc>
                  <a:spcPts val="3359"/>
                </a:lnSpc>
              </a:pPr>
              <a:r>
                <a:rPr lang="en-US" sz="2400" b="1" spc="-4" dirty="0">
                  <a:solidFill>
                    <a:srgbClr val="E0D6DE"/>
                  </a:solidFill>
                  <a:latin typeface="Inter Semi-Bold"/>
                  <a:ea typeface="Inter Semi-Bold"/>
                  <a:cs typeface="Inter Semi-Bold"/>
                  <a:sym typeface="Inter Semi-Bold"/>
                </a:rPr>
                <a:t>Company Data is hosted on Premise [e.g. Development Servers  , Internal applications like Employee management [Employee Attendance , Their Details , Leaves </a:t>
              </a:r>
              <a:r>
                <a:rPr lang="en-US" sz="2400" b="1" spc="-4" dirty="0" err="1">
                  <a:solidFill>
                    <a:srgbClr val="E0D6DE"/>
                  </a:solidFill>
                  <a:latin typeface="Inter Semi-Bold"/>
                  <a:ea typeface="Inter Semi-Bold"/>
                  <a:cs typeface="Inter Semi-Bold"/>
                  <a:sym typeface="Inter Semi-Bold"/>
                </a:rPr>
                <a:t>etc</a:t>
              </a:r>
              <a:r>
                <a:rPr lang="en-US" sz="2400" b="1" spc="-4" dirty="0">
                  <a:solidFill>
                    <a:srgbClr val="E0D6DE"/>
                  </a:solidFill>
                  <a:latin typeface="Inter Semi-Bold"/>
                  <a:ea typeface="Inter Semi-Bold"/>
                  <a:cs typeface="Inter Semi-Bold"/>
                  <a:sym typeface="Inter Semi-Bold"/>
                </a:rPr>
                <a:t>] </a:t>
              </a:r>
            </a:p>
          </p:txBody>
        </p:sp>
      </p:grpSp>
      <p:grpSp>
        <p:nvGrpSpPr>
          <p:cNvPr id="12" name="Group 12"/>
          <p:cNvGrpSpPr/>
          <p:nvPr/>
        </p:nvGrpSpPr>
        <p:grpSpPr>
          <a:xfrm>
            <a:off x="184701" y="6666526"/>
            <a:ext cx="9836768" cy="2579489"/>
            <a:chOff x="0" y="-47625"/>
            <a:chExt cx="13115690" cy="3439319"/>
          </a:xfrm>
        </p:grpSpPr>
        <p:grpSp>
          <p:nvGrpSpPr>
            <p:cNvPr id="13" name="Group 13"/>
            <p:cNvGrpSpPr/>
            <p:nvPr/>
          </p:nvGrpSpPr>
          <p:grpSpPr>
            <a:xfrm>
              <a:off x="0" y="300479"/>
              <a:ext cx="1146506" cy="994162"/>
              <a:chOff x="0" y="0"/>
              <a:chExt cx="468676" cy="406400"/>
            </a:xfrm>
          </p:grpSpPr>
          <p:sp>
            <p:nvSpPr>
              <p:cNvPr id="14" name="Freeform 14"/>
              <p:cNvSpPr/>
              <p:nvPr/>
            </p:nvSpPr>
            <p:spPr>
              <a:xfrm>
                <a:off x="0" y="0"/>
                <a:ext cx="468676" cy="406400"/>
              </a:xfrm>
              <a:custGeom>
                <a:avLst/>
                <a:gdLst/>
                <a:ahLst/>
                <a:cxnLst/>
                <a:rect l="l" t="t" r="r" b="b"/>
                <a:pathLst>
                  <a:path w="468676" h="406400">
                    <a:moveTo>
                      <a:pt x="265476" y="0"/>
                    </a:moveTo>
                    <a:lnTo>
                      <a:pt x="0" y="0"/>
                    </a:lnTo>
                    <a:lnTo>
                      <a:pt x="0" y="406400"/>
                    </a:lnTo>
                    <a:lnTo>
                      <a:pt x="265476" y="406400"/>
                    </a:lnTo>
                    <a:lnTo>
                      <a:pt x="468676" y="203200"/>
                    </a:lnTo>
                    <a:lnTo>
                      <a:pt x="265476" y="0"/>
                    </a:lnTo>
                    <a:close/>
                  </a:path>
                </a:pathLst>
              </a:custGeom>
              <a:gradFill rotWithShape="1">
                <a:gsLst>
                  <a:gs pos="0">
                    <a:srgbClr val="57D139">
                      <a:alpha val="100000"/>
                    </a:srgbClr>
                  </a:gs>
                  <a:gs pos="100000">
                    <a:srgbClr val="1BA9FA">
                      <a:alpha val="100000"/>
                    </a:srgbClr>
                  </a:gs>
                </a:gsLst>
                <a:lin ang="0"/>
              </a:gradFill>
              <a:ln w="28575" cap="sq">
                <a:gradFill>
                  <a:gsLst>
                    <a:gs pos="0">
                      <a:srgbClr val="57D139">
                        <a:alpha val="100000"/>
                      </a:srgbClr>
                    </a:gs>
                    <a:gs pos="100000">
                      <a:srgbClr val="2FABF1">
                        <a:alpha val="100000"/>
                      </a:srgbClr>
                    </a:gs>
                  </a:gsLst>
                  <a:lin ang="0"/>
                </a:gradFill>
                <a:prstDash val="solid"/>
                <a:miter/>
              </a:ln>
            </p:spPr>
          </p:sp>
          <p:sp>
            <p:nvSpPr>
              <p:cNvPr id="15" name="TextBox 15"/>
              <p:cNvSpPr txBox="1"/>
              <p:nvPr/>
            </p:nvSpPr>
            <p:spPr>
              <a:xfrm>
                <a:off x="0" y="-47625"/>
                <a:ext cx="354376" cy="454025"/>
              </a:xfrm>
              <a:prstGeom prst="rect">
                <a:avLst/>
              </a:prstGeom>
            </p:spPr>
            <p:txBody>
              <a:bodyPr lIns="50800" tIns="50800" rIns="50800" bIns="50800" rtlCol="0" anchor="ctr"/>
              <a:lstStyle/>
              <a:p>
                <a:pPr algn="ctr">
                  <a:lnSpc>
                    <a:spcPts val="2849"/>
                  </a:lnSpc>
                </a:pPr>
                <a:endParaRPr/>
              </a:p>
            </p:txBody>
          </p:sp>
        </p:grpSp>
        <p:sp>
          <p:nvSpPr>
            <p:cNvPr id="16" name="TextBox 16"/>
            <p:cNvSpPr txBox="1"/>
            <p:nvPr/>
          </p:nvSpPr>
          <p:spPr>
            <a:xfrm>
              <a:off x="1829025" y="-47625"/>
              <a:ext cx="11286665" cy="3439319"/>
            </a:xfrm>
            <a:prstGeom prst="rect">
              <a:avLst/>
            </a:prstGeom>
          </p:spPr>
          <p:txBody>
            <a:bodyPr lIns="0" tIns="0" rIns="0" bIns="0" rtlCol="0" anchor="t">
              <a:spAutoFit/>
            </a:bodyPr>
            <a:lstStyle/>
            <a:p>
              <a:pPr algn="just">
                <a:lnSpc>
                  <a:spcPts val="3359"/>
                </a:lnSpc>
              </a:pPr>
              <a:r>
                <a:rPr lang="en-US" sz="2400" b="1" spc="-4" dirty="0">
                  <a:solidFill>
                    <a:srgbClr val="E0D6DE"/>
                  </a:solidFill>
                  <a:latin typeface="Inter Bold"/>
                  <a:ea typeface="Inter Bold"/>
                  <a:cs typeface="Inter Bold"/>
                  <a:sym typeface="Inter Bold"/>
                </a:rPr>
                <a:t>Customer Data is managed by Customers. e.g. </a:t>
              </a:r>
              <a:r>
                <a:rPr lang="en-US" sz="2400" b="1" spc="-4" dirty="0" err="1">
                  <a:solidFill>
                    <a:srgbClr val="E0D6DE"/>
                  </a:solidFill>
                  <a:latin typeface="Inter Bold"/>
                  <a:ea typeface="Inter Bold"/>
                  <a:cs typeface="Inter Bold"/>
                  <a:sym typeface="Inter Bold"/>
                </a:rPr>
                <a:t>JurisTech</a:t>
              </a:r>
              <a:r>
                <a:rPr lang="en-US" sz="2400" b="1" spc="-4" dirty="0">
                  <a:solidFill>
                    <a:srgbClr val="E0D6DE"/>
                  </a:solidFill>
                  <a:latin typeface="Inter Bold"/>
                  <a:ea typeface="Inter Bold"/>
                  <a:cs typeface="Inter Bold"/>
                  <a:sym typeface="Inter Bold"/>
                </a:rPr>
                <a:t> develop Loan management Software and deliver the product to Customer [Now all Production Data is responsibility of Customer] . Some of thee </a:t>
              </a:r>
              <a:r>
                <a:rPr lang="en-US" sz="2400" b="1" spc="-4" dirty="0" err="1">
                  <a:solidFill>
                    <a:srgbClr val="E0D6DE"/>
                  </a:solidFill>
                  <a:latin typeface="Inter Bold"/>
                  <a:ea typeface="Inter Bold"/>
                  <a:cs typeface="Inter Bold"/>
                  <a:sym typeface="Inter Bold"/>
                </a:rPr>
                <a:t>cients</a:t>
              </a:r>
              <a:r>
                <a:rPr lang="en-US" sz="2400" b="1" spc="-4" dirty="0">
                  <a:solidFill>
                    <a:srgbClr val="E0D6DE"/>
                  </a:solidFill>
                  <a:latin typeface="Inter Bold"/>
                  <a:ea typeface="Inter Bold"/>
                  <a:cs typeface="Inter Bold"/>
                  <a:sym typeface="Inter Bold"/>
                </a:rPr>
                <a:t> have asked </a:t>
              </a:r>
              <a:r>
                <a:rPr lang="en-US" sz="2400" b="1" spc="-4" dirty="0" err="1">
                  <a:solidFill>
                    <a:srgbClr val="E0D6DE"/>
                  </a:solidFill>
                  <a:latin typeface="Inter Bold"/>
                  <a:ea typeface="Inter Bold"/>
                  <a:cs typeface="Inter Bold"/>
                  <a:sym typeface="Inter Bold"/>
                </a:rPr>
                <a:t>JursTech</a:t>
              </a:r>
              <a:r>
                <a:rPr lang="en-US" sz="2400" b="1" spc="-4" dirty="0">
                  <a:solidFill>
                    <a:srgbClr val="E0D6DE"/>
                  </a:solidFill>
                  <a:latin typeface="Inter Bold"/>
                  <a:ea typeface="Inter Bold"/>
                  <a:cs typeface="Inter Bold"/>
                  <a:sym typeface="Inter Bold"/>
                </a:rPr>
                <a:t> to handle their own Customer data for this </a:t>
              </a:r>
              <a:r>
                <a:rPr lang="en-US" sz="2400" b="1" spc="-4" dirty="0" err="1">
                  <a:solidFill>
                    <a:srgbClr val="E0D6DE"/>
                  </a:solidFill>
                  <a:latin typeface="Inter Bold"/>
                  <a:ea typeface="Inter Bold"/>
                  <a:cs typeface="Inter Bold"/>
                  <a:sym typeface="Inter Bold"/>
                </a:rPr>
                <a:t>JurisTech</a:t>
              </a:r>
              <a:r>
                <a:rPr lang="en-US" sz="2400" b="1" spc="-4" dirty="0">
                  <a:solidFill>
                    <a:srgbClr val="E0D6DE"/>
                  </a:solidFill>
                  <a:latin typeface="Inter Bold"/>
                  <a:ea typeface="Inter Bold"/>
                  <a:cs typeface="Inter Bold"/>
                  <a:sym typeface="Inter Bold"/>
                </a:rPr>
                <a:t> uses Oracle Cloud</a:t>
              </a:r>
            </a:p>
          </p:txBody>
        </p:sp>
      </p:grpSp>
      <p:pic>
        <p:nvPicPr>
          <p:cNvPr id="17" name="Picture 17"/>
          <p:cNvPicPr>
            <a:picLocks noChangeAspect="1"/>
          </p:cNvPicPr>
          <p:nvPr/>
        </p:nvPicPr>
        <p:blipFill>
          <a:blip r:embed="rId2"/>
          <a:srcRect/>
          <a:stretch>
            <a:fillRect/>
          </a:stretch>
        </p:blipFill>
        <p:spPr>
          <a:xfrm>
            <a:off x="12890675" y="393407"/>
            <a:ext cx="5663029" cy="4898520"/>
          </a:xfrm>
          <a:prstGeom prst="rect">
            <a:avLst/>
          </a:prstGeom>
        </p:spPr>
      </p:pic>
      <p:pic>
        <p:nvPicPr>
          <p:cNvPr id="18" name="Picture 18"/>
          <p:cNvPicPr>
            <a:picLocks noChangeAspect="1"/>
          </p:cNvPicPr>
          <p:nvPr/>
        </p:nvPicPr>
        <p:blipFill>
          <a:blip r:embed="rId3"/>
          <a:srcRect/>
          <a:stretch>
            <a:fillRect/>
          </a:stretch>
        </p:blipFill>
        <p:spPr>
          <a:xfrm>
            <a:off x="13661001" y="5291927"/>
            <a:ext cx="4626999" cy="2706794"/>
          </a:xfrm>
          <a:prstGeom prst="rect">
            <a:avLst/>
          </a:prstGeom>
        </p:spPr>
      </p:pic>
      <p:pic>
        <p:nvPicPr>
          <p:cNvPr id="19" name="Picture 19"/>
          <p:cNvPicPr>
            <a:picLocks noChangeAspect="1"/>
          </p:cNvPicPr>
          <p:nvPr/>
        </p:nvPicPr>
        <p:blipFill>
          <a:blip r:embed="rId4"/>
          <a:srcRect/>
          <a:stretch>
            <a:fillRect/>
          </a:stretch>
        </p:blipFill>
        <p:spPr>
          <a:xfrm>
            <a:off x="11461975" y="4834655"/>
            <a:ext cx="2199026" cy="3164067"/>
          </a:xfrm>
          <a:prstGeom prst="rect">
            <a:avLst/>
          </a:prstGeom>
        </p:spPr>
      </p:pic>
      <p:sp>
        <p:nvSpPr>
          <p:cNvPr id="20" name="TextBox 20"/>
          <p:cNvSpPr txBox="1"/>
          <p:nvPr/>
        </p:nvSpPr>
        <p:spPr>
          <a:xfrm>
            <a:off x="2382355" y="150889"/>
            <a:ext cx="13135631" cy="475511"/>
          </a:xfrm>
          <a:prstGeom prst="rect">
            <a:avLst/>
          </a:prstGeom>
        </p:spPr>
        <p:txBody>
          <a:bodyPr lIns="0" tIns="0" rIns="0" bIns="0" rtlCol="0" anchor="t">
            <a:spAutoFit/>
          </a:bodyPr>
          <a:lstStyle/>
          <a:p>
            <a:pPr marL="0" lvl="0" indent="0" algn="ctr">
              <a:lnSpc>
                <a:spcPts val="3895"/>
              </a:lnSpc>
            </a:pPr>
            <a:r>
              <a:rPr lang="en-US" sz="3116" b="1" spc="121">
                <a:solidFill>
                  <a:srgbClr val="FFFFFF"/>
                </a:solidFill>
                <a:latin typeface="Helvetica Now Bold"/>
                <a:ea typeface="Helvetica Now Bold"/>
                <a:cs typeface="Helvetica Now Bold"/>
                <a:sym typeface="Helvetica Now Bold"/>
              </a:rPr>
              <a:t>RESEARCH ABOUT Company - Infrastructure</a:t>
            </a:r>
          </a:p>
        </p:txBody>
      </p:sp>
      <p:sp>
        <p:nvSpPr>
          <p:cNvPr id="21" name="Freeform 21"/>
          <p:cNvSpPr/>
          <p:nvPr/>
        </p:nvSpPr>
        <p:spPr>
          <a:xfrm>
            <a:off x="15722190" y="9035740"/>
            <a:ext cx="2366937" cy="1071937"/>
          </a:xfrm>
          <a:custGeom>
            <a:avLst/>
            <a:gdLst/>
            <a:ahLst/>
            <a:cxnLst/>
            <a:rect l="l" t="t" r="r" b="b"/>
            <a:pathLst>
              <a:path w="2366937" h="1071937">
                <a:moveTo>
                  <a:pt x="0" y="0"/>
                </a:moveTo>
                <a:lnTo>
                  <a:pt x="2366936" y="0"/>
                </a:lnTo>
                <a:lnTo>
                  <a:pt x="2366936" y="1071936"/>
                </a:lnTo>
                <a:lnTo>
                  <a:pt x="0" y="1071936"/>
                </a:lnTo>
                <a:lnTo>
                  <a:pt x="0" y="0"/>
                </a:lnTo>
                <a:close/>
              </a:path>
            </a:pathLst>
          </a:custGeom>
          <a:blipFill>
            <a:blip r:embed="rId5"/>
            <a:stretch>
              <a:fillRect l="-2437" r="-2437"/>
            </a:stretch>
          </a:blipFill>
        </p:spPr>
      </p:sp>
      <p:sp>
        <p:nvSpPr>
          <p:cNvPr id="22" name="TextBox 22"/>
          <p:cNvSpPr txBox="1"/>
          <p:nvPr/>
        </p:nvSpPr>
        <p:spPr>
          <a:xfrm>
            <a:off x="-285659" y="25358"/>
            <a:ext cx="3475012" cy="669425"/>
          </a:xfrm>
          <a:prstGeom prst="rect">
            <a:avLst/>
          </a:prstGeom>
        </p:spPr>
        <p:txBody>
          <a:bodyPr lIns="0" tIns="0" rIns="0" bIns="0" rtlCol="0" anchor="t">
            <a:spAutoFit/>
          </a:bodyPr>
          <a:lstStyle/>
          <a:p>
            <a:pPr algn="ctr">
              <a:lnSpc>
                <a:spcPts val="5623"/>
              </a:lnSpc>
              <a:spcBef>
                <a:spcPct val="0"/>
              </a:spcBef>
            </a:pPr>
            <a:r>
              <a:rPr lang="en-US" sz="4017" b="1" spc="-8">
                <a:solidFill>
                  <a:srgbClr val="FFFFFF"/>
                </a:solidFill>
                <a:latin typeface="IBM Plex Sans Bold"/>
                <a:ea typeface="IBM Plex Sans Bold"/>
                <a:cs typeface="IBM Plex Sans Bold"/>
                <a:sym typeface="IBM Plex Sans Bold"/>
              </a:rPr>
              <a:t>PAGE 2.1.4</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4382</Words>
  <Application>Microsoft Office PowerPoint</Application>
  <PresentationFormat>Custom</PresentationFormat>
  <Paragraphs>391</Paragraphs>
  <Slides>42</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42</vt:i4>
      </vt:variant>
    </vt:vector>
  </HeadingPairs>
  <TitlesOfParts>
    <vt:vector size="56" baseType="lpstr">
      <vt:lpstr>Inter Bold</vt:lpstr>
      <vt:lpstr>Montserrat Bold</vt:lpstr>
      <vt:lpstr>IBM Plex Sans Bold</vt:lpstr>
      <vt:lpstr>Trebuchet MS</vt:lpstr>
      <vt:lpstr>Arial Black</vt:lpstr>
      <vt:lpstr>Calibri</vt:lpstr>
      <vt:lpstr>Arimo</vt:lpstr>
      <vt:lpstr>Times New Roman</vt:lpstr>
      <vt:lpstr>Helvetica Now Light</vt:lpstr>
      <vt:lpstr>IBM Plex Sans</vt:lpstr>
      <vt:lpstr>Helvetica Now Bold</vt:lpstr>
      <vt:lpstr>Arial</vt:lpstr>
      <vt:lpstr>Inter Semi-Bold</vt:lpstr>
      <vt:lpstr>Office Theme</vt:lpstr>
      <vt:lpstr>   DOCUMENT CONTROL PAGE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SOC2 COMMANDO</dc:title>
  <dc:creator>AJ KHAN [SecureCyberGates.com]</dc:creator>
  <cp:lastModifiedBy>AJ KHAN</cp:lastModifiedBy>
  <cp:revision>11</cp:revision>
  <dcterms:created xsi:type="dcterms:W3CDTF">2006-08-16T00:00:00Z</dcterms:created>
  <dcterms:modified xsi:type="dcterms:W3CDTF">2025-07-12T10:33:46Z</dcterms:modified>
  <dc:identifier>DAGjY8nyU1Y</dc:identifier>
</cp:coreProperties>
</file>