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68" r:id="rId3"/>
    <p:sldId id="271" r:id="rId4"/>
    <p:sldId id="298" r:id="rId5"/>
    <p:sldId id="296" r:id="rId6"/>
    <p:sldId id="299" r:id="rId7"/>
    <p:sldId id="310" r:id="rId8"/>
    <p:sldId id="300" r:id="rId9"/>
    <p:sldId id="311" r:id="rId10"/>
    <p:sldId id="312"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dirty="0"/>
          </a:p>
        </p:txBody>
      </p:sp>
    </p:spTree>
    <p:extLst>
      <p:ext uri="{BB962C8B-B14F-4D97-AF65-F5344CB8AC3E}">
        <p14:creationId xmlns:p14="http://schemas.microsoft.com/office/powerpoint/2010/main" val="121761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14-07-2025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3312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7091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03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34940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50191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64412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0399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81055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10806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74245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B7648-192C-48F4-92F5-07F08EBDF5E5}" type="datetimeFigureOut">
              <a:rPr lang="en-IN" smtClean="0"/>
              <a:t>14-07-2025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7355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14-07-2025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57486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50524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2"/>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5640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CDB7648-192C-48F4-92F5-07F08EBDF5E5}" type="datetimeFigureOut">
              <a:rPr lang="en-IN" smtClean="0"/>
              <a:t>14-07-2025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09903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14-07-2025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46926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42000"/>
                <a:hueMod val="42000"/>
                <a:satMod val="124000"/>
                <a:lumMod val="62000"/>
              </a:schemeClr>
              <a:schemeClr val="bg2">
                <a:tint val="96000"/>
                <a:satMod val="130000"/>
              </a:schemeClr>
            </a:duotone>
            <a:lum/>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DB7648-192C-48F4-92F5-07F08EBDF5E5}" type="datetimeFigureOut">
              <a:rPr lang="en-IN" smtClean="0"/>
              <a:t>14-07-2025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A7CBD6-7F58-43B9-BFED-21082009E8EF}" type="slidenum">
              <a:rPr lang="en-IN" smtClean="0"/>
              <a:t>‹#›</a:t>
            </a:fld>
            <a:endParaRPr lang="en-IN"/>
          </a:p>
        </p:txBody>
      </p:sp>
    </p:spTree>
    <p:extLst>
      <p:ext uri="{BB962C8B-B14F-4D97-AF65-F5344CB8AC3E}">
        <p14:creationId xmlns:p14="http://schemas.microsoft.com/office/powerpoint/2010/main" val="378520299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aj57/"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nkedin.com/in/aj57/" TargetMode="External"/><Relationship Id="rId7" Type="http://schemas.openxmlformats.org/officeDocument/2006/relationships/hyperlink" Target="mailto:SECURECYBERGATES@GMAIL.COM"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X.COM/SECURECYBERGATE" TargetMode="External"/><Relationship Id="rId5" Type="http://schemas.openxmlformats.org/officeDocument/2006/relationships/hyperlink" Target="HTTPS://HACKERONE.COM/CRYPTO-KHAN" TargetMode="External"/><Relationship Id="rId4" Type="http://schemas.openxmlformats.org/officeDocument/2006/relationships/hyperlink" Target="https://www.linkedin.com/company/securecybergat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hyperproof.io/" TargetMode="External"/><Relationship Id="rId3" Type="http://schemas.openxmlformats.org/officeDocument/2006/relationships/hyperlink" Target="https://www.vanta.com/" TargetMode="External"/><Relationship Id="rId7" Type="http://schemas.openxmlformats.org/officeDocument/2006/relationships/hyperlink" Target="https://www.easyaudit.ai/" TargetMode="External"/><Relationship Id="rId2" Type="http://schemas.openxmlformats.org/officeDocument/2006/relationships/hyperlink" Target="https://sprinto.com/" TargetMode="External"/><Relationship Id="rId1" Type="http://schemas.openxmlformats.org/officeDocument/2006/relationships/slideLayout" Target="../slideLayouts/slideLayout1.xml"/><Relationship Id="rId6" Type="http://schemas.openxmlformats.org/officeDocument/2006/relationships/hyperlink" Target="https://www.scrut.io/" TargetMode="External"/><Relationship Id="rId5" Type="http://schemas.openxmlformats.org/officeDocument/2006/relationships/hyperlink" Target="https://secureframe.com/" TargetMode="External"/><Relationship Id="rId4" Type="http://schemas.openxmlformats.org/officeDocument/2006/relationships/hyperlink" Target="https://drata.com/"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C_lWZVm-xU" TargetMode="External"/><Relationship Id="rId2" Type="http://schemas.openxmlformats.org/officeDocument/2006/relationships/hyperlink" Target="https://sprinto.com/integrations/"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89" y="360757"/>
            <a:ext cx="10347649" cy="553565"/>
          </a:xfrm>
        </p:spPr>
        <p:txBody>
          <a:bodyPr>
            <a:noAutofit/>
          </a:bodyPr>
          <a:lstStyle/>
          <a:p>
            <a:r>
              <a:rPr lang="en-US" sz="900" b="1" u="sng" dirty="0" smtClean="0"/>
              <a:t/>
            </a:r>
            <a:br>
              <a:rPr lang="en-US" sz="900" b="1" u="sng" dirty="0" smtClean="0"/>
            </a:br>
            <a:r>
              <a:rPr lang="en-US" sz="900" b="1" u="sng" dirty="0" smtClean="0"/>
              <a:t/>
            </a:r>
            <a:br>
              <a:rPr lang="en-US" sz="900" b="1" u="sng" dirty="0" smtClean="0"/>
            </a:br>
            <a:r>
              <a:rPr lang="en-US" sz="900" b="1" u="sng" dirty="0" smtClean="0"/>
              <a:t/>
            </a:r>
            <a:br>
              <a:rPr lang="en-US" sz="900" b="1" u="sng" dirty="0" smtClean="0"/>
            </a:br>
            <a:r>
              <a:rPr lang="en-GB" sz="2000" b="1" u="sng" dirty="0" smtClean="0"/>
              <a:t>DOCUMENT CONTROL PAGE</a:t>
            </a:r>
            <a:r>
              <a:rPr lang="en-IN" sz="2000" dirty="0" smtClean="0"/>
              <a:t/>
            </a:r>
            <a:br>
              <a:rPr lang="en-IN" sz="2000" dirty="0" smtClean="0"/>
            </a:br>
            <a:r>
              <a:rPr lang="en-US" sz="900" b="1" u="sng" dirty="0" smtClean="0"/>
              <a:t/>
            </a:r>
            <a:br>
              <a:rPr lang="en-US" sz="900" b="1" u="sng" dirty="0" smtClean="0"/>
            </a:br>
            <a:endParaRPr lang="en-IN" sz="900" b="1" u="sng" dirty="0"/>
          </a:p>
        </p:txBody>
      </p:sp>
      <p:pic>
        <p:nvPicPr>
          <p:cNvPr id="6" name="Image 9"/>
          <p:cNvPicPr/>
          <p:nvPr/>
        </p:nvPicPr>
        <p:blipFill>
          <a:blip r:embed="rId2" cstate="print"/>
          <a:stretch>
            <a:fillRect/>
          </a:stretch>
        </p:blipFill>
        <p:spPr>
          <a:xfrm>
            <a:off x="10725785" y="0"/>
            <a:ext cx="1466215" cy="6375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30125934"/>
              </p:ext>
            </p:extLst>
          </p:nvPr>
        </p:nvGraphicFramePr>
        <p:xfrm>
          <a:off x="363895" y="764268"/>
          <a:ext cx="11554959" cy="2151883"/>
        </p:xfrm>
        <a:graphic>
          <a:graphicData uri="http://schemas.openxmlformats.org/drawingml/2006/table">
            <a:tbl>
              <a:tblPr firstRow="1" firstCol="1" bandRow="1">
                <a:tableStyleId>{284E427A-3D55-4303-BF80-6455036E1DE7}</a:tableStyleId>
              </a:tblPr>
              <a:tblGrid>
                <a:gridCol w="3252082">
                  <a:extLst>
                    <a:ext uri="{9D8B030D-6E8A-4147-A177-3AD203B41FA5}">
                      <a16:colId xmlns:a16="http://schemas.microsoft.com/office/drawing/2014/main" val="3166616088"/>
                    </a:ext>
                  </a:extLst>
                </a:gridCol>
                <a:gridCol w="8302877">
                  <a:extLst>
                    <a:ext uri="{9D8B030D-6E8A-4147-A177-3AD203B41FA5}">
                      <a16:colId xmlns:a16="http://schemas.microsoft.com/office/drawing/2014/main" val="2124212721"/>
                    </a:ext>
                  </a:extLst>
                </a:gridCol>
              </a:tblGrid>
              <a:tr h="359340">
                <a:tc>
                  <a:txBody>
                    <a:bodyPr/>
                    <a:lstStyle/>
                    <a:p>
                      <a:pPr>
                        <a:spcAft>
                          <a:spcPts val="0"/>
                        </a:spcAft>
                      </a:pPr>
                      <a:r>
                        <a:rPr lang="en-GB" sz="2000">
                          <a:effectLst/>
                        </a:rPr>
                        <a:t>Document ID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smtClean="0">
                          <a:effectLst/>
                        </a:rPr>
                        <a:t>SCG/AUTO/124/1.0</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2920681588"/>
                  </a:ext>
                </a:extLst>
              </a:tr>
              <a:tr h="359340">
                <a:tc>
                  <a:txBody>
                    <a:bodyPr/>
                    <a:lstStyle/>
                    <a:p>
                      <a:pPr>
                        <a:spcAft>
                          <a:spcPts val="0"/>
                        </a:spcAft>
                      </a:pPr>
                      <a:r>
                        <a:rPr lang="en-GB" sz="2000" dirty="0">
                          <a:effectLst/>
                        </a:rPr>
                        <a:t>Security Classification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a:effectLst/>
                        </a:rPr>
                        <a:t>Confidential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167304"/>
                  </a:ext>
                </a:extLst>
              </a:tr>
              <a:tr h="355183">
                <a:tc>
                  <a:txBody>
                    <a:bodyPr/>
                    <a:lstStyle/>
                    <a:p>
                      <a:pPr>
                        <a:spcAft>
                          <a:spcPts val="0"/>
                        </a:spcAft>
                      </a:pPr>
                      <a:r>
                        <a:rPr lang="en-GB" sz="2000" dirty="0">
                          <a:effectLst/>
                        </a:rPr>
                        <a:t>Date Issued</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2873043"/>
                  </a:ext>
                </a:extLst>
              </a:tr>
              <a:tr h="359340">
                <a:tc>
                  <a:txBody>
                    <a:bodyPr/>
                    <a:lstStyle/>
                    <a:p>
                      <a:pPr>
                        <a:spcAft>
                          <a:spcPts val="0"/>
                        </a:spcAft>
                      </a:pPr>
                      <a:r>
                        <a:rPr lang="en-GB" sz="2000">
                          <a:effectLst/>
                        </a:rPr>
                        <a:t>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effectLst/>
                        </a:rPr>
                        <a:t>1.0</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742413050"/>
                  </a:ext>
                </a:extLst>
              </a:tr>
              <a:tr h="359340">
                <a:tc>
                  <a:txBody>
                    <a:bodyPr/>
                    <a:lstStyle/>
                    <a:p>
                      <a:pPr>
                        <a:spcAft>
                          <a:spcPts val="0"/>
                        </a:spcAft>
                      </a:pPr>
                      <a:r>
                        <a:rPr lang="en-GB" sz="2000" kern="1400">
                          <a:effectLst/>
                        </a:rPr>
                        <a:t>Project Name</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effectLst/>
                        </a:rPr>
                        <a:t>NA</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3742304672"/>
                  </a:ext>
                </a:extLst>
              </a:tr>
              <a:tr h="359340">
                <a:tc>
                  <a:txBody>
                    <a:bodyPr/>
                    <a:lstStyle/>
                    <a:p>
                      <a:pPr>
                        <a:spcAft>
                          <a:spcPts val="0"/>
                        </a:spcAft>
                      </a:pPr>
                      <a:r>
                        <a:rPr lang="en-GB" sz="2000" dirty="0">
                          <a:effectLst/>
                        </a:rPr>
                        <a:t>Author</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solidFill>
                            <a:schemeClr val="bg1"/>
                          </a:solidFill>
                          <a:effectLst/>
                          <a:hlinkClick r:id="rId3"/>
                        </a:rPr>
                        <a:t>AJ </a:t>
                      </a:r>
                      <a:r>
                        <a:rPr lang="en-US" sz="2000" dirty="0" smtClean="0">
                          <a:solidFill>
                            <a:schemeClr val="bg1"/>
                          </a:solidFill>
                          <a:effectLst/>
                          <a:hlinkClick r:id="rId3"/>
                        </a:rPr>
                        <a:t>KHAN</a:t>
                      </a:r>
                      <a:r>
                        <a:rPr lang="en-US" sz="2000" dirty="0" smtClean="0">
                          <a:solidFill>
                            <a:schemeClr val="bg1"/>
                          </a:solidFill>
                          <a:effectLst/>
                        </a:rPr>
                        <a:t> </a:t>
                      </a:r>
                      <a:endParaRPr lang="en-IN" sz="2000" dirty="0">
                        <a:solidFill>
                          <a:schemeClr val="bg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1894545232"/>
                  </a:ext>
                </a:extLst>
              </a:tr>
            </a:tbl>
          </a:graphicData>
        </a:graphic>
      </p:graphicFrame>
      <p:sp>
        <p:nvSpPr>
          <p:cNvPr id="4" name="Rectangle 3"/>
          <p:cNvSpPr/>
          <p:nvPr/>
        </p:nvSpPr>
        <p:spPr>
          <a:xfrm>
            <a:off x="363895" y="3150166"/>
            <a:ext cx="4325223" cy="1200329"/>
          </a:xfrm>
          <a:prstGeom prst="rect">
            <a:avLst/>
          </a:prstGeom>
        </p:spPr>
        <p:txBody>
          <a:bodyPr wrap="none">
            <a:spAutoFit/>
          </a:bodyPr>
          <a:lstStyle/>
          <a:p>
            <a:r>
              <a:rPr lang="en-GB" b="1" u="sng" dirty="0" smtClean="0"/>
              <a:t>VERSION </a:t>
            </a:r>
            <a:r>
              <a:rPr lang="en-GB" b="1" u="sng" dirty="0"/>
              <a:t>HISTORY / CHANGE </a:t>
            </a:r>
            <a:r>
              <a:rPr lang="en-GB" b="1" u="sng" dirty="0" smtClean="0"/>
              <a:t>HISTORY</a:t>
            </a:r>
          </a:p>
          <a:p>
            <a:endParaRPr lang="en-GB" b="1" u="sng" dirty="0"/>
          </a:p>
          <a:p>
            <a:endParaRPr lang="en-IN" dirty="0" smtClean="0"/>
          </a:p>
          <a:p>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3565658359"/>
              </p:ext>
            </p:extLst>
          </p:nvPr>
        </p:nvGraphicFramePr>
        <p:xfrm>
          <a:off x="363894" y="3817662"/>
          <a:ext cx="11554959" cy="2030467"/>
        </p:xfrm>
        <a:graphic>
          <a:graphicData uri="http://schemas.openxmlformats.org/drawingml/2006/table">
            <a:tbl>
              <a:tblPr firstRow="1" firstCol="1" bandRow="1">
                <a:tableStyleId>{284E427A-3D55-4303-BF80-6455036E1DE7}</a:tableStyleId>
              </a:tblPr>
              <a:tblGrid>
                <a:gridCol w="1141266">
                  <a:extLst>
                    <a:ext uri="{9D8B030D-6E8A-4147-A177-3AD203B41FA5}">
                      <a16:colId xmlns:a16="http://schemas.microsoft.com/office/drawing/2014/main" val="4028199753"/>
                    </a:ext>
                  </a:extLst>
                </a:gridCol>
                <a:gridCol w="1756359">
                  <a:extLst>
                    <a:ext uri="{9D8B030D-6E8A-4147-A177-3AD203B41FA5}">
                      <a16:colId xmlns:a16="http://schemas.microsoft.com/office/drawing/2014/main" val="597399116"/>
                    </a:ext>
                  </a:extLst>
                </a:gridCol>
                <a:gridCol w="3295133">
                  <a:extLst>
                    <a:ext uri="{9D8B030D-6E8A-4147-A177-3AD203B41FA5}">
                      <a16:colId xmlns:a16="http://schemas.microsoft.com/office/drawing/2014/main" val="1841064897"/>
                    </a:ext>
                  </a:extLst>
                </a:gridCol>
                <a:gridCol w="5362201">
                  <a:extLst>
                    <a:ext uri="{9D8B030D-6E8A-4147-A177-3AD203B41FA5}">
                      <a16:colId xmlns:a16="http://schemas.microsoft.com/office/drawing/2014/main" val="1802783869"/>
                    </a:ext>
                  </a:extLst>
                </a:gridCol>
              </a:tblGrid>
              <a:tr h="323587">
                <a:tc>
                  <a:txBody>
                    <a:bodyPr/>
                    <a:lstStyle/>
                    <a:p>
                      <a:pPr>
                        <a:spcAft>
                          <a:spcPts val="0"/>
                        </a:spcAft>
                      </a:pPr>
                      <a:r>
                        <a:rPr lang="en-GB" sz="2000" dirty="0">
                          <a:effectLst/>
                        </a:rPr>
                        <a:t>Version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Date Issued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a:effectLst/>
                        </a:rPr>
                        <a:t>Issued to</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Comments</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153392724"/>
                  </a:ext>
                </a:extLst>
              </a:tr>
              <a:tr h="296856">
                <a:tc>
                  <a:txBody>
                    <a:bodyPr/>
                    <a:lstStyle/>
                    <a:p>
                      <a:pPr algn="r">
                        <a:spcAft>
                          <a:spcPts val="0"/>
                        </a:spcAft>
                      </a:pPr>
                      <a:r>
                        <a:rPr lang="en-GB" sz="2000" dirty="0">
                          <a:effectLst/>
                        </a:rPr>
                        <a:t>0.1</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Issued for internal review</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2543743741"/>
                  </a:ext>
                </a:extLst>
              </a:tr>
              <a:tr h="296856">
                <a:tc>
                  <a:txBody>
                    <a:bodyPr/>
                    <a:lstStyle/>
                    <a:p>
                      <a:pPr>
                        <a:spcAft>
                          <a:spcPts val="0"/>
                        </a:spcAft>
                      </a:pPr>
                      <a:r>
                        <a:rPr lang="en-GB" sz="2000">
                          <a:effectLst/>
                        </a:rPr>
                        <a:t>        1.0</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Final 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39605495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6700250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340049511"/>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711693322"/>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647449134"/>
                  </a:ext>
                </a:extLst>
              </a:tr>
            </a:tbl>
          </a:graphicData>
        </a:graphic>
      </p:graphicFrame>
      <p:sp>
        <p:nvSpPr>
          <p:cNvPr id="7" name="Oval 6"/>
          <p:cNvSpPr/>
          <p:nvPr/>
        </p:nvSpPr>
        <p:spPr>
          <a:xfrm>
            <a:off x="10590245" y="5271796"/>
            <a:ext cx="1601755" cy="1586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636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962" y="1772816"/>
            <a:ext cx="9512313" cy="3389531"/>
          </a:xfrm>
        </p:spPr>
        <p:txBody>
          <a:bodyPr>
            <a:noAutofit/>
          </a:bodyPr>
          <a:lstStyle/>
          <a:p>
            <a:r>
              <a:rPr lang="en-US" sz="3600" b="1" u="sng" dirty="0">
                <a:latin typeface="Arial" panose="020B0604020202020204" pitchFamily="34" charset="0"/>
                <a:cs typeface="Arial" panose="020B0604020202020204" pitchFamily="34" charset="0"/>
              </a:rPr>
              <a:t>Recommendation: </a:t>
            </a:r>
            <a:r>
              <a:rPr lang="en-IN" sz="3600" dirty="0">
                <a:latin typeface="Arial" panose="020B0604020202020204" pitchFamily="34" charset="0"/>
                <a:cs typeface="Arial" panose="020B0604020202020204" pitchFamily="34" charset="0"/>
              </a:rPr>
              <a:t/>
            </a:r>
            <a:br>
              <a:rPr lang="en-IN" sz="3600" dirty="0">
                <a:latin typeface="Arial" panose="020B0604020202020204" pitchFamily="34" charset="0"/>
                <a:cs typeface="Arial" panose="020B0604020202020204" pitchFamily="34" charset="0"/>
              </a:rPr>
            </a:br>
            <a:r>
              <a:rPr lang="en-IN" sz="3600" dirty="0" smtClean="0">
                <a:latin typeface="Arial" panose="020B0604020202020204" pitchFamily="34" charset="0"/>
                <a:cs typeface="Arial" panose="020B0604020202020204" pitchFamily="34" charset="0"/>
              </a:rPr>
              <a:t>For any Compliance , </a:t>
            </a:r>
            <a:r>
              <a:rPr lang="en-US" sz="3600" dirty="0" smtClean="0">
                <a:latin typeface="Arial" panose="020B0604020202020204" pitchFamily="34" charset="0"/>
                <a:cs typeface="Arial" panose="020B0604020202020204" pitchFamily="34" charset="0"/>
              </a:rPr>
              <a:t>First </a:t>
            </a:r>
            <a:r>
              <a:rPr lang="en-US" sz="3600" dirty="0">
                <a:latin typeface="Arial" panose="020B0604020202020204" pitchFamily="34" charset="0"/>
                <a:cs typeface="Arial" panose="020B0604020202020204" pitchFamily="34" charset="0"/>
              </a:rPr>
              <a:t>go with Manual approach for 2 to  3 cycles and then if you feel you need to automate then do all due diligence and then decide if it Is feasible to go with Automation or stick to manual approach</a:t>
            </a:r>
            <a:r>
              <a:rPr lang="en-US" sz="3600" dirty="0" smtClean="0">
                <a:latin typeface="Arial" panose="020B0604020202020204" pitchFamily="34" charset="0"/>
                <a:cs typeface="Arial" panose="020B0604020202020204" pitchFamily="34" charset="0"/>
              </a:rPr>
              <a:t>.</a:t>
            </a:r>
            <a:br>
              <a:rPr lang="en-US" sz="3600" dirty="0" smtClean="0">
                <a:latin typeface="Arial" panose="020B0604020202020204" pitchFamily="34" charset="0"/>
                <a:cs typeface="Arial" panose="020B0604020202020204" pitchFamily="34" charset="0"/>
              </a:rPr>
            </a:br>
            <a:endParaRPr lang="en-IN" sz="3600" dirty="0">
              <a:latin typeface="Arial" panose="020B0604020202020204" pitchFamily="34" charset="0"/>
              <a:cs typeface="Arial" panose="020B0604020202020204" pitchFamily="34" charset="0"/>
            </a:endParaRPr>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a:t>5.Recommendation</a:t>
            </a:r>
            <a:endParaRPr lang="en-IN" sz="3600" dirty="0"/>
          </a:p>
        </p:txBody>
      </p:sp>
    </p:spTree>
    <p:extLst>
      <p:ext uri="{BB962C8B-B14F-4D97-AF65-F5344CB8AC3E}">
        <p14:creationId xmlns:p14="http://schemas.microsoft.com/office/powerpoint/2010/main" val="1324070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9"/>
          <p:cNvPicPr/>
          <p:nvPr/>
        </p:nvPicPr>
        <p:blipFill>
          <a:blip r:embed="rId2" cstate="print"/>
          <a:stretch>
            <a:fillRect/>
          </a:stretch>
        </p:blipFill>
        <p:spPr>
          <a:xfrm>
            <a:off x="0" y="6220460"/>
            <a:ext cx="1466215" cy="637540"/>
          </a:xfrm>
          <a:prstGeom prst="rect">
            <a:avLst/>
          </a:prstGeom>
        </p:spPr>
      </p:pic>
      <p:sp>
        <p:nvSpPr>
          <p:cNvPr id="5" name="Text Box 2"/>
          <p:cNvSpPr txBox="1">
            <a:spLocks noChangeArrowheads="1"/>
          </p:cNvSpPr>
          <p:nvPr/>
        </p:nvSpPr>
        <p:spPr bwMode="auto">
          <a:xfrm>
            <a:off x="1866123" y="4006952"/>
            <a:ext cx="7124700" cy="22135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3"/>
              </a:rPr>
              <a:t>https://www.linkedin.com/in/aj57/</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4"/>
              </a:rPr>
              <a:t>https://</a:t>
            </a:r>
            <a:r>
              <a:rPr lang="en-US" b="1" u="sng" dirty="0" smtClean="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4"/>
              </a:rPr>
              <a:t>www.linkedin.com/company/securecybergates</a:t>
            </a:r>
            <a:endParaRPr lang="en-US" b="1" u="sng" dirty="0" smtClean="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https://www.youtube.com/@SECURECYBERGATES</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https://securecybergates.com/services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5"/>
              </a:rPr>
              <a:t>https://hackerone.com/crypto-khan</a:t>
            </a:r>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6"/>
              </a:rPr>
              <a:t>https://x.com/securecybergate</a:t>
            </a:r>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 </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hlinkClick r:id="rId7"/>
              </a:rPr>
              <a:t>securecybergates@gmail.com</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p:txBody>
      </p:sp>
      <p:sp>
        <p:nvSpPr>
          <p:cNvPr id="7" name="Text Box 2"/>
          <p:cNvSpPr txBox="1">
            <a:spLocks noChangeArrowheads="1"/>
          </p:cNvSpPr>
          <p:nvPr/>
        </p:nvSpPr>
        <p:spPr bwMode="auto">
          <a:xfrm>
            <a:off x="1740393" y="1539099"/>
            <a:ext cx="7376160" cy="17604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146685"/>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THANK</a:t>
            </a:r>
            <a:r>
              <a:rPr lang="en-US" sz="2800" b="1" spc="-45"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 </a:t>
            </a:r>
            <a:r>
              <a:rPr lang="en-US" sz="2800" b="1" spc="-20"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YOU!</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pPr marL="146685">
              <a:lnSpc>
                <a:spcPct val="85000"/>
              </a:lnSpc>
            </a:pPr>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FOR CYBER-SECURITY RELATED UPDATES, KINDLY FOLLOW BELOW PAGES...</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r>
              <a:rPr lang="en-US" sz="900" dirty="0">
                <a:solidFill>
                  <a:schemeClr val="bg2"/>
                </a:solidFill>
                <a:latin typeface="Arial Black" panose="020B0A04020102020204" pitchFamily="34" charset="0"/>
                <a:ea typeface="Trebuchet MS" panose="020B0603020202020204" pitchFamily="34" charset="0"/>
                <a:cs typeface="Trebuchet MS" panose="020B0603020202020204" pitchFamily="34" charset="0"/>
              </a:rPr>
              <a:t> </a:t>
            </a:r>
            <a:endParaRPr lang="en-IN" sz="1100" dirty="0">
              <a:solidFill>
                <a:schemeClr val="bg2"/>
              </a:solidFill>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4650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11" y="709126"/>
            <a:ext cx="10888823" cy="4310744"/>
          </a:xfrm>
        </p:spPr>
        <p:txBody>
          <a:bodyPr>
            <a:noAutofit/>
          </a:bodyPr>
          <a:lstStyle/>
          <a:p>
            <a:r>
              <a:rPr lang="en-IN" sz="9600" b="1" dirty="0" smtClean="0"/>
              <a:t>SOC2 COMPLIANCE AUTOMATION</a:t>
            </a:r>
            <a:endParaRPr lang="en-IN" sz="96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590245" y="5271796"/>
            <a:ext cx="1601755" cy="1586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9764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88" y="447868"/>
            <a:ext cx="10090811" cy="5327780"/>
          </a:xfrm>
        </p:spPr>
        <p:txBody>
          <a:bodyPr>
            <a:noAutofit/>
          </a:bodyPr>
          <a:lstStyle/>
          <a:p>
            <a:r>
              <a:rPr lang="en-US" sz="3200" b="1" u="sng" dirty="0" smtClean="0"/>
              <a:t>1</a:t>
            </a:r>
            <a:r>
              <a:rPr lang="en-US" sz="3200" b="1" u="sng" dirty="0"/>
              <a:t>. </a:t>
            </a:r>
            <a:r>
              <a:rPr lang="en-US" sz="3200" b="1" u="sng" dirty="0"/>
              <a:t>SOC2 Tasks and possible Automation [High level]</a:t>
            </a:r>
            <a:br>
              <a:rPr lang="en-US" sz="3200" b="1" u="sng" dirty="0"/>
            </a:br>
            <a:r>
              <a:rPr lang="en-US" sz="3200" b="1" u="sng" dirty="0" smtClean="0"/>
              <a:t>2.Vendors </a:t>
            </a:r>
            <a:br>
              <a:rPr lang="en-US" sz="3200" b="1" u="sng" dirty="0" smtClean="0"/>
            </a:br>
            <a:r>
              <a:rPr lang="en-US" sz="3200" b="1" u="sng" dirty="0" smtClean="0"/>
              <a:t>3.Automated tools features[High Level]</a:t>
            </a:r>
            <a:br>
              <a:rPr lang="en-US" sz="3200" b="1" u="sng" dirty="0" smtClean="0"/>
            </a:br>
            <a:r>
              <a:rPr lang="en-US" sz="3200" b="1" u="sng" dirty="0" smtClean="0"/>
              <a:t>4.Risks with such tools</a:t>
            </a:r>
            <a:br>
              <a:rPr lang="en-US" sz="3200" b="1" u="sng" dirty="0" smtClean="0"/>
            </a:br>
            <a:r>
              <a:rPr lang="en-US" sz="3200" b="1" u="sng" dirty="0" smtClean="0"/>
              <a:t>5.Recommendation</a:t>
            </a:r>
            <a:r>
              <a:rPr lang="en-IN" sz="3200" dirty="0"/>
              <a:t/>
            </a:r>
            <a:br>
              <a:rPr lang="en-IN" sz="3200" dirty="0"/>
            </a:br>
            <a:r>
              <a:rPr lang="en-IN" sz="3200" dirty="0"/>
              <a:t/>
            </a:r>
            <a:br>
              <a:rPr lang="en-IN" sz="3200" dirty="0"/>
            </a:br>
            <a:endParaRPr lang="en-IN" sz="3200" b="1" dirty="0"/>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0420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77282" y="0"/>
            <a:ext cx="9937103" cy="1200329"/>
          </a:xfrm>
          <a:prstGeom prst="rect">
            <a:avLst/>
          </a:prstGeom>
          <a:noFill/>
        </p:spPr>
        <p:txBody>
          <a:bodyPr wrap="square" rtlCol="0">
            <a:spAutoFit/>
          </a:bodyPr>
          <a:lstStyle/>
          <a:p>
            <a:r>
              <a:rPr lang="en-US" sz="3600" b="1" u="sng" dirty="0"/>
              <a:t>1. SOC2 Tasks and possible Automation [High level]</a:t>
            </a:r>
            <a:endParaRPr lang="en-IN" sz="3600" dirty="0"/>
          </a:p>
        </p:txBody>
      </p:sp>
      <p:graphicFrame>
        <p:nvGraphicFramePr>
          <p:cNvPr id="5" name="Table 4"/>
          <p:cNvGraphicFramePr>
            <a:graphicFrameLocks noGrp="1"/>
          </p:cNvGraphicFramePr>
          <p:nvPr>
            <p:extLst>
              <p:ext uri="{D42A27DB-BD31-4B8C-83A1-F6EECF244321}">
                <p14:modId xmlns:p14="http://schemas.microsoft.com/office/powerpoint/2010/main" val="754407459"/>
              </p:ext>
            </p:extLst>
          </p:nvPr>
        </p:nvGraphicFramePr>
        <p:xfrm>
          <a:off x="177282" y="1268961"/>
          <a:ext cx="8947150" cy="5422988"/>
        </p:xfrm>
        <a:graphic>
          <a:graphicData uri="http://schemas.openxmlformats.org/drawingml/2006/table">
            <a:tbl>
              <a:tblPr firstRow="1" firstCol="1" bandRow="1">
                <a:tableStyleId>{5C22544A-7EE6-4342-B048-85BDC9FD1C3A}</a:tableStyleId>
              </a:tblPr>
              <a:tblGrid>
                <a:gridCol w="6167534">
                  <a:extLst>
                    <a:ext uri="{9D8B030D-6E8A-4147-A177-3AD203B41FA5}">
                      <a16:colId xmlns:a16="http://schemas.microsoft.com/office/drawing/2014/main" val="2747232789"/>
                    </a:ext>
                  </a:extLst>
                </a:gridCol>
                <a:gridCol w="2779616">
                  <a:extLst>
                    <a:ext uri="{9D8B030D-6E8A-4147-A177-3AD203B41FA5}">
                      <a16:colId xmlns:a16="http://schemas.microsoft.com/office/drawing/2014/main" val="3951998546"/>
                    </a:ext>
                  </a:extLst>
                </a:gridCol>
              </a:tblGrid>
              <a:tr h="972801">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SOC2 Task Description</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Possible Automation [High Level]</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1929023064"/>
                  </a:ext>
                </a:extLst>
              </a:tr>
              <a:tr h="704293">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Defining SOC2 audit Objectives and Scope</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Mostly Manual Approach</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2053819427"/>
                  </a:ext>
                </a:extLst>
              </a:tr>
              <a:tr h="486400">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Risk Assessment</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50-70% Automation</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1507944943"/>
                  </a:ext>
                </a:extLst>
              </a:tr>
              <a:tr h="972801">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Gap Assessment [Checking current Security controls in place / Evaluating existing security posture of Company]</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50-70% Automation</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2630228020"/>
                  </a:ext>
                </a:extLst>
              </a:tr>
              <a:tr h="704293">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Applying Security Controls [Developing Policies and Procedures – Review and Approval] </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60-80% Automation</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1683546806"/>
                  </a:ext>
                </a:extLst>
              </a:tr>
              <a:tr h="486400">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Audit Phase --  Evidences Collection and queries</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50-70% Automation</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104402632"/>
                  </a:ext>
                </a:extLst>
              </a:tr>
              <a:tr h="486400">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Compiling SOC2 report -- Review and Approval</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60-80% Automation</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506624285"/>
                  </a:ext>
                </a:extLst>
              </a:tr>
              <a:tr h="486400">
                <a:tc>
                  <a:txBody>
                    <a:bodyPr/>
                    <a:lstStyle/>
                    <a:p>
                      <a:pPr>
                        <a:spcAft>
                          <a:spcPts val="0"/>
                        </a:spcAft>
                      </a:pPr>
                      <a:r>
                        <a:rPr lang="en-US" sz="2000">
                          <a:solidFill>
                            <a:schemeClr val="bg1"/>
                          </a:solidFill>
                          <a:effectLst/>
                          <a:latin typeface="Arial" panose="020B0604020202020204" pitchFamily="34" charset="0"/>
                          <a:cs typeface="Arial" panose="020B0604020202020204" pitchFamily="34" charset="0"/>
                        </a:rPr>
                        <a:t>Document Maintainence and management for next Audit</a:t>
                      </a:r>
                      <a:endParaRPr lang="en-IN"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tc>
                  <a:txBody>
                    <a:bodyPr/>
                    <a:lstStyle/>
                    <a:p>
                      <a:pPr>
                        <a:spcAft>
                          <a:spcPts val="0"/>
                        </a:spcAft>
                      </a:pPr>
                      <a:r>
                        <a:rPr lang="en-US" sz="2000" dirty="0">
                          <a:solidFill>
                            <a:schemeClr val="bg1"/>
                          </a:solidFill>
                          <a:effectLst/>
                          <a:latin typeface="Arial" panose="020B0604020202020204" pitchFamily="34" charset="0"/>
                          <a:cs typeface="Arial" panose="020B0604020202020204" pitchFamily="34" charset="0"/>
                        </a:rPr>
                        <a:t>60-80% Automation</a:t>
                      </a:r>
                      <a:endParaRPr lang="en-IN"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058" marR="68058" marT="0" marB="0"/>
                </a:tc>
                <a:extLst>
                  <a:ext uri="{0D108BD9-81ED-4DB2-BD59-A6C34878D82A}">
                    <a16:rowId xmlns:a16="http://schemas.microsoft.com/office/drawing/2014/main" val="3214901365"/>
                  </a:ext>
                </a:extLst>
              </a:tr>
            </a:tbl>
          </a:graphicData>
        </a:graphic>
      </p:graphicFrame>
    </p:spTree>
    <p:extLst>
      <p:ext uri="{BB962C8B-B14F-4D97-AF65-F5344CB8AC3E}">
        <p14:creationId xmlns:p14="http://schemas.microsoft.com/office/powerpoint/2010/main" val="386891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18" y="1520889"/>
            <a:ext cx="11229145" cy="3840945"/>
          </a:xfrm>
        </p:spPr>
        <p:txBody>
          <a:bodyPr>
            <a:noAutofit/>
          </a:bodyPr>
          <a:lstStyle/>
          <a:p>
            <a:r>
              <a:rPr lang="en-IN" sz="3200" dirty="0"/>
              <a:t/>
            </a:r>
            <a:br>
              <a:rPr lang="en-IN" sz="3200" dirty="0"/>
            </a:br>
            <a:r>
              <a:rPr lang="en-US" sz="3200" dirty="0" err="1" smtClean="0"/>
              <a:t>Sprinto</a:t>
            </a:r>
            <a:r>
              <a:rPr lang="en-US" sz="3200" dirty="0"/>
              <a:t> </a:t>
            </a:r>
            <a:r>
              <a:rPr lang="en-US" sz="3200" dirty="0" smtClean="0"/>
              <a:t>                    </a:t>
            </a:r>
            <a:r>
              <a:rPr lang="en-US" sz="3200" dirty="0" smtClean="0">
                <a:hlinkClick r:id="rId2"/>
              </a:rPr>
              <a:t>https</a:t>
            </a:r>
            <a:r>
              <a:rPr lang="en-US" sz="3200" dirty="0">
                <a:hlinkClick r:id="rId2"/>
              </a:rPr>
              <a:t>://sprinto.com</a:t>
            </a:r>
            <a:r>
              <a:rPr lang="en-US" sz="3200" dirty="0" smtClean="0">
                <a:hlinkClick r:id="rId2"/>
              </a:rPr>
              <a:t>/</a:t>
            </a:r>
            <a:r>
              <a:rPr lang="en-US" sz="3200" dirty="0" smtClean="0"/>
              <a:t> </a:t>
            </a:r>
            <a:r>
              <a:rPr lang="en-IN" sz="3200" dirty="0"/>
              <a:t/>
            </a:r>
            <a:br>
              <a:rPr lang="en-IN" sz="3200" dirty="0"/>
            </a:br>
            <a:r>
              <a:rPr lang="en-US" sz="3200" dirty="0" err="1" smtClean="0"/>
              <a:t>Vanta</a:t>
            </a:r>
            <a:r>
              <a:rPr lang="en-US" sz="3200" dirty="0"/>
              <a:t> </a:t>
            </a:r>
            <a:r>
              <a:rPr lang="en-US" sz="3200" dirty="0" smtClean="0"/>
              <a:t>                     </a:t>
            </a:r>
            <a:r>
              <a:rPr lang="en-US" sz="3200" dirty="0" smtClean="0">
                <a:hlinkClick r:id="rId3"/>
              </a:rPr>
              <a:t>https</a:t>
            </a:r>
            <a:r>
              <a:rPr lang="en-US" sz="3200" dirty="0">
                <a:hlinkClick r:id="rId3"/>
              </a:rPr>
              <a:t>://</a:t>
            </a:r>
            <a:r>
              <a:rPr lang="en-US" sz="3200" dirty="0" smtClean="0">
                <a:hlinkClick r:id="rId3"/>
              </a:rPr>
              <a:t>www.vanta.com/</a:t>
            </a:r>
            <a:r>
              <a:rPr lang="en-US" sz="3200" dirty="0" smtClean="0"/>
              <a:t> </a:t>
            </a:r>
            <a:r>
              <a:rPr lang="en-IN" sz="3200" dirty="0"/>
              <a:t/>
            </a:r>
            <a:br>
              <a:rPr lang="en-IN" sz="3200" dirty="0"/>
            </a:br>
            <a:r>
              <a:rPr lang="en-US" sz="3200" dirty="0" err="1" smtClean="0"/>
              <a:t>Drata</a:t>
            </a:r>
            <a:r>
              <a:rPr lang="en-US" sz="3200" dirty="0"/>
              <a:t> </a:t>
            </a:r>
            <a:r>
              <a:rPr lang="en-US" sz="3200" dirty="0" smtClean="0"/>
              <a:t>                      </a:t>
            </a:r>
            <a:r>
              <a:rPr lang="en-US" sz="3200" dirty="0" smtClean="0">
                <a:hlinkClick r:id="rId4"/>
              </a:rPr>
              <a:t>https</a:t>
            </a:r>
            <a:r>
              <a:rPr lang="en-US" sz="3200" dirty="0">
                <a:hlinkClick r:id="rId4"/>
              </a:rPr>
              <a:t>://drata.com</a:t>
            </a:r>
            <a:r>
              <a:rPr lang="en-US" sz="3200" dirty="0" smtClean="0">
                <a:hlinkClick r:id="rId4"/>
              </a:rPr>
              <a:t>/</a:t>
            </a:r>
            <a:r>
              <a:rPr lang="en-US" sz="3200" dirty="0" smtClean="0"/>
              <a:t> </a:t>
            </a:r>
            <a:r>
              <a:rPr lang="en-IN" sz="3200" dirty="0"/>
              <a:t/>
            </a:r>
            <a:br>
              <a:rPr lang="en-IN" sz="3200" dirty="0"/>
            </a:br>
            <a:r>
              <a:rPr lang="en-US" sz="3200" dirty="0" err="1" smtClean="0"/>
              <a:t>Secureframe</a:t>
            </a:r>
            <a:r>
              <a:rPr lang="en-US" sz="3200" dirty="0" smtClean="0"/>
              <a:t>          </a:t>
            </a:r>
            <a:r>
              <a:rPr lang="en-US" sz="3200" dirty="0">
                <a:hlinkClick r:id="rId5"/>
              </a:rPr>
              <a:t>https://secureframe.com</a:t>
            </a:r>
            <a:r>
              <a:rPr lang="en-US" sz="3200" dirty="0" smtClean="0">
                <a:hlinkClick r:id="rId5"/>
              </a:rPr>
              <a:t>/</a:t>
            </a:r>
            <a:r>
              <a:rPr lang="en-US" sz="3200" dirty="0" smtClean="0"/>
              <a:t> </a:t>
            </a:r>
            <a:r>
              <a:rPr lang="en-US" sz="3200" dirty="0"/>
              <a:t/>
            </a:r>
            <a:br>
              <a:rPr lang="en-US" sz="3200" dirty="0"/>
            </a:br>
            <a:r>
              <a:rPr lang="en-US" sz="3200" dirty="0" err="1"/>
              <a:t>Scrut</a:t>
            </a:r>
            <a:r>
              <a:rPr lang="en-US" sz="3200" dirty="0"/>
              <a:t> </a:t>
            </a:r>
            <a:r>
              <a:rPr lang="en-US" sz="3200" dirty="0" smtClean="0"/>
              <a:t>                       </a:t>
            </a:r>
            <a:r>
              <a:rPr lang="en-US" sz="3200" dirty="0" smtClean="0">
                <a:hlinkClick r:id="rId6"/>
              </a:rPr>
              <a:t>https</a:t>
            </a:r>
            <a:r>
              <a:rPr lang="en-US" sz="3200" dirty="0">
                <a:hlinkClick r:id="rId6"/>
              </a:rPr>
              <a:t>://www.scrut.io</a:t>
            </a:r>
            <a:r>
              <a:rPr lang="en-US" sz="3200" dirty="0" smtClean="0">
                <a:hlinkClick r:id="rId6"/>
              </a:rPr>
              <a:t>/</a:t>
            </a:r>
            <a:r>
              <a:rPr lang="en-US" sz="3200" dirty="0" smtClean="0"/>
              <a:t> </a:t>
            </a:r>
            <a:r>
              <a:rPr lang="en-IN" sz="3200" dirty="0"/>
              <a:t/>
            </a:r>
            <a:br>
              <a:rPr lang="en-IN" sz="3200" dirty="0"/>
            </a:br>
            <a:r>
              <a:rPr lang="en-US" sz="3200" dirty="0" err="1" smtClean="0"/>
              <a:t>EasyAudit</a:t>
            </a:r>
            <a:r>
              <a:rPr lang="en-US" sz="3200" dirty="0" smtClean="0"/>
              <a:t>                </a:t>
            </a:r>
            <a:r>
              <a:rPr lang="en-US" sz="3200" u="sng" dirty="0">
                <a:hlinkClick r:id="rId7"/>
              </a:rPr>
              <a:t>https://www.easyaudit.ai/</a:t>
            </a:r>
            <a:r>
              <a:rPr lang="en-US" sz="3200" dirty="0"/>
              <a:t> </a:t>
            </a:r>
            <a:r>
              <a:rPr lang="en-IN" sz="3200" dirty="0"/>
              <a:t/>
            </a:r>
            <a:br>
              <a:rPr lang="en-IN" sz="3200" dirty="0"/>
            </a:br>
            <a:r>
              <a:rPr lang="en-US" sz="3200" dirty="0"/>
              <a:t>Hyper </a:t>
            </a:r>
            <a:r>
              <a:rPr lang="en-US" sz="3200" dirty="0" smtClean="0"/>
              <a:t>Proof             </a:t>
            </a:r>
            <a:r>
              <a:rPr lang="en-US" sz="3200" dirty="0">
                <a:hlinkClick r:id="rId8"/>
              </a:rPr>
              <a:t>https://hyperproof.io</a:t>
            </a:r>
            <a:r>
              <a:rPr lang="en-US" sz="3200" dirty="0" smtClean="0">
                <a:hlinkClick r:id="rId8"/>
              </a:rPr>
              <a:t>/</a:t>
            </a:r>
            <a:r>
              <a:rPr lang="en-US" sz="3200" dirty="0" smtClean="0"/>
              <a:t> </a:t>
            </a:r>
            <a:r>
              <a:rPr lang="en-IN" sz="3200" dirty="0"/>
              <a:t/>
            </a:r>
            <a:br>
              <a:rPr lang="en-IN" sz="3200" dirty="0"/>
            </a:br>
            <a:endParaRPr lang="en-IN" sz="1100" b="1" dirty="0"/>
          </a:p>
        </p:txBody>
      </p:sp>
      <p:pic>
        <p:nvPicPr>
          <p:cNvPr id="6" name="Image 9"/>
          <p:cNvPicPr/>
          <p:nvPr/>
        </p:nvPicPr>
        <p:blipFill>
          <a:blip r:embed="rId9"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98218" y="37375"/>
            <a:ext cx="9937103" cy="1200329"/>
          </a:xfrm>
          <a:prstGeom prst="rect">
            <a:avLst/>
          </a:prstGeom>
          <a:noFill/>
        </p:spPr>
        <p:txBody>
          <a:bodyPr wrap="square" rtlCol="0">
            <a:spAutoFit/>
          </a:bodyPr>
          <a:lstStyle/>
          <a:p>
            <a:r>
              <a:rPr lang="en-US" sz="3600" b="1" u="sng" dirty="0" smtClean="0"/>
              <a:t>2. </a:t>
            </a:r>
            <a:r>
              <a:rPr lang="en-US" sz="3600" b="1" u="sng" dirty="0"/>
              <a:t>Some Vendors who provide Compliance automation</a:t>
            </a:r>
            <a:r>
              <a:rPr lang="en-US" sz="3600" b="1" u="sng" dirty="0"/>
              <a:t>.</a:t>
            </a:r>
            <a:endParaRPr lang="en-IN" sz="3600" b="1" u="sng" dirty="0"/>
          </a:p>
        </p:txBody>
      </p:sp>
    </p:spTree>
    <p:extLst>
      <p:ext uri="{BB962C8B-B14F-4D97-AF65-F5344CB8AC3E}">
        <p14:creationId xmlns:p14="http://schemas.microsoft.com/office/powerpoint/2010/main" val="410346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9" y="1334276"/>
            <a:ext cx="9708255" cy="5029201"/>
          </a:xfrm>
        </p:spPr>
        <p:txBody>
          <a:bodyPr>
            <a:noAutofit/>
          </a:bodyPr>
          <a:lstStyle/>
          <a:p>
            <a:r>
              <a:rPr lang="en-US" sz="2000" dirty="0">
                <a:latin typeface="Arial" panose="020B0604020202020204" pitchFamily="34" charset="0"/>
                <a:cs typeface="Arial" panose="020B0604020202020204" pitchFamily="34" charset="0"/>
              </a:rPr>
              <a:t>1) You need to integrate [Connect your Cloud accounts / Cloud applications] into these tools , So do check for the integration support of tools  e.g.  </a:t>
            </a:r>
            <a:r>
              <a:rPr lang="en-US" sz="2000" u="sng" dirty="0">
                <a:latin typeface="Arial" panose="020B0604020202020204" pitchFamily="34" charset="0"/>
                <a:cs typeface="Arial" panose="020B0604020202020204" pitchFamily="34" charset="0"/>
                <a:hlinkClick r:id="rId2"/>
              </a:rPr>
              <a:t>https://sprinto.com/integrations/</a:t>
            </a:r>
            <a:r>
              <a:rPr lang="en-US" sz="2000" dirty="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
            </a:r>
            <a:br>
              <a:rPr lang="en-I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Search for Oracle , AWS , Azure , GCP , Office 365 , </a:t>
            </a:r>
            <a:r>
              <a:rPr lang="en-US" sz="2000" dirty="0" err="1">
                <a:latin typeface="Arial" panose="020B0604020202020204" pitchFamily="34" charset="0"/>
                <a:cs typeface="Arial" panose="020B0604020202020204" pitchFamily="34" charset="0"/>
              </a:rPr>
              <a:t>Github</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GitLab</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Zoho</a:t>
            </a:r>
            <a:r>
              <a:rPr lang="en-US" sz="2000" dirty="0">
                <a:latin typeface="Arial" panose="020B0604020202020204" pitchFamily="34" charset="0"/>
                <a:cs typeface="Arial" panose="020B0604020202020204" pitchFamily="34" charset="0"/>
              </a:rPr>
              <a:t>, JIRA</a:t>
            </a:r>
            <a:r>
              <a:rPr lang="en-IN" sz="2000" dirty="0">
                <a:latin typeface="Arial" panose="020B0604020202020204" pitchFamily="34" charset="0"/>
                <a:cs typeface="Arial" panose="020B0604020202020204" pitchFamily="34" charset="0"/>
              </a:rPr>
              <a:t/>
            </a:r>
            <a:br>
              <a:rPr lang="en-I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
            </a:r>
            <a:br>
              <a:rPr lang="en-I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A central Dashboard for all Compliances [e.g. ISO 27001 , SOC2 , GDPR , HIPAA etc.] : Now as we have security controls overlap , one security control may be applied to multiple Frameworks / Standards]</a:t>
            </a:r>
            <a:r>
              <a:rPr lang="en-IN" sz="2000" dirty="0">
                <a:latin typeface="Arial" panose="020B0604020202020204" pitchFamily="34" charset="0"/>
                <a:cs typeface="Arial" panose="020B0604020202020204" pitchFamily="34" charset="0"/>
              </a:rPr>
              <a:t/>
            </a:r>
            <a:br>
              <a:rPr lang="en-I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
            </a:r>
            <a:br>
              <a:rPr lang="en-I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Compliance by Day : If we selected manual approach and if any existing security control is modified / removed then this will have impact on next Audit cycle , but if we use automated tools any </a:t>
            </a:r>
            <a:r>
              <a:rPr lang="en-US" sz="2000" dirty="0" err="1">
                <a:latin typeface="Arial" panose="020B0604020202020204" pitchFamily="34" charset="0"/>
                <a:cs typeface="Arial" panose="020B0604020202020204" pitchFamily="34" charset="0"/>
              </a:rPr>
              <a:t>any</a:t>
            </a:r>
            <a:r>
              <a:rPr lang="en-US" sz="2000" dirty="0">
                <a:latin typeface="Arial" panose="020B0604020202020204" pitchFamily="34" charset="0"/>
                <a:cs typeface="Arial" panose="020B0604020202020204" pitchFamily="34" charset="0"/>
              </a:rPr>
              <a:t> of the supported integration are non compliance with the policies then we immediately or next day can get non Compliance report [This depends how we can schedule scanning</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Check a sample video below from </a:t>
            </a:r>
            <a:r>
              <a:rPr lang="en-US" sz="2000" dirty="0" err="1" smtClean="0">
                <a:latin typeface="Arial" panose="020B0604020202020204" pitchFamily="34" charset="0"/>
                <a:cs typeface="Arial" panose="020B0604020202020204" pitchFamily="34" charset="0"/>
              </a:rPr>
              <a:t>Sprinto</a:t>
            </a:r>
            <a:r>
              <a:rPr lang="en-US" sz="2000" dirty="0" smtClean="0">
                <a:latin typeface="Arial" panose="020B0604020202020204" pitchFamily="34" charset="0"/>
                <a:cs typeface="Arial" panose="020B0604020202020204" pitchFamily="34" charset="0"/>
              </a:rPr>
              <a:t> on some of the features: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hlinkClick r:id="rId3"/>
              </a:rPr>
              <a:t>https://</a:t>
            </a:r>
            <a:r>
              <a:rPr lang="en-US" sz="2000" dirty="0" smtClean="0">
                <a:latin typeface="Arial" panose="020B0604020202020204" pitchFamily="34" charset="0"/>
                <a:cs typeface="Arial" panose="020B0604020202020204" pitchFamily="34" charset="0"/>
                <a:hlinkClick r:id="rId3"/>
              </a:rPr>
              <a:t>www.youtube.com/watch?v=RC_lWZVm-xU</a:t>
            </a:r>
            <a:r>
              <a:rPr lang="en-US" sz="2000" dirty="0" smtClean="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p:txBody>
      </p:sp>
      <p:pic>
        <p:nvPicPr>
          <p:cNvPr id="6" name="Image 9"/>
          <p:cNvPicPr/>
          <p:nvPr/>
        </p:nvPicPr>
        <p:blipFill>
          <a:blip r:embed="rId4"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39776" y="90788"/>
            <a:ext cx="9937103" cy="646331"/>
          </a:xfrm>
          <a:prstGeom prst="rect">
            <a:avLst/>
          </a:prstGeom>
          <a:noFill/>
        </p:spPr>
        <p:txBody>
          <a:bodyPr wrap="square" rtlCol="0">
            <a:spAutoFit/>
          </a:bodyPr>
          <a:lstStyle/>
          <a:p>
            <a:r>
              <a:rPr lang="en-US" sz="3600" b="1" u="sng" dirty="0"/>
              <a:t>3</a:t>
            </a:r>
            <a:r>
              <a:rPr lang="en-US" sz="3600" b="1" u="sng" dirty="0" smtClean="0"/>
              <a:t>. </a:t>
            </a:r>
            <a:r>
              <a:rPr lang="en-US" sz="3600" b="1" u="sng" dirty="0" smtClean="0"/>
              <a:t>Some of the </a:t>
            </a:r>
            <a:r>
              <a:rPr lang="en-US" sz="3600" b="1" u="sng" dirty="0"/>
              <a:t>Automated </a:t>
            </a:r>
            <a:r>
              <a:rPr lang="en-US" sz="3600" b="1" u="sng" dirty="0"/>
              <a:t>tools </a:t>
            </a:r>
            <a:r>
              <a:rPr lang="en-US" sz="3600" b="1" u="sng" dirty="0"/>
              <a:t>features</a:t>
            </a:r>
            <a:endParaRPr lang="en-IN" sz="3600" b="1" u="sng" dirty="0"/>
          </a:p>
        </p:txBody>
      </p:sp>
    </p:spTree>
    <p:extLst>
      <p:ext uri="{BB962C8B-B14F-4D97-AF65-F5344CB8AC3E}">
        <p14:creationId xmlns:p14="http://schemas.microsoft.com/office/powerpoint/2010/main" val="146746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9" y="1045028"/>
            <a:ext cx="9708255" cy="3750905"/>
          </a:xfrm>
        </p:spPr>
        <p:txBody>
          <a:bodyPr>
            <a:noAutofit/>
          </a:bodyPr>
          <a:lstStyle/>
          <a:p>
            <a:r>
              <a:rPr lang="en-US" sz="2800" dirty="0">
                <a:latin typeface="Arial" panose="020B0604020202020204" pitchFamily="34" charset="0"/>
                <a:cs typeface="Arial" panose="020B0604020202020204" pitchFamily="34" charset="0"/>
              </a:rPr>
              <a:t>3) Whenever we have change in the systems [We are adding a new server / new database / new Cloud app etc.] then we can anytime add this into our SOC2 scope and get compliance for newly added resource]</a:t>
            </a:r>
            <a:r>
              <a:rPr lang="en-IN" sz="2800" dirty="0">
                <a:latin typeface="Arial" panose="020B0604020202020204" pitchFamily="34" charset="0"/>
                <a:cs typeface="Arial" panose="020B0604020202020204" pitchFamily="34" charset="0"/>
              </a:rPr>
              <a:t/>
            </a:r>
            <a:br>
              <a:rPr lang="en-IN"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IN" sz="2800" dirty="0">
                <a:latin typeface="Arial" panose="020B0604020202020204" pitchFamily="34" charset="0"/>
                <a:cs typeface="Arial" panose="020B0604020202020204" pitchFamily="34" charset="0"/>
              </a:rPr>
              <a:t/>
            </a:r>
            <a:br>
              <a:rPr lang="en-IN"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Note:  </a:t>
            </a:r>
            <a:r>
              <a:rPr lang="en-US" sz="2800" dirty="0">
                <a:latin typeface="Arial" panose="020B0604020202020204" pitchFamily="34" charset="0"/>
                <a:cs typeface="Arial" panose="020B0604020202020204" pitchFamily="34" charset="0"/>
              </a:rPr>
              <a:t>There is a need of Information Security Consultant if you are using automation tools [Its just the work load would be reduced depending on Automation effectiveness]</a:t>
            </a:r>
            <a:endParaRPr lang="en-IN" sz="2800" dirty="0">
              <a:latin typeface="Arial" panose="020B0604020202020204" pitchFamily="34" charset="0"/>
              <a:cs typeface="Arial" panose="020B0604020202020204" pitchFamily="34" charset="0"/>
            </a:endParaRPr>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39776" y="90788"/>
            <a:ext cx="9937103" cy="646331"/>
          </a:xfrm>
          <a:prstGeom prst="rect">
            <a:avLst/>
          </a:prstGeom>
          <a:noFill/>
        </p:spPr>
        <p:txBody>
          <a:bodyPr wrap="square" rtlCol="0">
            <a:spAutoFit/>
          </a:bodyPr>
          <a:lstStyle/>
          <a:p>
            <a:r>
              <a:rPr lang="en-US" sz="3600" b="1" u="sng" dirty="0"/>
              <a:t>3</a:t>
            </a:r>
            <a:r>
              <a:rPr lang="en-US" sz="3600" b="1" u="sng" dirty="0" smtClean="0"/>
              <a:t>. </a:t>
            </a:r>
            <a:r>
              <a:rPr lang="en-US" sz="3600" b="1" u="sng" dirty="0" smtClean="0"/>
              <a:t>Some of the </a:t>
            </a:r>
            <a:r>
              <a:rPr lang="en-US" sz="3600" b="1" u="sng" dirty="0"/>
              <a:t>Automated </a:t>
            </a:r>
            <a:r>
              <a:rPr lang="en-US" sz="3600" b="1" u="sng" dirty="0"/>
              <a:t>tools </a:t>
            </a:r>
            <a:r>
              <a:rPr lang="en-US" sz="3600" b="1" u="sng" dirty="0"/>
              <a:t>features</a:t>
            </a:r>
            <a:endParaRPr lang="en-IN" sz="3600" b="1" u="sng" dirty="0"/>
          </a:p>
        </p:txBody>
      </p:sp>
    </p:spTree>
    <p:extLst>
      <p:ext uri="{BB962C8B-B14F-4D97-AF65-F5344CB8AC3E}">
        <p14:creationId xmlns:p14="http://schemas.microsoft.com/office/powerpoint/2010/main" val="4107135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71" y="1651518"/>
            <a:ext cx="9512313" cy="4555858"/>
          </a:xfrm>
        </p:spPr>
        <p:txBody>
          <a:bodyPr>
            <a:noAutofit/>
          </a:bodyPr>
          <a:lstStyle/>
          <a:p>
            <a:r>
              <a:rPr lang="en-US" sz="2400" dirty="0">
                <a:latin typeface="Arial" panose="020B0604020202020204" pitchFamily="34" charset="0"/>
                <a:cs typeface="Arial" panose="020B0604020202020204" pitchFamily="34" charset="0"/>
              </a:rPr>
              <a:t>1) As we are integrating our Cloud accounts and apps , for this  integration you would need to connect to your cloud administrator account under such tools , So there is a risk that control of your cloud account may be transferred to this vendor [If due to some reason this vendor platform is hacked then it may affect your environment , this need to be verified in detail if </a:t>
            </a:r>
            <a:r>
              <a:rPr lang="en-IN" sz="2400" dirty="0">
                <a:latin typeface="Arial" panose="020B0604020202020204" pitchFamily="34" charset="0"/>
                <a:cs typeface="Arial" panose="020B0604020202020204" pitchFamily="34" charset="0"/>
              </a:rPr>
              <a:t/>
            </a:r>
            <a:br>
              <a:rPr lang="en-I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our cloud account credentials are stored anywhere inside application or Database? </a:t>
            </a:r>
            <a:r>
              <a:rPr lang="en-IN" sz="2400" dirty="0">
                <a:latin typeface="Arial" panose="020B0604020202020204" pitchFamily="34" charset="0"/>
                <a:cs typeface="Arial" panose="020B0604020202020204" pitchFamily="34" charset="0"/>
              </a:rPr>
              <a:t/>
            </a:r>
            <a:br>
              <a:rPr lang="en-I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Can someone from vendor team abuse these details? </a:t>
            </a:r>
            <a:r>
              <a:rPr lang="en-IN" sz="2400" dirty="0">
                <a:latin typeface="Arial" panose="020B0604020202020204" pitchFamily="34" charset="0"/>
                <a:cs typeface="Arial" panose="020B0604020202020204" pitchFamily="34" charset="0"/>
              </a:rPr>
              <a:t/>
            </a:r>
            <a:br>
              <a:rPr lang="en-I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Are there any chances these vendors can access our database or applications or systems?</a:t>
            </a:r>
            <a:r>
              <a:rPr lang="en-IN" sz="2400" dirty="0">
                <a:latin typeface="Arial" panose="020B0604020202020204" pitchFamily="34" charset="0"/>
                <a:cs typeface="Arial" panose="020B0604020202020204" pitchFamily="34" charset="0"/>
              </a:rPr>
              <a:t/>
            </a:r>
            <a:br>
              <a:rPr lang="en-I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If main vendor application is hacked then what is the impact on our integrated environments?</a:t>
            </a:r>
            <a:r>
              <a:rPr lang="en-IN" sz="2400" dirty="0">
                <a:latin typeface="Arial" panose="020B0604020202020204" pitchFamily="34" charset="0"/>
                <a:cs typeface="Arial" panose="020B0604020202020204" pitchFamily="34" charset="0"/>
              </a:rPr>
              <a:t/>
            </a:r>
            <a:br>
              <a:rPr lang="en-IN"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is one risk factor</a:t>
            </a:r>
            <a:endParaRPr lang="en-IN" sz="2400" dirty="0">
              <a:latin typeface="Arial" panose="020B0604020202020204" pitchFamily="34" charset="0"/>
              <a:cs typeface="Arial" panose="020B0604020202020204" pitchFamily="34" charset="0"/>
            </a:endParaRPr>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smtClean="0"/>
              <a:t>4.Risks </a:t>
            </a:r>
            <a:r>
              <a:rPr lang="en-US" sz="3600" b="1" u="sng" dirty="0"/>
              <a:t>with such tools</a:t>
            </a:r>
            <a:endParaRPr lang="en-IN" sz="3600" dirty="0"/>
          </a:p>
        </p:txBody>
      </p:sp>
    </p:spTree>
    <p:extLst>
      <p:ext uri="{BB962C8B-B14F-4D97-AF65-F5344CB8AC3E}">
        <p14:creationId xmlns:p14="http://schemas.microsoft.com/office/powerpoint/2010/main" val="211360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00" y="786290"/>
            <a:ext cx="9512313" cy="5635690"/>
          </a:xfrm>
        </p:spPr>
        <p:txBody>
          <a:bodyPr>
            <a:noAutofit/>
          </a:bodyPr>
          <a:lstStyle/>
          <a:p>
            <a:r>
              <a:rPr lang="en-US" sz="1800" dirty="0">
                <a:latin typeface="Arial" panose="020B0604020202020204" pitchFamily="34" charset="0"/>
                <a:cs typeface="Arial" panose="020B0604020202020204" pitchFamily="34" charset="0"/>
              </a:rPr>
              <a:t>2) As these vendors applications will scan our systems [Once integration is successful] then will it impact system performance?</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3) How access to other companies are prevented? e.g. As these vendors caters multiple clients so how they segregate / separate clients ? Are there any chances of </a:t>
            </a:r>
            <a:r>
              <a:rPr lang="en-US" sz="1800" dirty="0" smtClean="0">
                <a:latin typeface="Arial" panose="020B0604020202020204" pitchFamily="34" charset="0"/>
                <a:cs typeface="Arial" panose="020B0604020202020204" pitchFamily="34" charset="0"/>
              </a:rPr>
              <a:t>Unauthorized </a:t>
            </a:r>
            <a:r>
              <a:rPr lang="en-US" sz="1800" dirty="0">
                <a:latin typeface="Arial" panose="020B0604020202020204" pitchFamily="34" charset="0"/>
                <a:cs typeface="Arial" panose="020B0604020202020204" pitchFamily="34" charset="0"/>
              </a:rPr>
              <a:t>access for other clients? Can any other client try to access any other company details with IDOR [Indirect Object references] then how system handle this?</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4) Do they provide On-Premise setup? If any client is NOT </a:t>
            </a:r>
            <a:r>
              <a:rPr lang="en-US" sz="1800" dirty="0" smtClean="0">
                <a:latin typeface="Arial" panose="020B0604020202020204" pitchFamily="34" charset="0"/>
                <a:cs typeface="Arial" panose="020B0604020202020204" pitchFamily="34" charset="0"/>
              </a:rPr>
              <a:t>interested </a:t>
            </a:r>
            <a:r>
              <a:rPr lang="en-US" sz="1800" dirty="0">
                <a:latin typeface="Arial" panose="020B0604020202020204" pitchFamily="34" charset="0"/>
                <a:cs typeface="Arial" panose="020B0604020202020204" pitchFamily="34" charset="0"/>
              </a:rPr>
              <a:t>to connect to their Cloud accounts / Cloud applications over SaaS based web application then do they have a full Fledge Self managed application [So that this client can first deploy these vendor central application on their own infrastructure and then connect to their cloud accounts / cloud apps?]</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5) All of your in scope SOC2 audit applications may NOT be supported for integrations e.g. If you have internal applications , applications that are not well known</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t>
            </a:r>
            <a:r>
              <a:rPr lang="en-IN" sz="1800" dirty="0">
                <a:latin typeface="Arial" panose="020B0604020202020204" pitchFamily="34" charset="0"/>
                <a:cs typeface="Arial" panose="020B0604020202020204" pitchFamily="34" charset="0"/>
              </a:rPr>
              <a:t/>
            </a:r>
            <a:br>
              <a:rPr lang="en-IN"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6) How much this tool will cost? A Price comparison between Manual approach and Automated approach </a:t>
            </a:r>
            <a:endParaRPr lang="en-IN" sz="1800" dirty="0">
              <a:latin typeface="Arial" panose="020B0604020202020204" pitchFamily="34" charset="0"/>
              <a:cs typeface="Arial" panose="020B0604020202020204" pitchFamily="34" charset="0"/>
            </a:endParaRPr>
          </a:p>
        </p:txBody>
      </p:sp>
      <p:pic>
        <p:nvPicPr>
          <p:cNvPr id="6" name="Image 9"/>
          <p:cNvPicPr/>
          <p:nvPr/>
        </p:nvPicPr>
        <p:blipFill>
          <a:blip r:embed="rId2" cstate="print"/>
          <a:stretch>
            <a:fillRect/>
          </a:stretch>
        </p:blipFill>
        <p:spPr>
          <a:xfrm>
            <a:off x="10725785" y="0"/>
            <a:ext cx="1466215" cy="637540"/>
          </a:xfrm>
          <a:prstGeom prst="rect">
            <a:avLst/>
          </a:prstGeom>
        </p:spPr>
      </p:pic>
      <p:sp>
        <p:nvSpPr>
          <p:cNvPr id="4" name="Oval 3"/>
          <p:cNvSpPr/>
          <p:nvPr/>
        </p:nvSpPr>
        <p:spPr>
          <a:xfrm>
            <a:off x="10179699" y="4991878"/>
            <a:ext cx="2012302" cy="1866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242596" y="139959"/>
            <a:ext cx="9937103" cy="646331"/>
          </a:xfrm>
          <a:prstGeom prst="rect">
            <a:avLst/>
          </a:prstGeom>
          <a:noFill/>
        </p:spPr>
        <p:txBody>
          <a:bodyPr wrap="square" rtlCol="0">
            <a:spAutoFit/>
          </a:bodyPr>
          <a:lstStyle/>
          <a:p>
            <a:r>
              <a:rPr lang="en-US" sz="3600" b="1" u="sng" dirty="0" smtClean="0"/>
              <a:t>4.Risks </a:t>
            </a:r>
            <a:r>
              <a:rPr lang="en-US" sz="3600" b="1" u="sng" dirty="0"/>
              <a:t>with such tools</a:t>
            </a:r>
            <a:endParaRPr lang="en-IN" sz="3600" dirty="0"/>
          </a:p>
        </p:txBody>
      </p:sp>
    </p:spTree>
    <p:extLst>
      <p:ext uri="{BB962C8B-B14F-4D97-AF65-F5344CB8AC3E}">
        <p14:creationId xmlns:p14="http://schemas.microsoft.com/office/powerpoint/2010/main" val="3011773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3901</TotalTime>
  <Words>969</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Century Gothic</vt:lpstr>
      <vt:lpstr>Times New Roman</vt:lpstr>
      <vt:lpstr>Trebuchet MS</vt:lpstr>
      <vt:lpstr>Wingdings 3</vt:lpstr>
      <vt:lpstr>Ion</vt:lpstr>
      <vt:lpstr>   DOCUMENT CONTROL PAGE  </vt:lpstr>
      <vt:lpstr>SOC2 COMPLIANCE AUTOMATION</vt:lpstr>
      <vt:lpstr>1. SOC2 Tasks and possible Automation [High level] 2.Vendors  3.Automated tools features[High Level] 4.Risks with such tools 5.Recommendation  </vt:lpstr>
      <vt:lpstr>PowerPoint Presentation</vt:lpstr>
      <vt:lpstr> Sprinto                     https://sprinto.com/  Vanta                      https://www.vanta.com/  Drata                       https://drata.com/  Secureframe          https://secureframe.com/  Scrut                        https://www.scrut.io/  EasyAudit                https://www.easyaudit.ai/  Hyper Proof             https://hyperproof.io/  </vt:lpstr>
      <vt:lpstr>1) You need to integrate [Connect your Cloud accounts / Cloud applications] into these tools , So do check for the integration support of tools  e.g.  https://sprinto.com/integrations/  Search for Oracle , AWS , Azure , GCP , Office 365 , Github , GitLab ,  Zoho, JIRA   2) A central Dashboard for all Compliances [e.g. ISO 27001 , SOC2 , GDPR , HIPAA etc.] : Now as we have security controls overlap , one security control may be applied to multiple Frameworks / Standards]   3) Compliance by Day : If we selected manual approach and if any existing security control is modified / removed then this will have impact on next Audit cycle , but if we use automated tools any any of the supported integration are non compliance with the policies then we immediately or next day can get non Compliance report [This depends how we can schedule scanning]  Check a sample video below from Sprinto on some of the features: https://www.youtube.com/watch?v=RC_lWZVm-xU </vt:lpstr>
      <vt:lpstr>3) Whenever we have change in the systems [We are adding a new server / new database / new Cloud app etc.] then we can anytime add this into our SOC2 scope and get compliance for newly added resource]   Note:  There is a need of Information Security Consultant if you are using automation tools [Its just the work load would be reduced depending on Automation effectiveness]</vt:lpstr>
      <vt:lpstr>1) As we are integrating our Cloud accounts and apps , for this  integration you would need to connect to your cloud administrator account under such tools , So there is a risk that control of your cloud account may be transferred to this vendor [If due to some reason this vendor platform is hacked then it may affect your environment , this need to be verified in detail if  our cloud account credentials are stored anywhere inside application or Database?  Can someone from vendor team abuse these details?  Are there any chances these vendors can access our database or applications or systems? If main vendor application is hacked then what is the impact on our integrated environments? This is one risk factor</vt:lpstr>
      <vt:lpstr>2) As these vendors applications will scan our systems [Once integration is successful] then will it impact system performance?   3) How access to other companies are prevented? e.g. As these vendors caters multiple clients so how they segregate / separate clients ? Are there any chances of Unauthorized access for other clients? Can any other client try to access any other company details with IDOR [Indirect Object references] then how system handle this?   4) Do they provide On-Premise setup? If any client is NOT interested to connect to their Cloud accounts / Cloud applications over SaaS based web application then do they have a full Fledge Self managed application [So that this client can first deploy these vendor central application on their own infrastructure and then connect to their cloud accounts / cloud apps?]   5) All of your in scope SOC2 audit applications may NOT be supported for integrations e.g. If you have internal applications , applications that are not well known   6) How much this tool will cost? A Price comparison between Manual approach and Automated approach </vt:lpstr>
      <vt:lpstr>Recommendation:  For any Compliance , First go with Manual approach for 2 to  3 cycles and then if you feel you need to automate then do all due diligence and then decide if it Is feasible to go with Automation or stick to manual approach.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Procedure Standard operating Procedure [SOP]</dc:title>
  <dc:creator>AJ KHAN [SecureCyberGates.com]</dc:creator>
  <cp:lastModifiedBy>AJ KHAN</cp:lastModifiedBy>
  <cp:revision>159</cp:revision>
  <dcterms:created xsi:type="dcterms:W3CDTF">2025-06-10T09:37:39Z</dcterms:created>
  <dcterms:modified xsi:type="dcterms:W3CDTF">2025-07-13T18:58:58Z</dcterms:modified>
</cp:coreProperties>
</file>