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68" r:id="rId3"/>
    <p:sldId id="271" r:id="rId4"/>
    <p:sldId id="298" r:id="rId5"/>
    <p:sldId id="296" r:id="rId6"/>
    <p:sldId id="299" r:id="rId7"/>
    <p:sldId id="300" r:id="rId8"/>
    <p:sldId id="301" r:id="rId9"/>
    <p:sldId id="303" r:id="rId10"/>
    <p:sldId id="304" r:id="rId11"/>
    <p:sldId id="302" r:id="rId12"/>
    <p:sldId id="305" r:id="rId13"/>
    <p:sldId id="307" r:id="rId14"/>
    <p:sldId id="308" r:id="rId15"/>
    <p:sldId id="309"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B7648-192C-48F4-92F5-07F08EBDF5E5}" type="datetimeFigureOut">
              <a:rPr lang="en-IN" smtClean="0"/>
              <a:t>11-07-2025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dirty="0"/>
          </a:p>
        </p:txBody>
      </p:sp>
    </p:spTree>
    <p:extLst>
      <p:ext uri="{BB962C8B-B14F-4D97-AF65-F5344CB8AC3E}">
        <p14:creationId xmlns:p14="http://schemas.microsoft.com/office/powerpoint/2010/main" val="121761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DB7648-192C-48F4-92F5-07F08EBDF5E5}" type="datetimeFigureOut">
              <a:rPr lang="en-IN" smtClean="0"/>
              <a:t>11-07-2025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33126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11-07-2025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370916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11-07-2025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03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11-07-2025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1349400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DB7648-192C-48F4-92F5-07F08EBDF5E5}" type="datetimeFigureOut">
              <a:rPr lang="en-IN" smtClean="0"/>
              <a:t>11-07-2025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501912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DB7648-192C-48F4-92F5-07F08EBDF5E5}" type="datetimeFigureOut">
              <a:rPr lang="en-IN" smtClean="0"/>
              <a:t>11-07-2025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64412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B7648-192C-48F4-92F5-07F08EBDF5E5}" type="datetimeFigureOut">
              <a:rPr lang="en-IN" smtClean="0"/>
              <a:t>11-07-2025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303994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B7648-192C-48F4-92F5-07F08EBDF5E5}" type="datetimeFigureOut">
              <a:rPr lang="en-IN" smtClean="0"/>
              <a:t>11-07-2025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81055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B7648-192C-48F4-92F5-07F08EBDF5E5}" type="datetimeFigureOut">
              <a:rPr lang="en-IN" smtClean="0"/>
              <a:t>11-07-2025</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310806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11-07-2025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74245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B7648-192C-48F4-92F5-07F08EBDF5E5}" type="datetimeFigureOut">
              <a:rPr lang="en-IN" smtClean="0"/>
              <a:t>11-07-2025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73554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B7648-192C-48F4-92F5-07F08EBDF5E5}" type="datetimeFigureOut">
              <a:rPr lang="en-IN" smtClean="0"/>
              <a:t>11-07-2025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157486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CDB7648-192C-48F4-92F5-07F08EBDF5E5}" type="datetimeFigureOut">
              <a:rPr lang="en-IN" smtClean="0"/>
              <a:t>11-07-2025</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50524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CDB7648-192C-48F4-92F5-07F08EBDF5E5}" type="datetimeFigureOut">
              <a:rPr lang="en-IN" smtClean="0"/>
              <a:t>11-07-2025</a:t>
            </a:fld>
            <a:endParaRPr lang="en-IN"/>
          </a:p>
        </p:txBody>
      </p:sp>
      <p:sp>
        <p:nvSpPr>
          <p:cNvPr id="5" name="Footer Placeholder 2"/>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5640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CDB7648-192C-48F4-92F5-07F08EBDF5E5}" type="datetimeFigureOut">
              <a:rPr lang="en-IN" smtClean="0"/>
              <a:t>11-07-2025</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109903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DB7648-192C-48F4-92F5-07F08EBDF5E5}" type="datetimeFigureOut">
              <a:rPr lang="en-IN" smtClean="0"/>
              <a:t>11-07-2025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46926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42000"/>
                <a:hueMod val="42000"/>
                <a:satMod val="124000"/>
                <a:lumMod val="62000"/>
              </a:schemeClr>
              <a:schemeClr val="bg2">
                <a:tint val="96000"/>
                <a:satMod val="130000"/>
              </a:schemeClr>
            </a:duotone>
            <a:lum/>
            <a:extLst>
              <a:ext uri="{BEBA8EAE-BF5A-486C-A8C5-ECC9F3942E4B}">
                <a14:imgProps xmlns:a14="http://schemas.microsoft.com/office/drawing/2010/main">
                  <a14:imgLayer r:embed="rId20">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CDB7648-192C-48F4-92F5-07F08EBDF5E5}" type="datetimeFigureOut">
              <a:rPr lang="en-IN" smtClean="0"/>
              <a:t>11-07-2025</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A7CBD6-7F58-43B9-BFED-21082009E8EF}" type="slidenum">
              <a:rPr lang="en-IN" smtClean="0"/>
              <a:t>‹#›</a:t>
            </a:fld>
            <a:endParaRPr lang="en-IN"/>
          </a:p>
        </p:txBody>
      </p:sp>
    </p:spTree>
    <p:extLst>
      <p:ext uri="{BB962C8B-B14F-4D97-AF65-F5344CB8AC3E}">
        <p14:creationId xmlns:p14="http://schemas.microsoft.com/office/powerpoint/2010/main" val="378520299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aj57/"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icpa-cima.com/topic/audit-assurance/audit-and-assurance-greater-than-soc-2"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icpa-cima.com/directories" TargetMode="External"/><Relationship Id="rId2" Type="http://schemas.openxmlformats.org/officeDocument/2006/relationships/hyperlink" Target="https://app.cpaverify.org/search_result"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nkedin.com/in/aj57/" TargetMode="External"/><Relationship Id="rId7" Type="http://schemas.openxmlformats.org/officeDocument/2006/relationships/hyperlink" Target="mailto:SECURECYBERGATES@GMAIL.COM"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X.COM/SECURECYBERGATE" TargetMode="External"/><Relationship Id="rId5" Type="http://schemas.openxmlformats.org/officeDocument/2006/relationships/hyperlink" Target="HTTPS://HACKERONE.COM/CRYPTO-KHAN" TargetMode="External"/><Relationship Id="rId4" Type="http://schemas.openxmlformats.org/officeDocument/2006/relationships/hyperlink" Target="https://www.linkedin.com/company/securecybergat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icpa-cima.com/resources/download/get-description-criteria-for-your-organizations-soc-2-r-repor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589" y="360757"/>
            <a:ext cx="10347649" cy="553565"/>
          </a:xfrm>
        </p:spPr>
        <p:txBody>
          <a:bodyPr>
            <a:noAutofit/>
          </a:bodyPr>
          <a:lstStyle/>
          <a:p>
            <a:r>
              <a:rPr lang="en-US" sz="900" b="1" u="sng" dirty="0" smtClean="0"/>
              <a:t/>
            </a:r>
            <a:br>
              <a:rPr lang="en-US" sz="900" b="1" u="sng" dirty="0" smtClean="0"/>
            </a:br>
            <a:r>
              <a:rPr lang="en-US" sz="900" b="1" u="sng" dirty="0" smtClean="0"/>
              <a:t/>
            </a:r>
            <a:br>
              <a:rPr lang="en-US" sz="900" b="1" u="sng" dirty="0" smtClean="0"/>
            </a:br>
            <a:r>
              <a:rPr lang="en-US" sz="900" b="1" u="sng" dirty="0" smtClean="0"/>
              <a:t/>
            </a:r>
            <a:br>
              <a:rPr lang="en-US" sz="900" b="1" u="sng" dirty="0" smtClean="0"/>
            </a:br>
            <a:r>
              <a:rPr lang="en-GB" sz="2000" b="1" u="sng" dirty="0" smtClean="0"/>
              <a:t>DOCUMENT CONTROL PAGE</a:t>
            </a:r>
            <a:r>
              <a:rPr lang="en-IN" sz="2000" dirty="0" smtClean="0"/>
              <a:t/>
            </a:r>
            <a:br>
              <a:rPr lang="en-IN" sz="2000" dirty="0" smtClean="0"/>
            </a:br>
            <a:r>
              <a:rPr lang="en-US" sz="900" b="1" u="sng" dirty="0" smtClean="0"/>
              <a:t/>
            </a:r>
            <a:br>
              <a:rPr lang="en-US" sz="900" b="1" u="sng" dirty="0" smtClean="0"/>
            </a:br>
            <a:endParaRPr lang="en-IN" sz="900" b="1" u="sng" dirty="0"/>
          </a:p>
        </p:txBody>
      </p:sp>
      <p:pic>
        <p:nvPicPr>
          <p:cNvPr id="6" name="Image 9"/>
          <p:cNvPicPr/>
          <p:nvPr/>
        </p:nvPicPr>
        <p:blipFill>
          <a:blip r:embed="rId2" cstate="print"/>
          <a:stretch>
            <a:fillRect/>
          </a:stretch>
        </p:blipFill>
        <p:spPr>
          <a:xfrm>
            <a:off x="10725785" y="0"/>
            <a:ext cx="1466215" cy="63754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851687973"/>
              </p:ext>
            </p:extLst>
          </p:nvPr>
        </p:nvGraphicFramePr>
        <p:xfrm>
          <a:off x="363895" y="764268"/>
          <a:ext cx="11554959" cy="2151883"/>
        </p:xfrm>
        <a:graphic>
          <a:graphicData uri="http://schemas.openxmlformats.org/drawingml/2006/table">
            <a:tbl>
              <a:tblPr firstRow="1" firstCol="1" bandRow="1">
                <a:tableStyleId>{284E427A-3D55-4303-BF80-6455036E1DE7}</a:tableStyleId>
              </a:tblPr>
              <a:tblGrid>
                <a:gridCol w="3252082">
                  <a:extLst>
                    <a:ext uri="{9D8B030D-6E8A-4147-A177-3AD203B41FA5}">
                      <a16:colId xmlns:a16="http://schemas.microsoft.com/office/drawing/2014/main" val="3166616088"/>
                    </a:ext>
                  </a:extLst>
                </a:gridCol>
                <a:gridCol w="8302877">
                  <a:extLst>
                    <a:ext uri="{9D8B030D-6E8A-4147-A177-3AD203B41FA5}">
                      <a16:colId xmlns:a16="http://schemas.microsoft.com/office/drawing/2014/main" val="2124212721"/>
                    </a:ext>
                  </a:extLst>
                </a:gridCol>
              </a:tblGrid>
              <a:tr h="359340">
                <a:tc>
                  <a:txBody>
                    <a:bodyPr/>
                    <a:lstStyle/>
                    <a:p>
                      <a:pPr>
                        <a:spcAft>
                          <a:spcPts val="0"/>
                        </a:spcAft>
                      </a:pPr>
                      <a:r>
                        <a:rPr lang="en-GB" sz="2000">
                          <a:effectLst/>
                        </a:rPr>
                        <a:t>Document ID</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dirty="0" smtClean="0">
                          <a:effectLst/>
                        </a:rPr>
                        <a:t>SCG/AUPHASE/118/1.0</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2920681588"/>
                  </a:ext>
                </a:extLst>
              </a:tr>
              <a:tr h="359340">
                <a:tc>
                  <a:txBody>
                    <a:bodyPr/>
                    <a:lstStyle/>
                    <a:p>
                      <a:pPr>
                        <a:spcAft>
                          <a:spcPts val="0"/>
                        </a:spcAft>
                      </a:pPr>
                      <a:r>
                        <a:rPr lang="en-GB" sz="2000" dirty="0">
                          <a:effectLst/>
                        </a:rPr>
                        <a:t>Security Classification</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GB" sz="2000" dirty="0">
                          <a:effectLst/>
                        </a:rPr>
                        <a:t>Confidential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167304"/>
                  </a:ext>
                </a:extLst>
              </a:tr>
              <a:tr h="355183">
                <a:tc>
                  <a:txBody>
                    <a:bodyPr/>
                    <a:lstStyle/>
                    <a:p>
                      <a:pPr>
                        <a:spcAft>
                          <a:spcPts val="0"/>
                        </a:spcAft>
                      </a:pPr>
                      <a:r>
                        <a:rPr lang="en-GB" sz="2000" dirty="0">
                          <a:effectLst/>
                        </a:rPr>
                        <a:t>Date Issued</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GB" sz="2000" dirty="0" smtClean="0">
                          <a:effectLst/>
                        </a:rPr>
                        <a:t>30-Jul-2025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2873043"/>
                  </a:ext>
                </a:extLst>
              </a:tr>
              <a:tr h="359340">
                <a:tc>
                  <a:txBody>
                    <a:bodyPr/>
                    <a:lstStyle/>
                    <a:p>
                      <a:pPr>
                        <a:spcAft>
                          <a:spcPts val="0"/>
                        </a:spcAft>
                      </a:pPr>
                      <a:r>
                        <a:rPr lang="en-GB" sz="2000">
                          <a:effectLst/>
                        </a:rPr>
                        <a:t>Version</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dirty="0">
                          <a:effectLst/>
                        </a:rPr>
                        <a:t>1.0</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742413050"/>
                  </a:ext>
                </a:extLst>
              </a:tr>
              <a:tr h="359340">
                <a:tc>
                  <a:txBody>
                    <a:bodyPr/>
                    <a:lstStyle/>
                    <a:p>
                      <a:pPr>
                        <a:spcAft>
                          <a:spcPts val="0"/>
                        </a:spcAft>
                      </a:pPr>
                      <a:r>
                        <a:rPr lang="en-GB" sz="2000" kern="1400">
                          <a:effectLst/>
                        </a:rPr>
                        <a:t>Project Name</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dirty="0">
                          <a:effectLst/>
                        </a:rPr>
                        <a:t>NA</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3742304672"/>
                  </a:ext>
                </a:extLst>
              </a:tr>
              <a:tr h="359340">
                <a:tc>
                  <a:txBody>
                    <a:bodyPr/>
                    <a:lstStyle/>
                    <a:p>
                      <a:pPr>
                        <a:spcAft>
                          <a:spcPts val="0"/>
                        </a:spcAft>
                      </a:pPr>
                      <a:r>
                        <a:rPr lang="en-GB" sz="2000" dirty="0">
                          <a:effectLst/>
                        </a:rPr>
                        <a:t>Author</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dirty="0">
                          <a:solidFill>
                            <a:schemeClr val="bg1"/>
                          </a:solidFill>
                          <a:effectLst/>
                          <a:hlinkClick r:id="rId3"/>
                        </a:rPr>
                        <a:t>AJ </a:t>
                      </a:r>
                      <a:r>
                        <a:rPr lang="en-US" sz="2000" dirty="0" smtClean="0">
                          <a:solidFill>
                            <a:schemeClr val="bg1"/>
                          </a:solidFill>
                          <a:effectLst/>
                          <a:hlinkClick r:id="rId3"/>
                        </a:rPr>
                        <a:t>KHAN</a:t>
                      </a:r>
                      <a:r>
                        <a:rPr lang="en-US" sz="2000" dirty="0" smtClean="0">
                          <a:solidFill>
                            <a:schemeClr val="bg1"/>
                          </a:solidFill>
                          <a:effectLst/>
                        </a:rPr>
                        <a:t> </a:t>
                      </a:r>
                      <a:endParaRPr lang="en-IN" sz="2000" dirty="0">
                        <a:solidFill>
                          <a:schemeClr val="bg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1894545232"/>
                  </a:ext>
                </a:extLst>
              </a:tr>
            </a:tbl>
          </a:graphicData>
        </a:graphic>
      </p:graphicFrame>
      <p:sp>
        <p:nvSpPr>
          <p:cNvPr id="4" name="Rectangle 3"/>
          <p:cNvSpPr/>
          <p:nvPr/>
        </p:nvSpPr>
        <p:spPr>
          <a:xfrm>
            <a:off x="363895" y="3150166"/>
            <a:ext cx="4325223" cy="1200329"/>
          </a:xfrm>
          <a:prstGeom prst="rect">
            <a:avLst/>
          </a:prstGeom>
        </p:spPr>
        <p:txBody>
          <a:bodyPr wrap="none">
            <a:spAutoFit/>
          </a:bodyPr>
          <a:lstStyle/>
          <a:p>
            <a:r>
              <a:rPr lang="en-GB" b="1" u="sng" dirty="0" smtClean="0"/>
              <a:t>VERSION </a:t>
            </a:r>
            <a:r>
              <a:rPr lang="en-GB" b="1" u="sng" dirty="0"/>
              <a:t>HISTORY / CHANGE </a:t>
            </a:r>
            <a:r>
              <a:rPr lang="en-GB" b="1" u="sng" dirty="0" smtClean="0"/>
              <a:t>HISTORY</a:t>
            </a:r>
          </a:p>
          <a:p>
            <a:endParaRPr lang="en-GB" b="1" u="sng" dirty="0"/>
          </a:p>
          <a:p>
            <a:endParaRPr lang="en-IN" dirty="0" smtClean="0"/>
          </a:p>
          <a:p>
            <a:endParaRPr lang="en-IN" dirty="0"/>
          </a:p>
        </p:txBody>
      </p:sp>
      <p:graphicFrame>
        <p:nvGraphicFramePr>
          <p:cNvPr id="9" name="Table 8"/>
          <p:cNvGraphicFramePr>
            <a:graphicFrameLocks noGrp="1"/>
          </p:cNvGraphicFramePr>
          <p:nvPr>
            <p:extLst>
              <p:ext uri="{D42A27DB-BD31-4B8C-83A1-F6EECF244321}">
                <p14:modId xmlns:p14="http://schemas.microsoft.com/office/powerpoint/2010/main" val="3565658359"/>
              </p:ext>
            </p:extLst>
          </p:nvPr>
        </p:nvGraphicFramePr>
        <p:xfrm>
          <a:off x="363894" y="3817662"/>
          <a:ext cx="11554959" cy="2030467"/>
        </p:xfrm>
        <a:graphic>
          <a:graphicData uri="http://schemas.openxmlformats.org/drawingml/2006/table">
            <a:tbl>
              <a:tblPr firstRow="1" firstCol="1" bandRow="1">
                <a:tableStyleId>{284E427A-3D55-4303-BF80-6455036E1DE7}</a:tableStyleId>
              </a:tblPr>
              <a:tblGrid>
                <a:gridCol w="1141266">
                  <a:extLst>
                    <a:ext uri="{9D8B030D-6E8A-4147-A177-3AD203B41FA5}">
                      <a16:colId xmlns:a16="http://schemas.microsoft.com/office/drawing/2014/main" val="4028199753"/>
                    </a:ext>
                  </a:extLst>
                </a:gridCol>
                <a:gridCol w="1756359">
                  <a:extLst>
                    <a:ext uri="{9D8B030D-6E8A-4147-A177-3AD203B41FA5}">
                      <a16:colId xmlns:a16="http://schemas.microsoft.com/office/drawing/2014/main" val="597399116"/>
                    </a:ext>
                  </a:extLst>
                </a:gridCol>
                <a:gridCol w="3295133">
                  <a:extLst>
                    <a:ext uri="{9D8B030D-6E8A-4147-A177-3AD203B41FA5}">
                      <a16:colId xmlns:a16="http://schemas.microsoft.com/office/drawing/2014/main" val="1841064897"/>
                    </a:ext>
                  </a:extLst>
                </a:gridCol>
                <a:gridCol w="5362201">
                  <a:extLst>
                    <a:ext uri="{9D8B030D-6E8A-4147-A177-3AD203B41FA5}">
                      <a16:colId xmlns:a16="http://schemas.microsoft.com/office/drawing/2014/main" val="1802783869"/>
                    </a:ext>
                  </a:extLst>
                </a:gridCol>
              </a:tblGrid>
              <a:tr h="323587">
                <a:tc>
                  <a:txBody>
                    <a:bodyPr/>
                    <a:lstStyle/>
                    <a:p>
                      <a:pPr>
                        <a:spcAft>
                          <a:spcPts val="0"/>
                        </a:spcAft>
                      </a:pPr>
                      <a:r>
                        <a:rPr lang="en-GB" sz="2000" dirty="0">
                          <a:effectLst/>
                        </a:rPr>
                        <a:t>Version</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Date Issued</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dirty="0">
                          <a:effectLst/>
                        </a:rPr>
                        <a:t>Issued to</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Comments</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extLst>
                  <a:ext uri="{0D108BD9-81ED-4DB2-BD59-A6C34878D82A}">
                    <a16:rowId xmlns:a16="http://schemas.microsoft.com/office/drawing/2014/main" val="153392724"/>
                  </a:ext>
                </a:extLst>
              </a:tr>
              <a:tr h="296856">
                <a:tc>
                  <a:txBody>
                    <a:bodyPr/>
                    <a:lstStyle/>
                    <a:p>
                      <a:pPr algn="r">
                        <a:spcAft>
                          <a:spcPts val="0"/>
                        </a:spcAft>
                      </a:pPr>
                      <a:r>
                        <a:rPr lang="en-GB" sz="2000" dirty="0">
                          <a:effectLst/>
                        </a:rPr>
                        <a:t>0.1</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dirty="0" smtClean="0">
                          <a:effectLst/>
                        </a:rPr>
                        <a:t>30-Jul-2025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Issued for internal review</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extLst>
                  <a:ext uri="{0D108BD9-81ED-4DB2-BD59-A6C34878D82A}">
                    <a16:rowId xmlns:a16="http://schemas.microsoft.com/office/drawing/2014/main" val="2543743741"/>
                  </a:ext>
                </a:extLst>
              </a:tr>
              <a:tr h="296856">
                <a:tc>
                  <a:txBody>
                    <a:bodyPr/>
                    <a:lstStyle/>
                    <a:p>
                      <a:pPr>
                        <a:spcAft>
                          <a:spcPts val="0"/>
                        </a:spcAft>
                      </a:pPr>
                      <a:r>
                        <a:rPr lang="en-GB" sz="2000">
                          <a:effectLst/>
                        </a:rPr>
                        <a:t>        1.0</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dirty="0" smtClean="0">
                          <a:effectLst/>
                        </a:rPr>
                        <a:t>30-Jul-2025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Final version</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extLst>
                  <a:ext uri="{0D108BD9-81ED-4DB2-BD59-A6C34878D82A}">
                    <a16:rowId xmlns:a16="http://schemas.microsoft.com/office/drawing/2014/main" val="3960549524"/>
                  </a:ext>
                </a:extLst>
              </a:tr>
              <a:tr h="296856">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3670025024"/>
                  </a:ext>
                </a:extLst>
              </a:tr>
              <a:tr h="296856">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2340049511"/>
                  </a:ext>
                </a:extLst>
              </a:tr>
              <a:tr h="237485">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2711693322"/>
                  </a:ext>
                </a:extLst>
              </a:tr>
              <a:tr h="237485">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647449134"/>
                  </a:ext>
                </a:extLst>
              </a:tr>
            </a:tbl>
          </a:graphicData>
        </a:graphic>
      </p:graphicFrame>
      <p:sp>
        <p:nvSpPr>
          <p:cNvPr id="7" name="Oval 6"/>
          <p:cNvSpPr/>
          <p:nvPr/>
        </p:nvSpPr>
        <p:spPr>
          <a:xfrm>
            <a:off x="10590245" y="5271796"/>
            <a:ext cx="1601755" cy="1586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6368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596" y="786289"/>
            <a:ext cx="9708255" cy="5810453"/>
          </a:xfrm>
        </p:spPr>
        <p:txBody>
          <a:bodyPr>
            <a:noAutofit/>
          </a:bodyPr>
          <a:lstStyle/>
          <a:p>
            <a:r>
              <a:rPr lang="en-US" sz="2000" b="1" u="sng" dirty="0" smtClean="0"/>
              <a:t/>
            </a:r>
            <a:br>
              <a:rPr lang="en-US" sz="2000" b="1" u="sng" dirty="0" smtClean="0"/>
            </a:br>
            <a:r>
              <a:rPr lang="en-US" sz="2000" b="1" dirty="0" smtClean="0"/>
              <a:t/>
            </a:r>
            <a:br>
              <a:rPr lang="en-US" sz="2000" b="1" dirty="0" smtClean="0"/>
            </a:br>
            <a:r>
              <a:rPr lang="en-US" sz="2000" b="1" dirty="0" smtClean="0"/>
              <a:t>1. Google </a:t>
            </a:r>
            <a:r>
              <a:rPr lang="en-US" sz="2000" b="1" dirty="0" smtClean="0"/>
              <a:t>Search for “SOC2 reports </a:t>
            </a:r>
            <a:r>
              <a:rPr lang="en-US" sz="2000" b="1" dirty="0" err="1" smtClean="0"/>
              <a:t>filetype:pdf</a:t>
            </a:r>
            <a:r>
              <a:rPr lang="en-US" sz="2000" b="1" dirty="0" smtClean="0"/>
              <a:t>” [You may view all available report although a SOC2 report should NOT be available like this but this depends on Company to accept this risk]</a:t>
            </a:r>
            <a:br>
              <a:rPr lang="en-US" sz="2000" b="1" dirty="0" smtClean="0"/>
            </a:br>
            <a:r>
              <a:rPr lang="en-US" sz="2000" b="1" dirty="0" smtClean="0"/>
              <a:t/>
            </a:r>
            <a:br>
              <a:rPr lang="en-US" sz="2000" b="1" dirty="0" smtClean="0"/>
            </a:br>
            <a:r>
              <a:rPr lang="en-US" sz="2000" b="1" dirty="0" smtClean="0"/>
              <a:t>2</a:t>
            </a:r>
            <a:r>
              <a:rPr lang="en-US" sz="2000" b="1" dirty="0"/>
              <a:t>. </a:t>
            </a:r>
            <a:r>
              <a:rPr lang="en-US" sz="2000" b="1" dirty="0" smtClean="0"/>
              <a:t>SOC2 Reports sections</a:t>
            </a:r>
            <a:r>
              <a:rPr lang="en-US" sz="2000" b="1" dirty="0"/>
              <a:t/>
            </a:r>
            <a:br>
              <a:rPr lang="en-US" sz="2000" b="1" dirty="0"/>
            </a:br>
            <a:r>
              <a:rPr lang="en-US" sz="2000" b="1" dirty="0" smtClean="0"/>
              <a:t>Section </a:t>
            </a:r>
            <a:r>
              <a:rPr lang="en-US" sz="2000" b="1" dirty="0"/>
              <a:t>I — Management assertion</a:t>
            </a:r>
            <a:br>
              <a:rPr lang="en-US" sz="2000" b="1" dirty="0"/>
            </a:br>
            <a:r>
              <a:rPr lang="en-US" sz="2000" b="1" dirty="0"/>
              <a:t>Section II — Independent service auditor’s opinion</a:t>
            </a:r>
            <a:br>
              <a:rPr lang="en-US" sz="2000" b="1" dirty="0"/>
            </a:br>
            <a:r>
              <a:rPr lang="en-US" sz="2000" b="1" dirty="0"/>
              <a:t>Section III — Systems description </a:t>
            </a:r>
            <a:br>
              <a:rPr lang="en-US" sz="2000" b="1" dirty="0"/>
            </a:br>
            <a:r>
              <a:rPr lang="en-US" sz="2000" b="1" dirty="0"/>
              <a:t>Section IV — Description of controls and test </a:t>
            </a:r>
            <a:r>
              <a:rPr lang="en-US" sz="2000" b="1" dirty="0" smtClean="0"/>
              <a:t>results / Test Matrices</a:t>
            </a:r>
            <a:r>
              <a:rPr lang="en-US" sz="2000" b="1" dirty="0"/>
              <a:t/>
            </a:r>
            <a:br>
              <a:rPr lang="en-US" sz="2000" b="1" dirty="0"/>
            </a:br>
            <a:r>
              <a:rPr lang="en-US" sz="2000" b="1" dirty="0"/>
              <a:t>Section V (optional) — Management’s response to exceptions – this section is optional, written from the client’s voice, and not a section audited by the auditor</a:t>
            </a:r>
            <a:r>
              <a:rPr lang="en-US" sz="2000" b="1" dirty="0" smtClean="0"/>
              <a:t>.</a:t>
            </a:r>
            <a:br>
              <a:rPr lang="en-US" sz="2000" b="1" dirty="0" smtClean="0"/>
            </a:br>
            <a:r>
              <a:rPr lang="en-US" sz="2000" b="1" dirty="0"/>
              <a:t/>
            </a:r>
            <a:br>
              <a:rPr lang="en-US" sz="2000" b="1" dirty="0"/>
            </a:br>
            <a:r>
              <a:rPr lang="en-US" sz="2000" b="1" dirty="0"/>
              <a:t>3. </a:t>
            </a:r>
            <a:r>
              <a:rPr lang="en-US" sz="2000" b="1" dirty="0" smtClean="0"/>
              <a:t>SCG_SOC2-TYPE2-SAMPLE-REPORT_123_V1.0  Walkthrough</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endParaRPr lang="en-IN" sz="20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317241" y="139958"/>
            <a:ext cx="9937103" cy="646331"/>
          </a:xfrm>
          <a:prstGeom prst="rect">
            <a:avLst/>
          </a:prstGeom>
          <a:noFill/>
        </p:spPr>
        <p:txBody>
          <a:bodyPr wrap="square" rtlCol="0">
            <a:spAutoFit/>
          </a:bodyPr>
          <a:lstStyle/>
          <a:p>
            <a:r>
              <a:rPr lang="en-US" sz="3600" b="1" u="sng" dirty="0" smtClean="0"/>
              <a:t>5. Sample SOC2 reports.</a:t>
            </a:r>
            <a:endParaRPr lang="en-IN" sz="3600" dirty="0"/>
          </a:p>
        </p:txBody>
      </p:sp>
    </p:spTree>
    <p:extLst>
      <p:ext uri="{BB962C8B-B14F-4D97-AF65-F5344CB8AC3E}">
        <p14:creationId xmlns:p14="http://schemas.microsoft.com/office/powerpoint/2010/main" val="1224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533" y="2276668"/>
            <a:ext cx="9708255" cy="3912046"/>
          </a:xfrm>
        </p:spPr>
        <p:txBody>
          <a:bodyPr>
            <a:noAutofit/>
          </a:bodyPr>
          <a:lstStyle/>
          <a:p>
            <a:r>
              <a:rPr lang="en-US" sz="2000" b="1" u="sng" dirty="0"/>
              <a:t/>
            </a:r>
            <a:br>
              <a:rPr lang="en-US" sz="2000" b="1" u="sng" dirty="0"/>
            </a:br>
            <a:r>
              <a:rPr lang="en-US" sz="2000" b="1" dirty="0" smtClean="0"/>
              <a:t/>
            </a:r>
            <a:br>
              <a:rPr lang="en-US" sz="2000" b="1" dirty="0" smtClean="0"/>
            </a:br>
            <a:r>
              <a:rPr lang="en-US" sz="2000" b="1" dirty="0" smtClean="0"/>
              <a:t>1. Create an </a:t>
            </a:r>
            <a:r>
              <a:rPr lang="en-US" sz="2000" b="1" dirty="0"/>
              <a:t>account at Create an account on AICPA official website https://www.aicpa-cima.com</a:t>
            </a:r>
            <a:r>
              <a:rPr lang="en-US" sz="2000" b="1" dirty="0" smtClean="0"/>
              <a:t>/</a:t>
            </a:r>
            <a:r>
              <a:rPr lang="en-US" sz="2000" b="1" dirty="0" smtClean="0"/>
              <a:t/>
            </a:r>
            <a:br>
              <a:rPr lang="en-US" sz="2000" b="1" dirty="0" smtClean="0"/>
            </a:br>
            <a:r>
              <a:rPr lang="en-US" sz="2000" b="1" dirty="0"/>
              <a:t/>
            </a:r>
            <a:br>
              <a:rPr lang="en-US" sz="2000" b="1" dirty="0"/>
            </a:br>
            <a:r>
              <a:rPr lang="en-US" sz="2000" b="1" dirty="0"/>
              <a:t>2</a:t>
            </a:r>
            <a:r>
              <a:rPr lang="en-US" sz="2000" b="1" dirty="0" smtClean="0"/>
              <a:t>.</a:t>
            </a:r>
            <a:r>
              <a:rPr lang="en-US" sz="2000" b="1" dirty="0"/>
              <a:t> Register for AICPA SOC2 </a:t>
            </a:r>
            <a:r>
              <a:rPr lang="en-US" sz="2000" b="1" dirty="0" smtClean="0"/>
              <a:t>logo at  </a:t>
            </a:r>
            <a:r>
              <a:rPr lang="en-US" sz="2000" b="1" dirty="0"/>
              <a:t>https://</a:t>
            </a:r>
            <a:r>
              <a:rPr lang="en-US" sz="2000" b="1" dirty="0" smtClean="0"/>
              <a:t>www.aicpa-cima.com/resources/download/soc-for-service-organizations-logo-guidelines-for-service-organization</a:t>
            </a:r>
            <a:br>
              <a:rPr lang="en-US" sz="2000" b="1" dirty="0" smtClean="0"/>
            </a:br>
            <a:r>
              <a:rPr lang="en-US" sz="2000" b="1" dirty="0"/>
              <a:t/>
            </a:r>
            <a:br>
              <a:rPr lang="en-US" sz="2000" b="1" dirty="0"/>
            </a:br>
            <a:r>
              <a:rPr lang="en-US" sz="2000" b="1" dirty="0" smtClean="0"/>
              <a:t>3. Go </a:t>
            </a:r>
            <a:r>
              <a:rPr lang="en-US" sz="2000" b="1" dirty="0"/>
              <a:t>through Terms, Conditions and Guidelines for Service </a:t>
            </a:r>
            <a:r>
              <a:rPr lang="en-US" sz="2000" b="1" dirty="0" smtClean="0"/>
              <a:t>Organizations for using AICPA  SOC2 logo</a:t>
            </a:r>
            <a:br>
              <a:rPr lang="en-US" sz="2000" b="1" dirty="0" smtClean="0"/>
            </a:br>
            <a:r>
              <a:rPr lang="en-US" sz="2000" b="1" dirty="0"/>
              <a:t/>
            </a:r>
            <a:br>
              <a:rPr lang="en-US" sz="2000" b="1" dirty="0"/>
            </a:br>
            <a:r>
              <a:rPr lang="en-US" sz="2000" b="1" dirty="0"/>
              <a:t>4. Use SOC certified AICPA logo on </a:t>
            </a:r>
            <a:r>
              <a:rPr lang="en-US" sz="2000" b="1" dirty="0" smtClean="0"/>
              <a:t>marketing </a:t>
            </a:r>
            <a:r>
              <a:rPr lang="en-US" sz="2000" b="1" dirty="0"/>
              <a:t>materials / Website [Don’t share these </a:t>
            </a:r>
            <a:r>
              <a:rPr lang="en-US" sz="2000" b="1" dirty="0" smtClean="0"/>
              <a:t>logo zip file online </a:t>
            </a:r>
            <a:r>
              <a:rPr lang="en-US" sz="2000" b="1" dirty="0"/>
              <a:t>[e.g. Zip files , </a:t>
            </a:r>
            <a:r>
              <a:rPr lang="en-US" sz="2000" b="1" dirty="0" smtClean="0"/>
              <a:t>Entities  </a:t>
            </a:r>
            <a:r>
              <a:rPr lang="en-US" sz="2000" b="1" dirty="0"/>
              <a:t>have to register it </a:t>
            </a:r>
            <a:r>
              <a:rPr lang="en-US" sz="2000" b="1" dirty="0" smtClean="0"/>
              <a:t>and accept the guidelines before </a:t>
            </a:r>
            <a:r>
              <a:rPr lang="en-US" sz="2000" b="1" dirty="0"/>
              <a:t>using these logos]</a:t>
            </a: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endParaRPr lang="en-IN" sz="20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smtClean="0"/>
              <a:t>6.Post SOC2 TYPE2 report.</a:t>
            </a:r>
            <a:endParaRPr lang="en-IN" sz="3600" dirty="0"/>
          </a:p>
        </p:txBody>
      </p:sp>
    </p:spTree>
    <p:extLst>
      <p:ext uri="{BB962C8B-B14F-4D97-AF65-F5344CB8AC3E}">
        <p14:creationId xmlns:p14="http://schemas.microsoft.com/office/powerpoint/2010/main" val="18814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3308" y="786290"/>
            <a:ext cx="9181321" cy="6790167"/>
          </a:xfrm>
        </p:spPr>
        <p:txBody>
          <a:bodyPr>
            <a:noAutofit/>
          </a:bodyPr>
          <a:lstStyle/>
          <a:p>
            <a:r>
              <a:rPr lang="en-US" sz="1800" dirty="0" smtClean="0"/>
              <a:t>Analyze if you need SOC2 or not , ISO 27001 is a better alternative option, Go for SOC2 ONLY if your clients are asking for it or you are loosing any deals. </a:t>
            </a:r>
            <a:br>
              <a:rPr lang="en-US" sz="1800" dirty="0" smtClean="0"/>
            </a:br>
            <a:r>
              <a:rPr lang="en-US" sz="1800" dirty="0"/>
              <a:t/>
            </a:r>
            <a:br>
              <a:rPr lang="en-US" sz="1800" dirty="0"/>
            </a:br>
            <a:r>
              <a:rPr lang="en-US" sz="1800" dirty="0"/>
              <a:t>Double check the scope you selected for SOC2  , get it confirmed from relevant departments and teams before main SOC2 tasks commence.</a:t>
            </a:r>
            <a:r>
              <a:rPr lang="en-US" sz="1800" b="1" dirty="0"/>
              <a:t/>
            </a:r>
            <a:br>
              <a:rPr lang="en-US" sz="1800" b="1" dirty="0"/>
            </a:br>
            <a:r>
              <a:rPr lang="en-US" sz="1800" dirty="0" smtClean="0"/>
              <a:t/>
            </a:r>
            <a:br>
              <a:rPr lang="en-US" sz="1800" dirty="0" smtClean="0"/>
            </a:br>
            <a:r>
              <a:rPr lang="en-US" sz="1800" dirty="0" smtClean="0"/>
              <a:t>SOC2 vendor will NOT perform any VAPT , Risk Assessment , Incident management , Kindly check services provided by SOC2 vendor.</a:t>
            </a:r>
            <a:br>
              <a:rPr lang="en-US" sz="1800" dirty="0" smtClean="0"/>
            </a:br>
            <a:r>
              <a:rPr lang="en-US" sz="1800" dirty="0"/>
              <a:t/>
            </a:r>
            <a:br>
              <a:rPr lang="en-US" sz="1800" dirty="0"/>
            </a:br>
            <a:r>
              <a:rPr lang="en-US" sz="1800" dirty="0" smtClean="0"/>
              <a:t>You need an Information Security Consultant for your organization to communicate and drive SOC2 compliance.</a:t>
            </a:r>
            <a:br>
              <a:rPr lang="en-US" sz="1800" dirty="0" smtClean="0"/>
            </a:br>
            <a:r>
              <a:rPr lang="en-US" sz="1800" dirty="0" smtClean="0"/>
              <a:t/>
            </a:r>
            <a:br>
              <a:rPr lang="en-US" sz="1800" dirty="0" smtClean="0"/>
            </a:br>
            <a:r>
              <a:rPr lang="en-US" sz="1800" dirty="0" smtClean="0"/>
              <a:t>You need an extensive team support [HR team , Legal team,  IT Team , Project team], So do check the availability of resource for your SOC2 tasks.</a:t>
            </a:r>
            <a:br>
              <a:rPr lang="en-US" sz="1800" dirty="0" smtClean="0"/>
            </a:br>
            <a:r>
              <a:rPr lang="en-US" sz="1800" dirty="0"/>
              <a:t/>
            </a:r>
            <a:br>
              <a:rPr lang="en-US" sz="1800" dirty="0"/>
            </a:br>
            <a:r>
              <a:rPr lang="en-US" sz="1800" dirty="0" smtClean="0"/>
              <a:t>Study Regulatory laws , Industry best practices , applicable standards and frameworks before implementing SOC2 controls.</a:t>
            </a:r>
            <a:br>
              <a:rPr lang="en-US" sz="1800" dirty="0" smtClean="0"/>
            </a:br>
            <a:r>
              <a:rPr lang="en-US" sz="1800" dirty="0"/>
              <a:t/>
            </a:r>
            <a:br>
              <a:rPr lang="en-US" sz="1800" dirty="0"/>
            </a:br>
            <a:r>
              <a:rPr lang="en-US" sz="1800" dirty="0" smtClean="0"/>
              <a:t>Always follow official websites and </a:t>
            </a:r>
            <a:r>
              <a:rPr lang="en-US" sz="1800" dirty="0"/>
              <a:t>contacts for AICPA SOC2 </a:t>
            </a:r>
            <a:r>
              <a:rPr lang="en-US" sz="1800" dirty="0">
                <a:hlinkClick r:id="rId2"/>
              </a:rPr>
              <a:t>https://</a:t>
            </a:r>
            <a:r>
              <a:rPr lang="en-US" sz="1800" dirty="0" smtClean="0">
                <a:hlinkClick r:id="rId2"/>
              </a:rPr>
              <a:t>www.aicpa-cima.com/topic/audit-assurance/audit-and-assurance-greater-than-soc-2</a:t>
            </a:r>
            <a:r>
              <a:rPr lang="en-US" sz="1800" dirty="0" smtClean="0"/>
              <a:t>  </a:t>
            </a:r>
            <a:r>
              <a:rPr lang="en-US" sz="1800" b="1" dirty="0" smtClean="0"/>
              <a:t/>
            </a:r>
            <a:br>
              <a:rPr lang="en-US" sz="1800" b="1" dirty="0" smtClean="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endParaRPr lang="en-IN" sz="1800" b="1" dirty="0"/>
          </a:p>
        </p:txBody>
      </p:sp>
      <p:pic>
        <p:nvPicPr>
          <p:cNvPr id="6" name="Image 9"/>
          <p:cNvPicPr/>
          <p:nvPr/>
        </p:nvPicPr>
        <p:blipFill>
          <a:blip r:embed="rId3"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a:t>6. SOC2 Learnings.</a:t>
            </a:r>
            <a:endParaRPr lang="en-IN" sz="3600" dirty="0"/>
          </a:p>
        </p:txBody>
      </p:sp>
    </p:spTree>
    <p:extLst>
      <p:ext uri="{BB962C8B-B14F-4D97-AF65-F5344CB8AC3E}">
        <p14:creationId xmlns:p14="http://schemas.microsoft.com/office/powerpoint/2010/main" val="3263393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 y="1156997"/>
            <a:ext cx="9708255" cy="5477068"/>
          </a:xfrm>
        </p:spPr>
        <p:txBody>
          <a:bodyPr>
            <a:noAutofit/>
          </a:bodyPr>
          <a:lstStyle/>
          <a:p>
            <a:r>
              <a:rPr lang="en-US" sz="2400" b="1" dirty="0" smtClean="0"/>
              <a:t>1. Individual Licensed CPA and CPA firm  verification</a:t>
            </a:r>
            <a:br>
              <a:rPr lang="en-US" sz="2400" b="1" dirty="0" smtClean="0"/>
            </a:br>
            <a:r>
              <a:rPr lang="en-US" sz="2400" b="1" dirty="0" smtClean="0"/>
              <a:t/>
            </a:r>
            <a:br>
              <a:rPr lang="en-US" sz="2400" b="1" dirty="0" smtClean="0"/>
            </a:br>
            <a:r>
              <a:rPr lang="en-US" sz="2400" b="1" dirty="0" smtClean="0"/>
              <a:t>1.1) Are below methods to verify CPA is valid correct?</a:t>
            </a:r>
            <a:br>
              <a:rPr lang="en-US" sz="2400" b="1" dirty="0" smtClean="0"/>
            </a:br>
            <a:r>
              <a:rPr lang="en-US" sz="2400" b="1" dirty="0" smtClean="0"/>
              <a:t>Use below website and check for Individual Licensed CPA and CPA firm</a:t>
            </a:r>
            <a:br>
              <a:rPr lang="en-US" sz="2400" b="1" dirty="0" smtClean="0"/>
            </a:br>
            <a:r>
              <a:rPr lang="en-US" sz="2400" b="1" spc="-7" dirty="0">
                <a:solidFill>
                  <a:srgbClr val="FFFFFF"/>
                </a:solidFill>
                <a:latin typeface="IBM Plex Sans Bold"/>
                <a:ea typeface="IBM Plex Sans Bold"/>
                <a:cs typeface="IBM Plex Sans Bold"/>
                <a:sym typeface="IBM Plex Sans Bold"/>
                <a:hlinkClick r:id="rId2"/>
              </a:rPr>
              <a:t>https://</a:t>
            </a:r>
            <a:r>
              <a:rPr lang="en-US" sz="2400" b="1" spc="-7" dirty="0" smtClean="0">
                <a:solidFill>
                  <a:srgbClr val="FFFFFF"/>
                </a:solidFill>
                <a:latin typeface="IBM Plex Sans Bold"/>
                <a:ea typeface="IBM Plex Sans Bold"/>
                <a:cs typeface="IBM Plex Sans Bold"/>
                <a:sym typeface="IBM Plex Sans Bold"/>
                <a:hlinkClick r:id="rId2"/>
              </a:rPr>
              <a:t>app.cpaverify.org/search_result</a:t>
            </a:r>
            <a:r>
              <a:rPr lang="en-US" sz="2400" b="1" spc="-7" dirty="0" smtClean="0">
                <a:solidFill>
                  <a:srgbClr val="FFFFFF"/>
                </a:solidFill>
                <a:latin typeface="IBM Plex Sans Bold"/>
                <a:ea typeface="IBM Plex Sans Bold"/>
                <a:cs typeface="IBM Plex Sans Bold"/>
                <a:sym typeface="IBM Plex Sans Bold"/>
              </a:rPr>
              <a:t> </a:t>
            </a:r>
            <a:br>
              <a:rPr lang="en-US" sz="2400" b="1" spc="-7" dirty="0" smtClean="0">
                <a:solidFill>
                  <a:srgbClr val="FFFFFF"/>
                </a:solidFill>
                <a:latin typeface="IBM Plex Sans Bold"/>
                <a:ea typeface="IBM Plex Sans Bold"/>
                <a:cs typeface="IBM Plex Sans Bold"/>
                <a:sym typeface="IBM Plex Sans Bold"/>
              </a:rPr>
            </a:br>
            <a:r>
              <a:rPr lang="en-US" sz="2400" b="1" spc="-7" dirty="0" smtClean="0">
                <a:solidFill>
                  <a:srgbClr val="FFFFFF"/>
                </a:solidFill>
                <a:latin typeface="IBM Plex Sans Bold"/>
                <a:ea typeface="IBM Plex Sans Bold"/>
                <a:cs typeface="IBM Plex Sans Bold"/>
                <a:sym typeface="IBM Plex Sans Bold"/>
              </a:rPr>
              <a:t/>
            </a:r>
            <a:br>
              <a:rPr lang="en-US" sz="2400" b="1" spc="-7" dirty="0" smtClean="0">
                <a:solidFill>
                  <a:srgbClr val="FFFFFF"/>
                </a:solidFill>
                <a:latin typeface="IBM Plex Sans Bold"/>
                <a:ea typeface="IBM Plex Sans Bold"/>
                <a:cs typeface="IBM Plex Sans Bold"/>
                <a:sym typeface="IBM Plex Sans Bold"/>
              </a:rPr>
            </a:br>
            <a:r>
              <a:rPr lang="en-US" sz="2400" b="1" spc="-7" dirty="0">
                <a:solidFill>
                  <a:srgbClr val="FFFFFF"/>
                </a:solidFill>
                <a:latin typeface="IBM Plex Sans Bold"/>
                <a:ea typeface="IBM Plex Sans Bold"/>
                <a:cs typeface="IBM Plex Sans Bold"/>
                <a:sym typeface="IBM Plex Sans Bold"/>
              </a:rPr>
              <a:t/>
            </a:r>
            <a:br>
              <a:rPr lang="en-US" sz="2400" b="1" spc="-7" dirty="0">
                <a:solidFill>
                  <a:srgbClr val="FFFFFF"/>
                </a:solidFill>
                <a:latin typeface="IBM Plex Sans Bold"/>
                <a:ea typeface="IBM Plex Sans Bold"/>
                <a:cs typeface="IBM Plex Sans Bold"/>
                <a:sym typeface="IBM Plex Sans Bold"/>
              </a:rPr>
            </a:br>
            <a:r>
              <a:rPr lang="en-US" sz="2400" b="1" spc="-7" dirty="0" smtClean="0">
                <a:solidFill>
                  <a:srgbClr val="FFFFFF"/>
                </a:solidFill>
                <a:latin typeface="IBM Plex Sans Bold"/>
                <a:ea typeface="IBM Plex Sans Bold"/>
                <a:cs typeface="IBM Plex Sans Bold"/>
                <a:sym typeface="IBM Plex Sans Bold"/>
              </a:rPr>
              <a:t>1.2) How can we verify both Individual license CPA and CPA firm have an active license from official AICPA website? Tried below URL but does not seem to work.</a:t>
            </a:r>
            <a:br>
              <a:rPr lang="en-US" sz="2400" b="1" spc="-7" dirty="0" smtClean="0">
                <a:solidFill>
                  <a:srgbClr val="FFFFFF"/>
                </a:solidFill>
                <a:latin typeface="IBM Plex Sans Bold"/>
                <a:ea typeface="IBM Plex Sans Bold"/>
                <a:cs typeface="IBM Plex Sans Bold"/>
                <a:sym typeface="IBM Plex Sans Bold"/>
              </a:rPr>
            </a:br>
            <a:r>
              <a:rPr lang="en-US" sz="2400" b="1" spc="-7" dirty="0">
                <a:solidFill>
                  <a:srgbClr val="FFFFFF"/>
                </a:solidFill>
                <a:latin typeface="IBM Plex Sans Bold"/>
                <a:ea typeface="IBM Plex Sans Bold"/>
                <a:cs typeface="IBM Plex Sans Bold"/>
                <a:sym typeface="IBM Plex Sans Bold"/>
                <a:hlinkClick r:id="rId3"/>
              </a:rPr>
              <a:t>https://</a:t>
            </a:r>
            <a:r>
              <a:rPr lang="en-US" sz="2400" b="1" spc="-7" dirty="0" smtClean="0">
                <a:solidFill>
                  <a:srgbClr val="FFFFFF"/>
                </a:solidFill>
                <a:latin typeface="IBM Plex Sans Bold"/>
                <a:ea typeface="IBM Plex Sans Bold"/>
                <a:cs typeface="IBM Plex Sans Bold"/>
                <a:sym typeface="IBM Plex Sans Bold"/>
                <a:hlinkClick r:id="rId3"/>
              </a:rPr>
              <a:t>www.aicpa-cima.com/directories</a:t>
            </a:r>
            <a:r>
              <a:rPr lang="en-US" sz="2400" b="1" spc="-7" dirty="0" smtClean="0">
                <a:solidFill>
                  <a:srgbClr val="FFFFFF"/>
                </a:solidFill>
                <a:latin typeface="IBM Plex Sans Bold"/>
                <a:ea typeface="IBM Plex Sans Bold"/>
                <a:cs typeface="IBM Plex Sans Bold"/>
                <a:sym typeface="IBM Plex Sans Bold"/>
              </a:rPr>
              <a:t> </a:t>
            </a:r>
            <a:r>
              <a:rPr lang="en-US" sz="2000" b="1" dirty="0" smtClean="0"/>
              <a:t/>
            </a:r>
            <a:br>
              <a:rPr lang="en-US" sz="2000" b="1" dirty="0" smtClean="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endParaRPr lang="en-IN" sz="2000" b="1" dirty="0"/>
          </a:p>
        </p:txBody>
      </p:sp>
      <p:pic>
        <p:nvPicPr>
          <p:cNvPr id="6" name="Image 9"/>
          <p:cNvPicPr/>
          <p:nvPr/>
        </p:nvPicPr>
        <p:blipFill>
          <a:blip r:embed="rId4"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smtClean="0"/>
              <a:t>7. Suggestions/Queries </a:t>
            </a:r>
            <a:r>
              <a:rPr lang="en-US" sz="3600" b="1" u="sng" dirty="0"/>
              <a:t>for AICPA</a:t>
            </a:r>
            <a:endParaRPr lang="en-IN" sz="3600" dirty="0"/>
          </a:p>
        </p:txBody>
      </p:sp>
    </p:spTree>
    <p:extLst>
      <p:ext uri="{BB962C8B-B14F-4D97-AF65-F5344CB8AC3E}">
        <p14:creationId xmlns:p14="http://schemas.microsoft.com/office/powerpoint/2010/main" val="1613213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98" y="905069"/>
            <a:ext cx="9708255" cy="6083559"/>
          </a:xfrm>
        </p:spPr>
        <p:txBody>
          <a:bodyPr>
            <a:noAutofit/>
          </a:bodyPr>
          <a:lstStyle/>
          <a:p>
            <a:r>
              <a:rPr lang="en-US" sz="2400" b="1" dirty="0"/>
              <a:t>2</a:t>
            </a:r>
            <a:r>
              <a:rPr lang="en-US" sz="2400" b="1" dirty="0" smtClean="0"/>
              <a:t>. Who can Attest SOC2 reports?</a:t>
            </a:r>
            <a:br>
              <a:rPr lang="en-US" sz="2400" b="1" dirty="0" smtClean="0"/>
            </a:br>
            <a:r>
              <a:rPr lang="en-US" sz="2400" b="1" dirty="0"/>
              <a:t>2</a:t>
            </a:r>
            <a:r>
              <a:rPr lang="en-US" sz="2400" b="1" dirty="0" smtClean="0"/>
              <a:t>.1) Can an individual Licensed CPA having active CPA License AND Not belonging to any CPA firm attest SOC2 report?</a:t>
            </a:r>
            <a:r>
              <a:rPr lang="en-US" sz="2400" b="1" spc="-7" dirty="0" smtClean="0">
                <a:solidFill>
                  <a:srgbClr val="FFFFFF"/>
                </a:solidFill>
                <a:latin typeface="IBM Plex Sans Bold"/>
                <a:ea typeface="IBM Plex Sans Bold"/>
                <a:cs typeface="IBM Plex Sans Bold"/>
                <a:sym typeface="IBM Plex Sans Bold"/>
              </a:rPr>
              <a:t/>
            </a:r>
            <a:br>
              <a:rPr lang="en-US" sz="2400" b="1" spc="-7" dirty="0" smtClean="0">
                <a:solidFill>
                  <a:srgbClr val="FFFFFF"/>
                </a:solidFill>
                <a:latin typeface="IBM Plex Sans Bold"/>
                <a:ea typeface="IBM Plex Sans Bold"/>
                <a:cs typeface="IBM Plex Sans Bold"/>
                <a:sym typeface="IBM Plex Sans Bold"/>
              </a:rPr>
            </a:br>
            <a:r>
              <a:rPr lang="en-US" sz="2400" b="1" spc="-7" dirty="0" smtClean="0">
                <a:solidFill>
                  <a:srgbClr val="FFFFFF"/>
                </a:solidFill>
                <a:latin typeface="IBM Plex Sans Bold"/>
                <a:ea typeface="IBM Plex Sans Bold"/>
                <a:cs typeface="IBM Plex Sans Bold"/>
                <a:sym typeface="IBM Plex Sans Bold"/>
              </a:rPr>
              <a:t/>
            </a:r>
            <a:br>
              <a:rPr lang="en-US" sz="2400" b="1" spc="-7" dirty="0" smtClean="0">
                <a:solidFill>
                  <a:srgbClr val="FFFFFF"/>
                </a:solidFill>
                <a:latin typeface="IBM Plex Sans Bold"/>
                <a:ea typeface="IBM Plex Sans Bold"/>
                <a:cs typeface="IBM Plex Sans Bold"/>
                <a:sym typeface="IBM Plex Sans Bold"/>
              </a:rPr>
            </a:br>
            <a:r>
              <a:rPr lang="en-US" sz="2400" b="1" spc="-7" dirty="0">
                <a:solidFill>
                  <a:srgbClr val="FFFFFF"/>
                </a:solidFill>
                <a:latin typeface="IBM Plex Sans Bold"/>
                <a:ea typeface="IBM Plex Sans Bold"/>
                <a:cs typeface="IBM Plex Sans Bold"/>
                <a:sym typeface="IBM Plex Sans Bold"/>
              </a:rPr>
              <a:t/>
            </a:r>
            <a:br>
              <a:rPr lang="en-US" sz="2400" b="1" spc="-7" dirty="0">
                <a:solidFill>
                  <a:srgbClr val="FFFFFF"/>
                </a:solidFill>
                <a:latin typeface="IBM Plex Sans Bold"/>
                <a:ea typeface="IBM Plex Sans Bold"/>
                <a:cs typeface="IBM Plex Sans Bold"/>
                <a:sym typeface="IBM Plex Sans Bold"/>
              </a:rPr>
            </a:br>
            <a:r>
              <a:rPr lang="en-US" sz="2400" b="1" spc="-7" dirty="0">
                <a:solidFill>
                  <a:srgbClr val="FFFFFF"/>
                </a:solidFill>
                <a:latin typeface="IBM Plex Sans Bold"/>
                <a:ea typeface="IBM Plex Sans Bold"/>
                <a:cs typeface="IBM Plex Sans Bold"/>
                <a:sym typeface="IBM Plex Sans Bold"/>
              </a:rPr>
              <a:t>2</a:t>
            </a:r>
            <a:r>
              <a:rPr lang="en-US" sz="2400" b="1" spc="-7" dirty="0" smtClean="0">
                <a:solidFill>
                  <a:srgbClr val="FFFFFF"/>
                </a:solidFill>
                <a:latin typeface="IBM Plex Sans Bold"/>
                <a:ea typeface="IBM Plex Sans Bold"/>
                <a:cs typeface="IBM Plex Sans Bold"/>
                <a:sym typeface="IBM Plex Sans Bold"/>
              </a:rPr>
              <a:t>.2) </a:t>
            </a:r>
            <a:r>
              <a:rPr lang="en-US" sz="2400" b="1" dirty="0"/>
              <a:t>Can an individual Licensed CPA having active CPA License b</a:t>
            </a:r>
            <a:r>
              <a:rPr lang="en-US" sz="2400" b="1" dirty="0" smtClean="0"/>
              <a:t>ut working with some company which is NOT a License CPA firm can attest a SOC2 report? E.g. We have a Company XYZ [Not a CPA firm] which provide Audit consulting services ties up with a Licensed CPA , So will the reports from this company </a:t>
            </a:r>
            <a:r>
              <a:rPr lang="en-US" sz="2400" b="1" dirty="0"/>
              <a:t>stands valid [They will have their Company details on main page and report is attested with a</a:t>
            </a:r>
            <a:r>
              <a:rPr lang="en-US" sz="2400" b="1" dirty="0"/>
              <a:t> Licensed CPA having active CPA License </a:t>
            </a:r>
            <a:r>
              <a:rPr lang="en-US" sz="2000" b="1" dirty="0" smtClean="0"/>
              <a:t/>
            </a:r>
            <a:br>
              <a:rPr lang="en-US" sz="2000" b="1" dirty="0" smtClean="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endParaRPr lang="en-IN" sz="20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a:t>7. Suggestions/Queries for AICPA</a:t>
            </a:r>
            <a:endParaRPr lang="en-IN" sz="3600" dirty="0"/>
          </a:p>
        </p:txBody>
      </p:sp>
    </p:spTree>
    <p:extLst>
      <p:ext uri="{BB962C8B-B14F-4D97-AF65-F5344CB8AC3E}">
        <p14:creationId xmlns:p14="http://schemas.microsoft.com/office/powerpoint/2010/main" val="3585827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98" y="905069"/>
            <a:ext cx="9708255" cy="6083559"/>
          </a:xfrm>
        </p:spPr>
        <p:txBody>
          <a:bodyPr>
            <a:noAutofit/>
          </a:bodyPr>
          <a:lstStyle/>
          <a:p>
            <a:r>
              <a:rPr lang="en-US" sz="1600" b="1" dirty="0" smtClean="0"/>
              <a:t>3. Why AICPA does NOT have a central tracker to verify attested reports are valid?</a:t>
            </a:r>
            <a:br>
              <a:rPr lang="en-US" sz="1600" b="1" dirty="0" smtClean="0"/>
            </a:br>
            <a:r>
              <a:rPr lang="en-US" sz="1600" b="1" dirty="0"/>
              <a:t/>
            </a:r>
            <a:br>
              <a:rPr lang="en-US" sz="1600" b="1" dirty="0"/>
            </a:br>
            <a:r>
              <a:rPr lang="en-US" sz="1600" b="1" dirty="0" smtClean="0"/>
              <a:t>E.g. If we are certified with ISO then we can verify this certificate online by inputting certificate number , Why AICPA does NOT maintain such central tracker to ensure attested reports are valid and NOT forged?</a:t>
            </a:r>
            <a:br>
              <a:rPr lang="en-US" sz="1600" b="1" dirty="0" smtClean="0"/>
            </a:br>
            <a:r>
              <a:rPr lang="en-US" sz="1600" b="1" dirty="0" smtClean="0"/>
              <a:t/>
            </a:r>
            <a:br>
              <a:rPr lang="en-US" sz="1600" b="1" dirty="0" smtClean="0"/>
            </a:br>
            <a:r>
              <a:rPr lang="en-US" sz="1600" b="1" dirty="0"/>
              <a:t>E.g. https://soc2.co.uk/index?page=6 </a:t>
            </a:r>
            <a:r>
              <a:rPr lang="en-US" sz="1600" b="1" dirty="0" smtClean="0"/>
              <a:t> [This vendor maintains all SOC attestation reports in this website] </a:t>
            </a:r>
            <a:r>
              <a:rPr lang="en-US" sz="1600" b="1" dirty="0" smtClean="0"/>
              <a:t/>
            </a:r>
            <a:br>
              <a:rPr lang="en-US" sz="1600" b="1" dirty="0" smtClean="0"/>
            </a:br>
            <a:r>
              <a:rPr lang="en-US" sz="1600" b="1" dirty="0" smtClean="0"/>
              <a:t/>
            </a:r>
            <a:br>
              <a:rPr lang="en-US" sz="1600" b="1" dirty="0" smtClean="0"/>
            </a:br>
            <a:r>
              <a:rPr lang="en-US" sz="1600" b="1" dirty="0" smtClean="0"/>
              <a:t>The reason for asking this query are </a:t>
            </a:r>
            <a:r>
              <a:rPr lang="en-US" sz="1600" b="1" dirty="0"/>
              <a:t>below risks</a:t>
            </a:r>
            <a:br>
              <a:rPr lang="en-US" sz="1600" b="1" dirty="0"/>
            </a:br>
            <a:r>
              <a:rPr lang="en-US" sz="1600" b="1" dirty="0"/>
              <a:t>1) </a:t>
            </a:r>
            <a:r>
              <a:rPr lang="en-US" sz="1600" b="1" dirty="0" smtClean="0"/>
              <a:t>Once any Company receives SOC2 report then , anyone </a:t>
            </a:r>
            <a:r>
              <a:rPr lang="en-US" sz="1600" b="1" dirty="0"/>
              <a:t>can edit that PDF and change anything inside that report [e.g. If a Company has any exceptions then they can convert that PDF back to word and remove that exception and again save that as PDF] , And share this to their </a:t>
            </a:r>
            <a:r>
              <a:rPr lang="en-US" sz="1600" b="1" dirty="0" smtClean="0"/>
              <a:t>Clients</a:t>
            </a:r>
            <a:br>
              <a:rPr lang="en-US" sz="1600" b="1" dirty="0" smtClean="0"/>
            </a:br>
            <a:r>
              <a:rPr lang="en-US" sz="1600" b="1" dirty="0"/>
              <a:t/>
            </a:r>
            <a:br>
              <a:rPr lang="en-US" sz="1600" b="1" dirty="0"/>
            </a:br>
            <a:r>
              <a:rPr lang="en-US" sz="1600" b="1" dirty="0"/>
              <a:t>2) </a:t>
            </a:r>
            <a:r>
              <a:rPr lang="en-US" sz="1600" b="1" dirty="0" smtClean="0"/>
              <a:t>Any Audit consultancy Vendors can  </a:t>
            </a:r>
            <a:r>
              <a:rPr lang="en-US" sz="1600" b="1" dirty="0" err="1"/>
              <a:t>misue</a:t>
            </a:r>
            <a:r>
              <a:rPr lang="en-US" sz="1600" b="1" dirty="0"/>
              <a:t> </a:t>
            </a:r>
            <a:r>
              <a:rPr lang="en-US" sz="1600" b="1" dirty="0" smtClean="0"/>
              <a:t>attestation stamp of a licensed CPA </a:t>
            </a:r>
            <a:br>
              <a:rPr lang="en-US" sz="1600" b="1" dirty="0" smtClean="0"/>
            </a:br>
            <a:r>
              <a:rPr lang="en-US" sz="1600" b="1" dirty="0" smtClean="0"/>
              <a:t>[</a:t>
            </a:r>
            <a:r>
              <a:rPr lang="en-US" sz="1600" b="1" dirty="0"/>
              <a:t>Audit consultancy Vendors</a:t>
            </a:r>
            <a:r>
              <a:rPr lang="en-US" sz="1600" b="1" dirty="0" smtClean="0"/>
              <a:t> </a:t>
            </a:r>
            <a:r>
              <a:rPr lang="en-US" sz="1600" b="1" dirty="0"/>
              <a:t>does NOT involve clients who need SOC2 report with Licensed CPA], This can be </a:t>
            </a:r>
            <a:r>
              <a:rPr lang="en-US" sz="1600" b="1" dirty="0" err="1"/>
              <a:t>misued</a:t>
            </a:r>
            <a:r>
              <a:rPr lang="en-US" sz="1600" b="1" dirty="0"/>
              <a:t>  like they may use just the Stamp of any Licensed CPA and say that </a:t>
            </a:r>
            <a:r>
              <a:rPr lang="en-US" sz="1600" b="1" dirty="0" smtClean="0"/>
              <a:t>Attestation </a:t>
            </a:r>
            <a:r>
              <a:rPr lang="en-US" sz="1600" b="1" dirty="0"/>
              <a:t>is Done , To overcome this Licensed CPA / </a:t>
            </a:r>
            <a:r>
              <a:rPr lang="en-US" sz="1600" b="1" dirty="0" smtClean="0"/>
              <a:t>CPA </a:t>
            </a:r>
            <a:r>
              <a:rPr lang="en-US" sz="1600" b="1" dirty="0"/>
              <a:t>firm  Contact details , </a:t>
            </a:r>
            <a:r>
              <a:rPr lang="en-US" sz="1600" b="1" dirty="0" smtClean="0"/>
              <a:t>LinkedIn </a:t>
            </a:r>
            <a:r>
              <a:rPr lang="en-US" sz="1600" b="1" dirty="0"/>
              <a:t>Profile should be made available on the report, So that client / Customer can verify SOC2 report directly with Licensed CPA without involving vendor</a:t>
            </a:r>
            <a:r>
              <a:rPr lang="en-US" sz="1400" b="1" dirty="0" smtClean="0"/>
              <a:t/>
            </a:r>
            <a:br>
              <a:rPr lang="en-US" sz="1400" b="1" dirty="0" smtClean="0"/>
            </a:br>
            <a:r>
              <a:rPr lang="en-US" sz="1400" b="1" dirty="0" smtClean="0"/>
              <a:t/>
            </a:r>
            <a:br>
              <a:rPr lang="en-US" sz="1400" b="1" dirty="0" smtClean="0"/>
            </a:br>
            <a:r>
              <a:rPr lang="en-US" sz="1400" b="1" dirty="0"/>
              <a:t/>
            </a:r>
            <a:br>
              <a:rPr lang="en-US" sz="1400" b="1" dirty="0"/>
            </a:br>
            <a:r>
              <a:rPr lang="en-US" sz="1400" b="1" dirty="0" smtClean="0"/>
              <a:t/>
            </a:r>
            <a:br>
              <a:rPr lang="en-US" sz="1400" b="1" dirty="0" smtClean="0"/>
            </a:br>
            <a:endParaRPr lang="en-IN" sz="14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a:t>7. Suggestions/Queries for AICPA</a:t>
            </a:r>
            <a:endParaRPr lang="en-IN" sz="3600" dirty="0"/>
          </a:p>
        </p:txBody>
      </p:sp>
    </p:spTree>
    <p:extLst>
      <p:ext uri="{BB962C8B-B14F-4D97-AF65-F5344CB8AC3E}">
        <p14:creationId xmlns:p14="http://schemas.microsoft.com/office/powerpoint/2010/main" val="110939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9"/>
          <p:cNvPicPr/>
          <p:nvPr/>
        </p:nvPicPr>
        <p:blipFill>
          <a:blip r:embed="rId2" cstate="print"/>
          <a:stretch>
            <a:fillRect/>
          </a:stretch>
        </p:blipFill>
        <p:spPr>
          <a:xfrm>
            <a:off x="0" y="6220460"/>
            <a:ext cx="1466215" cy="637540"/>
          </a:xfrm>
          <a:prstGeom prst="rect">
            <a:avLst/>
          </a:prstGeom>
        </p:spPr>
      </p:pic>
      <p:sp>
        <p:nvSpPr>
          <p:cNvPr id="5" name="Text Box 2"/>
          <p:cNvSpPr txBox="1">
            <a:spLocks noChangeArrowheads="1"/>
          </p:cNvSpPr>
          <p:nvPr/>
        </p:nvSpPr>
        <p:spPr bwMode="auto">
          <a:xfrm>
            <a:off x="1866123" y="4006952"/>
            <a:ext cx="7124700" cy="22135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3"/>
              </a:rPr>
              <a:t>https://www.linkedin.com/in/aj57/</a:t>
            </a:r>
            <a:endPar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endParaRP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4"/>
              </a:rPr>
              <a:t>https://</a:t>
            </a:r>
            <a:r>
              <a:rPr lang="en-US" b="1" u="sng" dirty="0" smtClean="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4"/>
              </a:rPr>
              <a:t>www.linkedin.com/company/securecybergates</a:t>
            </a:r>
            <a:endParaRPr lang="en-US" b="1" u="sng" dirty="0" smtClean="0">
              <a:solidFill>
                <a:schemeClr val="bg2"/>
              </a:solidFill>
              <a:latin typeface="Arial" panose="020B0604020202020204" pitchFamily="34" charset="0"/>
              <a:ea typeface="Trebuchet MS" panose="020B0603020202020204" pitchFamily="34" charset="0"/>
              <a:cs typeface="Trebuchet MS" panose="020B0603020202020204" pitchFamily="34" charset="0"/>
            </a:endParaRPr>
          </a:p>
          <a:p>
            <a:r>
              <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https://www.youtube.com/@SECURECYBERGATES</a:t>
            </a: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https://securecybergates.com/services </a:t>
            </a:r>
            <a:endPar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endParaRP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5"/>
              </a:rPr>
              <a:t>https://hackerone.com/crypto-khan</a:t>
            </a:r>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 </a:t>
            </a:r>
            <a:endPar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endParaRP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6"/>
              </a:rPr>
              <a:t>https://x.com/securecybergate</a:t>
            </a:r>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 </a:t>
            </a:r>
            <a:endPar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endParaRP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7"/>
              </a:rPr>
              <a:t>securecybergates@gmail.com</a:t>
            </a:r>
            <a:endPar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endParaRPr>
          </a:p>
        </p:txBody>
      </p:sp>
      <p:sp>
        <p:nvSpPr>
          <p:cNvPr id="7" name="Text Box 2"/>
          <p:cNvSpPr txBox="1">
            <a:spLocks noChangeArrowheads="1"/>
          </p:cNvSpPr>
          <p:nvPr/>
        </p:nvSpPr>
        <p:spPr bwMode="auto">
          <a:xfrm>
            <a:off x="1740393" y="1539099"/>
            <a:ext cx="7376160" cy="17604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146685"/>
            <a:r>
              <a:rPr lang="en-US" sz="2800" b="1"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THANK</a:t>
            </a:r>
            <a:r>
              <a:rPr lang="en-US" sz="2800" b="1" spc="-45"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 </a:t>
            </a:r>
            <a:r>
              <a:rPr lang="en-US" sz="2800" b="1" spc="-20"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YOU!</a:t>
            </a:r>
            <a:endParaRPr lang="en-IN" sz="1100" dirty="0">
              <a:solidFill>
                <a:schemeClr val="bg2">
                  <a:lumMod val="75000"/>
                </a:schemeClr>
              </a:solidFill>
              <a:latin typeface="Trebuchet MS" panose="020B0603020202020204" pitchFamily="34" charset="0"/>
              <a:ea typeface="Trebuchet MS" panose="020B0603020202020204" pitchFamily="34" charset="0"/>
              <a:cs typeface="Trebuchet MS" panose="020B0603020202020204" pitchFamily="34" charset="0"/>
            </a:endParaRPr>
          </a:p>
          <a:p>
            <a:pPr marL="146685">
              <a:lnSpc>
                <a:spcPct val="85000"/>
              </a:lnSpc>
            </a:pPr>
            <a:r>
              <a:rPr lang="en-US" sz="2800" b="1"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FOR CYBER-SECURITY RELATED UPDATES, KINDLY FOLLOW BELOW PAGES...</a:t>
            </a:r>
            <a:endParaRPr lang="en-IN" sz="1100" dirty="0">
              <a:solidFill>
                <a:schemeClr val="bg2">
                  <a:lumMod val="75000"/>
                </a:schemeClr>
              </a:solidFill>
              <a:latin typeface="Trebuchet MS" panose="020B0603020202020204" pitchFamily="34" charset="0"/>
              <a:ea typeface="Trebuchet MS" panose="020B0603020202020204" pitchFamily="34" charset="0"/>
              <a:cs typeface="Trebuchet MS" panose="020B0603020202020204" pitchFamily="34" charset="0"/>
            </a:endParaRPr>
          </a:p>
          <a:p>
            <a:r>
              <a:rPr lang="en-US" sz="900" dirty="0">
                <a:solidFill>
                  <a:schemeClr val="bg2"/>
                </a:solidFill>
                <a:latin typeface="Arial Black" panose="020B0A04020102020204" pitchFamily="34" charset="0"/>
                <a:ea typeface="Trebuchet MS" panose="020B0603020202020204" pitchFamily="34" charset="0"/>
                <a:cs typeface="Trebuchet MS" panose="020B0603020202020204" pitchFamily="34" charset="0"/>
              </a:rPr>
              <a:t> </a:t>
            </a:r>
            <a:endParaRPr lang="en-IN" sz="1100" dirty="0">
              <a:solidFill>
                <a:schemeClr val="bg2"/>
              </a:solidFill>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64650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135" y="961052"/>
            <a:ext cx="10888823" cy="3331027"/>
          </a:xfrm>
        </p:spPr>
        <p:txBody>
          <a:bodyPr>
            <a:noAutofit/>
          </a:bodyPr>
          <a:lstStyle/>
          <a:p>
            <a:r>
              <a:rPr lang="en-IN" sz="9600" b="1" dirty="0" smtClean="0"/>
              <a:t>The SOC2 Audit Phase</a:t>
            </a:r>
            <a:endParaRPr lang="en-IN" sz="96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590245" y="5271796"/>
            <a:ext cx="1601755" cy="1586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97646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88" y="447868"/>
            <a:ext cx="10090811" cy="5327780"/>
          </a:xfrm>
        </p:spPr>
        <p:txBody>
          <a:bodyPr>
            <a:noAutofit/>
          </a:bodyPr>
          <a:lstStyle/>
          <a:p>
            <a:r>
              <a:rPr lang="en-US" sz="3200" b="1" u="sng" dirty="0" smtClean="0"/>
              <a:t>1</a:t>
            </a:r>
            <a:r>
              <a:rPr lang="en-US" sz="3200" b="1" u="sng" dirty="0"/>
              <a:t>. System Description of </a:t>
            </a:r>
            <a:r>
              <a:rPr lang="en-US" sz="3200" b="1" u="sng" dirty="0" smtClean="0"/>
              <a:t>Company</a:t>
            </a:r>
            <a:r>
              <a:rPr lang="en-US" sz="3200" b="1" u="sng" dirty="0" smtClean="0"/>
              <a:t/>
            </a:r>
            <a:br>
              <a:rPr lang="en-US" sz="3200" b="1" u="sng" dirty="0" smtClean="0"/>
            </a:br>
            <a:r>
              <a:rPr lang="en-US" sz="3200" b="1" u="sng" dirty="0" smtClean="0"/>
              <a:t>2. </a:t>
            </a:r>
            <a:r>
              <a:rPr lang="en-US" sz="3200" b="1" u="sng" dirty="0"/>
              <a:t>Quick Recap for SOC2 in scope items.</a:t>
            </a:r>
            <a:r>
              <a:rPr lang="en-US" sz="3200" b="1" u="sng" dirty="0" smtClean="0"/>
              <a:t/>
            </a:r>
            <a:br>
              <a:rPr lang="en-US" sz="3200" b="1" u="sng" dirty="0" smtClean="0"/>
            </a:br>
            <a:r>
              <a:rPr lang="en-US" sz="3200" b="1" u="sng" dirty="0" smtClean="0"/>
              <a:t>3. Sample Audit Checklist</a:t>
            </a:r>
            <a:br>
              <a:rPr lang="en-US" sz="3200" b="1" u="sng" dirty="0" smtClean="0"/>
            </a:br>
            <a:r>
              <a:rPr lang="en-US" sz="3200" b="1" u="sng" dirty="0" smtClean="0"/>
              <a:t>4. Preparation for SOC2 TYPE2</a:t>
            </a:r>
            <a:br>
              <a:rPr lang="en-US" sz="3200" b="1" u="sng" dirty="0" smtClean="0"/>
            </a:br>
            <a:r>
              <a:rPr lang="en-US" sz="3200" b="1" u="sng" dirty="0"/>
              <a:t>5. Sample SOC2 reports</a:t>
            </a:r>
            <a:r>
              <a:rPr lang="en-US" sz="3200" b="1" u="sng" dirty="0" smtClean="0"/>
              <a:t>.</a:t>
            </a:r>
            <a:br>
              <a:rPr lang="en-US" sz="3200" b="1" u="sng" dirty="0" smtClean="0"/>
            </a:br>
            <a:r>
              <a:rPr lang="en-US" sz="3200" b="1" u="sng" dirty="0"/>
              <a:t>6.Post SOC2 TYPE2 report</a:t>
            </a:r>
            <a:r>
              <a:rPr lang="en-US" sz="3200" b="1" u="sng" dirty="0" smtClean="0"/>
              <a:t>.</a:t>
            </a:r>
            <a:br>
              <a:rPr lang="en-US" sz="3200" b="1" u="sng" dirty="0" smtClean="0"/>
            </a:br>
            <a:r>
              <a:rPr lang="en-US" sz="3200" b="1" u="sng" dirty="0"/>
              <a:t>7. Suggestions/Queries for AICPA</a:t>
            </a:r>
            <a:r>
              <a:rPr lang="en-IN" sz="3200" dirty="0"/>
              <a:t/>
            </a:r>
            <a:br>
              <a:rPr lang="en-IN" sz="3200" dirty="0"/>
            </a:br>
            <a:r>
              <a:rPr lang="en-IN" sz="3200" dirty="0"/>
              <a:t/>
            </a:r>
            <a:br>
              <a:rPr lang="en-IN" sz="3200" dirty="0"/>
            </a:br>
            <a:endParaRPr lang="en-IN" sz="32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04203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638" y="786290"/>
            <a:ext cx="9601200" cy="6540760"/>
          </a:xfrm>
        </p:spPr>
        <p:txBody>
          <a:bodyPr>
            <a:noAutofit/>
          </a:bodyPr>
          <a:lstStyle/>
          <a:p>
            <a:r>
              <a:rPr lang="en-US" sz="2400" b="1" u="sng" dirty="0"/>
              <a:t/>
            </a:r>
            <a:br>
              <a:rPr lang="en-US" sz="2400" b="1" u="sng" dirty="0"/>
            </a:br>
            <a:r>
              <a:rPr lang="en-US" sz="2400" b="1" u="sng" dirty="0"/>
              <a:t/>
            </a:r>
            <a:br>
              <a:rPr lang="en-US" sz="2400" b="1" u="sng" dirty="0"/>
            </a:br>
            <a:r>
              <a:rPr lang="en-US" sz="1600" dirty="0"/>
              <a:t>A SOC 2 System Description is </a:t>
            </a:r>
            <a:r>
              <a:rPr lang="en-US" sz="1600" dirty="0"/>
              <a:t>a detailed document that outlines a service organization's </a:t>
            </a:r>
            <a:r>
              <a:rPr lang="en-US" sz="1600" dirty="0" smtClean="0"/>
              <a:t/>
            </a:r>
            <a:br>
              <a:rPr lang="en-US" sz="1600" dirty="0" smtClean="0"/>
            </a:br>
            <a:r>
              <a:rPr lang="en-US" sz="1600" dirty="0" smtClean="0"/>
              <a:t/>
            </a:r>
            <a:br>
              <a:rPr lang="en-US" sz="1600" dirty="0" smtClean="0"/>
            </a:br>
            <a:r>
              <a:rPr lang="en-US" sz="1600" dirty="0" smtClean="0"/>
              <a:t>1) Company details and Service Provided [Organization Structure , Governance] </a:t>
            </a:r>
            <a:r>
              <a:rPr lang="en-US" sz="1600" b="1" u="sng" dirty="0" smtClean="0"/>
              <a:t>[PEOPLE]</a:t>
            </a:r>
            <a:r>
              <a:rPr lang="en-US" sz="1600" dirty="0" smtClean="0"/>
              <a:t/>
            </a:r>
            <a:br>
              <a:rPr lang="en-US" sz="1600" dirty="0" smtClean="0"/>
            </a:br>
            <a:r>
              <a:rPr lang="en-US" sz="1600" dirty="0" smtClean="0"/>
              <a:t/>
            </a:r>
            <a:br>
              <a:rPr lang="en-US" sz="1600" dirty="0" smtClean="0"/>
            </a:br>
            <a:r>
              <a:rPr lang="en-US" sz="1600" dirty="0" smtClean="0"/>
              <a:t>2) Systems /Infrastructure details [Network , Web Applications , Mobile Applications , Servers , 3</a:t>
            </a:r>
            <a:r>
              <a:rPr lang="en-US" sz="1600" baseline="30000" dirty="0" smtClean="0"/>
              <a:t>rd</a:t>
            </a:r>
            <a:r>
              <a:rPr lang="en-US" sz="1600" dirty="0" smtClean="0"/>
              <a:t> party apps , All tools/or </a:t>
            </a:r>
            <a:r>
              <a:rPr lang="en-US" sz="1600" dirty="0" err="1" smtClean="0"/>
              <a:t>softwares</a:t>
            </a:r>
            <a:r>
              <a:rPr lang="en-US" sz="1600" dirty="0" smtClean="0"/>
              <a:t> used by Company , Network Diagram or System Flow , Data etc. ] </a:t>
            </a:r>
            <a:r>
              <a:rPr lang="en-US" sz="1600" b="1" u="sng" dirty="0" smtClean="0">
                <a:solidFill>
                  <a:srgbClr val="00B050"/>
                </a:solidFill>
              </a:rPr>
              <a:t>[SYSTEM]</a:t>
            </a:r>
            <a:r>
              <a:rPr lang="en-US" sz="1600" dirty="0" smtClean="0"/>
              <a:t/>
            </a:r>
            <a:br>
              <a:rPr lang="en-US" sz="1600" dirty="0" smtClean="0"/>
            </a:br>
            <a:r>
              <a:rPr lang="en-US" sz="1600" dirty="0" smtClean="0"/>
              <a:t/>
            </a:r>
            <a:br>
              <a:rPr lang="en-US" sz="1600" dirty="0" smtClean="0"/>
            </a:br>
            <a:r>
              <a:rPr lang="en-US" sz="1600" dirty="0" smtClean="0"/>
              <a:t>3) Security Controls in place to secure Systems</a:t>
            </a:r>
            <a:br>
              <a:rPr lang="en-US" sz="1600" dirty="0" smtClean="0"/>
            </a:br>
            <a:r>
              <a:rPr lang="en-US" sz="1600" dirty="0" smtClean="0"/>
              <a:t>[Policies and procedures , Technical Security Controls ] </a:t>
            </a:r>
            <a:br>
              <a:rPr lang="en-US" sz="1600" dirty="0" smtClean="0"/>
            </a:br>
            <a:r>
              <a:rPr lang="en-US" sz="1600" b="1" u="sng" dirty="0" smtClean="0"/>
              <a:t>[PROCESS , TECHNOLOGY]</a:t>
            </a:r>
            <a:r>
              <a:rPr lang="en-US" sz="1600" dirty="0" smtClean="0"/>
              <a:t/>
            </a:r>
            <a:br>
              <a:rPr lang="en-US" sz="1600" dirty="0" smtClean="0"/>
            </a:br>
            <a:r>
              <a:rPr lang="en-US" sz="1600" dirty="0" smtClean="0"/>
              <a:t/>
            </a:r>
            <a:br>
              <a:rPr lang="en-US" sz="1600" dirty="0" smtClean="0"/>
            </a:br>
            <a:r>
              <a:rPr lang="en-US" sz="1600" dirty="0" smtClean="0"/>
              <a:t>SOC2 Description criteria guidelines:</a:t>
            </a:r>
            <a:r>
              <a:rPr lang="en-US" sz="1600" dirty="0"/>
              <a:t/>
            </a:r>
            <a:br>
              <a:rPr lang="en-US" sz="1600" dirty="0"/>
            </a:br>
            <a:r>
              <a:rPr lang="en-US" sz="1600" dirty="0" smtClean="0">
                <a:hlinkClick r:id="rId2"/>
              </a:rPr>
              <a:t>https</a:t>
            </a:r>
            <a:r>
              <a:rPr lang="en-US" sz="1600" dirty="0">
                <a:hlinkClick r:id="rId2"/>
              </a:rPr>
              <a:t>://</a:t>
            </a:r>
            <a:r>
              <a:rPr lang="en-US" sz="1600" dirty="0" smtClean="0">
                <a:hlinkClick r:id="rId2"/>
              </a:rPr>
              <a:t>www.aicpa-cima.com/resources/download/get-description-criteria-for-your-organizations-soc-2-r-report</a:t>
            </a:r>
            <a:r>
              <a:rPr lang="en-US" sz="1600" dirty="0" smtClean="0"/>
              <a:t> </a:t>
            </a:r>
            <a:br>
              <a:rPr lang="en-US" sz="1600" dirty="0" smtClean="0"/>
            </a:br>
            <a:r>
              <a:rPr lang="en-US" sz="1600" dirty="0"/>
              <a:t/>
            </a:r>
            <a:br>
              <a:rPr lang="en-US" sz="1600" dirty="0"/>
            </a:br>
            <a:r>
              <a:rPr lang="en-US" sz="1600" dirty="0"/>
              <a:t>As per AICPA guidelines and SOC2 DC 200 (Description Criteria) (With Revised Implementation Guidance – 2022), the system description should </a:t>
            </a:r>
            <a:r>
              <a:rPr lang="en-US" sz="1600" b="1" u="sng" dirty="0">
                <a:solidFill>
                  <a:srgbClr val="00B050"/>
                </a:solidFill>
              </a:rPr>
              <a:t>FOCUS</a:t>
            </a:r>
            <a:r>
              <a:rPr lang="en-US" sz="1600" dirty="0"/>
              <a:t> </a:t>
            </a:r>
            <a:r>
              <a:rPr lang="en-US" sz="1600" dirty="0"/>
              <a:t>on system boundaries, infrastructure, services, and relevant </a:t>
            </a:r>
            <a:r>
              <a:rPr lang="en-US" sz="1600" dirty="0" smtClean="0"/>
              <a:t>Security controls</a:t>
            </a:r>
            <a:r>
              <a:rPr lang="en-US" sz="1600" dirty="0"/>
              <a:t>. Vision, Mission, and promotional content fall outside the scope of a SOC 2 report. </a:t>
            </a:r>
            <a:r>
              <a:rPr lang="en-US" sz="1600" dirty="0" smtClean="0"/>
              <a:t/>
            </a:r>
            <a:br>
              <a:rPr lang="en-US" sz="1600" dirty="0" smtClean="0"/>
            </a:br>
            <a:r>
              <a:rPr lang="en-US" sz="1600" dirty="0" smtClean="0"/>
              <a:t/>
            </a:r>
            <a:br>
              <a:rPr lang="en-US" sz="1600" dirty="0" smtClean="0"/>
            </a:br>
            <a:r>
              <a:rPr lang="en-US" sz="1600" b="1" u="sng" dirty="0" smtClean="0"/>
              <a:t>Sample System Description Document Template.</a:t>
            </a: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endParaRPr lang="en-IN" sz="2400" b="1" dirty="0"/>
          </a:p>
        </p:txBody>
      </p:sp>
      <p:pic>
        <p:nvPicPr>
          <p:cNvPr id="6" name="Image 9"/>
          <p:cNvPicPr/>
          <p:nvPr/>
        </p:nvPicPr>
        <p:blipFill>
          <a:blip r:embed="rId3"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177282" y="0"/>
            <a:ext cx="9937103" cy="646331"/>
          </a:xfrm>
          <a:prstGeom prst="rect">
            <a:avLst/>
          </a:prstGeom>
          <a:noFill/>
        </p:spPr>
        <p:txBody>
          <a:bodyPr wrap="square" rtlCol="0">
            <a:spAutoFit/>
          </a:bodyPr>
          <a:lstStyle/>
          <a:p>
            <a:r>
              <a:rPr lang="en-US" sz="3600" b="1" u="sng" dirty="0"/>
              <a:t>1</a:t>
            </a:r>
            <a:r>
              <a:rPr lang="en-US" sz="3600" b="1" u="sng" dirty="0" smtClean="0"/>
              <a:t>. System Description.</a:t>
            </a:r>
            <a:endParaRPr lang="en-IN" sz="3600" dirty="0"/>
          </a:p>
        </p:txBody>
      </p:sp>
    </p:spTree>
    <p:extLst>
      <p:ext uri="{BB962C8B-B14F-4D97-AF65-F5344CB8AC3E}">
        <p14:creationId xmlns:p14="http://schemas.microsoft.com/office/powerpoint/2010/main" val="3868916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18" y="1486087"/>
            <a:ext cx="9708255" cy="6566232"/>
          </a:xfrm>
        </p:spPr>
        <p:txBody>
          <a:bodyPr>
            <a:noAutofit/>
          </a:bodyPr>
          <a:lstStyle/>
          <a:p>
            <a:r>
              <a:rPr lang="en-US" sz="3200" b="1" u="sng" dirty="0"/>
              <a:t/>
            </a:r>
            <a:br>
              <a:rPr lang="en-US" sz="3200" b="1" u="sng" dirty="0"/>
            </a:br>
            <a:r>
              <a:rPr lang="en-US" sz="3200" b="1" u="sng" dirty="0"/>
              <a:t/>
            </a:r>
            <a:br>
              <a:rPr lang="en-US" sz="3200" b="1" u="sng" dirty="0"/>
            </a:br>
            <a:r>
              <a:rPr lang="en-US" sz="3200" b="1" dirty="0"/>
              <a:t>1. </a:t>
            </a:r>
            <a:r>
              <a:rPr lang="en-US" sz="3200" b="1" dirty="0" smtClean="0"/>
              <a:t>The Scope of SOC2 defines what Auditor can Audit for [For all in Scope items , Auditor may ask any proofs / evidences</a:t>
            </a:r>
            <a:r>
              <a:rPr lang="en-US" sz="3200" b="1" dirty="0" smtClean="0"/>
              <a:t>]</a:t>
            </a:r>
            <a:br>
              <a:rPr lang="en-US" sz="3200" b="1" dirty="0" smtClean="0"/>
            </a:br>
            <a:r>
              <a:rPr lang="en-US" sz="3200" b="1" dirty="0"/>
              <a:t/>
            </a:r>
            <a:br>
              <a:rPr lang="en-US" sz="3200" b="1" dirty="0"/>
            </a:br>
            <a:r>
              <a:rPr lang="en-US" sz="3200" b="1" dirty="0" smtClean="0"/>
              <a:t>2. SOC2 </a:t>
            </a:r>
            <a:r>
              <a:rPr lang="en-US" sz="3200" b="1" dirty="0"/>
              <a:t>Audit can be done Completely online / virtual or on-site audits [Nowadays mostly done remotely]</a:t>
            </a:r>
            <a:r>
              <a:rPr lang="en-US" sz="3200" b="1" dirty="0" smtClean="0"/>
              <a:t> </a:t>
            </a:r>
            <a:br>
              <a:rPr lang="en-US" sz="3200" b="1" dirty="0" smtClean="0"/>
            </a:br>
            <a:r>
              <a:rPr lang="en-US" sz="3200" b="1" dirty="0"/>
              <a:t/>
            </a:r>
            <a:br>
              <a:rPr lang="en-US" sz="3200" b="1" dirty="0"/>
            </a:br>
            <a:r>
              <a:rPr lang="en-US" sz="3200" b="1" dirty="0" smtClean="0"/>
              <a:t>3. </a:t>
            </a:r>
            <a:r>
              <a:rPr lang="en-US" sz="3200" b="1" dirty="0"/>
              <a:t>Depending on the Auditor , SOC2 Audit can be as smooth as butter OR as </a:t>
            </a:r>
            <a:r>
              <a:rPr lang="en-US" sz="3200" b="1" dirty="0" smtClean="0"/>
              <a:t>hard/tough </a:t>
            </a:r>
            <a:r>
              <a:rPr lang="en-US" sz="3200" b="1" dirty="0"/>
              <a:t>as nails.</a:t>
            </a: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endParaRPr lang="en-IN" sz="32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smtClean="0"/>
              <a:t>2. </a:t>
            </a:r>
            <a:r>
              <a:rPr lang="en-US" sz="3600" b="1" u="sng" dirty="0"/>
              <a:t>Quick Recap for SOC2 in scope items.</a:t>
            </a:r>
            <a:endParaRPr lang="en-IN" sz="3600" dirty="0"/>
          </a:p>
        </p:txBody>
      </p:sp>
    </p:spTree>
    <p:extLst>
      <p:ext uri="{BB962C8B-B14F-4D97-AF65-F5344CB8AC3E}">
        <p14:creationId xmlns:p14="http://schemas.microsoft.com/office/powerpoint/2010/main" val="4103469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201" y="877079"/>
            <a:ext cx="9708255" cy="6568750"/>
          </a:xfrm>
        </p:spPr>
        <p:txBody>
          <a:bodyPr>
            <a:noAutofit/>
          </a:bodyPr>
          <a:lstStyle/>
          <a:p>
            <a:r>
              <a:rPr lang="en-US" sz="3200" b="1" u="sng" dirty="0"/>
              <a:t/>
            </a:r>
            <a:br>
              <a:rPr lang="en-US" sz="3200" b="1" u="sng" dirty="0"/>
            </a:br>
            <a:r>
              <a:rPr lang="en-US" sz="3200" b="1" dirty="0" smtClean="0"/>
              <a:t/>
            </a:r>
            <a:br>
              <a:rPr lang="en-US" sz="3200" b="1" dirty="0" smtClean="0"/>
            </a:br>
            <a:r>
              <a:rPr lang="en-US" sz="3200" b="1" dirty="0"/>
              <a:t>1</a:t>
            </a:r>
            <a:r>
              <a:rPr lang="en-US" sz="3200" b="1" dirty="0" smtClean="0"/>
              <a:t>. For Audit we need support from HR team , IT [Infrastructure team] , Project Team and Security Team.</a:t>
            </a:r>
            <a:br>
              <a:rPr lang="en-US" sz="3200" b="1" dirty="0" smtClean="0"/>
            </a:br>
            <a:r>
              <a:rPr lang="en-US" sz="3200" b="1" dirty="0" smtClean="0"/>
              <a:t/>
            </a:r>
            <a:br>
              <a:rPr lang="en-US" sz="3200" b="1" dirty="0" smtClean="0"/>
            </a:br>
            <a:r>
              <a:rPr lang="en-US" sz="3200" b="1" dirty="0" smtClean="0"/>
              <a:t>2. As a part of Audit </a:t>
            </a:r>
            <a:r>
              <a:rPr lang="en-US" sz="3200" b="1" dirty="0"/>
              <a:t>, SOC 2 auditor may request access to sensitive company details as part of the audit </a:t>
            </a:r>
            <a:r>
              <a:rPr lang="en-US" sz="3200" b="1" dirty="0" smtClean="0"/>
              <a:t>process [Hence we need to get NDA signed].</a:t>
            </a:r>
            <a:br>
              <a:rPr lang="en-US" sz="3200" b="1" dirty="0" smtClean="0"/>
            </a:br>
            <a:r>
              <a:rPr lang="en-US" sz="3200" b="1" dirty="0" smtClean="0"/>
              <a:t/>
            </a:r>
            <a:br>
              <a:rPr lang="en-US" sz="3200" b="1" dirty="0" smtClean="0"/>
            </a:br>
            <a:r>
              <a:rPr lang="en-US" sz="3200" b="1" dirty="0" smtClean="0"/>
              <a:t>3. </a:t>
            </a:r>
            <a:r>
              <a:rPr lang="en-US" sz="3200" b="1" dirty="0"/>
              <a:t>Lets see a sample Audit checklist</a:t>
            </a: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endParaRPr lang="en-IN" sz="32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a:t>3</a:t>
            </a:r>
            <a:r>
              <a:rPr lang="en-US" sz="3600" b="1" u="sng" dirty="0" smtClean="0"/>
              <a:t>. </a:t>
            </a:r>
            <a:r>
              <a:rPr lang="en-US" sz="3600" b="1" u="sng" dirty="0"/>
              <a:t>Sample Audit Checklist</a:t>
            </a:r>
            <a:r>
              <a:rPr lang="en-US" sz="3600" b="1" u="sng" dirty="0" smtClean="0"/>
              <a:t>.</a:t>
            </a:r>
            <a:endParaRPr lang="en-IN" sz="3600" dirty="0"/>
          </a:p>
        </p:txBody>
      </p:sp>
    </p:spTree>
    <p:extLst>
      <p:ext uri="{BB962C8B-B14F-4D97-AF65-F5344CB8AC3E}">
        <p14:creationId xmlns:p14="http://schemas.microsoft.com/office/powerpoint/2010/main" val="1467463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871" y="1651518"/>
            <a:ext cx="9512313" cy="4555858"/>
          </a:xfrm>
        </p:spPr>
        <p:txBody>
          <a:bodyPr>
            <a:noAutofit/>
          </a:bodyPr>
          <a:lstStyle/>
          <a:p>
            <a:r>
              <a:rPr lang="en-US" sz="2000" b="1" u="sng" dirty="0"/>
              <a:t/>
            </a:r>
            <a:br>
              <a:rPr lang="en-US" sz="2000" b="1" u="sng" dirty="0"/>
            </a:br>
            <a:r>
              <a:rPr lang="en-US" sz="2000" b="1" dirty="0" smtClean="0"/>
              <a:t/>
            </a:r>
            <a:br>
              <a:rPr lang="en-US" sz="2000" b="1" dirty="0" smtClean="0"/>
            </a:br>
            <a:r>
              <a:rPr lang="en-US" sz="2000" b="1" dirty="0" smtClean="0"/>
              <a:t>4. Now we have shared all the evidences / proof required for SOC2 to Level-1 Auditor , During this process there may be some gaps ,so we have corrected these gaps as well .</a:t>
            </a:r>
            <a:br>
              <a:rPr lang="en-US" sz="2000" b="1" dirty="0" smtClean="0"/>
            </a:br>
            <a:r>
              <a:rPr lang="en-US" sz="2000" b="1" dirty="0"/>
              <a:t/>
            </a:r>
            <a:br>
              <a:rPr lang="en-US" sz="2000" b="1" dirty="0"/>
            </a:br>
            <a:r>
              <a:rPr lang="en-US" sz="2000" b="1" dirty="0" smtClean="0"/>
              <a:t>5. </a:t>
            </a:r>
            <a:r>
              <a:rPr lang="en-US" sz="2000" b="1" dirty="0" smtClean="0"/>
              <a:t>If we directly go with external audit we may get exceptions/ Non-Conformities in our Final SOC2 report , hence we first do Level 1 Audit with Vendor and then go for external Audit.</a:t>
            </a:r>
            <a:br>
              <a:rPr lang="en-US" sz="2000" b="1" dirty="0" smtClean="0"/>
            </a:br>
            <a:r>
              <a:rPr lang="en-US" sz="2000" b="1" dirty="0" smtClean="0"/>
              <a:t/>
            </a:r>
            <a:br>
              <a:rPr lang="en-US" sz="2000" b="1" dirty="0" smtClean="0"/>
            </a:br>
            <a:r>
              <a:rPr lang="en-US" sz="2000" b="1" dirty="0" smtClean="0"/>
              <a:t>6. Once we are done with Level 1 Audit , we will go for SOC2 external Audit [External Auditors are individuals under Licensed CPA control who assist them to collect all evidences , Compile the final report and once done share the report and all collected evidences to Licensed CPAs so they may check it , review them before they finally Attest.</a:t>
            </a:r>
            <a:br>
              <a:rPr lang="en-US" sz="2000" b="1" dirty="0" smtClean="0"/>
            </a:br>
            <a:r>
              <a:rPr lang="en-US" sz="2000" b="1" dirty="0"/>
              <a:t/>
            </a:r>
            <a:br>
              <a:rPr lang="en-US" sz="2000" b="1" dirty="0"/>
            </a:br>
            <a:r>
              <a:rPr lang="en-US" sz="2000" b="1" dirty="0" smtClean="0"/>
              <a:t/>
            </a:r>
            <a:br>
              <a:rPr lang="en-US" sz="2000" b="1" dirty="0" smtClean="0"/>
            </a:br>
            <a:endParaRPr lang="en-IN" sz="20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a:t>3</a:t>
            </a:r>
            <a:r>
              <a:rPr lang="en-US" sz="3600" b="1" u="sng" dirty="0" smtClean="0"/>
              <a:t>. </a:t>
            </a:r>
            <a:r>
              <a:rPr lang="en-US" sz="3600" b="1" u="sng" dirty="0"/>
              <a:t>Sample Audit Checklist</a:t>
            </a:r>
            <a:r>
              <a:rPr lang="en-US" sz="3600" b="1" u="sng" dirty="0" smtClean="0"/>
              <a:t>.</a:t>
            </a:r>
            <a:endParaRPr lang="en-IN" sz="3600" dirty="0"/>
          </a:p>
        </p:txBody>
      </p:sp>
    </p:spTree>
    <p:extLst>
      <p:ext uri="{BB962C8B-B14F-4D97-AF65-F5344CB8AC3E}">
        <p14:creationId xmlns:p14="http://schemas.microsoft.com/office/powerpoint/2010/main" val="2113603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202" y="1978090"/>
            <a:ext cx="9708255" cy="4555858"/>
          </a:xfrm>
        </p:spPr>
        <p:txBody>
          <a:bodyPr>
            <a:noAutofit/>
          </a:bodyPr>
          <a:lstStyle/>
          <a:p>
            <a:r>
              <a:rPr lang="en-US" sz="2000" b="1" u="sng" dirty="0"/>
              <a:t/>
            </a:r>
            <a:br>
              <a:rPr lang="en-US" sz="2000" b="1" u="sng" dirty="0"/>
            </a:br>
            <a:r>
              <a:rPr lang="en-US" sz="2000" b="1" dirty="0" smtClean="0"/>
              <a:t/>
            </a:r>
            <a:br>
              <a:rPr lang="en-US" sz="2000" b="1" dirty="0" smtClean="0"/>
            </a:br>
            <a:r>
              <a:rPr lang="en-US" sz="2000" b="1" dirty="0" smtClean="0"/>
              <a:t>7. Once Level 2 Audit is done , vendor will share us a draft SOC2 TYPE1 report which include all details and results [If we get any exception </a:t>
            </a:r>
            <a:r>
              <a:rPr lang="en-US" sz="2000" b="1" dirty="0"/>
              <a:t>/ Non-conformities </a:t>
            </a:r>
            <a:r>
              <a:rPr lang="en-US" sz="2000" b="1" dirty="0" smtClean="0"/>
              <a:t>or everything is good] , we need to verify this report and ensure everything is correct. This needs to be reviewed from all teams and management.</a:t>
            </a:r>
            <a:br>
              <a:rPr lang="en-US" sz="2000" b="1" dirty="0" smtClean="0"/>
            </a:br>
            <a:r>
              <a:rPr lang="en-US" sz="2000" b="1" dirty="0"/>
              <a:t/>
            </a:r>
            <a:br>
              <a:rPr lang="en-US" sz="2000" b="1" dirty="0"/>
            </a:br>
            <a:r>
              <a:rPr lang="en-US" sz="2000" b="1" dirty="0" smtClean="0"/>
              <a:t>8. Once all teams give green signal then we share them reviewed word document report and vendor will share you a PDF report which now cannot be changed / Altered for Management assertion signature</a:t>
            </a:r>
            <a:br>
              <a:rPr lang="en-US" sz="2000" b="1" dirty="0" smtClean="0"/>
            </a:br>
            <a:r>
              <a:rPr lang="en-US" sz="2000" b="1" dirty="0"/>
              <a:t/>
            </a:r>
            <a:br>
              <a:rPr lang="en-US" sz="2000" b="1" dirty="0"/>
            </a:br>
            <a:r>
              <a:rPr lang="en-US" sz="2000" b="1" dirty="0" smtClean="0"/>
              <a:t>9. Once management assertion is signed then final attestation from Licensed CPA is made and we have our final SOC2 TYPE1 report ! </a:t>
            </a:r>
            <a:r>
              <a:rPr lang="en-US" sz="2000" b="1" dirty="0"/>
              <a:t> </a:t>
            </a:r>
            <a:r>
              <a:rPr lang="en-US" sz="2000" b="1" dirty="0" smtClean="0"/>
              <a:t>YAY….. [Just check you don’t have any major exceptions in the report]</a:t>
            </a:r>
            <a:br>
              <a:rPr lang="en-US" sz="2000" b="1" dirty="0" smtClean="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endParaRPr lang="en-IN" sz="20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a:t>3</a:t>
            </a:r>
            <a:r>
              <a:rPr lang="en-US" sz="3600" b="1" u="sng" dirty="0" smtClean="0"/>
              <a:t>. </a:t>
            </a:r>
            <a:r>
              <a:rPr lang="en-US" sz="3600" b="1" u="sng" dirty="0"/>
              <a:t>Sample Audit Checklist</a:t>
            </a:r>
            <a:r>
              <a:rPr lang="en-US" sz="3600" b="1" u="sng" dirty="0" smtClean="0"/>
              <a:t>.</a:t>
            </a:r>
            <a:endParaRPr lang="en-IN" sz="3600" dirty="0"/>
          </a:p>
        </p:txBody>
      </p:sp>
    </p:spTree>
    <p:extLst>
      <p:ext uri="{BB962C8B-B14F-4D97-AF65-F5344CB8AC3E}">
        <p14:creationId xmlns:p14="http://schemas.microsoft.com/office/powerpoint/2010/main" val="1526347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596" y="786289"/>
            <a:ext cx="9708255" cy="5810453"/>
          </a:xfrm>
        </p:spPr>
        <p:txBody>
          <a:bodyPr>
            <a:noAutofit/>
          </a:bodyPr>
          <a:lstStyle/>
          <a:p>
            <a:r>
              <a:rPr lang="en-US" sz="2000" b="1" u="sng" dirty="0"/>
              <a:t/>
            </a:r>
            <a:br>
              <a:rPr lang="en-US" sz="2000" b="1" u="sng" dirty="0"/>
            </a:br>
            <a:r>
              <a:rPr lang="en-US" sz="2000" b="1" dirty="0" smtClean="0"/>
              <a:t/>
            </a:r>
            <a:br>
              <a:rPr lang="en-US" sz="2000" b="1" dirty="0" smtClean="0"/>
            </a:br>
            <a:r>
              <a:rPr lang="en-US" sz="2000" b="1" dirty="0" smtClean="0"/>
              <a:t>1. Once we are done with SOC2 TYPE1 , we need to wait minimum for 3 Months and Collect evidences for SOC2 TYPE2 Audit , Evidences list would be similar to what we have seen for SOC2 TYPE1 but </a:t>
            </a:r>
            <a:r>
              <a:rPr lang="en-US" sz="2000" b="1" dirty="0" smtClean="0"/>
              <a:t>depending on frequency we need to collect evidence , If frequency is Monthly then we need to display Monthly evidence for that particular item , so for 3 Months we need to capture 3 separate evidences. </a:t>
            </a:r>
            <a:br>
              <a:rPr lang="en-US" sz="2000" b="1" dirty="0" smtClean="0"/>
            </a:br>
            <a:r>
              <a:rPr lang="en-US" sz="2000" b="1" dirty="0"/>
              <a:t/>
            </a:r>
            <a:br>
              <a:rPr lang="en-US" sz="2000" b="1" dirty="0"/>
            </a:br>
            <a:r>
              <a:rPr lang="en-US" sz="2000" b="1" dirty="0" smtClean="0"/>
              <a:t>2. The next process / Audit phase would be similar as we did for SOC2 TYPE1</a:t>
            </a:r>
            <a:br>
              <a:rPr lang="en-US" sz="2000" b="1" dirty="0" smtClean="0"/>
            </a:br>
            <a:r>
              <a:rPr lang="en-US" sz="2000" b="1" dirty="0"/>
              <a:t/>
            </a:r>
            <a:br>
              <a:rPr lang="en-US" sz="2000" b="1" dirty="0"/>
            </a:br>
            <a:r>
              <a:rPr lang="en-US" sz="2000" b="1" dirty="0" smtClean="0"/>
              <a:t>3. Kindly note that if there are any changes to System description or Audit scope for SCo2 TYPE2 then we need to display evidences as per the latest scope / current System description</a:t>
            </a:r>
            <a:br>
              <a:rPr lang="en-US" sz="2000" b="1" dirty="0" smtClean="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endParaRPr lang="en-IN" sz="20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a:t>4</a:t>
            </a:r>
            <a:r>
              <a:rPr lang="en-US" sz="3600" b="1" u="sng" dirty="0" smtClean="0"/>
              <a:t>. </a:t>
            </a:r>
            <a:r>
              <a:rPr lang="en-US" sz="3600" b="1" u="sng" dirty="0"/>
              <a:t>Preparation for SOC2 TYPE2</a:t>
            </a:r>
            <a:r>
              <a:rPr lang="en-US" sz="3600" b="1" u="sng" dirty="0" smtClean="0"/>
              <a:t>.</a:t>
            </a:r>
            <a:endParaRPr lang="en-IN" sz="3600" dirty="0"/>
          </a:p>
        </p:txBody>
      </p:sp>
    </p:spTree>
    <p:extLst>
      <p:ext uri="{BB962C8B-B14F-4D97-AF65-F5344CB8AC3E}">
        <p14:creationId xmlns:p14="http://schemas.microsoft.com/office/powerpoint/2010/main" val="31877808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3881</TotalTime>
  <Words>1826</Words>
  <Application>Microsoft Office PowerPoint</Application>
  <PresentationFormat>Widescreen</PresentationFormat>
  <Paragraphs>79</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Century Gothic</vt:lpstr>
      <vt:lpstr>IBM Plex Sans Bold</vt:lpstr>
      <vt:lpstr>Times New Roman</vt:lpstr>
      <vt:lpstr>Trebuchet MS</vt:lpstr>
      <vt:lpstr>Wingdings 3</vt:lpstr>
      <vt:lpstr>Ion</vt:lpstr>
      <vt:lpstr>   DOCUMENT CONTROL PAGE  </vt:lpstr>
      <vt:lpstr>The SOC2 Audit Phase</vt:lpstr>
      <vt:lpstr>1. System Description of Company 2. Quick Recap for SOC2 in scope items. 3. Sample Audit Checklist 4. Preparation for SOC2 TYPE2 5. Sample SOC2 reports. 6.Post SOC2 TYPE2 report. 7. Suggestions/Queries for AICPA  </vt:lpstr>
      <vt:lpstr>  A SOC 2 System Description is a detailed document that outlines a service organization's   1) Company details and Service Provided [Organization Structure , Governance] [PEOPLE]  2) Systems /Infrastructure details [Network , Web Applications , Mobile Applications , Servers , 3rd party apps , All tools/or softwares used by Company , Network Diagram or System Flow , Data etc. ] [SYSTEM]  3) Security Controls in place to secure Systems [Policies and procedures , Technical Security Controls ]  [PROCESS , TECHNOLOGY]  SOC2 Description criteria guidelines: https://www.aicpa-cima.com/resources/download/get-description-criteria-for-your-organizations-soc-2-r-report   As per AICPA guidelines and SOC2 DC 200 (Description Criteria) (With Revised Implementation Guidance – 2022), the system description should FOCUS on system boundaries, infrastructure, services, and relevant Security controls. Vision, Mission, and promotional content fall outside the scope of a SOC 2 report.   Sample System Description Document Template.   </vt:lpstr>
      <vt:lpstr>  1. The Scope of SOC2 defines what Auditor can Audit for [For all in Scope items , Auditor may ask any proofs / evidences]  2. SOC2 Audit can be done Completely online / virtual or on-site audits [Nowadays mostly done remotely]   3. Depending on the Auditor , SOC2 Audit can be as smooth as butter OR as hard/tough as nails.   </vt:lpstr>
      <vt:lpstr>  1. For Audit we need support from HR team , IT [Infrastructure team] , Project Team and Security Team.  2. As a part of Audit , SOC 2 auditor may request access to sensitive company details as part of the audit process [Hence we need to get NDA signed].  3. Lets see a sample Audit checklist   </vt:lpstr>
      <vt:lpstr>  4. Now we have shared all the evidences / proof required for SOC2 to Level-1 Auditor , During this process there may be some gaps ,so we have corrected these gaps as well .  5. If we directly go with external audit we may get exceptions/ Non-Conformities in our Final SOC2 report , hence we first do Level 1 Audit with Vendor and then go for external Audit.  6. Once we are done with Level 1 Audit , we will go for SOC2 external Audit [External Auditors are individuals under Licensed CPA control who assist them to collect all evidences , Compile the final report and once done share the report and all collected evidences to Licensed CPAs so they may check it , review them before they finally Attest.   </vt:lpstr>
      <vt:lpstr>  7. Once Level 2 Audit is done , vendor will share us a draft SOC2 TYPE1 report which include all details and results [If we get any exception / Non-conformities or everything is good] , we need to verify this report and ensure everything is correct. This needs to be reviewed from all teams and management.  8. Once all teams give green signal then we share them reviewed word document report and vendor will share you a PDF report which now cannot be changed / Altered for Management assertion signature  9. Once management assertion is signed then final attestation from Licensed CPA is made and we have our final SOC2 TYPE1 report !  YAY….. [Just check you don’t have any major exceptions in the report]    </vt:lpstr>
      <vt:lpstr>  1. Once we are done with SOC2 TYPE1 , we need to wait minimum for 3 Months and Collect evidences for SOC2 TYPE2 Audit , Evidences list would be similar to what we have seen for SOC2 TYPE1 but depending on frequency we need to collect evidence , If frequency is Monthly then we need to display Monthly evidence for that particular item , so for 3 Months we need to capture 3 separate evidences.   2. The next process / Audit phase would be similar as we did for SOC2 TYPE1  3. Kindly note that if there are any changes to System description or Audit scope for SCo2 TYPE2 then we need to display evidences as per the latest scope / current System description    </vt:lpstr>
      <vt:lpstr>  1. Google Search for “SOC2 reports filetype:pdf” [You may view all available report although a SOC2 report should NOT be available like this but this depends on Company to accept this risk]  2. SOC2 Reports sections Section I — Management assertion Section II — Independent service auditor’s opinion Section III — Systems description  Section IV — Description of controls and test results / Test Matrices Section V (optional) — Management’s response to exceptions – this section is optional, written from the client’s voice, and not a section audited by the auditor.  3. SCG_SOC2-TYPE2-SAMPLE-REPORT_123_V1.0  Walkthrough    </vt:lpstr>
      <vt:lpstr>  1. Create an account at Create an account on AICPA official website https://www.aicpa-cima.com/  2. Register for AICPA SOC2 logo at  https://www.aicpa-cima.com/resources/download/soc-for-service-organizations-logo-guidelines-for-service-organization  3. Go through Terms, Conditions and Guidelines for Service Organizations for using AICPA  SOC2 logo  4. Use SOC certified AICPA logo on marketing materials / Website [Don’t share these logo zip file online [e.g. Zip files , Entities  have to register it and accept the guidelines before using these logos]   </vt:lpstr>
      <vt:lpstr>Analyze if you need SOC2 or not , ISO 27001 is a better alternative option, Go for SOC2 ONLY if your clients are asking for it or you are loosing any deals.   Double check the scope you selected for SOC2  , get it confirmed from relevant departments and teams before main SOC2 tasks commence.  SOC2 vendor will NOT perform any VAPT , Risk Assessment , Incident management , Kindly check services provided by SOC2 vendor.  You need an Information Security Consultant for your organization to communicate and drive SOC2 compliance.  You need an extensive team support [HR team , Legal team,  IT Team , Project team], So do check the availability of resource for your SOC2 tasks.  Study Regulatory laws , Industry best practices , applicable standards and frameworks before implementing SOC2 controls.  Always follow official websites and contacts for AICPA SOC2 https://www.aicpa-cima.com/topic/audit-assurance/audit-and-assurance-greater-than-soc-2      </vt:lpstr>
      <vt:lpstr>1. Individual Licensed CPA and CPA firm  verification  1.1) Are below methods to verify CPA is valid correct? Use below website and check for Individual Licensed CPA and CPA firm https://app.cpaverify.org/search_result    1.2) How can we verify both Individual license CPA and CPA firm have an active license from official AICPA website? Tried below URL but does not seem to work. https://www.aicpa-cima.com/directories     </vt:lpstr>
      <vt:lpstr>2. Who can Attest SOC2 reports? 2.1) Can an individual Licensed CPA having active CPA License AND Not belonging to any CPA firm attest SOC2 report?   2.2) Can an individual Licensed CPA having active CPA License but working with some company which is NOT a License CPA firm can attest a SOC2 report? E.g. We have a Company XYZ [Not a CPA firm] which provide Audit consulting services ties up with a Licensed CPA , So will the reports from this company stands valid [They will have their Company details on main page and report is attested with a Licensed CPA having active CPA License     </vt:lpstr>
      <vt:lpstr>3. Why AICPA does NOT have a central tracker to verify attested reports are valid?  E.g. If we are certified with ISO then we can verify this certificate online by inputting certificate number , Why AICPA does NOT maintain such central tracker to ensure attested reports are valid and NOT forged?  E.g. https://soc2.co.uk/index?page=6  [This vendor maintains all SOC attestation reports in this website]   The reason for asking this query are below risks 1) Once any Company receives SOC2 report then , anyone can edit that PDF and change anything inside that report [e.g. If a Company has any exceptions then they can convert that PDF back to word and remove that exception and again save that as PDF] , And share this to their Clients  2) Any Audit consultancy Vendors can  misue attestation stamp of a licensed CPA  [Audit consultancy Vendors does NOT involve clients who need SOC2 report with Licensed CPA], This can be misued  like they may use just the Stamp of any Licensed CPA and say that Attestation is Done , To overcome this Licensed CPA / CPA firm  Contact details , LinkedIn Profile should be made available on the report, So that client / Customer can verify SOC2 report directly with Licensed CPA without involving vendor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and Procedure Standard operating Procedure [SOP]</dc:title>
  <dc:creator>AJ KHAN [SecureCyberGates.com]</dc:creator>
  <cp:lastModifiedBy>AJ KHAN</cp:lastModifiedBy>
  <cp:revision>154</cp:revision>
  <dcterms:created xsi:type="dcterms:W3CDTF">2025-06-10T09:37:39Z</dcterms:created>
  <dcterms:modified xsi:type="dcterms:W3CDTF">2025-07-13T13:51:38Z</dcterms:modified>
</cp:coreProperties>
</file>