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xmz5y2YPj+e7NP/IHsI/IZO7/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gradFill>
          <a:gsLst>
            <a:gs pos="0">
              <a:srgbClr val="323F4F"/>
            </a:gs>
            <a:gs pos="76000">
              <a:schemeClr val="accent1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 rot="10800000">
            <a:off x="242195" y="54131"/>
            <a:ext cx="6839968" cy="6749738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7098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6"/>
          <p:cNvSpPr>
            <a:spLocks noGrp="1"/>
          </p:cNvSpPr>
          <p:nvPr>
            <p:ph type="pic" idx="2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rgbClr val="323F4F"/>
          </a:solidFill>
          <a:ln>
            <a:noFill/>
          </a:ln>
        </p:spPr>
      </p:sp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gital Product">
  <p:cSld name="Digital Product">
    <p:bg>
      <p:bgPr>
        <a:gradFill>
          <a:gsLst>
            <a:gs pos="0">
              <a:srgbClr val="323F4F"/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2C567A">
                  <a:alpha val="28627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7"/>
          <p:cNvSpPr/>
          <p:nvPr/>
        </p:nvSpPr>
        <p:spPr>
          <a:xfrm rot="10800000">
            <a:off x="2255" y="454055"/>
            <a:ext cx="6029428" cy="594989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060E28"/>
              </a:gs>
              <a:gs pos="100000">
                <a:srgbClr val="33333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7578276" y="3429000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>
            <a:spLocks noGrp="1"/>
          </p:cNvSpPr>
          <p:nvPr>
            <p:ph type="pic" idx="2"/>
          </p:nvPr>
        </p:nvSpPr>
        <p:spPr>
          <a:xfrm>
            <a:off x="-1" y="947452"/>
            <a:ext cx="5703889" cy="432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Numbers Option 2">
  <p:cSld name="Large Numbers Option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8015138" y="2208637"/>
            <a:ext cx="3112534" cy="3117089"/>
          </a:xfrm>
          <a:custGeom>
            <a:avLst/>
            <a:gdLst/>
            <a:ahLst/>
            <a:cxnLst/>
            <a:rect l="l" t="t" r="r" b="b"/>
            <a:pathLst>
              <a:path w="2480310" h="2483940" extrusionOk="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4651994" y="1795087"/>
            <a:ext cx="3813116" cy="3874356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8"/>
          <p:cNvSpPr>
            <a:spLocks noGrp="1"/>
          </p:cNvSpPr>
          <p:nvPr>
            <p:ph type="body" idx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>
            <a:spLocks noGrp="1"/>
          </p:cNvSpPr>
          <p:nvPr>
            <p:ph type="body" idx="2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665259" y="1425981"/>
            <a:ext cx="4790773" cy="4727573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>
            <a:spLocks noGrp="1"/>
          </p:cNvSpPr>
          <p:nvPr>
            <p:ph type="body" idx="3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4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5"/>
          </p:nvPr>
        </p:nvSpPr>
        <p:spPr>
          <a:xfrm>
            <a:off x="2152861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6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7"/>
          </p:nvPr>
        </p:nvSpPr>
        <p:spPr>
          <a:xfrm>
            <a:off x="5572849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8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9"/>
          </p:nvPr>
        </p:nvSpPr>
        <p:spPr>
          <a:xfrm>
            <a:off x="8562145" y="4243333"/>
            <a:ext cx="19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3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0" name="Google Shape;160;p28"/>
          <p:cNvGrpSpPr/>
          <p:nvPr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61" name="Google Shape;161;p28"/>
            <p:cNvSpPr/>
            <p:nvPr/>
          </p:nvSpPr>
          <p:spPr>
            <a:xfrm>
              <a:off x="7999730" y="2980625"/>
              <a:ext cx="391336" cy="1559276"/>
            </a:xfrm>
            <a:custGeom>
              <a:avLst/>
              <a:gdLst/>
              <a:ahLst/>
              <a:cxnLst/>
              <a:rect l="l" t="t" r="r" b="b"/>
              <a:pathLst>
                <a:path w="391336" h="1559276" extrusionOk="0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rgbClr val="162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28"/>
            <p:cNvGrpSpPr/>
            <p:nvPr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63" name="Google Shape;163;p28"/>
              <p:cNvSpPr/>
              <p:nvPr/>
            </p:nvSpPr>
            <p:spPr>
              <a:xfrm>
                <a:off x="8231094" y="2916193"/>
                <a:ext cx="218609" cy="681846"/>
              </a:xfrm>
              <a:custGeom>
                <a:avLst/>
                <a:gdLst/>
                <a:ahLst/>
                <a:cxnLst/>
                <a:rect l="l" t="t" r="r" b="b"/>
                <a:pathLst>
                  <a:path w="218609" h="681846" extrusionOk="0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8"/>
              <p:cNvSpPr/>
              <p:nvPr/>
            </p:nvSpPr>
            <p:spPr>
              <a:xfrm>
                <a:off x="8228692" y="2977563"/>
                <a:ext cx="179537" cy="579335"/>
              </a:xfrm>
              <a:custGeom>
                <a:avLst/>
                <a:gdLst/>
                <a:ahLst/>
                <a:cxnLst/>
                <a:rect l="l" t="t" r="r" b="b"/>
                <a:pathLst>
                  <a:path w="179537" h="579335" extrusionOk="0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8"/>
              <p:cNvSpPr/>
              <p:nvPr/>
            </p:nvSpPr>
            <p:spPr>
              <a:xfrm>
                <a:off x="8030808" y="4045983"/>
                <a:ext cx="2390" cy="5071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5071" extrusionOk="0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8"/>
              <p:cNvSpPr/>
              <p:nvPr/>
            </p:nvSpPr>
            <p:spPr>
              <a:xfrm>
                <a:off x="8033199" y="4052249"/>
                <a:ext cx="8367" cy="23906"/>
              </a:xfrm>
              <a:custGeom>
                <a:avLst/>
                <a:gdLst/>
                <a:ahLst/>
                <a:cxnLst/>
                <a:rect l="l" t="t" r="r" b="b"/>
                <a:pathLst>
                  <a:path w="8367" h="23906" extrusionOk="0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>
                <a:off x="8235532" y="4357787"/>
                <a:ext cx="73772" cy="215698"/>
              </a:xfrm>
              <a:custGeom>
                <a:avLst/>
                <a:gdLst/>
                <a:ahLst/>
                <a:cxnLst/>
                <a:rect l="l" t="t" r="r" b="b"/>
                <a:pathLst>
                  <a:path w="73772" h="215698" extrusionOk="0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8"/>
              <p:cNvSpPr/>
              <p:nvPr/>
            </p:nvSpPr>
            <p:spPr>
              <a:xfrm>
                <a:off x="8055909" y="2994880"/>
                <a:ext cx="168079" cy="446577"/>
              </a:xfrm>
              <a:custGeom>
                <a:avLst/>
                <a:gdLst/>
                <a:ahLst/>
                <a:cxnLst/>
                <a:rect l="l" t="t" r="r" b="b"/>
                <a:pathLst>
                  <a:path w="168079" h="446577" extrusionOk="0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8"/>
              <p:cNvSpPr/>
              <p:nvPr/>
            </p:nvSpPr>
            <p:spPr>
              <a:xfrm>
                <a:off x="8018856" y="3399621"/>
                <a:ext cx="36977" cy="544384"/>
              </a:xfrm>
              <a:custGeom>
                <a:avLst/>
                <a:gdLst/>
                <a:ahLst/>
                <a:cxnLst/>
                <a:rect l="l" t="t" r="r" b="b"/>
                <a:pathLst>
                  <a:path w="36977" h="544384" extrusionOk="0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>
                <a:off x="8039175" y="4014000"/>
                <a:ext cx="127555" cy="373778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373778" extrusionOk="0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>
                <a:off x="8183807" y="4423228"/>
                <a:ext cx="50887" cy="95830"/>
              </a:xfrm>
              <a:custGeom>
                <a:avLst/>
                <a:gdLst/>
                <a:ahLst/>
                <a:cxnLst/>
                <a:rect l="l" t="t" r="r" b="b"/>
                <a:pathLst>
                  <a:path w="50887" h="95830" extrusionOk="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B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pace">
  <p:cSld name="Market Spac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29"/>
          <p:cNvCxnSpPr/>
          <p:nvPr/>
        </p:nvCxnSpPr>
        <p:spPr>
          <a:xfrm>
            <a:off x="6096600" y="1406251"/>
            <a:ext cx="0" cy="449331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74" name="Google Shape;174;p29"/>
          <p:cNvCxnSpPr/>
          <p:nvPr/>
        </p:nvCxnSpPr>
        <p:spPr>
          <a:xfrm rot="10800000">
            <a:off x="432001" y="3652910"/>
            <a:ext cx="11329199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5106600" y="1069941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2"/>
          </p:nvPr>
        </p:nvSpPr>
        <p:spPr>
          <a:xfrm>
            <a:off x="5106600" y="5983879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3"/>
          </p:nvPr>
        </p:nvSpPr>
        <p:spPr>
          <a:xfrm>
            <a:off x="432000" y="3354600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4"/>
          </p:nvPr>
        </p:nvSpPr>
        <p:spPr>
          <a:xfrm>
            <a:off x="9781200" y="3354600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 Boxed">
  <p:cSld name="3 Col Boxed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0"/>
          <p:cNvGrpSpPr/>
          <p:nvPr/>
        </p:nvGrpSpPr>
        <p:grpSpPr>
          <a:xfrm>
            <a:off x="-1579097" y="-793432"/>
            <a:ext cx="9838107" cy="9120772"/>
            <a:chOff x="-1575368" y="-793432"/>
            <a:chExt cx="9838107" cy="9120772"/>
          </a:xfrm>
        </p:grpSpPr>
        <p:sp>
          <p:nvSpPr>
            <p:cNvPr id="184" name="Google Shape;184;p30"/>
            <p:cNvSpPr/>
            <p:nvPr/>
          </p:nvSpPr>
          <p:spPr>
            <a:xfrm rot="10800000">
              <a:off x="0" y="-1"/>
              <a:ext cx="8262739" cy="6858000"/>
            </a:xfrm>
            <a:custGeom>
              <a:avLst/>
              <a:gdLst/>
              <a:ahLst/>
              <a:cxnLst/>
              <a:rect l="l" t="t" r="r" b="b"/>
              <a:pathLst>
                <a:path w="8262739" h="6858000" extrusionOk="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>
              <a:gsLst>
                <a:gs pos="0">
                  <a:srgbClr val="F1F6FA"/>
                </a:gs>
                <a:gs pos="100000">
                  <a:srgbClr val="2C567A">
                    <a:alpha val="7098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 rot="900000">
              <a:off x="-731331" y="24786"/>
              <a:ext cx="7308033" cy="7484336"/>
            </a:xfrm>
            <a:custGeom>
              <a:avLst/>
              <a:gdLst/>
              <a:ahLst/>
              <a:cxnLst/>
              <a:rect l="l" t="t" r="r" b="b"/>
              <a:pathLst>
                <a:path w="7308033" h="7484336" extrusionOk="0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431999" y="1728000"/>
            <a:ext cx="32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2"/>
          </p:nvPr>
        </p:nvSpPr>
        <p:spPr>
          <a:xfrm>
            <a:off x="431999" y="2448000"/>
            <a:ext cx="3240000" cy="36313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6800" tIns="252000" rIns="1368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3"/>
          </p:nvPr>
        </p:nvSpPr>
        <p:spPr>
          <a:xfrm>
            <a:off x="4476499" y="1728000"/>
            <a:ext cx="32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4"/>
          </p:nvPr>
        </p:nvSpPr>
        <p:spPr>
          <a:xfrm>
            <a:off x="4476499" y="2448000"/>
            <a:ext cx="3240000" cy="36313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6800" tIns="252000" rIns="1368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5"/>
          </p:nvPr>
        </p:nvSpPr>
        <p:spPr>
          <a:xfrm>
            <a:off x="8520999" y="1728000"/>
            <a:ext cx="32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10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6"/>
          </p:nvPr>
        </p:nvSpPr>
        <p:spPr>
          <a:xfrm>
            <a:off x="8520999" y="2448000"/>
            <a:ext cx="3240000" cy="36313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6800" tIns="252000" rIns="1368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7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3718631" y="3559389"/>
            <a:ext cx="711237" cy="710310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7763130" y="3559389"/>
            <a:ext cx="711237" cy="710310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31"/>
          <p:cNvCxnSpPr/>
          <p:nvPr/>
        </p:nvCxnSpPr>
        <p:spPr>
          <a:xfrm>
            <a:off x="431800" y="3866682"/>
            <a:ext cx="1132919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039269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2"/>
          </p:nvPr>
        </p:nvSpPr>
        <p:spPr>
          <a:xfrm>
            <a:off x="43179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3"/>
          </p:nvPr>
        </p:nvSpPr>
        <p:spPr>
          <a:xfrm>
            <a:off x="95329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4"/>
          </p:nvPr>
        </p:nvSpPr>
        <p:spPr>
          <a:xfrm>
            <a:off x="147478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5"/>
          </p:nvPr>
        </p:nvSpPr>
        <p:spPr>
          <a:xfrm>
            <a:off x="199628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6"/>
          </p:nvPr>
        </p:nvSpPr>
        <p:spPr>
          <a:xfrm>
            <a:off x="8775703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7"/>
          </p:nvPr>
        </p:nvSpPr>
        <p:spPr>
          <a:xfrm>
            <a:off x="251777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8"/>
          </p:nvPr>
        </p:nvSpPr>
        <p:spPr>
          <a:xfrm>
            <a:off x="303926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9"/>
          </p:nvPr>
        </p:nvSpPr>
        <p:spPr>
          <a:xfrm>
            <a:off x="356076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3"/>
          </p:nvPr>
        </p:nvSpPr>
        <p:spPr>
          <a:xfrm>
            <a:off x="512524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4"/>
          </p:nvPr>
        </p:nvSpPr>
        <p:spPr>
          <a:xfrm>
            <a:off x="408225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5"/>
          </p:nvPr>
        </p:nvSpPr>
        <p:spPr>
          <a:xfrm>
            <a:off x="460375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6"/>
          </p:nvPr>
        </p:nvSpPr>
        <p:spPr>
          <a:xfrm>
            <a:off x="564673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7"/>
          </p:nvPr>
        </p:nvSpPr>
        <p:spPr>
          <a:xfrm>
            <a:off x="616823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8"/>
          </p:nvPr>
        </p:nvSpPr>
        <p:spPr>
          <a:xfrm>
            <a:off x="668972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9"/>
          </p:nvPr>
        </p:nvSpPr>
        <p:spPr>
          <a:xfrm>
            <a:off x="721122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20"/>
          </p:nvPr>
        </p:nvSpPr>
        <p:spPr>
          <a:xfrm>
            <a:off x="773271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21"/>
          </p:nvPr>
        </p:nvSpPr>
        <p:spPr>
          <a:xfrm>
            <a:off x="825420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22"/>
          </p:nvPr>
        </p:nvSpPr>
        <p:spPr>
          <a:xfrm>
            <a:off x="877570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23"/>
          </p:nvPr>
        </p:nvSpPr>
        <p:spPr>
          <a:xfrm>
            <a:off x="929719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24"/>
          </p:nvPr>
        </p:nvSpPr>
        <p:spPr>
          <a:xfrm>
            <a:off x="981869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25"/>
          </p:nvPr>
        </p:nvSpPr>
        <p:spPr>
          <a:xfrm>
            <a:off x="11383174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26"/>
          </p:nvPr>
        </p:nvSpPr>
        <p:spPr>
          <a:xfrm>
            <a:off x="1034018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7"/>
          </p:nvPr>
        </p:nvSpPr>
        <p:spPr>
          <a:xfrm>
            <a:off x="1086167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28"/>
          </p:nvPr>
        </p:nvSpPr>
        <p:spPr>
          <a:xfrm>
            <a:off x="5199063" y="2190750"/>
            <a:ext cx="1793875" cy="5619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29"/>
          </p:nvPr>
        </p:nvSpPr>
        <p:spPr>
          <a:xfrm>
            <a:off x="5250792" y="2505005"/>
            <a:ext cx="1690417" cy="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30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3 Members">
  <p:cSld name="Team 3 Member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 rot="10800000" flipH="1">
            <a:off x="3929261" y="-1"/>
            <a:ext cx="8262739" cy="6858000"/>
          </a:xfrm>
          <a:custGeom>
            <a:avLst/>
            <a:gdLst/>
            <a:ahLst/>
            <a:cxnLst/>
            <a:rect l="l" t="t" r="r" b="b"/>
            <a:pathLst>
              <a:path w="8262739" h="6858000" extrusionOk="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74901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/>
          <p:nvPr/>
        </p:nvSpPr>
        <p:spPr>
          <a:xfrm rot="900000">
            <a:off x="-731331" y="24786"/>
            <a:ext cx="7308033" cy="7484336"/>
          </a:xfrm>
          <a:custGeom>
            <a:avLst/>
            <a:gdLst/>
            <a:ahLst/>
            <a:cxnLst/>
            <a:rect l="l" t="t" r="r" b="b"/>
            <a:pathLst>
              <a:path w="7308033" h="7484336" extrusionOk="0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2"/>
          <p:cNvSpPr>
            <a:spLocks noGrp="1"/>
          </p:cNvSpPr>
          <p:nvPr>
            <p:ph type="pic" idx="2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" name="Google Shape;236;p32"/>
          <p:cNvSpPr>
            <a:spLocks noGrp="1"/>
          </p:cNvSpPr>
          <p:nvPr>
            <p:ph type="pic" idx="3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32"/>
          <p:cNvSpPr>
            <a:spLocks noGrp="1"/>
          </p:cNvSpPr>
          <p:nvPr>
            <p:ph type="pic" idx="4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431800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5"/>
          </p:nvPr>
        </p:nvSpPr>
        <p:spPr>
          <a:xfrm>
            <a:off x="431800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6"/>
          </p:nvPr>
        </p:nvSpPr>
        <p:spPr>
          <a:xfrm>
            <a:off x="431800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7"/>
          </p:nvPr>
        </p:nvSpPr>
        <p:spPr>
          <a:xfrm>
            <a:off x="4088297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8"/>
          </p:nvPr>
        </p:nvSpPr>
        <p:spPr>
          <a:xfrm>
            <a:off x="4088297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9"/>
          </p:nvPr>
        </p:nvSpPr>
        <p:spPr>
          <a:xfrm>
            <a:off x="4088297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3"/>
          </p:nvPr>
        </p:nvSpPr>
        <p:spPr>
          <a:xfrm>
            <a:off x="7744794" y="3557684"/>
            <a:ext cx="2830441" cy="39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4"/>
          </p:nvPr>
        </p:nvSpPr>
        <p:spPr>
          <a:xfrm>
            <a:off x="7744794" y="4452773"/>
            <a:ext cx="2830441" cy="125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5"/>
          </p:nvPr>
        </p:nvSpPr>
        <p:spPr>
          <a:xfrm>
            <a:off x="7744794" y="4082173"/>
            <a:ext cx="2830441" cy="24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1400">
                <a:solidFill>
                  <a:srgbClr val="0C0C0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2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6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6 Members">
  <p:cSld name="Team 6 Member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3"/>
          <p:cNvGrpSpPr/>
          <p:nvPr/>
        </p:nvGrpSpPr>
        <p:grpSpPr>
          <a:xfrm flipH="1">
            <a:off x="3923644" y="-793432"/>
            <a:ext cx="9838107" cy="9120772"/>
            <a:chOff x="-1575368" y="-793432"/>
            <a:chExt cx="9838107" cy="9120772"/>
          </a:xfrm>
        </p:grpSpPr>
        <p:sp>
          <p:nvSpPr>
            <p:cNvPr id="253" name="Google Shape;253;p33"/>
            <p:cNvSpPr/>
            <p:nvPr/>
          </p:nvSpPr>
          <p:spPr>
            <a:xfrm rot="10800000">
              <a:off x="0" y="-1"/>
              <a:ext cx="8262739" cy="6858000"/>
            </a:xfrm>
            <a:custGeom>
              <a:avLst/>
              <a:gdLst/>
              <a:ahLst/>
              <a:cxnLst/>
              <a:rect l="l" t="t" r="r" b="b"/>
              <a:pathLst>
                <a:path w="8262739" h="6858000" extrusionOk="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>
              <a:gsLst>
                <a:gs pos="0">
                  <a:srgbClr val="F1F6FA"/>
                </a:gs>
                <a:gs pos="100000">
                  <a:srgbClr val="2C567A">
                    <a:alpha val="7098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3"/>
            <p:cNvSpPr/>
            <p:nvPr/>
          </p:nvSpPr>
          <p:spPr>
            <a:xfrm rot="900000">
              <a:off x="-731331" y="24786"/>
              <a:ext cx="7308033" cy="7484336"/>
            </a:xfrm>
            <a:custGeom>
              <a:avLst/>
              <a:gdLst/>
              <a:ahLst/>
              <a:cxnLst/>
              <a:rect l="l" t="t" r="r" b="b"/>
              <a:pathLst>
                <a:path w="7308033" h="7484336" extrusionOk="0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33"/>
          <p:cNvSpPr>
            <a:spLocks noGrp="1"/>
          </p:cNvSpPr>
          <p:nvPr>
            <p:ph type="pic" idx="2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6" name="Google Shape;256;p33"/>
          <p:cNvSpPr>
            <a:spLocks noGrp="1"/>
          </p:cNvSpPr>
          <p:nvPr>
            <p:ph type="pic" idx="3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7" name="Google Shape;257;p33"/>
          <p:cNvSpPr>
            <a:spLocks noGrp="1"/>
          </p:cNvSpPr>
          <p:nvPr>
            <p:ph type="pic" idx="4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8" name="Google Shape;258;p33"/>
          <p:cNvSpPr>
            <a:spLocks noGrp="1"/>
          </p:cNvSpPr>
          <p:nvPr>
            <p:ph type="pic" idx="5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33"/>
          <p:cNvSpPr>
            <a:spLocks noGrp="1"/>
          </p:cNvSpPr>
          <p:nvPr>
            <p:ph type="pic" idx="6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0" name="Google Shape;260;p33"/>
          <p:cNvSpPr>
            <a:spLocks noGrp="1"/>
          </p:cNvSpPr>
          <p:nvPr>
            <p:ph type="pic" idx="7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1867409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8"/>
          </p:nvPr>
        </p:nvSpPr>
        <p:spPr>
          <a:xfrm>
            <a:off x="1883223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9"/>
          </p:nvPr>
        </p:nvSpPr>
        <p:spPr>
          <a:xfrm>
            <a:off x="6027207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3"/>
          </p:nvPr>
        </p:nvSpPr>
        <p:spPr>
          <a:xfrm>
            <a:off x="6027207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4"/>
          </p:nvPr>
        </p:nvSpPr>
        <p:spPr>
          <a:xfrm>
            <a:off x="10187004" y="2418150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5"/>
          </p:nvPr>
        </p:nvSpPr>
        <p:spPr>
          <a:xfrm>
            <a:off x="10187004" y="3118312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6"/>
          </p:nvPr>
        </p:nvSpPr>
        <p:spPr>
          <a:xfrm>
            <a:off x="1867409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17"/>
          </p:nvPr>
        </p:nvSpPr>
        <p:spPr>
          <a:xfrm>
            <a:off x="1883223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8"/>
          </p:nvPr>
        </p:nvSpPr>
        <p:spPr>
          <a:xfrm>
            <a:off x="6027207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19"/>
          </p:nvPr>
        </p:nvSpPr>
        <p:spPr>
          <a:xfrm>
            <a:off x="6027207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20"/>
          </p:nvPr>
        </p:nvSpPr>
        <p:spPr>
          <a:xfrm>
            <a:off x="10187004" y="4184865"/>
            <a:ext cx="1572736" cy="6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21"/>
          </p:nvPr>
        </p:nvSpPr>
        <p:spPr>
          <a:xfrm>
            <a:off x="10187004" y="4885027"/>
            <a:ext cx="1572736" cy="3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22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Image">
  <p:cSld name="Section Header With Image">
    <p:bg>
      <p:bgPr>
        <a:gradFill>
          <a:gsLst>
            <a:gs pos="0">
              <a:srgbClr val="323F4F"/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/>
          <p:nvPr/>
        </p:nvSpPr>
        <p:spPr>
          <a:xfrm rot="900000">
            <a:off x="5042826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D5DBE5"/>
              </a:gs>
              <a:gs pos="4000">
                <a:srgbClr val="D5DBE5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  <a:defRPr sz="44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ftr" idx="11"/>
          </p:nvPr>
        </p:nvSpPr>
        <p:spPr>
          <a:xfrm>
            <a:off x="504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4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4"/>
          <p:cNvSpPr/>
          <p:nvPr/>
        </p:nvSpPr>
        <p:spPr>
          <a:xfrm rot="10800000">
            <a:off x="6350256" y="585722"/>
            <a:ext cx="5652866" cy="5578295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95686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>
            <a:spLocks noGrp="1"/>
          </p:cNvSpPr>
          <p:nvPr>
            <p:ph type="pic" idx="2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rgbClr val="323F4F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 With Image">
  <p:cSld name="1_Section Header With Image">
    <p:bg>
      <p:bgPr>
        <a:gradFill>
          <a:gsLst>
            <a:gs pos="0">
              <a:srgbClr val="323F4F"/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94000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5"/>
          <p:cNvSpPr/>
          <p:nvPr/>
        </p:nvSpPr>
        <p:spPr>
          <a:xfrm rot="10800000">
            <a:off x="2255" y="454055"/>
            <a:ext cx="6029428" cy="594989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rgbClr val="323F4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  <a:defRPr sz="44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ftr" idx="11"/>
          </p:nvPr>
        </p:nvSpPr>
        <p:spPr>
          <a:xfrm>
            <a:off x="504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5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6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gradFill>
          <a:gsLst>
            <a:gs pos="0">
              <a:srgbClr val="323F4F"/>
            </a:gs>
            <a:gs pos="76000">
              <a:schemeClr val="accent1"/>
            </a:gs>
            <a:gs pos="100000">
              <a:schemeClr val="accen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/>
          <p:nvPr/>
        </p:nvSpPr>
        <p:spPr>
          <a:xfrm rot="900000">
            <a:off x="5042826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2C567A">
                  <a:alpha val="80784"/>
                </a:srgbClr>
              </a:gs>
              <a:gs pos="47000">
                <a:srgbClr val="2C567A">
                  <a:alpha val="80784"/>
                </a:srgbClr>
              </a:gs>
              <a:gs pos="100000">
                <a:srgbClr val="F2F2F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508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2"/>
          </p:nvPr>
        </p:nvSpPr>
        <p:spPr>
          <a:xfrm>
            <a:off x="6253200" y="1152525"/>
            <a:ext cx="550800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7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53C"/>
              </a:buClr>
              <a:buSzPts val="2400"/>
              <a:buNone/>
              <a:defRPr sz="2400" b="1">
                <a:solidFill>
                  <a:srgbClr val="0915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body" idx="2"/>
          </p:nvPr>
        </p:nvSpPr>
        <p:spPr>
          <a:xfrm>
            <a:off x="432000" y="1584000"/>
            <a:ext cx="5508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3"/>
          </p:nvPr>
        </p:nvSpPr>
        <p:spPr>
          <a:xfrm>
            <a:off x="6253200" y="1584325"/>
            <a:ext cx="550800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body" idx="4"/>
          </p:nvPr>
        </p:nvSpPr>
        <p:spPr>
          <a:xfrm>
            <a:off x="6253200" y="1152525"/>
            <a:ext cx="5508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53C"/>
              </a:buClr>
              <a:buSzPts val="2400"/>
              <a:buNone/>
              <a:defRPr sz="2400" b="1">
                <a:solidFill>
                  <a:srgbClr val="09153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8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9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0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0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rgbClr val="F2F2F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/>
          <p:nvPr/>
        </p:nvSpPr>
        <p:spPr>
          <a:xfrm rot="10800000">
            <a:off x="2289031" y="4124464"/>
            <a:ext cx="6004835" cy="2733536"/>
          </a:xfrm>
          <a:custGeom>
            <a:avLst/>
            <a:gdLst/>
            <a:ahLst/>
            <a:cxnLst/>
            <a:rect l="l" t="t" r="r" b="b"/>
            <a:pathLst>
              <a:path w="6004835" h="2733536" extrusionOk="0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7098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1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1"/>
          </p:nvPr>
        </p:nvSpPr>
        <p:spPr>
          <a:xfrm>
            <a:off x="5181292" y="359999"/>
            <a:ext cx="6579707" cy="576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  <a:defRPr sz="2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3" name="Google Shape;323;p41"/>
          <p:cNvSpPr txBox="1">
            <a:spLocks noGrp="1"/>
          </p:cNvSpPr>
          <p:nvPr>
            <p:ph type="body" idx="2"/>
          </p:nvPr>
        </p:nvSpPr>
        <p:spPr>
          <a:xfrm>
            <a:off x="360000" y="3960000"/>
            <a:ext cx="4186800" cy="216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1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/>
          <p:nvPr/>
        </p:nvSpPr>
        <p:spPr>
          <a:xfrm rot="10800000">
            <a:off x="2289031" y="4124464"/>
            <a:ext cx="6004835" cy="2733536"/>
          </a:xfrm>
          <a:custGeom>
            <a:avLst/>
            <a:gdLst/>
            <a:ahLst/>
            <a:cxnLst/>
            <a:rect l="l" t="t" r="r" b="b"/>
            <a:pathLst>
              <a:path w="6004835" h="2733536" extrusionOk="0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7098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/>
          <p:nvPr/>
        </p:nvSpPr>
        <p:spPr>
          <a:xfrm rot="-900000" flipH="1">
            <a:off x="-643117" y="-519717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 descr="Image Placeholder"/>
          <p:cNvSpPr>
            <a:spLocks noGrp="1"/>
          </p:cNvSpPr>
          <p:nvPr>
            <p:ph type="pic" idx="2"/>
          </p:nvPr>
        </p:nvSpPr>
        <p:spPr>
          <a:xfrm>
            <a:off x="5181291" y="359999"/>
            <a:ext cx="6579708" cy="57649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body" idx="1"/>
          </p:nvPr>
        </p:nvSpPr>
        <p:spPr>
          <a:xfrm>
            <a:off x="359999" y="3960000"/>
            <a:ext cx="4186799" cy="216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 With Image">
  <p:cSld name="2_Section Header With Image">
    <p:bg>
      <p:bgPr>
        <a:gradFill>
          <a:gsLst>
            <a:gs pos="0">
              <a:srgbClr val="323F4F"/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 rot="900000">
            <a:off x="5051675" y="-519718"/>
            <a:ext cx="7777150" cy="7718664"/>
          </a:xfrm>
          <a:custGeom>
            <a:avLst/>
            <a:gdLst/>
            <a:ahLst/>
            <a:cxnLst/>
            <a:rect l="l" t="t" r="r" b="b"/>
            <a:pathLst>
              <a:path w="7777150" h="7718664" extrusionOk="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2C567A">
                  <a:alpha val="28627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0"/>
          <p:cNvSpPr/>
          <p:nvPr/>
        </p:nvSpPr>
        <p:spPr>
          <a:xfrm rot="10800000">
            <a:off x="6162572" y="283536"/>
            <a:ext cx="6029428" cy="594989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rgbClr val="323F4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6842710" y="1641059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1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504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ubTitle" idx="1"/>
          </p:nvPr>
        </p:nvSpPr>
        <p:spPr>
          <a:xfrm>
            <a:off x="6650685" y="3820804"/>
            <a:ext cx="4303959" cy="2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2"/>
          </p:nvPr>
        </p:nvSpPr>
        <p:spPr>
          <a:xfrm>
            <a:off x="6650685" y="4226974"/>
            <a:ext cx="4303959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3"/>
          </p:nvPr>
        </p:nvSpPr>
        <p:spPr>
          <a:xfrm>
            <a:off x="6650685" y="4613337"/>
            <a:ext cx="4303959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4"/>
          </p:nvPr>
        </p:nvSpPr>
        <p:spPr>
          <a:xfrm>
            <a:off x="6650828" y="4999701"/>
            <a:ext cx="4305582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Numbers Option 1">
  <p:cSld name="Large Numbers Option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1616210" y="2143124"/>
            <a:ext cx="3069500" cy="9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7200"/>
              <a:buNone/>
              <a:defRPr sz="72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1631968" y="3314505"/>
            <a:ext cx="3069500" cy="305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3"/>
          </p:nvPr>
        </p:nvSpPr>
        <p:spPr>
          <a:xfrm>
            <a:off x="6753360" y="2143124"/>
            <a:ext cx="30695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7200"/>
              <a:buNone/>
              <a:defRPr sz="72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4"/>
          </p:nvPr>
        </p:nvSpPr>
        <p:spPr>
          <a:xfrm>
            <a:off x="6753360" y="3314701"/>
            <a:ext cx="3069500" cy="305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5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ntro">
  <p:cSld name="Large Intro">
    <p:bg>
      <p:bgPr>
        <a:solidFill>
          <a:srgbClr val="F2F2F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/>
          <p:nvPr/>
        </p:nvSpPr>
        <p:spPr>
          <a:xfrm>
            <a:off x="6133652" y="0"/>
            <a:ext cx="6058348" cy="6858000"/>
          </a:xfrm>
          <a:custGeom>
            <a:avLst/>
            <a:gdLst/>
            <a:ahLst/>
            <a:cxnLst/>
            <a:rect l="l" t="t" r="r" b="b"/>
            <a:pathLst>
              <a:path w="6058348" h="6858000" extrusionOk="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432001" y="3674372"/>
            <a:ext cx="4444800" cy="2728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22"/>
          <p:cNvSpPr>
            <a:spLocks noGrp="1"/>
          </p:cNvSpPr>
          <p:nvPr>
            <p:ph type="pic" idx="2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8" name="Google Shape;48;p22"/>
          <p:cNvSpPr txBox="1">
            <a:spLocks noGrp="1"/>
          </p:cNvSpPr>
          <p:nvPr>
            <p:ph type="ctrTitle"/>
          </p:nvPr>
        </p:nvSpPr>
        <p:spPr>
          <a:xfrm>
            <a:off x="7859469" y="2774487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ubTitle" idx="3"/>
          </p:nvPr>
        </p:nvSpPr>
        <p:spPr>
          <a:xfrm>
            <a:off x="7859469" y="3708115"/>
            <a:ext cx="3863221" cy="14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s Icons 5X">
  <p:cSld name="Bullets as Icons 5X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 rot="10800000">
            <a:off x="0" y="-1"/>
            <a:ext cx="8262739" cy="6858000"/>
          </a:xfrm>
          <a:custGeom>
            <a:avLst/>
            <a:gdLst/>
            <a:ahLst/>
            <a:cxnLst/>
            <a:rect l="l" t="t" r="r" b="b"/>
            <a:pathLst>
              <a:path w="8262739" h="6858000" extrusionOk="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>
            <a:gsLst>
              <a:gs pos="0">
                <a:srgbClr val="F1F6FA"/>
              </a:gs>
              <a:gs pos="100000">
                <a:srgbClr val="2C567A">
                  <a:alpha val="7098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/>
        </p:nvSpPr>
        <p:spPr>
          <a:xfrm rot="900000">
            <a:off x="-731331" y="24786"/>
            <a:ext cx="7308033" cy="7484336"/>
          </a:xfrm>
          <a:custGeom>
            <a:avLst/>
            <a:gdLst/>
            <a:ahLst/>
            <a:cxnLst/>
            <a:rect l="l" t="t" r="r" b="b"/>
            <a:pathLst>
              <a:path w="7308033" h="7484336" extrusionOk="0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1204282" y="2415051"/>
            <a:ext cx="1260000" cy="1243378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/>
          <p:nvPr/>
        </p:nvSpPr>
        <p:spPr>
          <a:xfrm>
            <a:off x="3335141" y="2407561"/>
            <a:ext cx="1260000" cy="1258358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5466000" y="2396622"/>
            <a:ext cx="1260000" cy="1280236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7596859" y="2405818"/>
            <a:ext cx="1260000" cy="1261844"/>
          </a:xfrm>
          <a:custGeom>
            <a:avLst/>
            <a:gdLst/>
            <a:ahLst/>
            <a:cxnLst/>
            <a:rect l="l" t="t" r="r" b="b"/>
            <a:pathLst>
              <a:path w="2480310" h="2483940" extrusionOk="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9727717" y="2392224"/>
            <a:ext cx="1260000" cy="1289033"/>
          </a:xfrm>
          <a:custGeom>
            <a:avLst/>
            <a:gdLst/>
            <a:ahLst/>
            <a:cxnLst/>
            <a:rect l="l" t="t" r="r" b="b"/>
            <a:pathLst>
              <a:path w="2731203" h="2794134" extrusionOk="0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>
            <a:spLocks noGrp="1"/>
          </p:cNvSpPr>
          <p:nvPr>
            <p:ph type="pic" idx="2"/>
          </p:nvPr>
        </p:nvSpPr>
        <p:spPr>
          <a:xfrm>
            <a:off x="1512646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1013542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13542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>
            <a:spLocks noGrp="1"/>
          </p:cNvSpPr>
          <p:nvPr>
            <p:ph type="pic" idx="5"/>
          </p:nvPr>
        </p:nvSpPr>
        <p:spPr>
          <a:xfrm>
            <a:off x="3680081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3"/>
          <p:cNvSpPr txBox="1">
            <a:spLocks noGrp="1"/>
          </p:cNvSpPr>
          <p:nvPr>
            <p:ph type="body" idx="6"/>
          </p:nvPr>
        </p:nvSpPr>
        <p:spPr>
          <a:xfrm>
            <a:off x="3180977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7"/>
          </p:nvPr>
        </p:nvSpPr>
        <p:spPr>
          <a:xfrm>
            <a:off x="3180977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>
            <a:spLocks noGrp="1"/>
          </p:cNvSpPr>
          <p:nvPr>
            <p:ph type="pic" idx="8"/>
          </p:nvPr>
        </p:nvSpPr>
        <p:spPr>
          <a:xfrm>
            <a:off x="5801796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3"/>
          <p:cNvSpPr txBox="1">
            <a:spLocks noGrp="1"/>
          </p:cNvSpPr>
          <p:nvPr>
            <p:ph type="body" idx="9"/>
          </p:nvPr>
        </p:nvSpPr>
        <p:spPr>
          <a:xfrm>
            <a:off x="5302692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13"/>
          </p:nvPr>
        </p:nvSpPr>
        <p:spPr>
          <a:xfrm>
            <a:off x="5302692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>
            <a:spLocks noGrp="1"/>
          </p:cNvSpPr>
          <p:nvPr>
            <p:ph type="pic" idx="14"/>
          </p:nvPr>
        </p:nvSpPr>
        <p:spPr>
          <a:xfrm>
            <a:off x="7923511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>
            <a:spLocks noGrp="1"/>
          </p:cNvSpPr>
          <p:nvPr>
            <p:ph type="body" idx="15"/>
          </p:nvPr>
        </p:nvSpPr>
        <p:spPr>
          <a:xfrm>
            <a:off x="7424407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6"/>
          </p:nvPr>
        </p:nvSpPr>
        <p:spPr>
          <a:xfrm>
            <a:off x="7424407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17"/>
          </p:nvPr>
        </p:nvSpPr>
        <p:spPr>
          <a:xfrm>
            <a:off x="10063513" y="2719813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>
            <a:spLocks noGrp="1"/>
          </p:cNvSpPr>
          <p:nvPr>
            <p:ph type="body" idx="18"/>
          </p:nvPr>
        </p:nvSpPr>
        <p:spPr>
          <a:xfrm>
            <a:off x="9564409" y="395011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9"/>
          </p:nvPr>
        </p:nvSpPr>
        <p:spPr>
          <a:xfrm>
            <a:off x="9518689" y="445067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s Icons 3X Option 1">
  <p:cSld name="Bullets as Icons 3X Option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2522438" y="2219689"/>
            <a:ext cx="1869427" cy="1844766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4866707" y="1914380"/>
            <a:ext cx="2458587" cy="2455384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046" y="2219689"/>
            <a:ext cx="1815606" cy="1844766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3146255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2647151" y="421788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3"/>
          </p:nvPr>
        </p:nvSpPr>
        <p:spPr>
          <a:xfrm>
            <a:off x="2647151" y="471844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>
            <a:spLocks noGrp="1"/>
          </p:cNvSpPr>
          <p:nvPr>
            <p:ph type="pic" idx="4"/>
          </p:nvPr>
        </p:nvSpPr>
        <p:spPr>
          <a:xfrm>
            <a:off x="5785104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4"/>
          <p:cNvSpPr txBox="1">
            <a:spLocks noGrp="1"/>
          </p:cNvSpPr>
          <p:nvPr>
            <p:ph type="body" idx="5"/>
          </p:nvPr>
        </p:nvSpPr>
        <p:spPr>
          <a:xfrm>
            <a:off x="5286000" y="4490958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6"/>
          </p:nvPr>
        </p:nvSpPr>
        <p:spPr>
          <a:xfrm>
            <a:off x="5286000" y="4991513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>
            <a:spLocks noGrp="1"/>
          </p:cNvSpPr>
          <p:nvPr>
            <p:ph type="pic" idx="7"/>
          </p:nvPr>
        </p:nvSpPr>
        <p:spPr>
          <a:xfrm>
            <a:off x="8423953" y="28311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4"/>
          <p:cNvSpPr txBox="1">
            <a:spLocks noGrp="1"/>
          </p:cNvSpPr>
          <p:nvPr>
            <p:ph type="body" idx="8"/>
          </p:nvPr>
        </p:nvSpPr>
        <p:spPr>
          <a:xfrm>
            <a:off x="7924849" y="4217885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9"/>
          </p:nvPr>
        </p:nvSpPr>
        <p:spPr>
          <a:xfrm>
            <a:off x="7924849" y="471844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3"/>
          </p:nvPr>
        </p:nvSpPr>
        <p:spPr>
          <a:xfrm>
            <a:off x="431799" y="1008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s Icons 3X Option 2">
  <p:cSld name="Bullets as Icons 3X Option 2">
    <p:bg>
      <p:bgPr>
        <a:solidFill>
          <a:srgbClr val="F2F2F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6133652" y="0"/>
            <a:ext cx="6058348" cy="6858000"/>
          </a:xfrm>
          <a:custGeom>
            <a:avLst/>
            <a:gdLst/>
            <a:ahLst/>
            <a:cxnLst/>
            <a:rect l="l" t="t" r="r" b="b"/>
            <a:pathLst>
              <a:path w="6058348" h="6858000" extrusionOk="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4693518" y="4756649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469310" y="2429248"/>
            <a:ext cx="1544981" cy="152460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2356714" y="2112919"/>
            <a:ext cx="2031890" cy="2029243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5"/>
          <p:cNvSpPr/>
          <p:nvPr/>
        </p:nvSpPr>
        <p:spPr>
          <a:xfrm>
            <a:off x="4753268" y="2429248"/>
            <a:ext cx="1500501" cy="1524600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>
            <a:spLocks noGrp="1"/>
          </p:cNvSpPr>
          <p:nvPr>
            <p:ph type="pic" idx="2"/>
          </p:nvPr>
        </p:nvSpPr>
        <p:spPr>
          <a:xfrm>
            <a:off x="931393" y="2880652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 txBox="1">
            <a:spLocks noGrp="1"/>
          </p:cNvSpPr>
          <p:nvPr>
            <p:ph type="body" idx="3"/>
          </p:nvPr>
        </p:nvSpPr>
        <p:spPr>
          <a:xfrm>
            <a:off x="431800" y="4256094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4"/>
          </p:nvPr>
        </p:nvSpPr>
        <p:spPr>
          <a:xfrm>
            <a:off x="431800" y="4756649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>
            <a:spLocks noGrp="1"/>
          </p:cNvSpPr>
          <p:nvPr>
            <p:ph type="pic" idx="5"/>
          </p:nvPr>
        </p:nvSpPr>
        <p:spPr>
          <a:xfrm>
            <a:off x="3098828" y="2844076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 txBox="1">
            <a:spLocks noGrp="1"/>
          </p:cNvSpPr>
          <p:nvPr>
            <p:ph type="body" idx="6"/>
          </p:nvPr>
        </p:nvSpPr>
        <p:spPr>
          <a:xfrm>
            <a:off x="2590091" y="4256094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7"/>
          </p:nvPr>
        </p:nvSpPr>
        <p:spPr>
          <a:xfrm>
            <a:off x="2590091" y="4756649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8"/>
          </p:nvPr>
        </p:nvSpPr>
        <p:spPr>
          <a:xfrm>
            <a:off x="5193111" y="2880652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 txBox="1">
            <a:spLocks noGrp="1"/>
          </p:cNvSpPr>
          <p:nvPr>
            <p:ph type="body" idx="9"/>
          </p:nvPr>
        </p:nvSpPr>
        <p:spPr>
          <a:xfrm>
            <a:off x="4693518" y="4256094"/>
            <a:ext cx="16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7859469" y="2774487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ubTitle" idx="13"/>
          </p:nvPr>
        </p:nvSpPr>
        <p:spPr>
          <a:xfrm>
            <a:off x="7859469" y="3708115"/>
            <a:ext cx="3863221" cy="14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s Icons 4X Option 1">
  <p:cSld name="Bullets as Icons 4X Option 1">
    <p:bg>
      <p:bgPr>
        <a:solidFill>
          <a:srgbClr val="F2F2F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/>
          <p:nvPr/>
        </p:nvSpPr>
        <p:spPr>
          <a:xfrm>
            <a:off x="6133652" y="0"/>
            <a:ext cx="6058348" cy="6858000"/>
          </a:xfrm>
          <a:custGeom>
            <a:avLst/>
            <a:gdLst/>
            <a:ahLst/>
            <a:cxnLst/>
            <a:rect l="l" t="t" r="r" b="b"/>
            <a:pathLst>
              <a:path w="6058348" h="6858000" extrusionOk="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1634555" y="607910"/>
            <a:ext cx="1404528" cy="1386000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3628054" y="462380"/>
            <a:ext cx="1679248" cy="1677060"/>
          </a:xfrm>
          <a:custGeom>
            <a:avLst/>
            <a:gdLst/>
            <a:ahLst/>
            <a:cxnLst/>
            <a:rect l="l" t="t" r="r" b="b"/>
            <a:pathLst>
              <a:path w="2517880" h="2514600" extrusionOk="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1511544" y="3457426"/>
            <a:ext cx="1650551" cy="1677060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3454539" y="3281335"/>
            <a:ext cx="2026278" cy="2029243"/>
          </a:xfrm>
          <a:custGeom>
            <a:avLst/>
            <a:gdLst/>
            <a:ahLst/>
            <a:cxnLst/>
            <a:rect l="l" t="t" r="r" b="b"/>
            <a:pathLst>
              <a:path w="2480310" h="2483940" extrusionOk="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>
            <a:spLocks noGrp="1"/>
          </p:cNvSpPr>
          <p:nvPr>
            <p:ph type="pic" idx="2"/>
          </p:nvPr>
        </p:nvSpPr>
        <p:spPr>
          <a:xfrm>
            <a:off x="2026412" y="990014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1526819" y="2283776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3"/>
          </p:nvPr>
        </p:nvSpPr>
        <p:spPr>
          <a:xfrm>
            <a:off x="1526819" y="2557458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>
            <a:spLocks noGrp="1"/>
          </p:cNvSpPr>
          <p:nvPr>
            <p:ph type="pic" idx="4"/>
          </p:nvPr>
        </p:nvSpPr>
        <p:spPr>
          <a:xfrm>
            <a:off x="4157271" y="990014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6"/>
          <p:cNvSpPr txBox="1">
            <a:spLocks noGrp="1"/>
          </p:cNvSpPr>
          <p:nvPr>
            <p:ph type="body" idx="5"/>
          </p:nvPr>
        </p:nvSpPr>
        <p:spPr>
          <a:xfrm>
            <a:off x="3657678" y="2283776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6"/>
          </p:nvPr>
        </p:nvSpPr>
        <p:spPr>
          <a:xfrm>
            <a:off x="3657678" y="2557458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>
            <a:spLocks noGrp="1"/>
          </p:cNvSpPr>
          <p:nvPr>
            <p:ph type="pic" idx="7"/>
          </p:nvPr>
        </p:nvSpPr>
        <p:spPr>
          <a:xfrm>
            <a:off x="2025434" y="3985060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6"/>
          <p:cNvSpPr txBox="1">
            <a:spLocks noGrp="1"/>
          </p:cNvSpPr>
          <p:nvPr>
            <p:ph type="body" idx="8"/>
          </p:nvPr>
        </p:nvSpPr>
        <p:spPr>
          <a:xfrm>
            <a:off x="1526819" y="5448144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9"/>
          </p:nvPr>
        </p:nvSpPr>
        <p:spPr>
          <a:xfrm>
            <a:off x="1526819" y="5721826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13"/>
          </p:nvPr>
        </p:nvSpPr>
        <p:spPr>
          <a:xfrm>
            <a:off x="4156293" y="3985060"/>
            <a:ext cx="621792" cy="621792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6"/>
          <p:cNvSpPr txBox="1">
            <a:spLocks noGrp="1"/>
          </p:cNvSpPr>
          <p:nvPr>
            <p:ph type="body" idx="14"/>
          </p:nvPr>
        </p:nvSpPr>
        <p:spPr>
          <a:xfrm>
            <a:off x="3657678" y="5448144"/>
            <a:ext cx="16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5"/>
          </p:nvPr>
        </p:nvSpPr>
        <p:spPr>
          <a:xfrm>
            <a:off x="3657678" y="5721826"/>
            <a:ext cx="1620000" cy="43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7859469" y="2774487"/>
            <a:ext cx="386322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6"/>
          </p:nvPr>
        </p:nvSpPr>
        <p:spPr>
          <a:xfrm>
            <a:off x="7859469" y="3708115"/>
            <a:ext cx="3863221" cy="14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orbel"/>
              <a:buNone/>
              <a:defRPr sz="3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nesotaworks.net/ViewJob.aspx" TargetMode="External"/><Relationship Id="rId7" Type="http://schemas.openxmlformats.org/officeDocument/2006/relationships/hyperlink" Target="https://www.bls.gov/ooh/computer-and-information-technology/computer-support-specialist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www.linkedin.com/jobs/search/?currentJobId=3891685260&amp;f_AL=true&amp;f_E=2&amp;f_SB2=1&amp;f_WT=2&amp;geoId=103644278&amp;keywords=it%20support%20specialist&amp;location=United%20States&amp;origin=JOB_SEARCH_PAGE_KEYWORD_AUTOCOMPLETE&amp;refresh=true" TargetMode="External"/><Relationship Id="rId4" Type="http://schemas.openxmlformats.org/officeDocument/2006/relationships/hyperlink" Target="https://www.linkedin.com/jobs/view/3891685260/?alternateChannel=search&amp;refId=%2BV3MtTyYsT6nkRc4KpAq9g%3D%3D&amp;trackingId=194dTyuRgU7TVRRFa0sbmg%3D%3D&amp;trk=d_flagship3_search_srp_job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ites.google.com/d/1pfI0vcpCCztrSfh1j7AkAHePcKcMMGmr/p/1MjJ4zPTd_IVL6rF3iyluFipcxHkPXdfH/edit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image/file:/home/oai/share/Five%20Year%20Career%20Plan%20done.pdf" TargetMode="External"/><Relationship Id="rId4" Type="http://schemas.openxmlformats.org/officeDocument/2006/relationships/hyperlink" Target="https://docs.google.com/presentation/d/1R4O7OFZNgl-85aDL3oyPJORXy5IpfENz/edit?slide=id.p3#slide=id.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image/file:/home/oai/share/Five%20Year%20Career%20Plan%20done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"/>
          <p:cNvSpPr txBox="1"/>
          <p:nvPr/>
        </p:nvSpPr>
        <p:spPr>
          <a:xfrm>
            <a:off x="432000" y="4320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endParaRPr sz="4400" b="1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p2"/>
          <p:cNvSpPr txBox="1"/>
          <p:nvPr/>
        </p:nvSpPr>
        <p:spPr>
          <a:xfrm>
            <a:off x="520899" y="978700"/>
            <a:ext cx="5360900" cy="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B3F2"/>
              </a:buClr>
              <a:buSzPts val="4800"/>
              <a:buFont typeface="Arial"/>
              <a:buNone/>
            </a:pPr>
            <a:r>
              <a:rPr lang="en-US" sz="4800" b="1" cap="none">
                <a:solidFill>
                  <a:srgbClr val="05B3F2"/>
                </a:solidFill>
                <a:latin typeface="Calibri"/>
                <a:ea typeface="Calibri"/>
                <a:cs typeface="Calibri"/>
                <a:sym typeface="Calibri"/>
              </a:rPr>
              <a:t>LADAN ABDI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B3F2"/>
              </a:buClr>
              <a:buSzPts val="4800"/>
              <a:buFont typeface="Arial"/>
              <a:buNone/>
            </a:pPr>
            <a:r>
              <a:rPr lang="en-US" sz="4800" b="1" cap="none">
                <a:solidFill>
                  <a:srgbClr val="05B3F2"/>
                </a:solidFill>
                <a:latin typeface="Calibri"/>
                <a:ea typeface="Calibri"/>
                <a:cs typeface="Calibri"/>
                <a:sym typeface="Calibri"/>
              </a:rPr>
              <a:t>CENTURY COLLEGE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B3F2"/>
              </a:buClr>
              <a:buSzPts val="4800"/>
              <a:buFont typeface="Arial"/>
              <a:buNone/>
            </a:pPr>
            <a:r>
              <a:rPr lang="en-US" sz="4800" b="1" cap="none">
                <a:solidFill>
                  <a:srgbClr val="05B3F2"/>
                </a:solidFill>
                <a:latin typeface="Calibri"/>
                <a:ea typeface="Calibri"/>
                <a:cs typeface="Calibri"/>
                <a:sym typeface="Calibri"/>
              </a:rPr>
              <a:t>INET 1100-90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1" cap="none">
              <a:solidFill>
                <a:srgbClr val="05B3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B3F2"/>
              </a:buClr>
              <a:buSzPts val="4800"/>
              <a:buFont typeface="Arial"/>
              <a:buNone/>
            </a:pPr>
            <a:r>
              <a:rPr lang="en-US" sz="4800" b="1" cap="none">
                <a:solidFill>
                  <a:srgbClr val="05B3F2"/>
                </a:solidFill>
                <a:latin typeface="Calibri"/>
                <a:ea typeface="Calibri"/>
                <a:cs typeface="Calibri"/>
                <a:sym typeface="Calibri"/>
              </a:rPr>
              <a:t>5-YEAR CAREER PLANNING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sz="4800" b="1" cap="none">
              <a:solidFill>
                <a:srgbClr val="05B3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B3F2"/>
              </a:buClr>
              <a:buSzPts val="2000"/>
              <a:buFont typeface="Arial"/>
              <a:buNone/>
            </a:pPr>
            <a:r>
              <a:rPr lang="en-US" sz="2000" b="1" cap="none">
                <a:solidFill>
                  <a:srgbClr val="05B3F2"/>
                </a:solidFill>
                <a:latin typeface="Calibri"/>
                <a:ea typeface="Calibri"/>
                <a:cs typeface="Calibri"/>
                <a:sym typeface="Calibri"/>
              </a:rPr>
              <a:t>12/16/2025</a:t>
            </a: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11728948" y="6385422"/>
            <a:ext cx="288000" cy="28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" descr="A person walking up stairs to a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4025" y="473999"/>
            <a:ext cx="1164546" cy="10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1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1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1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1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1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1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1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1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1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1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1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1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1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1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1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1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1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1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1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1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1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1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1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1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1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Timeline &amp; Conclusion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11"/>
          <p:cNvSpPr/>
          <p:nvPr/>
        </p:nvSpPr>
        <p:spPr>
          <a:xfrm>
            <a:off x="4390699" y="852651"/>
            <a:ext cx="1461687" cy="1948915"/>
          </a:xfrm>
          <a:prstGeom prst="roundRect">
            <a:avLst>
              <a:gd name="adj" fmla="val 41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1603" y="913554"/>
            <a:ext cx="304518" cy="3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1"/>
          <p:cNvSpPr/>
          <p:nvPr/>
        </p:nvSpPr>
        <p:spPr>
          <a:xfrm>
            <a:off x="4817024" y="913554"/>
            <a:ext cx="1035361" cy="3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1"/>
          <p:cNvSpPr/>
          <p:nvPr/>
        </p:nvSpPr>
        <p:spPr>
          <a:xfrm>
            <a:off x="4451603" y="1278976"/>
            <a:ext cx="1400783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Complete AAS</a:t>
            </a:r>
            <a:endParaRPr sz="13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4451603" y="1583494"/>
            <a:ext cx="140078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Finish AAS in Cybersecurity</a:t>
            </a: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5791482" y="1766205"/>
            <a:ext cx="243614" cy="365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1"/>
          <p:cNvSpPr/>
          <p:nvPr/>
        </p:nvSpPr>
        <p:spPr>
          <a:xfrm>
            <a:off x="5974193" y="852651"/>
            <a:ext cx="1461687" cy="1948915"/>
          </a:xfrm>
          <a:prstGeom prst="roundRect">
            <a:avLst>
              <a:gd name="adj" fmla="val 41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1" name="Google Shape;671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5096" y="913554"/>
            <a:ext cx="304518" cy="3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11"/>
          <p:cNvSpPr/>
          <p:nvPr/>
        </p:nvSpPr>
        <p:spPr>
          <a:xfrm>
            <a:off x="6400518" y="913554"/>
            <a:ext cx="1035361" cy="3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2025–26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1"/>
          <p:cNvSpPr/>
          <p:nvPr/>
        </p:nvSpPr>
        <p:spPr>
          <a:xfrm>
            <a:off x="6035096" y="1278976"/>
            <a:ext cx="1400783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Begin Help Desk</a:t>
            </a:r>
            <a:endParaRPr sz="13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1"/>
          <p:cNvSpPr/>
          <p:nvPr/>
        </p:nvSpPr>
        <p:spPr>
          <a:xfrm>
            <a:off x="6035096" y="1583494"/>
            <a:ext cx="140078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Start help desk role</a:t>
            </a: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1"/>
          <p:cNvSpPr/>
          <p:nvPr/>
        </p:nvSpPr>
        <p:spPr>
          <a:xfrm>
            <a:off x="7374976" y="1766205"/>
            <a:ext cx="243614" cy="365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1"/>
          <p:cNvSpPr/>
          <p:nvPr/>
        </p:nvSpPr>
        <p:spPr>
          <a:xfrm>
            <a:off x="7557686" y="852651"/>
            <a:ext cx="1461687" cy="1948915"/>
          </a:xfrm>
          <a:prstGeom prst="roundRect">
            <a:avLst>
              <a:gd name="adj" fmla="val 41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7" name="Google Shape;677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8590" y="913554"/>
            <a:ext cx="304518" cy="3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1"/>
          <p:cNvSpPr/>
          <p:nvPr/>
        </p:nvSpPr>
        <p:spPr>
          <a:xfrm>
            <a:off x="7984012" y="913554"/>
            <a:ext cx="1035361" cy="3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1"/>
          <p:cNvSpPr/>
          <p:nvPr/>
        </p:nvSpPr>
        <p:spPr>
          <a:xfrm>
            <a:off x="7618590" y="1278976"/>
            <a:ext cx="1400783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Earn Security+</a:t>
            </a:r>
            <a:endParaRPr sz="13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1"/>
          <p:cNvSpPr/>
          <p:nvPr/>
        </p:nvSpPr>
        <p:spPr>
          <a:xfrm>
            <a:off x="7618590" y="1583494"/>
            <a:ext cx="140078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Move into cyber role</a:t>
            </a: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1"/>
          <p:cNvSpPr/>
          <p:nvPr/>
        </p:nvSpPr>
        <p:spPr>
          <a:xfrm>
            <a:off x="8958470" y="1766205"/>
            <a:ext cx="243614" cy="365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1"/>
          <p:cNvSpPr/>
          <p:nvPr/>
        </p:nvSpPr>
        <p:spPr>
          <a:xfrm>
            <a:off x="9141180" y="852651"/>
            <a:ext cx="1461687" cy="1948915"/>
          </a:xfrm>
          <a:prstGeom prst="roundRect">
            <a:avLst>
              <a:gd name="adj" fmla="val 41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1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2084" y="913554"/>
            <a:ext cx="304518" cy="3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1"/>
          <p:cNvSpPr/>
          <p:nvPr/>
        </p:nvSpPr>
        <p:spPr>
          <a:xfrm>
            <a:off x="9567506" y="913554"/>
            <a:ext cx="1035361" cy="3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2027–28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1"/>
          <p:cNvSpPr/>
          <p:nvPr/>
        </p:nvSpPr>
        <p:spPr>
          <a:xfrm>
            <a:off x="9202084" y="1278976"/>
            <a:ext cx="1400783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SOC/IAM Analyst</a:t>
            </a:r>
            <a:endParaRPr sz="13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9202084" y="1583494"/>
            <a:ext cx="140078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SOC Analyst or IAM Specialist</a:t>
            </a: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1"/>
          <p:cNvSpPr/>
          <p:nvPr/>
        </p:nvSpPr>
        <p:spPr>
          <a:xfrm>
            <a:off x="10541964" y="1766205"/>
            <a:ext cx="243614" cy="365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1"/>
          <p:cNvSpPr/>
          <p:nvPr/>
        </p:nvSpPr>
        <p:spPr>
          <a:xfrm>
            <a:off x="10724674" y="852651"/>
            <a:ext cx="1461687" cy="1948915"/>
          </a:xfrm>
          <a:prstGeom prst="roundRect">
            <a:avLst>
              <a:gd name="adj" fmla="val 41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1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5578" y="913554"/>
            <a:ext cx="304518" cy="3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1"/>
          <p:cNvSpPr/>
          <p:nvPr/>
        </p:nvSpPr>
        <p:spPr>
          <a:xfrm>
            <a:off x="11151000" y="913554"/>
            <a:ext cx="1035361" cy="30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2029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10785578" y="1278976"/>
            <a:ext cx="1400783" cy="21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2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Security Engineer</a:t>
            </a:r>
            <a:endParaRPr sz="13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10785578" y="1583494"/>
            <a:ext cx="140078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Become Cybersecurity/IAM Engineer</a:t>
            </a: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1"/>
          <p:cNvSpPr/>
          <p:nvPr/>
        </p:nvSpPr>
        <p:spPr>
          <a:xfrm>
            <a:off x="4390699" y="3654217"/>
            <a:ext cx="7795662" cy="267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Through dedication to ethics, continuous learning, and hands‑on experience, I will progress from help desk support to become a cybersecurity leader specialising in IAM.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Thank you for reviewing my five‑year career plan.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1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[12]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700" name="Google Shape;700;p12" descr="A close-up of a cv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36" y="68289"/>
            <a:ext cx="11098012" cy="672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3"/>
          <p:cNvSpPr txBox="1">
            <a:spLocks noGrp="1"/>
          </p:cNvSpPr>
          <p:nvPr>
            <p:ph type="title"/>
          </p:nvPr>
        </p:nvSpPr>
        <p:spPr>
          <a:xfrm>
            <a:off x="241500" y="787600"/>
            <a:ext cx="113292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Sources:</a:t>
            </a:r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body" idx="5"/>
          </p:nvPr>
        </p:nvSpPr>
        <p:spPr>
          <a:xfrm>
            <a:off x="63499" y="881000"/>
            <a:ext cx="11329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/>
          </a:p>
        </p:txBody>
      </p:sp>
      <p:sp>
        <p:nvSpPr>
          <p:cNvPr id="708" name="Google Shape;708;p13"/>
          <p:cNvSpPr/>
          <p:nvPr/>
        </p:nvSpPr>
        <p:spPr>
          <a:xfrm>
            <a:off x="449014" y="1525289"/>
            <a:ext cx="959312" cy="946657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3"/>
          <p:cNvSpPr txBox="1">
            <a:spLocks noGrp="1"/>
          </p:cNvSpPr>
          <p:nvPr>
            <p:ph type="body" idx="1"/>
          </p:nvPr>
        </p:nvSpPr>
        <p:spPr>
          <a:xfrm>
            <a:off x="1692410" y="1520824"/>
            <a:ext cx="3437800" cy="84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5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Minnesota works.net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13"/>
          <p:cNvSpPr txBox="1">
            <a:spLocks noGrp="1"/>
          </p:cNvSpPr>
          <p:nvPr>
            <p:ph type="body" idx="2"/>
          </p:nvPr>
        </p:nvSpPr>
        <p:spPr>
          <a:xfrm>
            <a:off x="1390668" y="2616005"/>
            <a:ext cx="4339500" cy="152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Support Specialist - Information Technology Specialist 1</a:t>
            </a:r>
            <a:endParaRPr sz="16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https://www.minnesotaworks.net/ViewJob.aspx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3"/>
          <p:cNvSpPr/>
          <p:nvPr/>
        </p:nvSpPr>
        <p:spPr>
          <a:xfrm>
            <a:off x="5880221" y="1499889"/>
            <a:ext cx="931694" cy="946657"/>
          </a:xfrm>
          <a:custGeom>
            <a:avLst/>
            <a:gdLst/>
            <a:ahLst/>
            <a:cxnLst/>
            <a:rect l="l" t="t" r="r" b="b"/>
            <a:pathLst>
              <a:path w="2539572" h="2580358" extrusionOk="0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3"/>
          <p:cNvSpPr txBox="1">
            <a:spLocks noGrp="1"/>
          </p:cNvSpPr>
          <p:nvPr>
            <p:ph type="body" idx="3"/>
          </p:nvPr>
        </p:nvSpPr>
        <p:spPr>
          <a:xfrm>
            <a:off x="7121660" y="1495424"/>
            <a:ext cx="3641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5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LinkedIn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3" name="Google Shape;713;p13"/>
          <p:cNvSpPr txBox="1">
            <a:spLocks noGrp="1"/>
          </p:cNvSpPr>
          <p:nvPr>
            <p:ph type="body" idx="4"/>
          </p:nvPr>
        </p:nvSpPr>
        <p:spPr>
          <a:xfrm>
            <a:off x="6804160" y="2501901"/>
            <a:ext cx="4834800" cy="183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Support Specialist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https://www.linkedin.com/jobs/search/?currentJobId=3891685260&amp;f_AL=true&amp;f_E=2&amp;f_SB2=1&amp;f_WT=2&amp;geoId=103644278&amp;keywords=it%20support%20specialist&amp;location=United%20States&amp;origin=JOB_SEARCH_PAGE_KEYWORD_AUTOCOMPLETE&amp;refresh=true</a:t>
            </a: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p13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15" name="Google Shape;715;p13" descr="Bullseye"/>
          <p:cNvPicPr preferRelativeResize="0"/>
          <p:nvPr/>
        </p:nvPicPr>
        <p:blipFill rotWithShape="1">
          <a:blip r:embed="rId6">
            <a:alphaModFix/>
          </a:blip>
          <a:srcRect t="5791" b="5791"/>
          <a:stretch/>
        </p:blipFill>
        <p:spPr>
          <a:xfrm>
            <a:off x="637846" y="1802002"/>
            <a:ext cx="576765" cy="50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3" descr="Bullseye"/>
          <p:cNvPicPr preferRelativeResize="0"/>
          <p:nvPr/>
        </p:nvPicPr>
        <p:blipFill rotWithShape="1">
          <a:blip r:embed="rId6">
            <a:alphaModFix/>
          </a:blip>
          <a:srcRect t="5791" b="5791"/>
          <a:stretch/>
        </p:blipFill>
        <p:spPr>
          <a:xfrm>
            <a:off x="6035345" y="1725801"/>
            <a:ext cx="576765" cy="50996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3"/>
          <p:cNvSpPr/>
          <p:nvPr/>
        </p:nvSpPr>
        <p:spPr>
          <a:xfrm>
            <a:off x="245813" y="4217689"/>
            <a:ext cx="959312" cy="946657"/>
          </a:xfrm>
          <a:custGeom>
            <a:avLst/>
            <a:gdLst/>
            <a:ahLst/>
            <a:cxnLst/>
            <a:rect l="l" t="t" r="r" b="b"/>
            <a:pathLst>
              <a:path w="2647519" h="2612594" extrusionOk="0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13"/>
          <p:cNvSpPr txBox="1"/>
          <p:nvPr/>
        </p:nvSpPr>
        <p:spPr>
          <a:xfrm>
            <a:off x="1409700" y="4445000"/>
            <a:ext cx="49149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 Bureau of Labor Statistics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Support Specialists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https://www.bls.gov/ooh/computer-and-information-technology/computer-support-specialists.htm</a:t>
            </a:r>
            <a:r>
              <a:rPr lang="en-US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9" name="Google Shape;719;p13" descr="Bullseye"/>
          <p:cNvPicPr preferRelativeResize="0"/>
          <p:nvPr/>
        </p:nvPicPr>
        <p:blipFill rotWithShape="1">
          <a:blip r:embed="rId6">
            <a:alphaModFix/>
          </a:blip>
          <a:srcRect t="5791" b="5791"/>
          <a:stretch/>
        </p:blipFill>
        <p:spPr>
          <a:xfrm>
            <a:off x="447345" y="4443601"/>
            <a:ext cx="576765" cy="50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4"/>
          <p:cNvSpPr txBox="1">
            <a:spLocks noGrp="1"/>
          </p:cNvSpPr>
          <p:nvPr>
            <p:ph type="title"/>
          </p:nvPr>
        </p:nvSpPr>
        <p:spPr>
          <a:xfrm>
            <a:off x="6842710" y="1641059"/>
            <a:ext cx="4793714" cy="207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/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6650685" y="4443104"/>
            <a:ext cx="4303959" cy="2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Ladan Abdi</a:t>
            </a:r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body" idx="3"/>
          </p:nvPr>
        </p:nvSpPr>
        <p:spPr>
          <a:xfrm>
            <a:off x="6650685" y="4714937"/>
            <a:ext cx="4303959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Ladan.abdi@my.century.edu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8" name="Google Shape;728;p14" descr="User" title="Icon - Presenter Na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1325" y="4444768"/>
            <a:ext cx="218900" cy="2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14" descr="Envelope" title="Icon Presenter Ema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1325" y="4713246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14"/>
          <p:cNvSpPr>
            <a:spLocks noGrp="1"/>
          </p:cNvSpPr>
          <p:nvPr>
            <p:ph type="sldNum" idx="1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31" name="Google Shape;731;p14"/>
          <p:cNvSpPr txBox="1"/>
          <p:nvPr/>
        </p:nvSpPr>
        <p:spPr>
          <a:xfrm>
            <a:off x="9032425" y="6375300"/>
            <a:ext cx="164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Portfolio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"/>
          <p:cNvSpPr/>
          <p:nvPr/>
        </p:nvSpPr>
        <p:spPr>
          <a:xfrm>
            <a:off x="492868" y="1218073"/>
            <a:ext cx="3776024" cy="182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&amp; Ethics</a:t>
            </a:r>
            <a:br>
              <a:rPr lang="en-US" sz="346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Motivation and Guiding Principles</a:t>
            </a:r>
            <a:endParaRPr sz="346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"/>
          <p:cNvSpPr/>
          <p:nvPr/>
        </p:nvSpPr>
        <p:spPr>
          <a:xfrm>
            <a:off x="4390699" y="609036"/>
            <a:ext cx="7795662" cy="2801566"/>
          </a:xfrm>
          <a:prstGeom prst="roundRect">
            <a:avLst>
              <a:gd name="adj" fmla="val 2174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4512506" y="730843"/>
            <a:ext cx="7552047" cy="255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I am a cybersecurity student developing my technical foundation while embracing a strong ethical mindset. This portfolio captures my motivations and five‑year vision.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b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Help desk and cybersecurity roles provide hands‑on experience protecting data and supporting users while paving the way toward leadership in identity and access management.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4390699" y="3654217"/>
            <a:ext cx="7795662" cy="2557952"/>
          </a:xfrm>
          <a:prstGeom prst="roundRect">
            <a:avLst>
              <a:gd name="adj" fmla="val 2381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">
            <a:hlinkClick r:id="rId4"/>
          </p:cNvPr>
          <p:cNvSpPr/>
          <p:nvPr/>
        </p:nvSpPr>
        <p:spPr>
          <a:xfrm>
            <a:off x="4512506" y="3776024"/>
            <a:ext cx="7552047" cy="23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Ethics &amp; Core Values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Honesty – truthful work and communication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Integrity – do the right thing even without oversight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Responsibility – apply knowledge wisely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Confidentiality – respect personal data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Accountability – own my actions and decisions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"/>
          <p:cNvSpPr/>
          <p:nvPr/>
        </p:nvSpPr>
        <p:spPr>
          <a:xfrm>
            <a:off x="5639" y="0"/>
            <a:ext cx="12180722" cy="730843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"/>
          <p:cNvSpPr/>
          <p:nvPr/>
        </p:nvSpPr>
        <p:spPr>
          <a:xfrm>
            <a:off x="492868" y="146169"/>
            <a:ext cx="1035361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IT, Cybersecurity &amp; IAM</a:t>
            </a:r>
            <a:endParaRPr sz="293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1903" y="146169"/>
            <a:ext cx="548132" cy="54813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"/>
          <p:cNvSpPr/>
          <p:nvPr/>
        </p:nvSpPr>
        <p:spPr>
          <a:xfrm>
            <a:off x="371061" y="1218072"/>
            <a:ext cx="3654216" cy="4263253"/>
          </a:xfrm>
          <a:prstGeom prst="roundRect">
            <a:avLst>
              <a:gd name="adj" fmla="val 16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72" y="1400783"/>
            <a:ext cx="487229" cy="48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"/>
          <p:cNvSpPr/>
          <p:nvPr/>
        </p:nvSpPr>
        <p:spPr>
          <a:xfrm>
            <a:off x="1101904" y="1400783"/>
            <a:ext cx="292337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553772" y="1948916"/>
            <a:ext cx="3288795" cy="35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Computers, software and networks store, protect and share information. IT powers business, healthcare and education. Key areas include networking, cloud, software and analytics.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"/>
          <p:cNvSpPr/>
          <p:nvPr/>
        </p:nvSpPr>
        <p:spPr>
          <a:xfrm>
            <a:off x="4147085" y="1218072"/>
            <a:ext cx="3654216" cy="4263253"/>
          </a:xfrm>
          <a:prstGeom prst="roundRect">
            <a:avLst>
              <a:gd name="adj" fmla="val 16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795" y="1400783"/>
            <a:ext cx="487229" cy="48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"/>
          <p:cNvSpPr/>
          <p:nvPr/>
        </p:nvSpPr>
        <p:spPr>
          <a:xfrm>
            <a:off x="4877928" y="1400783"/>
            <a:ext cx="292337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Cybersecurity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4329795" y="1948916"/>
            <a:ext cx="3288795" cy="35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Cybersecurity defends data and systems from attacks and unauthorised access. Professionals identify threats, secure systems and monitor networks.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7923108" y="1218072"/>
            <a:ext cx="3654216" cy="4263253"/>
          </a:xfrm>
          <a:prstGeom prst="roundRect">
            <a:avLst>
              <a:gd name="adj" fmla="val 166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5819" y="1400783"/>
            <a:ext cx="487229" cy="48722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"/>
          <p:cNvSpPr/>
          <p:nvPr/>
        </p:nvSpPr>
        <p:spPr>
          <a:xfrm>
            <a:off x="8653952" y="1400783"/>
            <a:ext cx="2923373" cy="48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Identity &amp; Access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8105819" y="1948916"/>
            <a:ext cx="3288795" cy="353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Identity &amp; Access Management (IAM) ensures only authorised users access sensitive systems. It manages authentication, roles and permissions.</a:t>
            </a:r>
            <a:endParaRPr sz="159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5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"/>
          <p:cNvSpPr/>
          <p:nvPr/>
        </p:nvSpPr>
        <p:spPr>
          <a:xfrm>
            <a:off x="492868" y="1218072"/>
            <a:ext cx="3776024" cy="146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Area of Interest</a:t>
            </a:r>
            <a:br>
              <a:rPr lang="en-US" sz="346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3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Cybersecurity &amp; Help Desk</a:t>
            </a:r>
            <a:endParaRPr sz="346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"/>
          <p:cNvSpPr/>
          <p:nvPr/>
        </p:nvSpPr>
        <p:spPr>
          <a:xfrm>
            <a:off x="4390699" y="609037"/>
            <a:ext cx="7795662" cy="3045180"/>
          </a:xfrm>
          <a:prstGeom prst="roundRect">
            <a:avLst>
              <a:gd name="adj" fmla="val 2000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4512506" y="730844"/>
            <a:ext cx="7552047" cy="280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Career Direction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Begin in a help desk role to build troubleshooting and customer support skills, while learning to manage basic networks and accounts.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Long‑Term Goal</a:t>
            </a:r>
            <a:b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Grow into an IAM specialist working in the cloud.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"/>
          <p:cNvSpPr/>
          <p:nvPr/>
        </p:nvSpPr>
        <p:spPr>
          <a:xfrm>
            <a:off x="4390699" y="3897831"/>
            <a:ext cx="7795662" cy="2436144"/>
          </a:xfrm>
          <a:prstGeom prst="roundRect">
            <a:avLst>
              <a:gd name="adj" fmla="val 2500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"/>
          <p:cNvSpPr/>
          <p:nvPr/>
        </p:nvSpPr>
        <p:spPr>
          <a:xfrm>
            <a:off x="4512506" y="4019638"/>
            <a:ext cx="7552047" cy="219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Help Desk Responsibilities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Install and troubleshoot software and hardware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Support users with logins and system issues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Manage basic networks and connections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Set up accounts, passwords and permissions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Document issues and track solutions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[4]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 Pathway &amp; Roles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"/>
          <p:cNvSpPr/>
          <p:nvPr/>
        </p:nvSpPr>
        <p:spPr>
          <a:xfrm>
            <a:off x="4390699" y="609037"/>
            <a:ext cx="7795662" cy="1827108"/>
          </a:xfrm>
          <a:prstGeom prst="roundRect">
            <a:avLst>
              <a:gd name="adj" fmla="val 333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4512506" y="730844"/>
            <a:ext cx="7552047" cy="158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Entry‑Level Roles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Help Desk Support Specialist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IT Support Technician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Technical Support Analyst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Desktop Support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4390699" y="2557952"/>
            <a:ext cx="7795662" cy="1827108"/>
          </a:xfrm>
          <a:prstGeom prst="roundRect">
            <a:avLst>
              <a:gd name="adj" fmla="val 333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512506" y="2679759"/>
            <a:ext cx="7552047" cy="158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Mid‑Level Roles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Cybersecurity Analyst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SOC Analyst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IAM Specialist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Network Security Technician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4390699" y="4506867"/>
            <a:ext cx="7795662" cy="1827108"/>
          </a:xfrm>
          <a:prstGeom prst="roundRect">
            <a:avLst>
              <a:gd name="adj" fmla="val 333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4512506" y="4628674"/>
            <a:ext cx="7552047" cy="158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Advanced Roles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Penetration Tester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Cybersecurity Engineer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IAM Security Manager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[4]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7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7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7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7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7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7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7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Education &amp; Certifications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"/>
          <p:cNvSpPr/>
          <p:nvPr/>
        </p:nvSpPr>
        <p:spPr>
          <a:xfrm>
            <a:off x="4390699" y="609037"/>
            <a:ext cx="7795662" cy="3045180"/>
          </a:xfrm>
          <a:prstGeom prst="roundRect">
            <a:avLst>
              <a:gd name="adj" fmla="val 2000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"/>
          <p:cNvSpPr/>
          <p:nvPr/>
        </p:nvSpPr>
        <p:spPr>
          <a:xfrm>
            <a:off x="4512506" y="730844"/>
            <a:ext cx="7552047" cy="280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Formal Education Goals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AAS in Cybersecurity – Century College (Expected 2026)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Bachelor’s degree in Cybersecurity or Information Assurance (Expected 2028)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7"/>
          <p:cNvSpPr/>
          <p:nvPr/>
        </p:nvSpPr>
        <p:spPr>
          <a:xfrm>
            <a:off x="4390699" y="3776024"/>
            <a:ext cx="7795662" cy="2679759"/>
          </a:xfrm>
          <a:prstGeom prst="roundRect">
            <a:avLst>
              <a:gd name="adj" fmla="val 227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"/>
          <p:cNvSpPr/>
          <p:nvPr/>
        </p:nvSpPr>
        <p:spPr>
          <a:xfrm>
            <a:off x="4512506" y="3654217"/>
            <a:ext cx="7552047" cy="292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Current Certifications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CompTIA A+ (earned)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CompTIA Network+ (earned)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Planned Certifications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Short‑Term (1–2 yrs): Security+, Microsoft AZ‑900, Google Cybersecurity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Mid‑Level (3–4 yrs): CySA+, Pentest+ or CEH, Azure Security Engineer (AZ‑500)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Advanced: CISSP, Bachelor’s degree in Cybersecurity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[5]</a:t>
            </a: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[6]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8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8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8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8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8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8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8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8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8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8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8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8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8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8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8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8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8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8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Career Preparation &amp; Skills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8"/>
          <p:cNvSpPr/>
          <p:nvPr/>
        </p:nvSpPr>
        <p:spPr>
          <a:xfrm>
            <a:off x="4390699" y="609037"/>
            <a:ext cx="7795662" cy="3045180"/>
          </a:xfrm>
          <a:prstGeom prst="roundRect">
            <a:avLst>
              <a:gd name="adj" fmla="val 2000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8"/>
          <p:cNvSpPr/>
          <p:nvPr/>
        </p:nvSpPr>
        <p:spPr>
          <a:xfrm>
            <a:off x="4512506" y="730844"/>
            <a:ext cx="7552047" cy="280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Preparation Steps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Gain a help desk internship or part‑time IT role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Build skills in Active Directory, IAM, Linux, ticketing &amp; monitoring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Create a professional portfolio and LinkedIn profile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Transition into an entry‑level SOC or IAM role after graduation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8"/>
          <p:cNvSpPr/>
          <p:nvPr/>
        </p:nvSpPr>
        <p:spPr>
          <a:xfrm>
            <a:off x="4390699" y="3776024"/>
            <a:ext cx="7795662" cy="2679759"/>
          </a:xfrm>
          <a:prstGeom prst="roundRect">
            <a:avLst>
              <a:gd name="adj" fmla="val 227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8"/>
          <p:cNvSpPr/>
          <p:nvPr/>
        </p:nvSpPr>
        <p:spPr>
          <a:xfrm>
            <a:off x="4512506" y="3897831"/>
            <a:ext cx="7552047" cy="243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Job Competencies &amp; Skills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Troubleshooting hardware &amp; software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Active Directory &amp; IAM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Network configuration &amp; security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Linux &amp; command line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Incident response &amp; monitoring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Ticketing systems &amp; documentation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Professional communication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8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[7]</a:t>
            </a: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[8]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9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9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9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9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9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9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9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9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9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9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9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9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9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9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9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9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9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9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9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9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9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9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9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Salary &amp; Financial Plan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9"/>
          <p:cNvSpPr/>
          <p:nvPr/>
        </p:nvSpPr>
        <p:spPr>
          <a:xfrm>
            <a:off x="4390699" y="609037"/>
            <a:ext cx="3897831" cy="5846746"/>
          </a:xfrm>
          <a:prstGeom prst="roundRect">
            <a:avLst>
              <a:gd name="adj" fmla="val 156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9"/>
          <p:cNvSpPr/>
          <p:nvPr/>
        </p:nvSpPr>
        <p:spPr>
          <a:xfrm>
            <a:off x="4512506" y="730844"/>
            <a:ext cx="3654216" cy="1583494"/>
          </a:xfrm>
          <a:prstGeom prst="roundRect">
            <a:avLst>
              <a:gd name="adj" fmla="val 307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9"/>
          <p:cNvSpPr/>
          <p:nvPr/>
        </p:nvSpPr>
        <p:spPr>
          <a:xfrm>
            <a:off x="4634313" y="791747"/>
            <a:ext cx="3410602" cy="146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Starting Salary</a:t>
            </a:r>
            <a:b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Help Desk: $40K–55K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9"/>
          <p:cNvSpPr/>
          <p:nvPr/>
        </p:nvSpPr>
        <p:spPr>
          <a:xfrm>
            <a:off x="4512506" y="2557952"/>
            <a:ext cx="3654216" cy="1583494"/>
          </a:xfrm>
          <a:prstGeom prst="roundRect">
            <a:avLst>
              <a:gd name="adj" fmla="val 307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9"/>
          <p:cNvSpPr/>
          <p:nvPr/>
        </p:nvSpPr>
        <p:spPr>
          <a:xfrm>
            <a:off x="4634313" y="2618855"/>
            <a:ext cx="3410602" cy="146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Mid‑Level</a:t>
            </a:r>
            <a:b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Cybersecurity Analyst: $65K–85K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9"/>
          <p:cNvSpPr/>
          <p:nvPr/>
        </p:nvSpPr>
        <p:spPr>
          <a:xfrm>
            <a:off x="4512506" y="4385060"/>
            <a:ext cx="3654216" cy="1583494"/>
          </a:xfrm>
          <a:prstGeom prst="roundRect">
            <a:avLst>
              <a:gd name="adj" fmla="val 3077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"/>
          <p:cNvSpPr/>
          <p:nvPr/>
        </p:nvSpPr>
        <p:spPr>
          <a:xfrm>
            <a:off x="4634313" y="4445963"/>
            <a:ext cx="3410602" cy="146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br>
              <a:rPr lang="en-US" sz="2398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Security Engineer/IAM Specialist: $90K–120K+</a:t>
            </a: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9"/>
          <p:cNvSpPr/>
          <p:nvPr/>
        </p:nvSpPr>
        <p:spPr>
          <a:xfrm>
            <a:off x="8410337" y="609037"/>
            <a:ext cx="3776024" cy="5846746"/>
          </a:xfrm>
          <a:prstGeom prst="roundRect">
            <a:avLst>
              <a:gd name="adj" fmla="val 161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9"/>
          <p:cNvSpPr/>
          <p:nvPr/>
        </p:nvSpPr>
        <p:spPr>
          <a:xfrm>
            <a:off x="8532144" y="730844"/>
            <a:ext cx="3532409" cy="560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Financial Planning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Build an emergency fund (6 months of expenses)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Start 401(k) or Roth IRA contributions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Use budgeting &amp; savings tools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Invest in long‑term retirement accounts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9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[9]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"/>
          <p:cNvSpPr/>
          <p:nvPr/>
        </p:nvSpPr>
        <p:spPr>
          <a:xfrm>
            <a:off x="5639" y="0"/>
            <a:ext cx="4263253" cy="6857746"/>
          </a:xfrm>
          <a:prstGeom prst="rect">
            <a:avLst/>
          </a:prstGeom>
          <a:solidFill>
            <a:srgbClr val="012A4A"/>
          </a:solidFill>
          <a:ln w="12700" cap="flat" cmpd="sng">
            <a:solidFill>
              <a:srgbClr val="012A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371061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858290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1345518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0"/>
          <p:cNvSpPr/>
          <p:nvPr/>
        </p:nvSpPr>
        <p:spPr>
          <a:xfrm>
            <a:off x="1832747" y="511590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0"/>
          <p:cNvSpPr/>
          <p:nvPr/>
        </p:nvSpPr>
        <p:spPr>
          <a:xfrm>
            <a:off x="371061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0"/>
          <p:cNvSpPr/>
          <p:nvPr/>
        </p:nvSpPr>
        <p:spPr>
          <a:xfrm>
            <a:off x="858290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0"/>
          <p:cNvSpPr/>
          <p:nvPr/>
        </p:nvSpPr>
        <p:spPr>
          <a:xfrm>
            <a:off x="1345518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0"/>
          <p:cNvSpPr/>
          <p:nvPr/>
        </p:nvSpPr>
        <p:spPr>
          <a:xfrm>
            <a:off x="1832747" y="5420421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0"/>
          <p:cNvSpPr/>
          <p:nvPr/>
        </p:nvSpPr>
        <p:spPr>
          <a:xfrm>
            <a:off x="371061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0"/>
          <p:cNvSpPr/>
          <p:nvPr/>
        </p:nvSpPr>
        <p:spPr>
          <a:xfrm>
            <a:off x="858290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0"/>
          <p:cNvSpPr/>
          <p:nvPr/>
        </p:nvSpPr>
        <p:spPr>
          <a:xfrm>
            <a:off x="1345518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0"/>
          <p:cNvSpPr/>
          <p:nvPr/>
        </p:nvSpPr>
        <p:spPr>
          <a:xfrm>
            <a:off x="1832747" y="5724939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0"/>
          <p:cNvSpPr/>
          <p:nvPr/>
        </p:nvSpPr>
        <p:spPr>
          <a:xfrm>
            <a:off x="371061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0"/>
          <p:cNvSpPr/>
          <p:nvPr/>
        </p:nvSpPr>
        <p:spPr>
          <a:xfrm>
            <a:off x="858290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0"/>
          <p:cNvSpPr/>
          <p:nvPr/>
        </p:nvSpPr>
        <p:spPr>
          <a:xfrm>
            <a:off x="1345518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0"/>
          <p:cNvSpPr/>
          <p:nvPr/>
        </p:nvSpPr>
        <p:spPr>
          <a:xfrm>
            <a:off x="1832747" y="6029457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0"/>
          <p:cNvSpPr/>
          <p:nvPr/>
        </p:nvSpPr>
        <p:spPr>
          <a:xfrm>
            <a:off x="371061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0"/>
          <p:cNvSpPr/>
          <p:nvPr/>
        </p:nvSpPr>
        <p:spPr>
          <a:xfrm>
            <a:off x="858290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0"/>
          <p:cNvSpPr/>
          <p:nvPr/>
        </p:nvSpPr>
        <p:spPr>
          <a:xfrm>
            <a:off x="1345518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0"/>
          <p:cNvSpPr/>
          <p:nvPr/>
        </p:nvSpPr>
        <p:spPr>
          <a:xfrm>
            <a:off x="1832747" y="6333975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0"/>
          <p:cNvSpPr/>
          <p:nvPr/>
        </p:nvSpPr>
        <p:spPr>
          <a:xfrm>
            <a:off x="371061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0"/>
          <p:cNvSpPr/>
          <p:nvPr/>
        </p:nvSpPr>
        <p:spPr>
          <a:xfrm>
            <a:off x="858290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0"/>
          <p:cNvSpPr/>
          <p:nvPr/>
        </p:nvSpPr>
        <p:spPr>
          <a:xfrm>
            <a:off x="1345518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0"/>
          <p:cNvSpPr/>
          <p:nvPr/>
        </p:nvSpPr>
        <p:spPr>
          <a:xfrm>
            <a:off x="1832747" y="6638493"/>
            <a:ext cx="60904" cy="60904"/>
          </a:xfrm>
          <a:prstGeom prst="ellipse">
            <a:avLst/>
          </a:prstGeom>
          <a:solidFill>
            <a:srgbClr val="F5F2ED"/>
          </a:solidFill>
          <a:ln w="12700" cap="flat" cmpd="sng">
            <a:solidFill>
              <a:srgbClr val="F5F2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0"/>
          <p:cNvSpPr/>
          <p:nvPr/>
        </p:nvSpPr>
        <p:spPr>
          <a:xfrm>
            <a:off x="492868" y="1218073"/>
            <a:ext cx="3776024" cy="121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Opportunities &amp; Benefits</a:t>
            </a:r>
            <a:endParaRPr sz="319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68" y="2923373"/>
            <a:ext cx="974458" cy="97445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"/>
          <p:cNvSpPr/>
          <p:nvPr/>
        </p:nvSpPr>
        <p:spPr>
          <a:xfrm>
            <a:off x="4390699" y="609037"/>
            <a:ext cx="7795662" cy="3045180"/>
          </a:xfrm>
          <a:prstGeom prst="roundRect">
            <a:avLst>
              <a:gd name="adj" fmla="val 2000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"/>
          <p:cNvSpPr/>
          <p:nvPr/>
        </p:nvSpPr>
        <p:spPr>
          <a:xfrm>
            <a:off x="4512506" y="730844"/>
            <a:ext cx="7552047" cy="280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Geographic Opportunities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Minnesota – 3M, Delta, State Government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California – federal agencies &amp; tech companies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Hybrid &amp; Remote – IT roles available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0"/>
          <p:cNvSpPr/>
          <p:nvPr/>
        </p:nvSpPr>
        <p:spPr>
          <a:xfrm>
            <a:off x="4390699" y="3776024"/>
            <a:ext cx="7795662" cy="2679759"/>
          </a:xfrm>
          <a:prstGeom prst="roundRect">
            <a:avLst>
              <a:gd name="adj" fmla="val 2273"/>
            </a:avLst>
          </a:prstGeom>
          <a:solidFill>
            <a:srgbClr val="F5F2ED"/>
          </a:solidFill>
          <a:ln w="127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0"/>
          <p:cNvSpPr/>
          <p:nvPr/>
        </p:nvSpPr>
        <p:spPr>
          <a:xfrm>
            <a:off x="4512506" y="3897831"/>
            <a:ext cx="7552047" cy="243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br>
              <a:rPr lang="en-US" sz="2664" b="1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Health &amp; Wellness – health, life &amp; disability insurance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Financial &amp; Future – 401(k) &amp; tuition reimbursement</a:t>
            </a:r>
            <a:b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65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</a:rPr>
              <a:t>• Work‑Life Balance – paid time off &amp; certification funding</a:t>
            </a:r>
            <a:endParaRPr sz="266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0"/>
          <p:cNvSpPr/>
          <p:nvPr/>
        </p:nvSpPr>
        <p:spPr>
          <a:xfrm>
            <a:off x="614676" y="6394879"/>
            <a:ext cx="10962649" cy="36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" tIns="1675" rIns="1675" bIns="16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[10]</a:t>
            </a:r>
            <a:r>
              <a:rPr lang="en-US" sz="932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932" u="sng">
                <a:solidFill>
                  <a:srgbClr val="013C64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[11]</a:t>
            </a:r>
            <a:endParaRPr sz="93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Widescreen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Corbel</vt:lpstr>
      <vt:lpstr>Calibri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ladan abdi</dc:creator>
  <cp:lastModifiedBy>Abdi, M L</cp:lastModifiedBy>
  <cp:revision>1</cp:revision>
  <dcterms:created xsi:type="dcterms:W3CDTF">2024-04-28T21:27:46Z</dcterms:created>
  <dcterms:modified xsi:type="dcterms:W3CDTF">2025-12-12T03:30:43Z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