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sldIdLst>
    <p:sldId id="293" r:id="rId2"/>
    <p:sldId id="294" r:id="rId3"/>
    <p:sldId id="266" r:id="rId4"/>
    <p:sldId id="283" r:id="rId5"/>
    <p:sldId id="284" r:id="rId6"/>
    <p:sldId id="260" r:id="rId7"/>
    <p:sldId id="285" r:id="rId8"/>
    <p:sldId id="272" r:id="rId9"/>
    <p:sldId id="286" r:id="rId10"/>
    <p:sldId id="287" r:id="rId11"/>
    <p:sldId id="291" r:id="rId12"/>
    <p:sldId id="281" r:id="rId13"/>
    <p:sldId id="288" r:id="rId14"/>
    <p:sldId id="289" r:id="rId15"/>
    <p:sldId id="295" r:id="rId16"/>
    <p:sldId id="296" r:id="rId17"/>
    <p:sldId id="297" r:id="rId18"/>
    <p:sldId id="290" r:id="rId19"/>
    <p:sldId id="29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138"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054DAAE-47F2-4AE0-A2A1-F3EE0636BDE5}" type="datetimeFigureOut">
              <a:rPr lang="es-AR" smtClean="0"/>
              <a:t>3/7/2025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8EDE3BC-E3DE-49AF-800D-0D56FBB8D22B}" type="slidenum">
              <a:rPr lang="es-AR" smtClean="0"/>
              <a:t>‹Nº›</a:t>
            </a:fld>
            <a:endParaRPr lang="es-AR"/>
          </a:p>
        </p:txBody>
      </p:sp>
    </p:spTree>
    <p:extLst>
      <p:ext uri="{BB962C8B-B14F-4D97-AF65-F5344CB8AC3E}">
        <p14:creationId xmlns:p14="http://schemas.microsoft.com/office/powerpoint/2010/main" val="1206905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054DAAE-47F2-4AE0-A2A1-F3EE0636BDE5}" type="datetimeFigureOut">
              <a:rPr lang="es-AR" smtClean="0"/>
              <a:t>3/7/2025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8EDE3BC-E3DE-49AF-800D-0D56FBB8D22B}" type="slidenum">
              <a:rPr lang="es-AR" smtClean="0"/>
              <a:t>‹Nº›</a:t>
            </a:fld>
            <a:endParaRPr lang="es-AR"/>
          </a:p>
        </p:txBody>
      </p:sp>
    </p:spTree>
    <p:extLst>
      <p:ext uri="{BB962C8B-B14F-4D97-AF65-F5344CB8AC3E}">
        <p14:creationId xmlns:p14="http://schemas.microsoft.com/office/powerpoint/2010/main" val="256096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054DAAE-47F2-4AE0-A2A1-F3EE0636BDE5}" type="datetimeFigureOut">
              <a:rPr lang="es-AR" smtClean="0"/>
              <a:t>3/7/2025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8EDE3BC-E3DE-49AF-800D-0D56FBB8D22B}" type="slidenum">
              <a:rPr lang="es-AR" smtClean="0"/>
              <a:t>‹Nº›</a:t>
            </a:fld>
            <a:endParaRPr lang="es-AR"/>
          </a:p>
        </p:txBody>
      </p:sp>
    </p:spTree>
    <p:extLst>
      <p:ext uri="{BB962C8B-B14F-4D97-AF65-F5344CB8AC3E}">
        <p14:creationId xmlns:p14="http://schemas.microsoft.com/office/powerpoint/2010/main" val="2031274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054DAAE-47F2-4AE0-A2A1-F3EE0636BDE5}" type="datetimeFigureOut">
              <a:rPr lang="es-AR" smtClean="0"/>
              <a:t>3/7/2025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8EDE3BC-E3DE-49AF-800D-0D56FBB8D22B}" type="slidenum">
              <a:rPr lang="es-AR" smtClean="0"/>
              <a:t>‹Nº›</a:t>
            </a:fld>
            <a:endParaRPr lang="es-AR"/>
          </a:p>
        </p:txBody>
      </p:sp>
    </p:spTree>
    <p:extLst>
      <p:ext uri="{BB962C8B-B14F-4D97-AF65-F5344CB8AC3E}">
        <p14:creationId xmlns:p14="http://schemas.microsoft.com/office/powerpoint/2010/main" val="1701690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F054DAAE-47F2-4AE0-A2A1-F3EE0636BDE5}" type="datetimeFigureOut">
              <a:rPr lang="es-AR" smtClean="0"/>
              <a:t>3/7/2025</a:t>
            </a:fld>
            <a:endParaRPr lang="es-AR"/>
          </a:p>
        </p:txBody>
      </p:sp>
      <p:sp>
        <p:nvSpPr>
          <p:cNvPr id="5" name="Footer Placeholder 4"/>
          <p:cNvSpPr>
            <a:spLocks noGrp="1"/>
          </p:cNvSpPr>
          <p:nvPr>
            <p:ph type="ftr" sz="quarter" idx="11"/>
          </p:nvPr>
        </p:nvSpPr>
        <p:spPr>
          <a:xfrm>
            <a:off x="2182708" y="6272784"/>
            <a:ext cx="6327648" cy="365125"/>
          </a:xfrm>
        </p:spPr>
        <p:txBody>
          <a:bodyPr/>
          <a:lstStyle/>
          <a:p>
            <a:endParaRPr lang="es-A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8EDE3BC-E3DE-49AF-800D-0D56FBB8D22B}" type="slidenum">
              <a:rPr lang="es-AR" smtClean="0"/>
              <a:t>‹Nº›</a:t>
            </a:fld>
            <a:endParaRPr lang="es-AR"/>
          </a:p>
        </p:txBody>
      </p:sp>
    </p:spTree>
    <p:extLst>
      <p:ext uri="{BB962C8B-B14F-4D97-AF65-F5344CB8AC3E}">
        <p14:creationId xmlns:p14="http://schemas.microsoft.com/office/powerpoint/2010/main" val="1512175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054DAAE-47F2-4AE0-A2A1-F3EE0636BDE5}" type="datetimeFigureOut">
              <a:rPr lang="es-AR" smtClean="0"/>
              <a:t>3/7/2025</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8EDE3BC-E3DE-49AF-800D-0D56FBB8D22B}" type="slidenum">
              <a:rPr lang="es-AR" smtClean="0"/>
              <a:t>‹Nº›</a:t>
            </a:fld>
            <a:endParaRPr lang="es-AR"/>
          </a:p>
        </p:txBody>
      </p:sp>
    </p:spTree>
    <p:extLst>
      <p:ext uri="{BB962C8B-B14F-4D97-AF65-F5344CB8AC3E}">
        <p14:creationId xmlns:p14="http://schemas.microsoft.com/office/powerpoint/2010/main" val="336736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54DAAE-47F2-4AE0-A2A1-F3EE0636BDE5}" type="datetimeFigureOut">
              <a:rPr lang="es-AR" smtClean="0"/>
              <a:t>3/7/2025</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88EDE3BC-E3DE-49AF-800D-0D56FBB8D22B}" type="slidenum">
              <a:rPr lang="es-AR" smtClean="0"/>
              <a:t>‹Nº›</a:t>
            </a:fld>
            <a:endParaRPr lang="es-AR"/>
          </a:p>
        </p:txBody>
      </p:sp>
    </p:spTree>
    <p:extLst>
      <p:ext uri="{BB962C8B-B14F-4D97-AF65-F5344CB8AC3E}">
        <p14:creationId xmlns:p14="http://schemas.microsoft.com/office/powerpoint/2010/main" val="862396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054DAAE-47F2-4AE0-A2A1-F3EE0636BDE5}" type="datetimeFigureOut">
              <a:rPr lang="es-AR" smtClean="0"/>
              <a:t>3/7/2025</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88EDE3BC-E3DE-49AF-800D-0D56FBB8D22B}" type="slidenum">
              <a:rPr lang="es-AR" smtClean="0"/>
              <a:t>‹Nº›</a:t>
            </a:fld>
            <a:endParaRPr lang="es-AR"/>
          </a:p>
        </p:txBody>
      </p:sp>
    </p:spTree>
    <p:extLst>
      <p:ext uri="{BB962C8B-B14F-4D97-AF65-F5344CB8AC3E}">
        <p14:creationId xmlns:p14="http://schemas.microsoft.com/office/powerpoint/2010/main" val="1247520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54DAAE-47F2-4AE0-A2A1-F3EE0636BDE5}" type="datetimeFigureOut">
              <a:rPr lang="es-AR" smtClean="0"/>
              <a:t>3/7/2025</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88EDE3BC-E3DE-49AF-800D-0D56FBB8D22B}" type="slidenum">
              <a:rPr lang="es-AR" smtClean="0"/>
              <a:t>‹Nº›</a:t>
            </a:fld>
            <a:endParaRPr lang="es-AR"/>
          </a:p>
        </p:txBody>
      </p:sp>
    </p:spTree>
    <p:extLst>
      <p:ext uri="{BB962C8B-B14F-4D97-AF65-F5344CB8AC3E}">
        <p14:creationId xmlns:p14="http://schemas.microsoft.com/office/powerpoint/2010/main" val="1228312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54DAAE-47F2-4AE0-A2A1-F3EE0636BDE5}" type="datetimeFigureOut">
              <a:rPr lang="es-AR" smtClean="0"/>
              <a:t>3/7/2025</a:t>
            </a:fld>
            <a:endParaRPr lang="es-AR"/>
          </a:p>
        </p:txBody>
      </p:sp>
      <p:sp>
        <p:nvSpPr>
          <p:cNvPr id="6" name="Footer Placeholder 5"/>
          <p:cNvSpPr>
            <a:spLocks noGrp="1"/>
          </p:cNvSpPr>
          <p:nvPr>
            <p:ph type="ftr" sz="quarter" idx="11"/>
          </p:nvPr>
        </p:nvSpPr>
        <p:spPr/>
        <p:txBody>
          <a:bodyPr/>
          <a:lstStyle/>
          <a:p>
            <a:endParaRPr lang="es-A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8EDE3BC-E3DE-49AF-800D-0D56FBB8D22B}" type="slidenum">
              <a:rPr lang="es-AR" smtClean="0"/>
              <a:t>‹Nº›</a:t>
            </a:fld>
            <a:endParaRPr lang="es-AR"/>
          </a:p>
        </p:txBody>
      </p:sp>
    </p:spTree>
    <p:extLst>
      <p:ext uri="{BB962C8B-B14F-4D97-AF65-F5344CB8AC3E}">
        <p14:creationId xmlns:p14="http://schemas.microsoft.com/office/powerpoint/2010/main" val="78415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54DAAE-47F2-4AE0-A2A1-F3EE0636BDE5}" type="datetimeFigureOut">
              <a:rPr lang="es-AR" smtClean="0"/>
              <a:t>3/7/2025</a:t>
            </a:fld>
            <a:endParaRPr lang="es-A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8EDE3BC-E3DE-49AF-800D-0D56FBB8D22B}" type="slidenum">
              <a:rPr lang="es-AR" smtClean="0"/>
              <a:t>‹Nº›</a:t>
            </a:fld>
            <a:endParaRPr lang="es-AR"/>
          </a:p>
        </p:txBody>
      </p:sp>
    </p:spTree>
    <p:extLst>
      <p:ext uri="{BB962C8B-B14F-4D97-AF65-F5344CB8AC3E}">
        <p14:creationId xmlns:p14="http://schemas.microsoft.com/office/powerpoint/2010/main" val="5740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054DAAE-47F2-4AE0-A2A1-F3EE0636BDE5}" type="datetimeFigureOut">
              <a:rPr lang="es-AR" smtClean="0"/>
              <a:t>3/7/2025</a:t>
            </a:fld>
            <a:endParaRPr lang="es-A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A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8EDE3BC-E3DE-49AF-800D-0D56FBB8D22B}" type="slidenum">
              <a:rPr lang="es-AR" smtClean="0"/>
              <a:t>‹Nº›</a:t>
            </a:fld>
            <a:endParaRPr lang="es-AR"/>
          </a:p>
        </p:txBody>
      </p:sp>
    </p:spTree>
    <p:extLst>
      <p:ext uri="{BB962C8B-B14F-4D97-AF65-F5344CB8AC3E}">
        <p14:creationId xmlns:p14="http://schemas.microsoft.com/office/powerpoint/2010/main" val="579254299"/>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info@armasfrandar.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info@armasfrandar.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914563-DC20-D100-96DD-E27D24DE633D}"/>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2EAA491-66DE-557D-AA3D-FEBB12F9A757}"/>
              </a:ext>
            </a:extLst>
          </p:cNvPr>
          <p:cNvSpPr>
            <a:spLocks noGrp="1"/>
          </p:cNvSpPr>
          <p:nvPr>
            <p:ph idx="1"/>
          </p:nvPr>
        </p:nvSpPr>
        <p:spPr>
          <a:xfrm>
            <a:off x="185057" y="3200400"/>
            <a:ext cx="11332029" cy="3454101"/>
          </a:xfrm>
        </p:spPr>
        <p:txBody>
          <a:bodyPr>
            <a:normAutofit/>
          </a:bodyPr>
          <a:lstStyle/>
          <a:p>
            <a:pPr marL="0" indent="0" algn="ctr">
              <a:buNone/>
            </a:pPr>
            <a:r>
              <a:rPr lang="es-MX" sz="2400" dirty="0">
                <a:latin typeface="Times New Roman" panose="02020603050405020304" pitchFamily="18" charset="0"/>
                <a:cs typeface="Times New Roman" panose="02020603050405020304" pitchFamily="18" charset="0"/>
              </a:rPr>
              <a:t>“Tu mejor aliado en la defensa”</a:t>
            </a:r>
          </a:p>
          <a:p>
            <a:pPr marL="0" indent="0">
              <a:buNone/>
            </a:pPr>
            <a:endParaRPr lang="es-MX" sz="2400" dirty="0"/>
          </a:p>
          <a:p>
            <a:pPr marL="0" indent="0">
              <a:buNone/>
            </a:pPr>
            <a:endParaRPr lang="es-MX" sz="2400" dirty="0"/>
          </a:p>
          <a:p>
            <a:pPr marL="0" indent="0" algn="ctr">
              <a:buNone/>
            </a:pPr>
            <a:r>
              <a:rPr lang="es-MX" sz="2400" dirty="0">
                <a:latin typeface="Times New Roman" panose="02020603050405020304" pitchFamily="18" charset="0"/>
                <a:cs typeface="Times New Roman" panose="02020603050405020304" pitchFamily="18" charset="0"/>
              </a:rPr>
              <a:t>"Nos especializamos en el diseño, desarrollo y fabricación de equipamiento y armamento para aplicaciones militares, civiles y deportivas, garantizando altos estándares de calidad, confiabilidad operativa y compromiso con la seguridad nacional y doméstica.“</a:t>
            </a:r>
          </a:p>
          <a:p>
            <a:pPr marL="0" indent="0">
              <a:buNone/>
            </a:pPr>
            <a:endParaRPr lang="es-MX" sz="2400" dirty="0"/>
          </a:p>
          <a:p>
            <a:pPr marL="0" indent="0">
              <a:buNone/>
            </a:pPr>
            <a:endParaRPr lang="es-AR" dirty="0"/>
          </a:p>
        </p:txBody>
      </p:sp>
      <p:pic>
        <p:nvPicPr>
          <p:cNvPr id="5" name="Imagen 4">
            <a:extLst>
              <a:ext uri="{FF2B5EF4-FFF2-40B4-BE49-F238E27FC236}">
                <a16:creationId xmlns:a16="http://schemas.microsoft.com/office/drawing/2014/main" id="{EE95BB1A-1D4B-BF43-EBFC-8ACB12C673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7139" y="932842"/>
            <a:ext cx="4833257" cy="2267558"/>
          </a:xfrm>
          <a:prstGeom prst="rect">
            <a:avLst/>
          </a:prstGeom>
        </p:spPr>
      </p:pic>
    </p:spTree>
    <p:extLst>
      <p:ext uri="{BB962C8B-B14F-4D97-AF65-F5344CB8AC3E}">
        <p14:creationId xmlns:p14="http://schemas.microsoft.com/office/powerpoint/2010/main" val="792268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D580E93-954A-DA27-BC43-248F8D0F611A}"/>
              </a:ext>
            </a:extLst>
          </p:cNvPr>
          <p:cNvSpPr>
            <a:spLocks noGrp="1"/>
          </p:cNvSpPr>
          <p:nvPr>
            <p:ph idx="1"/>
          </p:nvPr>
        </p:nvSpPr>
        <p:spPr>
          <a:xfrm>
            <a:off x="413657" y="195943"/>
            <a:ext cx="11430000" cy="5981020"/>
          </a:xfrm>
        </p:spPr>
        <p:txBody>
          <a:bodyPr/>
          <a:lstStyle/>
          <a:p>
            <a:pPr marL="0" indent="0">
              <a:buNone/>
            </a:pPr>
            <a:r>
              <a:rPr lang="es-MX" b="1" dirty="0">
                <a:latin typeface="Times New Roman" panose="02020603050405020304" pitchFamily="18" charset="0"/>
                <a:cs typeface="Times New Roman" panose="02020603050405020304" pitchFamily="18" charset="0"/>
              </a:rPr>
              <a:t>Estrategia de salida al mercado:</a:t>
            </a:r>
          </a:p>
          <a:p>
            <a:endParaRPr lang="es-MX"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Programas piloto: </a:t>
            </a:r>
            <a:r>
              <a:rPr lang="es-MX" sz="2400" dirty="0">
                <a:latin typeface="Times New Roman" panose="02020603050405020304" pitchFamily="18" charset="0"/>
                <a:cs typeface="Times New Roman" panose="02020603050405020304" pitchFamily="18" charset="0"/>
              </a:rPr>
              <a:t>Implementar programas piloto con instalaciones militares y gubernamentales clave para mostrar la efectividad y recopilar datos.</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Asociaciones: </a:t>
            </a:r>
            <a:r>
              <a:rPr lang="es-MX" sz="2400" dirty="0">
                <a:latin typeface="Times New Roman" panose="02020603050405020304" pitchFamily="18" charset="0"/>
                <a:cs typeface="Times New Roman" panose="02020603050405020304" pitchFamily="18" charset="0"/>
              </a:rPr>
              <a:t>Colaborar con empresas de defensa/seguridad y fabricantes de armas para soluciones integradas.</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Presencia en la industria: </a:t>
            </a:r>
            <a:r>
              <a:rPr lang="es-MX" sz="2400" dirty="0">
                <a:latin typeface="Times New Roman" panose="02020603050405020304" pitchFamily="18" charset="0"/>
                <a:cs typeface="Times New Roman" panose="02020603050405020304" pitchFamily="18" charset="0"/>
              </a:rPr>
              <a:t>Asistir y presentarnos en exposiciones de defensa y seguridad para generar visibilidad y credibilidad.</a:t>
            </a:r>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4476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D4A32-9EEA-0C02-61E4-1AAB25E0E632}"/>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A5859DE-AC4F-A0D1-27A6-11C533078464}"/>
              </a:ext>
            </a:extLst>
          </p:cNvPr>
          <p:cNvSpPr>
            <a:spLocks noGrp="1"/>
          </p:cNvSpPr>
          <p:nvPr>
            <p:ph idx="1"/>
          </p:nvPr>
        </p:nvSpPr>
        <p:spPr>
          <a:xfrm>
            <a:off x="316314" y="261257"/>
            <a:ext cx="11037486" cy="3788229"/>
          </a:xfrm>
        </p:spPr>
        <p:txBody>
          <a:bodyPr>
            <a:normAutofit/>
          </a:bodyPr>
          <a:lstStyle/>
          <a:p>
            <a:pPr marL="0" indent="0">
              <a:buNone/>
            </a:pPr>
            <a:r>
              <a:rPr lang="es-AR" sz="2600" b="1" dirty="0">
                <a:latin typeface="Times New Roman" panose="02020603050405020304" pitchFamily="18" charset="0"/>
                <a:cs typeface="Times New Roman" panose="02020603050405020304" pitchFamily="18" charset="0"/>
              </a:rPr>
              <a:t>Algunos productos:</a:t>
            </a:r>
          </a:p>
          <a:p>
            <a:pPr marL="0" indent="0">
              <a:buNone/>
            </a:pPr>
            <a:endParaRPr lang="es-AR" sz="2600" b="1"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Fusil Automático Versión Argentino FAVA-24.</a:t>
            </a:r>
          </a:p>
          <a:p>
            <a:r>
              <a:rPr lang="es-AR" sz="2400" dirty="0">
                <a:latin typeface="Times New Roman" panose="02020603050405020304" pitchFamily="18" charset="0"/>
                <a:cs typeface="Times New Roman" panose="02020603050405020304" pitchFamily="18" charset="0"/>
              </a:rPr>
              <a:t>Fusil de Repetición de Precisión FRP-24.</a:t>
            </a:r>
          </a:p>
          <a:p>
            <a:r>
              <a:rPr lang="es-AR" sz="2400" dirty="0">
                <a:latin typeface="Times New Roman" panose="02020603050405020304" pitchFamily="18" charset="0"/>
                <a:cs typeface="Times New Roman" panose="02020603050405020304" pitchFamily="18" charset="0"/>
              </a:rPr>
              <a:t>Ametralladora de Apoyo Liviano.</a:t>
            </a:r>
          </a:p>
          <a:p>
            <a:r>
              <a:rPr lang="es-AR" sz="2400" dirty="0">
                <a:latin typeface="Times New Roman" panose="02020603050405020304" pitchFamily="18" charset="0"/>
                <a:cs typeface="Times New Roman" panose="02020603050405020304" pitchFamily="18" charset="0"/>
              </a:rPr>
              <a:t>Subfusil SF-25.</a:t>
            </a:r>
          </a:p>
          <a:p>
            <a:r>
              <a:rPr lang="es-AR" sz="2400" dirty="0">
                <a:latin typeface="Times New Roman" panose="02020603050405020304" pitchFamily="18" charset="0"/>
                <a:cs typeface="Times New Roman" panose="02020603050405020304" pitchFamily="18" charset="0"/>
              </a:rPr>
              <a:t>Pistola FD-1.</a:t>
            </a:r>
          </a:p>
          <a:p>
            <a:endParaRPr lang="es-AR" dirty="0"/>
          </a:p>
          <a:p>
            <a:endParaRPr lang="es-AR" dirty="0"/>
          </a:p>
          <a:p>
            <a:endParaRPr lang="es-AR" dirty="0"/>
          </a:p>
        </p:txBody>
      </p:sp>
      <p:pic>
        <p:nvPicPr>
          <p:cNvPr id="5" name="Imagen 4">
            <a:extLst>
              <a:ext uri="{FF2B5EF4-FFF2-40B4-BE49-F238E27FC236}">
                <a16:creationId xmlns:a16="http://schemas.microsoft.com/office/drawing/2014/main" id="{F90D39D0-E347-A206-7A99-C262C4FC43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303" y="4167121"/>
            <a:ext cx="6210592" cy="2578900"/>
          </a:xfrm>
          <a:prstGeom prst="rect">
            <a:avLst/>
          </a:prstGeom>
        </p:spPr>
      </p:pic>
      <p:pic>
        <p:nvPicPr>
          <p:cNvPr id="6" name="Imagen 5" descr="Un dibujo de una pistola&#10;&#10;El contenido generado por IA puede ser incorrecto.">
            <a:extLst>
              <a:ext uri="{FF2B5EF4-FFF2-40B4-BE49-F238E27FC236}">
                <a16:creationId xmlns:a16="http://schemas.microsoft.com/office/drawing/2014/main" id="{47BFB900-9BC3-ABE7-4C31-9AC0BA6325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3096" y="2330534"/>
            <a:ext cx="5312590" cy="2043567"/>
          </a:xfrm>
          <a:prstGeom prst="rect">
            <a:avLst/>
          </a:prstGeom>
        </p:spPr>
      </p:pic>
      <p:pic>
        <p:nvPicPr>
          <p:cNvPr id="7" name="Imagen 6">
            <a:extLst>
              <a:ext uri="{FF2B5EF4-FFF2-40B4-BE49-F238E27FC236}">
                <a16:creationId xmlns:a16="http://schemas.microsoft.com/office/drawing/2014/main" id="{2D650C20-E1B5-5075-0348-2AE2568F30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18713" y="4403587"/>
            <a:ext cx="2903563" cy="2342434"/>
          </a:xfrm>
          <a:prstGeom prst="rect">
            <a:avLst/>
          </a:prstGeom>
        </p:spPr>
      </p:pic>
    </p:spTree>
    <p:extLst>
      <p:ext uri="{BB962C8B-B14F-4D97-AF65-F5344CB8AC3E}">
        <p14:creationId xmlns:p14="http://schemas.microsoft.com/office/powerpoint/2010/main" val="1327778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CA3E684-6C8D-156C-4038-261ADD90AAC1}"/>
              </a:ext>
            </a:extLst>
          </p:cNvPr>
          <p:cNvSpPr>
            <a:spLocks noGrp="1"/>
          </p:cNvSpPr>
          <p:nvPr>
            <p:ph idx="1"/>
          </p:nvPr>
        </p:nvSpPr>
        <p:spPr>
          <a:xfrm>
            <a:off x="283029" y="293914"/>
            <a:ext cx="11070771" cy="5883049"/>
          </a:xfrm>
        </p:spPr>
        <p:txBody>
          <a:bodyPr/>
          <a:lstStyle/>
          <a:p>
            <a:pPr marL="0" indent="0">
              <a:buNone/>
            </a:pPr>
            <a:r>
              <a:rPr lang="es-AR" b="1" dirty="0">
                <a:latin typeface="Times New Roman" panose="02020603050405020304" pitchFamily="18" charset="0"/>
                <a:cs typeface="Times New Roman" panose="02020603050405020304" pitchFamily="18" charset="0"/>
              </a:rPr>
              <a:t>Competidores directos:</a:t>
            </a:r>
          </a:p>
          <a:p>
            <a:pPr marL="0" indent="0">
              <a:buNone/>
            </a:pPr>
            <a:endParaRPr lang="es-AR" b="1"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Competidores nacionales: FM y Bersa.</a:t>
            </a:r>
          </a:p>
          <a:p>
            <a:r>
              <a:rPr lang="es-AR" sz="2400" dirty="0">
                <a:latin typeface="Times New Roman" panose="02020603050405020304" pitchFamily="18" charset="0"/>
                <a:cs typeface="Times New Roman" panose="02020603050405020304" pitchFamily="18" charset="0"/>
              </a:rPr>
              <a:t>Competidores global: Taurus, Imbel, Famae, Remington, Sig Sauer, HK, Glock, IWI, etc.</a:t>
            </a:r>
          </a:p>
          <a:p>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Lo que nos diferencia: FN SCAR H precio u$d 3.200 std, u$d 4.200 sniper.</a:t>
            </a:r>
          </a:p>
          <a:p>
            <a:r>
              <a:rPr lang="es-AR" sz="2400" dirty="0">
                <a:latin typeface="Times New Roman" panose="02020603050405020304" pitchFamily="18" charset="0"/>
                <a:cs typeface="Times New Roman" panose="02020603050405020304" pitchFamily="18" charset="0"/>
              </a:rPr>
              <a:t>                                                FAVA-24 precio u$d 2.700 std, u$d 3.700 sniper.</a:t>
            </a:r>
            <a:endParaRPr lang="es-A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649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7D57870-4AFF-6376-90E8-656B312E3D60}"/>
              </a:ext>
            </a:extLst>
          </p:cNvPr>
          <p:cNvSpPr>
            <a:spLocks noGrp="1"/>
          </p:cNvSpPr>
          <p:nvPr>
            <p:ph idx="1"/>
          </p:nvPr>
        </p:nvSpPr>
        <p:spPr>
          <a:xfrm>
            <a:off x="185057" y="185057"/>
            <a:ext cx="11168743" cy="5991906"/>
          </a:xfrm>
        </p:spPr>
        <p:txBody>
          <a:bodyPr>
            <a:normAutofit/>
          </a:bodyPr>
          <a:lstStyle/>
          <a:p>
            <a:pPr marL="0" indent="0">
              <a:buNone/>
            </a:pPr>
            <a:r>
              <a:rPr lang="es-MX" b="1" dirty="0">
                <a:latin typeface="Times New Roman" panose="02020603050405020304" pitchFamily="18" charset="0"/>
                <a:cs typeface="Times New Roman" panose="02020603050405020304" pitchFamily="18" charset="0"/>
              </a:rPr>
              <a:t>Proyecciones Financieras:</a:t>
            </a:r>
          </a:p>
          <a:p>
            <a:endParaRPr lang="es-MX"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El financiamiento inicial apoyará la investigación y el desarrollo, los programas piloto y los esfuerzos de entrada al mercado.</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Punto de equilibrio anticipado dentro de los 24 meses posteriores al lanzamiento del producto, impulsado por ventas directas y contratos de servicio.</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Se proyecta capturar el 5% del mercado objetivo dentro de los primeros cinco años, alineándose con la expansión a los mercados internacionales.</a:t>
            </a:r>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0837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1412DBA-01C5-B38F-055E-A35B68027C2C}"/>
              </a:ext>
            </a:extLst>
          </p:cNvPr>
          <p:cNvSpPr>
            <a:spLocks noGrp="1"/>
          </p:cNvSpPr>
          <p:nvPr>
            <p:ph idx="1"/>
          </p:nvPr>
        </p:nvSpPr>
        <p:spPr>
          <a:xfrm>
            <a:off x="217713" y="195943"/>
            <a:ext cx="11789229" cy="5981020"/>
          </a:xfrm>
        </p:spPr>
        <p:txBody>
          <a:bodyPr/>
          <a:lstStyle/>
          <a:p>
            <a:pPr marL="0" indent="0">
              <a:buNone/>
            </a:pPr>
            <a:r>
              <a:rPr lang="es-MX" b="1" dirty="0">
                <a:latin typeface="Times New Roman" panose="02020603050405020304" pitchFamily="18" charset="0"/>
                <a:cs typeface="Times New Roman" panose="02020603050405020304" pitchFamily="18" charset="0"/>
              </a:rPr>
              <a:t>Solicitud de financiamiento: </a:t>
            </a:r>
          </a:p>
          <a:p>
            <a:pPr marL="0" indent="0">
              <a:buNone/>
            </a:pPr>
            <a:endParaRPr lang="es-MX" b="1"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Buscamos U$D270.000 en fondos de acciones de la Serie A por el 10% de la empresa para finalizar el desarrollo, realizar pruebas de campo extensas y comenzar nuestra estrategia de penetración en el mercado. </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Esta inversión también apoyará el establecimiento de asociaciones clave y la ampliación de nuestras capacidades de producción.</a:t>
            </a:r>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82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A10935-275A-4507-DE3B-67754969A784}"/>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09F781F-5AAA-F413-A98B-C655DFE3AD11}"/>
              </a:ext>
            </a:extLst>
          </p:cNvPr>
          <p:cNvSpPr>
            <a:spLocks noGrp="1"/>
          </p:cNvSpPr>
          <p:nvPr>
            <p:ph idx="1"/>
          </p:nvPr>
        </p:nvSpPr>
        <p:spPr>
          <a:xfrm>
            <a:off x="185057" y="185057"/>
            <a:ext cx="11168743" cy="5991906"/>
          </a:xfrm>
        </p:spPr>
        <p:txBody>
          <a:bodyPr/>
          <a:lstStyle/>
          <a:p>
            <a:pPr marL="0" indent="0">
              <a:buNone/>
            </a:pPr>
            <a:r>
              <a:rPr lang="es-AR" b="1" dirty="0">
                <a:latin typeface="Times New Roman" panose="02020603050405020304" pitchFamily="18" charset="0"/>
                <a:cs typeface="Times New Roman" panose="02020603050405020304" pitchFamily="18" charset="0"/>
              </a:rPr>
              <a:t>Asociaciones y colaboraciones</a:t>
            </a:r>
            <a:r>
              <a:rPr lang="es-MX" b="1" dirty="0">
                <a:latin typeface="Times New Roman" panose="02020603050405020304" pitchFamily="18" charset="0"/>
                <a:cs typeface="Times New Roman" panose="02020603050405020304" pitchFamily="18" charset="0"/>
              </a:rPr>
              <a:t>:</a:t>
            </a:r>
          </a:p>
          <a:p>
            <a:endParaRPr lang="es-MX"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En este momento estamos creando una sociedad con Robótica Patagonia para la elaboración de drones de vigilancia y control, drones artillados y sistemas de defensa.</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Una vez que presentemos los primeros modelos de fusiles queremos iniciar negociaciones para futuras sociedades o colaboraciones con FM SE y Bersa SA.</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En el futuro nos gustaría hacer convenios con empresas multinacionales.</a:t>
            </a:r>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9058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7ED77-A615-1733-4829-73463350C7B3}"/>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0078C8D-CC79-DF63-B79D-B422EBDB352D}"/>
              </a:ext>
            </a:extLst>
          </p:cNvPr>
          <p:cNvSpPr>
            <a:spLocks noGrp="1"/>
          </p:cNvSpPr>
          <p:nvPr>
            <p:ph idx="1"/>
          </p:nvPr>
        </p:nvSpPr>
        <p:spPr>
          <a:xfrm>
            <a:off x="185056" y="185057"/>
            <a:ext cx="12006944" cy="6672944"/>
          </a:xfrm>
        </p:spPr>
        <p:txBody>
          <a:bodyPr>
            <a:normAutofit lnSpcReduction="10000"/>
          </a:bodyPr>
          <a:lstStyle/>
          <a:p>
            <a:pPr marL="0" indent="0">
              <a:buNone/>
            </a:pPr>
            <a:r>
              <a:rPr lang="es-MX" b="1" dirty="0">
                <a:latin typeface="Times New Roman" panose="02020603050405020304" pitchFamily="18" charset="0"/>
                <a:cs typeface="Times New Roman" panose="02020603050405020304" pitchFamily="18" charset="0"/>
              </a:rPr>
              <a:t>Lineamientos Estratégicos:</a:t>
            </a:r>
            <a:endParaRPr lang="es-MX"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Establecer la sede central y planta de producción en la provincia de Córdoba, Argentina.</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Homologar los sistemas de armamento conforme a las normativas vigentes y presentarlos en ferias internacionales (Expo Armas) y ante las Fuerzas Armadas y de Seguridad nacionales.</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Tras el lanzamiento de los primeros modelos de fusiles, iniciar negociaciones para posibles alianzas estratégicas o acuerdos de colaboración con Fabricaciones Militares S.E. (FM SE) y Bersa S.A.</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Implementar una red de distribución nacional a través de armerías autorizadas, como paso previo a los procesos de exportación a mercados internacionales (EE.UU., Europa, Latinoamérica, entre otros).</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Establecer convenios y asociaciones con empresas multinacionales para el desarrollo conjunto, transferencia tecnológica y expansión global.</a:t>
            </a:r>
          </a:p>
        </p:txBody>
      </p:sp>
    </p:spTree>
    <p:extLst>
      <p:ext uri="{BB962C8B-B14F-4D97-AF65-F5344CB8AC3E}">
        <p14:creationId xmlns:p14="http://schemas.microsoft.com/office/powerpoint/2010/main" val="2313303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192A2-8653-CE03-BB47-34357CE8BA43}"/>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E732AB7-3172-EAA1-4FD9-F5F9EF05F38F}"/>
              </a:ext>
            </a:extLst>
          </p:cNvPr>
          <p:cNvSpPr>
            <a:spLocks noGrp="1"/>
          </p:cNvSpPr>
          <p:nvPr>
            <p:ph idx="1"/>
          </p:nvPr>
        </p:nvSpPr>
        <p:spPr>
          <a:xfrm>
            <a:off x="185057" y="185057"/>
            <a:ext cx="11168743" cy="5991906"/>
          </a:xfrm>
        </p:spPr>
        <p:txBody>
          <a:bodyPr>
            <a:normAutofit/>
          </a:bodyPr>
          <a:lstStyle/>
          <a:p>
            <a:pPr marL="0" indent="0">
              <a:buNone/>
            </a:pPr>
            <a:r>
              <a:rPr lang="es-AR" b="1" dirty="0">
                <a:latin typeface="Times New Roman" panose="02020603050405020304" pitchFamily="18" charset="0"/>
                <a:cs typeface="Times New Roman" panose="02020603050405020304" pitchFamily="18" charset="0"/>
              </a:rPr>
              <a:t>Llamado a la acción</a:t>
            </a:r>
            <a:r>
              <a:rPr lang="es-MX" b="1" dirty="0">
                <a:latin typeface="Times New Roman" panose="02020603050405020304" pitchFamily="18" charset="0"/>
                <a:cs typeface="Times New Roman" panose="02020603050405020304" pitchFamily="18" charset="0"/>
              </a:rPr>
              <a:t>:</a:t>
            </a:r>
          </a:p>
          <a:p>
            <a:endParaRPr lang="es-MX"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Los invitamos a unirse al equipo de FRANDAR para que juntos forjemos una fuerte industria militar brindando seguridad, precisión y confiabilidad.</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Es un camino difícil pero con su apoyo el cielo será el limite.</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Para mas información puede comunicarse para discutir términos, intereses, inversiones o asociaciones a los siguientes e-mail:</a:t>
            </a:r>
          </a:p>
          <a:p>
            <a:pPr marL="0" indent="0">
              <a:buNone/>
            </a:pPr>
            <a:endParaRPr lang="es-MX" sz="2400" dirty="0">
              <a:latin typeface="Times New Roman" panose="02020603050405020304" pitchFamily="18" charset="0"/>
              <a:cs typeface="Times New Roman" panose="02020603050405020304" pitchFamily="18" charset="0"/>
            </a:endParaRPr>
          </a:p>
          <a:p>
            <a:pPr marL="0" indent="0">
              <a:buNone/>
            </a:pPr>
            <a:r>
              <a:rPr lang="es-MX" sz="2400" dirty="0">
                <a:latin typeface="Times New Roman" panose="02020603050405020304" pitchFamily="18" charset="0"/>
                <a:cs typeface="Times New Roman" panose="02020603050405020304" pitchFamily="18" charset="0"/>
                <a:hlinkClick r:id="rId2"/>
              </a:rPr>
              <a:t>info@armasfrandar.com</a:t>
            </a:r>
            <a:r>
              <a:rPr lang="es-MX" sz="2400" dirty="0">
                <a:latin typeface="Times New Roman" panose="02020603050405020304" pitchFamily="18" charset="0"/>
                <a:cs typeface="Times New Roman" panose="02020603050405020304" pitchFamily="18" charset="0"/>
              </a:rPr>
              <a:t> </a:t>
            </a:r>
          </a:p>
          <a:p>
            <a:pPr marL="0" indent="0">
              <a:buNone/>
            </a:pPr>
            <a:endParaRPr lang="es-MX" sz="2400" dirty="0"/>
          </a:p>
        </p:txBody>
      </p:sp>
    </p:spTree>
    <p:extLst>
      <p:ext uri="{BB962C8B-B14F-4D97-AF65-F5344CB8AC3E}">
        <p14:creationId xmlns:p14="http://schemas.microsoft.com/office/powerpoint/2010/main" val="3832485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C98E24-B52E-2539-4206-9F071B2CD3ED}"/>
              </a:ext>
            </a:extLst>
          </p:cNvPr>
          <p:cNvSpPr>
            <a:spLocks noGrp="1"/>
          </p:cNvSpPr>
          <p:nvPr>
            <p:ph idx="1"/>
          </p:nvPr>
        </p:nvSpPr>
        <p:spPr>
          <a:xfrm>
            <a:off x="206829" y="185057"/>
            <a:ext cx="11146971" cy="5991906"/>
          </a:xfrm>
        </p:spPr>
        <p:txBody>
          <a:bodyPr/>
          <a:lstStyle/>
          <a:p>
            <a:pPr marL="0" indent="0">
              <a:buNone/>
            </a:pPr>
            <a:r>
              <a:rPr lang="es-MX" b="1" dirty="0">
                <a:latin typeface="Times New Roman" panose="02020603050405020304" pitchFamily="18" charset="0"/>
                <a:cs typeface="Times New Roman" panose="02020603050405020304" pitchFamily="18" charset="0"/>
              </a:rPr>
              <a:t>Conclusión: </a:t>
            </a:r>
          </a:p>
          <a:p>
            <a:pPr marL="0" indent="0">
              <a:buNone/>
            </a:pPr>
            <a:endParaRPr lang="es-MX"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FRANDAR está posicionado para convertirse en un líder en la fabricación de armamento, ofreciendo soluciones innovadoras, adaptables y seguras a un creciente desafío de seguridad global.</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 Nuestro enfoque no solo aborda las amenazas actuales, sino que también evoluciona con la dinámica cambiante de la tecnología del armamento y las necesidades de seguridad, lo que garantiza una relevancia y presencia en el mercado duraderas.</a:t>
            </a:r>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4596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FF9863-61F6-6B81-4A16-B65C8782E027}"/>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92FCE6E-AD7B-AC2E-7F52-ACFB70190C4F}"/>
              </a:ext>
            </a:extLst>
          </p:cNvPr>
          <p:cNvSpPr>
            <a:spLocks noGrp="1"/>
          </p:cNvSpPr>
          <p:nvPr>
            <p:ph idx="1"/>
          </p:nvPr>
        </p:nvSpPr>
        <p:spPr>
          <a:xfrm>
            <a:off x="206829" y="-195943"/>
            <a:ext cx="11146971" cy="2979356"/>
          </a:xfrm>
        </p:spPr>
        <p:txBody>
          <a:bodyPr>
            <a:normAutofit/>
          </a:bodyPr>
          <a:lstStyle/>
          <a:p>
            <a:pPr marL="0" indent="0">
              <a:buNone/>
            </a:pPr>
            <a:endParaRPr lang="es-MX" dirty="0"/>
          </a:p>
          <a:p>
            <a:r>
              <a:rPr lang="es-MX" sz="2400" dirty="0">
                <a:latin typeface="Times New Roman" panose="02020603050405020304" pitchFamily="18" charset="0"/>
                <a:cs typeface="Times New Roman" panose="02020603050405020304" pitchFamily="18" charset="0"/>
              </a:rPr>
              <a:t>Desde ya, les agradecemos por su tiempo y por la atención.</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Los invitamos a ponerse nuevamente en contacto: </a:t>
            </a:r>
            <a:r>
              <a:rPr lang="es-MX" sz="2400" dirty="0">
                <a:latin typeface="Times New Roman" panose="02020603050405020304" pitchFamily="18" charset="0"/>
                <a:cs typeface="Times New Roman" panose="02020603050405020304" pitchFamily="18" charset="0"/>
                <a:hlinkClick r:id="rId2"/>
              </a:rPr>
              <a:t>info@armasfrandar.com</a:t>
            </a:r>
            <a:r>
              <a:rPr lang="es-MX" sz="2400" dirty="0">
                <a:latin typeface="Times New Roman" panose="02020603050405020304" pitchFamily="18" charset="0"/>
                <a:cs typeface="Times New Roman" panose="02020603050405020304" pitchFamily="18" charset="0"/>
              </a:rPr>
              <a:t>.</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 GRACIAS.</a:t>
            </a:r>
          </a:p>
          <a:p>
            <a:endParaRPr lang="es-AR" sz="2400" dirty="0"/>
          </a:p>
        </p:txBody>
      </p:sp>
      <p:pic>
        <p:nvPicPr>
          <p:cNvPr id="2" name="Imagen 1">
            <a:extLst>
              <a:ext uri="{FF2B5EF4-FFF2-40B4-BE49-F238E27FC236}">
                <a16:creationId xmlns:a16="http://schemas.microsoft.com/office/drawing/2014/main" id="{7297B59E-7515-F873-7544-E0929C6B17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3596" y="2783413"/>
            <a:ext cx="4833257" cy="2267558"/>
          </a:xfrm>
          <a:prstGeom prst="rect">
            <a:avLst/>
          </a:prstGeom>
        </p:spPr>
      </p:pic>
      <p:sp>
        <p:nvSpPr>
          <p:cNvPr id="5" name="CuadroTexto 4">
            <a:extLst>
              <a:ext uri="{FF2B5EF4-FFF2-40B4-BE49-F238E27FC236}">
                <a16:creationId xmlns:a16="http://schemas.microsoft.com/office/drawing/2014/main" id="{76B2F97C-00C1-563B-10AA-9E901A636435}"/>
              </a:ext>
            </a:extLst>
          </p:cNvPr>
          <p:cNvSpPr txBox="1"/>
          <p:nvPr/>
        </p:nvSpPr>
        <p:spPr>
          <a:xfrm>
            <a:off x="2079171" y="5012437"/>
            <a:ext cx="7630885" cy="461665"/>
          </a:xfrm>
          <a:prstGeom prst="rect">
            <a:avLst/>
          </a:prstGeom>
          <a:noFill/>
        </p:spPr>
        <p:txBody>
          <a:bodyPr wrap="square">
            <a:spAutoFit/>
          </a:bodyPr>
          <a:lstStyle/>
          <a:p>
            <a:pPr marL="0" indent="0" algn="ctr">
              <a:buNone/>
            </a:pPr>
            <a:r>
              <a:rPr lang="es-MX" sz="2400" dirty="0">
                <a:latin typeface="Times New Roman" panose="02020603050405020304" pitchFamily="18" charset="0"/>
                <a:cs typeface="Times New Roman" panose="02020603050405020304" pitchFamily="18" charset="0"/>
              </a:rPr>
              <a:t>“Preparados para vencer, diseñados para durar”</a:t>
            </a:r>
          </a:p>
        </p:txBody>
      </p:sp>
    </p:spTree>
    <p:extLst>
      <p:ext uri="{BB962C8B-B14F-4D97-AF65-F5344CB8AC3E}">
        <p14:creationId xmlns:p14="http://schemas.microsoft.com/office/powerpoint/2010/main" val="190215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45115-0CF4-E28D-2248-2F9541C8E549}"/>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F4B4AC4-D52D-9538-6C82-7A47F9AAB715}"/>
              </a:ext>
            </a:extLst>
          </p:cNvPr>
          <p:cNvSpPr>
            <a:spLocks noGrp="1"/>
          </p:cNvSpPr>
          <p:nvPr>
            <p:ph idx="1"/>
          </p:nvPr>
        </p:nvSpPr>
        <p:spPr>
          <a:xfrm>
            <a:off x="152400" y="424543"/>
            <a:ext cx="11898086" cy="6335486"/>
          </a:xfrm>
        </p:spPr>
        <p:txBody>
          <a:bodyPr>
            <a:normAutofit/>
          </a:bodyPr>
          <a:lstStyle/>
          <a:p>
            <a:pPr marL="0" indent="0">
              <a:buNone/>
            </a:pPr>
            <a:r>
              <a:rPr lang="es-MX" b="1" dirty="0">
                <a:latin typeface="Times New Roman" panose="02020603050405020304" pitchFamily="18" charset="0"/>
                <a:cs typeface="Times New Roman" panose="02020603050405020304" pitchFamily="18" charset="0"/>
              </a:rPr>
              <a:t>Visión general: </a:t>
            </a:r>
          </a:p>
          <a:p>
            <a:pPr marL="0" indent="0">
              <a:buNone/>
            </a:pPr>
            <a:endParaRPr lang="es-MX" b="1"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FRANDAR tiene como propósito responder a la creciente necesidad de consolidar una industria de defensa robusta, capaz de competir con los principales fabricantes de armamento a nivel global.</a:t>
            </a:r>
          </a:p>
          <a:p>
            <a:pPr marL="0" indent="0">
              <a:buNone/>
            </a:pPr>
            <a:endParaRPr lang="es-MX" sz="2400" dirty="0">
              <a:latin typeface="Times New Roman" panose="02020603050405020304" pitchFamily="18" charset="0"/>
              <a:cs typeface="Times New Roman" panose="02020603050405020304" pitchFamily="18" charset="0"/>
            </a:endParaRPr>
          </a:p>
          <a:p>
            <a:pPr marL="0" indent="0">
              <a:buNone/>
            </a:pPr>
            <a:endParaRPr lang="es-MX" sz="2400"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Nuestros sistemas están diseñados bajo los más altos estándares de calidad. Combinados con una arquitectura modular, confieren al armamento capacidades superiores en términos de adaptabilidad, rendimiento y fiabilidad en escenarios de combate modernos.</a:t>
            </a:r>
          </a:p>
          <a:p>
            <a:pPr marL="0" indent="0">
              <a:buNone/>
            </a:pPr>
            <a:endParaRPr lang="es-MX" dirty="0"/>
          </a:p>
        </p:txBody>
      </p:sp>
    </p:spTree>
    <p:extLst>
      <p:ext uri="{BB962C8B-B14F-4D97-AF65-F5344CB8AC3E}">
        <p14:creationId xmlns:p14="http://schemas.microsoft.com/office/powerpoint/2010/main" val="31259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A38D754-2FFC-7F77-3FD2-104C949E4C1C}"/>
              </a:ext>
            </a:extLst>
          </p:cNvPr>
          <p:cNvSpPr>
            <a:spLocks noGrp="1"/>
          </p:cNvSpPr>
          <p:nvPr>
            <p:ph idx="1"/>
          </p:nvPr>
        </p:nvSpPr>
        <p:spPr>
          <a:xfrm>
            <a:off x="293914" y="250370"/>
            <a:ext cx="11059886" cy="6466115"/>
          </a:xfrm>
        </p:spPr>
        <p:txBody>
          <a:bodyPr>
            <a:normAutofit/>
          </a:bodyPr>
          <a:lstStyle/>
          <a:p>
            <a:pPr marL="0" indent="0">
              <a:buNone/>
            </a:pPr>
            <a:r>
              <a:rPr lang="es-AR" b="1" dirty="0">
                <a:latin typeface="Times New Roman" panose="02020603050405020304" pitchFamily="18" charset="0"/>
                <a:cs typeface="Times New Roman" panose="02020603050405020304" pitchFamily="18" charset="0"/>
              </a:rPr>
              <a:t>Equipo: </a:t>
            </a:r>
            <a:r>
              <a:rPr lang="es-AR" sz="2400" dirty="0">
                <a:latin typeface="Times New Roman" panose="02020603050405020304" pitchFamily="18" charset="0"/>
                <a:cs typeface="Times New Roman" panose="02020603050405020304" pitchFamily="18" charset="0"/>
              </a:rPr>
              <a:t>En este momento nuestra empresa esta conformada por:</a:t>
            </a:r>
          </a:p>
          <a:p>
            <a:pPr marL="0" indent="0">
              <a:buNone/>
            </a:pPr>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Franco Gerardo Favarin (administrador titular).</a:t>
            </a:r>
          </a:p>
          <a:p>
            <a:pPr marL="0" indent="0">
              <a:buNone/>
            </a:pPr>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Dardo Ezequiel Espeche (administrador suplente).</a:t>
            </a:r>
          </a:p>
          <a:p>
            <a:pPr marL="0" indent="0">
              <a:buNone/>
            </a:pPr>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Georgina Lihue Fernández (finanzas).</a:t>
            </a:r>
          </a:p>
          <a:p>
            <a:pPr marL="0" indent="0">
              <a:buNone/>
            </a:pPr>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Ivana Micaela Alcaraz (administración).</a:t>
            </a:r>
          </a:p>
          <a:p>
            <a:pPr marL="0" indent="0">
              <a:buNone/>
            </a:pPr>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Rodrigo Emilio García (marketing).</a:t>
            </a:r>
          </a:p>
        </p:txBody>
      </p:sp>
    </p:spTree>
    <p:extLst>
      <p:ext uri="{BB962C8B-B14F-4D97-AF65-F5344CB8AC3E}">
        <p14:creationId xmlns:p14="http://schemas.microsoft.com/office/powerpoint/2010/main" val="3230822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D153278-A7CA-8FE2-EAC0-9006EAF3FEAC}"/>
              </a:ext>
            </a:extLst>
          </p:cNvPr>
          <p:cNvSpPr>
            <a:spLocks noGrp="1"/>
          </p:cNvSpPr>
          <p:nvPr>
            <p:ph idx="1"/>
          </p:nvPr>
        </p:nvSpPr>
        <p:spPr>
          <a:xfrm>
            <a:off x="217713" y="130628"/>
            <a:ext cx="11854544" cy="6574971"/>
          </a:xfrm>
        </p:spPr>
        <p:txBody>
          <a:bodyPr>
            <a:normAutofit/>
          </a:bodyPr>
          <a:lstStyle/>
          <a:p>
            <a:pPr marL="0" indent="0">
              <a:buNone/>
            </a:pPr>
            <a:r>
              <a:rPr lang="es-MX" b="1" dirty="0">
                <a:latin typeface="Times New Roman" panose="02020603050405020304" pitchFamily="18" charset="0"/>
                <a:cs typeface="Times New Roman" panose="02020603050405020304" pitchFamily="18" charset="0"/>
              </a:rPr>
              <a:t>Planteamiento del problema: </a:t>
            </a:r>
          </a:p>
          <a:p>
            <a:pPr marL="0" indent="0">
              <a:buNone/>
            </a:pPr>
            <a:endParaRPr lang="es-MX" dirty="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El aumento de las hostilidades en el actual escenario geopolítico ha llevado a numerosos países a incrementar significativamente sus presupuestos en materia de defensa. En este contexto, Latinoamérica, aun manteniéndose en una postura neutral, no está exenta de las consecuencias que una crisis global podría desencadenar, incluyendo posibles enfrentamientos relacionados con recursos estratégicos y soberanía territorial.</a:t>
            </a:r>
          </a:p>
          <a:p>
            <a:pPr marL="0" indent="0">
              <a:buNone/>
            </a:pPr>
            <a:endParaRPr lang="es-MX" sz="2400" dirty="0">
              <a:latin typeface="Times New Roman" panose="02020603050405020304" pitchFamily="18" charset="0"/>
              <a:cs typeface="Times New Roman" panose="02020603050405020304" pitchFamily="18" charset="0"/>
            </a:endParaRPr>
          </a:p>
          <a:p>
            <a:pPr marL="0" indent="0">
              <a:buNone/>
            </a:pPr>
            <a:r>
              <a:rPr lang="es-MX" sz="2400" b="1" dirty="0">
                <a:latin typeface="Times New Roman" panose="02020603050405020304" pitchFamily="18" charset="0"/>
                <a:cs typeface="Times New Roman" panose="02020603050405020304" pitchFamily="18" charset="0"/>
              </a:rPr>
              <a:t>Además podemos decir que otros problemas son:</a:t>
            </a:r>
          </a:p>
          <a:p>
            <a:pPr marL="0" indent="0">
              <a:buNone/>
            </a:pPr>
            <a:endParaRPr lang="es-MX"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Dependencia de otros países para adquirir armamento.</a:t>
            </a:r>
          </a:p>
          <a:p>
            <a:r>
              <a:rPr lang="es-AR" sz="2400" dirty="0">
                <a:latin typeface="Times New Roman" panose="02020603050405020304" pitchFamily="18" charset="0"/>
                <a:cs typeface="Times New Roman" panose="02020603050405020304" pitchFamily="18" charset="0"/>
              </a:rPr>
              <a:t>Escasez de repuestos.</a:t>
            </a:r>
          </a:p>
          <a:p>
            <a:r>
              <a:rPr lang="es-AR" sz="2400" dirty="0">
                <a:latin typeface="Times New Roman" panose="02020603050405020304" pitchFamily="18" charset="0"/>
                <a:cs typeface="Times New Roman" panose="02020603050405020304" pitchFamily="18" charset="0"/>
              </a:rPr>
              <a:t>Armamento de baja calidad en los materiales.</a:t>
            </a:r>
          </a:p>
          <a:p>
            <a:r>
              <a:rPr lang="es-AR" sz="2400" dirty="0">
                <a:latin typeface="Times New Roman" panose="02020603050405020304" pitchFamily="18" charset="0"/>
                <a:cs typeface="Times New Roman" panose="02020603050405020304" pitchFamily="18" charset="0"/>
              </a:rPr>
              <a:t>Dificultades en la importación por trabas o bloqueos internacionales.</a:t>
            </a:r>
          </a:p>
          <a:p>
            <a:pPr marL="0" indent="0">
              <a:buNone/>
            </a:pPr>
            <a:endParaRPr lang="es-MX" sz="2400" dirty="0"/>
          </a:p>
          <a:p>
            <a:pPr marL="0" indent="0">
              <a:buNone/>
            </a:pPr>
            <a:endParaRPr lang="es-MX" sz="2400" dirty="0"/>
          </a:p>
          <a:p>
            <a:pPr marL="0" indent="0">
              <a:buNone/>
            </a:pPr>
            <a:endParaRPr lang="es-MX" dirty="0"/>
          </a:p>
        </p:txBody>
      </p:sp>
    </p:spTree>
    <p:extLst>
      <p:ext uri="{BB962C8B-B14F-4D97-AF65-F5344CB8AC3E}">
        <p14:creationId xmlns:p14="http://schemas.microsoft.com/office/powerpoint/2010/main" val="4155588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6AFB37E-66E5-E7D4-FBD1-DDFFA4518325}"/>
              </a:ext>
            </a:extLst>
          </p:cNvPr>
          <p:cNvSpPr>
            <a:spLocks noGrp="1"/>
          </p:cNvSpPr>
          <p:nvPr>
            <p:ph idx="1"/>
          </p:nvPr>
        </p:nvSpPr>
        <p:spPr>
          <a:xfrm>
            <a:off x="206828" y="152400"/>
            <a:ext cx="11985171" cy="6705600"/>
          </a:xfrm>
        </p:spPr>
        <p:txBody>
          <a:bodyPr>
            <a:normAutofit/>
          </a:bodyPr>
          <a:lstStyle/>
          <a:p>
            <a:pPr marL="0" indent="0">
              <a:buNone/>
            </a:pPr>
            <a:r>
              <a:rPr lang="es-MX" b="1" dirty="0">
                <a:latin typeface="Times New Roman" panose="02020603050405020304" pitchFamily="18" charset="0"/>
                <a:cs typeface="Times New Roman" panose="02020603050405020304" pitchFamily="18" charset="0"/>
              </a:rPr>
              <a:t>Solución:</a:t>
            </a:r>
            <a:r>
              <a:rPr lang="es-MX" dirty="0">
                <a:latin typeface="Times New Roman" panose="02020603050405020304" pitchFamily="18" charset="0"/>
                <a:cs typeface="Times New Roman" panose="02020603050405020304" pitchFamily="18" charset="0"/>
              </a:rPr>
              <a:t> </a:t>
            </a:r>
            <a:r>
              <a:rPr lang="es-MX" sz="2400" dirty="0">
                <a:latin typeface="Times New Roman" panose="02020603050405020304" pitchFamily="18" charset="0"/>
                <a:cs typeface="Times New Roman" panose="02020603050405020304" pitchFamily="18" charset="0"/>
              </a:rPr>
              <a:t>nuestra empresa ofrece un enfoque en diferentes virtudes.</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Modular: </a:t>
            </a:r>
            <a:r>
              <a:rPr lang="es-MX" sz="2400" dirty="0">
                <a:latin typeface="Times New Roman" panose="02020603050405020304" pitchFamily="18" charset="0"/>
                <a:cs typeface="Times New Roman" panose="02020603050405020304" pitchFamily="18" charset="0"/>
              </a:rPr>
              <a:t>Nuestros productos ofrecen una plataforma completamente modular con los accesorios OTAN u otros a requerimiento.</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Multicalibre</a:t>
            </a:r>
            <a:r>
              <a:rPr lang="es-MX" sz="2400" dirty="0">
                <a:latin typeface="Times New Roman" panose="02020603050405020304" pitchFamily="18" charset="0"/>
                <a:cs typeface="Times New Roman" panose="02020603050405020304" pitchFamily="18" charset="0"/>
              </a:rPr>
              <a:t>: Posibilidad de intercambiar de calibre según la misión sin necesidad de un armero especialista.</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Integración</a:t>
            </a:r>
            <a:r>
              <a:rPr lang="es-MX" sz="2400" dirty="0">
                <a:latin typeface="Times New Roman" panose="02020603050405020304" pitchFamily="18" charset="0"/>
                <a:cs typeface="Times New Roman" panose="02020603050405020304" pitchFamily="18" charset="0"/>
              </a:rPr>
              <a:t>: posibilidad de integrar el armamento con el equipo y la inteligencia de reconocimiento mediante el uso de drones.</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Actualización</a:t>
            </a:r>
            <a:r>
              <a:rPr lang="es-MX" sz="2400" dirty="0">
                <a:latin typeface="Times New Roman" panose="02020603050405020304" pitchFamily="18" charset="0"/>
                <a:cs typeface="Times New Roman" panose="02020603050405020304" pitchFamily="18" charset="0"/>
              </a:rPr>
              <a:t>: nuestra meta es, estar continuamente actualizándonos a medida que las tecnologías van evolucionando.</a:t>
            </a:r>
          </a:p>
          <a:p>
            <a:endParaRPr lang="es-MX" sz="2000" dirty="0">
              <a:latin typeface="Times New Roman" panose="02020603050405020304" pitchFamily="18" charset="0"/>
              <a:cs typeface="Times New Roman" panose="02020603050405020304" pitchFamily="18" charset="0"/>
            </a:endParaRPr>
          </a:p>
          <a:p>
            <a:pPr marL="0" indent="0">
              <a:buNone/>
            </a:pPr>
            <a:endParaRPr lang="es-MX" sz="2000" dirty="0"/>
          </a:p>
        </p:txBody>
      </p:sp>
    </p:spTree>
    <p:extLst>
      <p:ext uri="{BB962C8B-B14F-4D97-AF65-F5344CB8AC3E}">
        <p14:creationId xmlns:p14="http://schemas.microsoft.com/office/powerpoint/2010/main" val="105261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120D432-AD41-99C5-56A5-7DB7D5D23A04}"/>
              </a:ext>
            </a:extLst>
          </p:cNvPr>
          <p:cNvSpPr>
            <a:spLocks noGrp="1"/>
          </p:cNvSpPr>
          <p:nvPr>
            <p:ph idx="1"/>
          </p:nvPr>
        </p:nvSpPr>
        <p:spPr>
          <a:xfrm>
            <a:off x="239486" y="239486"/>
            <a:ext cx="11114314" cy="5937477"/>
          </a:xfrm>
        </p:spPr>
        <p:txBody>
          <a:bodyPr>
            <a:normAutofit/>
          </a:bodyPr>
          <a:lstStyle/>
          <a:p>
            <a:pPr marL="0" indent="0">
              <a:buNone/>
            </a:pPr>
            <a:r>
              <a:rPr lang="es-AR" b="1" dirty="0">
                <a:latin typeface="Times New Roman" panose="02020603050405020304" pitchFamily="18" charset="0"/>
                <a:cs typeface="Times New Roman" panose="02020603050405020304" pitchFamily="18" charset="0"/>
              </a:rPr>
              <a:t>Otras soluciones a nivel local:</a:t>
            </a:r>
          </a:p>
          <a:p>
            <a:pPr marL="0" indent="0">
              <a:buNone/>
            </a:pPr>
            <a:endParaRPr lang="es-AR" b="1"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Fortificación de la industria militar Nacional.</a:t>
            </a:r>
          </a:p>
          <a:p>
            <a:pPr marL="0" indent="0">
              <a:buNone/>
            </a:pPr>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Fabricación de componente o repuestos.</a:t>
            </a:r>
          </a:p>
          <a:p>
            <a:pPr marL="0" indent="0">
              <a:buNone/>
            </a:pPr>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Estándares de fabricación internacional del mas alto nivel.</a:t>
            </a:r>
          </a:p>
          <a:p>
            <a:pPr marL="0" indent="0">
              <a:buNone/>
            </a:pPr>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Eliminar los costos de importación a partir de la utilización de la materia prima nacional.</a:t>
            </a:r>
          </a:p>
          <a:p>
            <a:pPr marL="0" indent="0">
              <a:buNone/>
            </a:pPr>
            <a:endParaRPr lang="es-AR" sz="2400" dirty="0">
              <a:latin typeface="Times New Roman" panose="02020603050405020304" pitchFamily="18" charset="0"/>
              <a:cs typeface="Times New Roman" panose="02020603050405020304" pitchFamily="18" charset="0"/>
            </a:endParaRPr>
          </a:p>
          <a:p>
            <a:r>
              <a:rPr lang="es-AR" sz="2400" dirty="0">
                <a:latin typeface="Times New Roman" panose="02020603050405020304" pitchFamily="18" charset="0"/>
                <a:cs typeface="Times New Roman" panose="02020603050405020304" pitchFamily="18" charset="0"/>
              </a:rPr>
              <a:t>Posibilidad de mantener el armamento actualizado a su ultima versión.</a:t>
            </a:r>
          </a:p>
        </p:txBody>
      </p:sp>
    </p:spTree>
    <p:extLst>
      <p:ext uri="{BB962C8B-B14F-4D97-AF65-F5344CB8AC3E}">
        <p14:creationId xmlns:p14="http://schemas.microsoft.com/office/powerpoint/2010/main" val="166483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DD56736-AAC2-F4E5-F5B6-7B3F06C68D6C}"/>
              </a:ext>
            </a:extLst>
          </p:cNvPr>
          <p:cNvSpPr>
            <a:spLocks noGrp="1"/>
          </p:cNvSpPr>
          <p:nvPr>
            <p:ph idx="1"/>
          </p:nvPr>
        </p:nvSpPr>
        <p:spPr>
          <a:xfrm>
            <a:off x="283029" y="152400"/>
            <a:ext cx="11070771" cy="6024563"/>
          </a:xfrm>
        </p:spPr>
        <p:txBody>
          <a:bodyPr>
            <a:normAutofit/>
          </a:bodyPr>
          <a:lstStyle/>
          <a:p>
            <a:pPr marL="0" indent="0">
              <a:buNone/>
            </a:pPr>
            <a:r>
              <a:rPr lang="es-MX" b="1" dirty="0">
                <a:latin typeface="Times New Roman" panose="02020603050405020304" pitchFamily="18" charset="0"/>
                <a:cs typeface="Times New Roman" panose="02020603050405020304" pitchFamily="18" charset="0"/>
              </a:rPr>
              <a:t>Diferenciadores tecnológicos:</a:t>
            </a:r>
          </a:p>
          <a:p>
            <a:pPr marL="0" indent="0">
              <a:buNone/>
            </a:pPr>
            <a:endParaRPr lang="es-MX" b="1"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Uso de tecnología CNC: </a:t>
            </a:r>
            <a:r>
              <a:rPr lang="es-MX" sz="2400" dirty="0">
                <a:latin typeface="Times New Roman" panose="02020603050405020304" pitchFamily="18" charset="0"/>
                <a:cs typeface="Times New Roman" panose="02020603050405020304" pitchFamily="18" charset="0"/>
              </a:rPr>
              <a:t>para así obtener la mas alta calidad en las tolerancias y precisión en cada pieza.</a:t>
            </a:r>
          </a:p>
          <a:p>
            <a:pPr marL="0" indent="0">
              <a:buNone/>
            </a:pPr>
            <a:endParaRPr lang="en-US"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Uso de materiales especiales: </a:t>
            </a:r>
            <a:r>
              <a:rPr lang="es-MX" sz="2400" dirty="0">
                <a:latin typeface="Times New Roman" panose="02020603050405020304" pitchFamily="18" charset="0"/>
                <a:cs typeface="Times New Roman" panose="02020603050405020304" pitchFamily="18" charset="0"/>
              </a:rPr>
              <a:t>como aceros, aluminios, polímeros y fibra de carbono.</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Control de calidad diferenciado: </a:t>
            </a:r>
            <a:r>
              <a:rPr lang="es-MX" sz="2400" dirty="0">
                <a:latin typeface="Times New Roman" panose="02020603050405020304" pitchFamily="18" charset="0"/>
                <a:cs typeface="Times New Roman" panose="02020603050405020304" pitchFamily="18" charset="0"/>
              </a:rPr>
              <a:t>en cada proceso de fabricación y procesos de ensamblado.</a:t>
            </a:r>
            <a:endParaRPr lang="en-US" sz="2400" dirty="0">
              <a:latin typeface="Times New Roman" panose="02020603050405020304" pitchFamily="18" charset="0"/>
              <a:cs typeface="Times New Roman" panose="02020603050405020304" pitchFamily="18" charset="0"/>
            </a:endParaRPr>
          </a:p>
          <a:p>
            <a:pPr marL="0" indent="0">
              <a:buNone/>
            </a:pPr>
            <a:endParaRPr lang="es-MX" dirty="0"/>
          </a:p>
          <a:p>
            <a:pPr marL="0" indent="0">
              <a:buNone/>
            </a:pPr>
            <a:endParaRPr lang="es-MX" sz="2400" dirty="0"/>
          </a:p>
          <a:p>
            <a:pPr marL="0" indent="0">
              <a:buNone/>
            </a:pPr>
            <a:endParaRPr lang="es-MX" sz="2400" dirty="0"/>
          </a:p>
          <a:p>
            <a:endParaRPr lang="es-AR" dirty="0"/>
          </a:p>
        </p:txBody>
      </p:sp>
    </p:spTree>
    <p:extLst>
      <p:ext uri="{BB962C8B-B14F-4D97-AF65-F5344CB8AC3E}">
        <p14:creationId xmlns:p14="http://schemas.microsoft.com/office/powerpoint/2010/main" val="3757514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816512C-8D60-45B4-F7B3-17890340FE83}"/>
              </a:ext>
            </a:extLst>
          </p:cNvPr>
          <p:cNvSpPr>
            <a:spLocks noGrp="1"/>
          </p:cNvSpPr>
          <p:nvPr>
            <p:ph idx="1"/>
          </p:nvPr>
        </p:nvSpPr>
        <p:spPr>
          <a:xfrm>
            <a:off x="250371" y="217714"/>
            <a:ext cx="11941629" cy="6498772"/>
          </a:xfrm>
        </p:spPr>
        <p:txBody>
          <a:bodyPr>
            <a:normAutofit/>
          </a:bodyPr>
          <a:lstStyle/>
          <a:p>
            <a:pPr marL="0" indent="0">
              <a:buNone/>
            </a:pPr>
            <a:r>
              <a:rPr lang="es-AR" b="1" dirty="0">
                <a:latin typeface="Times New Roman" panose="02020603050405020304" pitchFamily="18" charset="0"/>
                <a:cs typeface="Times New Roman" panose="02020603050405020304" pitchFamily="18" charset="0"/>
              </a:rPr>
              <a:t>Análisis del mercado:</a:t>
            </a:r>
          </a:p>
          <a:p>
            <a:pPr marL="0" indent="0">
              <a:buNone/>
            </a:pPr>
            <a:endParaRPr lang="es-AR" sz="2400" b="1" dirty="0">
              <a:latin typeface="Times New Roman" panose="02020603050405020304" pitchFamily="18" charset="0"/>
              <a:cs typeface="Times New Roman" panose="02020603050405020304" pitchFamily="18" charset="0"/>
            </a:endParaRPr>
          </a:p>
          <a:p>
            <a:r>
              <a:rPr lang="es-AR" sz="2400" b="1" dirty="0">
                <a:latin typeface="Times New Roman" panose="02020603050405020304" pitchFamily="18" charset="0"/>
                <a:cs typeface="Times New Roman" panose="02020603050405020304" pitchFamily="18" charset="0"/>
              </a:rPr>
              <a:t>Mercados objetivo</a:t>
            </a:r>
            <a:r>
              <a:rPr lang="es-AR" sz="2400" dirty="0">
                <a:latin typeface="Times New Roman" panose="02020603050405020304" pitchFamily="18" charset="0"/>
                <a:cs typeface="Times New Roman" panose="02020603050405020304" pitchFamily="18" charset="0"/>
              </a:rPr>
              <a:t>: Agencias militares y de defensa, fuerzas policiales, población civil e instalaciones de infraestructura crítica.</a:t>
            </a:r>
          </a:p>
          <a:p>
            <a:pPr marL="0" indent="0">
              <a:buNone/>
            </a:pPr>
            <a:endParaRPr lang="es-AR"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Proyección de crecimiento: </a:t>
            </a:r>
            <a:r>
              <a:rPr lang="es-MX" sz="2400" dirty="0">
                <a:latin typeface="Times New Roman" panose="02020603050405020304" pitchFamily="18" charset="0"/>
                <a:cs typeface="Times New Roman" panose="02020603050405020304" pitchFamily="18" charset="0"/>
              </a:rPr>
              <a:t>Se espera que el mercado mundial en materia de defensa alcance los $ 2.72 billones para finales 2025, impulsado por las crecientes preocupaciones de seguridad y accesibilidad del armamento.</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Competencia: </a:t>
            </a:r>
            <a:r>
              <a:rPr lang="es-MX" sz="2400" dirty="0">
                <a:latin typeface="Times New Roman" panose="02020603050405020304" pitchFamily="18" charset="0"/>
                <a:cs typeface="Times New Roman" panose="02020603050405020304" pitchFamily="18" charset="0"/>
              </a:rPr>
              <a:t>Si bien varias empresas ofrecen soluciones similares, la combinación única de la integración de los medios nos distingue.</a:t>
            </a:r>
          </a:p>
        </p:txBody>
      </p:sp>
    </p:spTree>
    <p:extLst>
      <p:ext uri="{BB962C8B-B14F-4D97-AF65-F5344CB8AC3E}">
        <p14:creationId xmlns:p14="http://schemas.microsoft.com/office/powerpoint/2010/main" val="3892284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A5A51C5-EA8A-3795-2A23-0CA768309F65}"/>
              </a:ext>
            </a:extLst>
          </p:cNvPr>
          <p:cNvSpPr>
            <a:spLocks noGrp="1"/>
          </p:cNvSpPr>
          <p:nvPr>
            <p:ph idx="1"/>
          </p:nvPr>
        </p:nvSpPr>
        <p:spPr>
          <a:xfrm>
            <a:off x="304800" y="272143"/>
            <a:ext cx="11049000" cy="5697992"/>
          </a:xfrm>
        </p:spPr>
        <p:txBody>
          <a:bodyPr>
            <a:normAutofit/>
          </a:bodyPr>
          <a:lstStyle/>
          <a:p>
            <a:pPr marL="0" indent="0">
              <a:buNone/>
            </a:pPr>
            <a:r>
              <a:rPr lang="es-MX" b="1" dirty="0">
                <a:latin typeface="Times New Roman" panose="02020603050405020304" pitchFamily="18" charset="0"/>
                <a:cs typeface="Times New Roman" panose="02020603050405020304" pitchFamily="18" charset="0"/>
              </a:rPr>
              <a:t>Modelo de negocio: </a:t>
            </a:r>
          </a:p>
          <a:p>
            <a:pPr marL="0" indent="0">
              <a:buNone/>
            </a:pPr>
            <a:r>
              <a:rPr lang="es-MX" sz="2400" dirty="0">
                <a:latin typeface="Times New Roman" panose="02020603050405020304" pitchFamily="18" charset="0"/>
                <a:cs typeface="Times New Roman" panose="02020603050405020304" pitchFamily="18" charset="0"/>
              </a:rPr>
              <a:t>Los ingresos se generarán a través de:</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Venta directa: </a:t>
            </a:r>
            <a:r>
              <a:rPr lang="es-MX" sz="2400" dirty="0">
                <a:latin typeface="Times New Roman" panose="02020603050405020304" pitchFamily="18" charset="0"/>
                <a:cs typeface="Times New Roman" panose="02020603050405020304" pitchFamily="18" charset="0"/>
              </a:rPr>
              <a:t>Venta del paquete de armamento, equipamiento y/o drones de vigilancia.</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Contratos de servicio: </a:t>
            </a:r>
            <a:r>
              <a:rPr lang="es-MX" sz="2400" dirty="0">
                <a:latin typeface="Times New Roman" panose="02020603050405020304" pitchFamily="18" charset="0"/>
                <a:cs typeface="Times New Roman" panose="02020603050405020304" pitchFamily="18" charset="0"/>
              </a:rPr>
              <a:t>Ofrecer mantenimiento continuo, actualizaciones y monitoreo del material como un servicio de suscripción.</a:t>
            </a:r>
          </a:p>
          <a:p>
            <a:pPr marL="0" indent="0">
              <a:buNone/>
            </a:pPr>
            <a:endParaRPr lang="es-MX" sz="24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Soluciones personalizadas: </a:t>
            </a:r>
            <a:r>
              <a:rPr lang="es-MX" sz="2400" dirty="0">
                <a:latin typeface="Times New Roman" panose="02020603050405020304" pitchFamily="18" charset="0"/>
                <a:cs typeface="Times New Roman" panose="02020603050405020304" pitchFamily="18" charset="0"/>
              </a:rPr>
              <a:t>Desarrollo de sistemas a medida para entornos o amenazas específicas, incluyendo servicios de consultoría e integración.</a:t>
            </a:r>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85718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TM03090434[[fn=Letras en madera]]</Template>
  <TotalTime>731</TotalTime>
  <Words>1281</Words>
  <Application>Microsoft Office PowerPoint</Application>
  <PresentationFormat>Panorámica</PresentationFormat>
  <Paragraphs>148</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Rockwell</vt:lpstr>
      <vt:lpstr>Rockwell Condensed</vt:lpstr>
      <vt:lpstr>Times New Roman</vt:lpstr>
      <vt:lpstr>Wingdings</vt:lpstr>
      <vt:lpstr>Letras en madera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Franco Favarin</dc:creator>
  <cp:lastModifiedBy>Franco Favarin</cp:lastModifiedBy>
  <cp:revision>17</cp:revision>
  <dcterms:created xsi:type="dcterms:W3CDTF">2025-06-20T23:01:42Z</dcterms:created>
  <dcterms:modified xsi:type="dcterms:W3CDTF">2025-07-04T00:45:39Z</dcterms:modified>
</cp:coreProperties>
</file>