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type="screen16x9" cy="6858000" cx="12192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rgbClr val="000000"/>
        </a:fontRef>
        <a:srgbClr val="000000"/>
      </a:tcTxStyle>
      <a:tcStyle>
        <a:tcBdr>
          <a:left>
            <a:ln w="12700" cmpd="sng">
              <a:solidFill>
                <a:srgbClr val="000000"/>
              </a:solidFill>
            </a:ln>
          </a:left>
          <a:right>
            <a:ln w="12700" cmpd="sng">
              <a:solidFill>
                <a:srgbClr val="000000"/>
              </a:solidFill>
            </a:ln>
          </a:right>
          <a:top>
            <a:ln w="12700" cmpd="sng">
              <a:solidFill>
                <a:srgbClr val="000000"/>
              </a:solidFill>
            </a:ln>
          </a:top>
          <a:bottom>
            <a:ln w="12700" cmpd="sng">
              <a:solidFill>
                <a:srgbClr val="000000"/>
              </a:solidFill>
            </a:ln>
          </a:bottom>
          <a:insideH>
            <a:ln w="12700" cmpd="sng">
              <a:solidFill>
                <a:srgbClr val="000000"/>
              </a:solidFill>
            </a:ln>
          </a:insideH>
          <a:insideV>
            <a:ln w="12700" cmpd="sng">
              <a:solidFill>
                <a:srgbClr val="000000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tableStyles" Target="tableStyle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7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1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10486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70EAFA8-AD98-42DC-9086-5937B44C9D60}" type="datetimeFigureOut">
              <a:rPr lang="en-IN" smtClean="0"/>
              <a:t>27-01-2025</a:t>
            </a:fld>
            <a:endParaRPr lang="en-IN"/>
          </a:p>
        </p:txBody>
      </p:sp>
      <p:sp>
        <p:nvSpPr>
          <p:cNvPr id="10486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7B60360-92B1-4CBD-A759-6F777F189FB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3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70EAFA8-AD98-42DC-9086-5937B44C9D60}" type="datetimeFigureOut">
              <a:rPr lang="en-IN" smtClean="0"/>
              <a:t>27-01-2025</a:t>
            </a:fld>
            <a:endParaRPr lang="en-IN"/>
          </a:p>
        </p:txBody>
      </p:sp>
      <p:sp>
        <p:nvSpPr>
          <p:cNvPr id="10486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7B60360-92B1-4CBD-A759-6F777F189FB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2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70EAFA8-AD98-42DC-9086-5937B44C9D60}" type="datetimeFigureOut">
              <a:rPr lang="en-IN" smtClean="0"/>
              <a:t>27-01-2025</a:t>
            </a:fld>
            <a:endParaRPr lang="en-IN"/>
          </a:p>
        </p:txBody>
      </p:sp>
      <p:sp>
        <p:nvSpPr>
          <p:cNvPr id="10486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7B60360-92B1-4CBD-A759-6F777F189FB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70EAFA8-AD98-42DC-9086-5937B44C9D60}" type="datetimeFigureOut">
              <a:rPr lang="en-IN" smtClean="0"/>
              <a:t>27-01-2025</a:t>
            </a:fld>
            <a:endParaRPr lang="en-I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7B60360-92B1-4CBD-A759-6F777F189FB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38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70EAFA8-AD98-42DC-9086-5937B44C9D60}" type="datetimeFigureOut">
              <a:rPr lang="en-IN" smtClean="0"/>
              <a:t>27-01-2025</a:t>
            </a:fld>
            <a:endParaRPr lang="en-IN"/>
          </a:p>
        </p:txBody>
      </p:sp>
      <p:sp>
        <p:nvSpPr>
          <p:cNvPr id="10486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7B60360-92B1-4CBD-A759-6F777F189FB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4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4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4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70EAFA8-AD98-42DC-9086-5937B44C9D60}" type="datetimeFigureOut">
              <a:rPr lang="en-IN" smtClean="0"/>
              <a:t>27-01-2025</a:t>
            </a:fld>
            <a:endParaRPr lang="en-IN"/>
          </a:p>
        </p:txBody>
      </p:sp>
      <p:sp>
        <p:nvSpPr>
          <p:cNvPr id="10486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7B60360-92B1-4CBD-A759-6F777F189FB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49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0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5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2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5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70EAFA8-AD98-42DC-9086-5937B44C9D60}" type="datetimeFigureOut">
              <a:rPr lang="en-IN" smtClean="0"/>
              <a:t>27-01-2025</a:t>
            </a:fld>
            <a:endParaRPr lang="en-IN"/>
          </a:p>
        </p:txBody>
      </p:sp>
      <p:sp>
        <p:nvSpPr>
          <p:cNvPr id="104865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5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7B60360-92B1-4CBD-A759-6F777F189FB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1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70EAFA8-AD98-42DC-9086-5937B44C9D60}" type="datetimeFigureOut">
              <a:rPr lang="en-IN" smtClean="0"/>
              <a:t>27-01-2025</a:t>
            </a:fld>
            <a:endParaRPr lang="en-IN"/>
          </a:p>
        </p:txBody>
      </p:sp>
      <p:sp>
        <p:nvSpPr>
          <p:cNvPr id="104861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7B60360-92B1-4CBD-A759-6F777F189FB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70EAFA8-AD98-42DC-9086-5937B44C9D60}" type="datetimeFigureOut">
              <a:rPr lang="en-IN" smtClean="0"/>
              <a:t>27-01-2025</a:t>
            </a:fld>
            <a:endParaRPr lang="en-IN"/>
          </a:p>
        </p:txBody>
      </p:sp>
      <p:sp>
        <p:nvSpPr>
          <p:cNvPr id="104865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5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7B60360-92B1-4CBD-A759-6F777F189FB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60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6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70EAFA8-AD98-42DC-9086-5937B44C9D60}" type="datetimeFigureOut">
              <a:rPr lang="en-IN" smtClean="0"/>
              <a:t>27-01-2025</a:t>
            </a:fld>
            <a:endParaRPr lang="en-IN"/>
          </a:p>
        </p:txBody>
      </p:sp>
      <p:sp>
        <p:nvSpPr>
          <p:cNvPr id="104866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6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7B60360-92B1-4CBD-A759-6F777F189FB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27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IN"/>
          </a:p>
        </p:txBody>
      </p:sp>
      <p:sp>
        <p:nvSpPr>
          <p:cNvPr id="104862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70EAFA8-AD98-42DC-9086-5937B44C9D60}" type="datetimeFigureOut">
              <a:rPr lang="en-IN" smtClean="0"/>
              <a:t>27-01-2025</a:t>
            </a:fld>
            <a:endParaRPr lang="en-IN"/>
          </a:p>
        </p:txBody>
      </p:sp>
      <p:sp>
        <p:nvSpPr>
          <p:cNvPr id="104863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3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7B60360-92B1-4CBD-A759-6F777F189FB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EAFA8-AD98-42DC-9086-5937B44C9D60}" type="datetimeFigureOut">
              <a:rPr lang="en-IN" smtClean="0"/>
              <a:t>27-01-2025</a:t>
            </a:fld>
            <a:endParaRPr lang="en-I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60360-92B1-4CBD-A759-6F777F189FBD}" type="slidenum">
              <a:rPr lang="en-IN" smtClean="0"/>
              <a:t>‹#›</a:t>
            </a:fld>
            <a:endParaRPr lang="en-I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8" name="Straight Connector 6"/>
          <p:cNvCxnSpPr>
            <a:cxnSpLocks/>
          </p:cNvCxnSpPr>
          <p:nvPr/>
        </p:nvCxnSpPr>
        <p:spPr>
          <a:xfrm flipH="1">
            <a:off x="4732413" y="6339404"/>
            <a:ext cx="1022" cy="348361"/>
          </a:xfrm>
          <a:prstGeom prst="line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45729" name="Straight Connector 7"/>
          <p:cNvCxnSpPr>
            <a:cxnSpLocks/>
          </p:cNvCxnSpPr>
          <p:nvPr/>
        </p:nvCxnSpPr>
        <p:spPr>
          <a:xfrm flipH="1">
            <a:off x="7461341" y="6339404"/>
            <a:ext cx="1022" cy="348361"/>
          </a:xfrm>
          <a:prstGeom prst="line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4194304" name="Table 9"/>
          <p:cNvGraphicFramePr>
            <a:graphicFrameLocks noGrp="1"/>
          </p:cNvGraphicFramePr>
          <p:nvPr/>
        </p:nvGraphicFramePr>
        <p:xfrm>
          <a:off x="1504573" y="111498"/>
          <a:ext cx="8815423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7924"/>
                <a:gridCol w="2308903"/>
                <a:gridCol w="1914268"/>
                <a:gridCol w="2594328"/>
              </a:tblGrid>
              <a:tr h="287961">
                <a:tc>
                  <a:txBody>
                    <a:bodyPr/>
                    <a:p>
                      <a:pPr algn="ctr"/>
                      <a:r>
                        <a:rPr dirty="0" lang="en-US"/>
                        <a:t>Reference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Description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Finish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Size</a:t>
                      </a:r>
                      <a:r>
                        <a:rPr baseline="0" dirty="0" lang="en-US"/>
                        <a:t> (IN)</a:t>
                      </a:r>
                      <a:endParaRPr dirty="0" lang="en-US"/>
                    </a:p>
                  </a:txBody>
                </a:tc>
              </a:tr>
              <a:tr h="202289">
                <a:tc>
                  <a:txBody>
                    <a:bodyPr/>
                    <a:p>
                      <a:pPr algn="ctr"/>
                      <a:r>
                        <a:rPr dirty="0" lang="en-US"/>
                        <a:t>MIC-201</a:t>
                      </a:r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lang="en-US"/>
                        <a:t>Cutting Board</a:t>
                      </a:r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lang="en-US"/>
                        <a:t>Natural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13x8.5</a:t>
                      </a:r>
                    </a:p>
                  </a:txBody>
                </a:tc>
              </a:tr>
            </a:tbl>
          </a:graphicData>
        </a:graphic>
      </p:graphicFrame>
      <p:pic>
        <p:nvPicPr>
          <p:cNvPr id="2097153" name="Content Placeholder 11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781123" y="1173692"/>
            <a:ext cx="2680218" cy="4351338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46" name="Straight Connector 6"/>
          <p:cNvCxnSpPr>
            <a:cxnSpLocks/>
          </p:cNvCxnSpPr>
          <p:nvPr/>
        </p:nvCxnSpPr>
        <p:spPr>
          <a:xfrm flipH="1">
            <a:off x="4732413" y="6339404"/>
            <a:ext cx="1022" cy="348361"/>
          </a:xfrm>
          <a:prstGeom prst="line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45747" name="Straight Connector 7"/>
          <p:cNvCxnSpPr>
            <a:cxnSpLocks/>
          </p:cNvCxnSpPr>
          <p:nvPr/>
        </p:nvCxnSpPr>
        <p:spPr>
          <a:xfrm flipH="1">
            <a:off x="7461341" y="6339404"/>
            <a:ext cx="1022" cy="348361"/>
          </a:xfrm>
          <a:prstGeom prst="line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4194313" name="Table 9"/>
          <p:cNvGraphicFramePr>
            <a:graphicFrameLocks noGrp="1"/>
          </p:cNvGraphicFramePr>
          <p:nvPr/>
        </p:nvGraphicFramePr>
        <p:xfrm>
          <a:off x="1504573" y="111498"/>
          <a:ext cx="8815423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7924"/>
                <a:gridCol w="2308903"/>
                <a:gridCol w="1914268"/>
                <a:gridCol w="2594328"/>
              </a:tblGrid>
              <a:tr h="287961">
                <a:tc>
                  <a:txBody>
                    <a:bodyPr/>
                    <a:p>
                      <a:pPr algn="ctr"/>
                      <a:r>
                        <a:rPr dirty="0" lang="en-US"/>
                        <a:t>Reference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Description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Finish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Size</a:t>
                      </a:r>
                      <a:r>
                        <a:rPr baseline="0" dirty="0" lang="en-US"/>
                        <a:t> (IN)</a:t>
                      </a:r>
                      <a:endParaRPr dirty="0" lang="en-US"/>
                    </a:p>
                  </a:txBody>
                </a:tc>
              </a:tr>
              <a:tr h="202289">
                <a:tc>
                  <a:txBody>
                    <a:bodyPr/>
                    <a:p>
                      <a:pPr algn="ctr"/>
                      <a:r>
                        <a:rPr dirty="0" lang="en-US"/>
                        <a:t>MIC-210</a:t>
                      </a:r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lang="en-US"/>
                        <a:t>Cutting Board</a:t>
                      </a:r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lang="en-US"/>
                        <a:t>Natural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15x9</a:t>
                      </a:r>
                    </a:p>
                  </a:txBody>
                </a:tc>
              </a:tr>
            </a:tbl>
          </a:graphicData>
        </a:graphic>
      </p:graphicFrame>
      <p:pic>
        <p:nvPicPr>
          <p:cNvPr id="2097171" name="Content Placeholder 5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896360" y="1331132"/>
            <a:ext cx="2399279" cy="435133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48" name="Straight Connector 6"/>
          <p:cNvCxnSpPr>
            <a:cxnSpLocks/>
          </p:cNvCxnSpPr>
          <p:nvPr/>
        </p:nvCxnSpPr>
        <p:spPr>
          <a:xfrm flipH="1">
            <a:off x="4732413" y="6339404"/>
            <a:ext cx="1022" cy="348361"/>
          </a:xfrm>
          <a:prstGeom prst="line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45749" name="Straight Connector 7"/>
          <p:cNvCxnSpPr>
            <a:cxnSpLocks/>
          </p:cNvCxnSpPr>
          <p:nvPr/>
        </p:nvCxnSpPr>
        <p:spPr>
          <a:xfrm flipH="1">
            <a:off x="7461341" y="6339404"/>
            <a:ext cx="1022" cy="348361"/>
          </a:xfrm>
          <a:prstGeom prst="line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4194314" name="Table 9"/>
          <p:cNvGraphicFramePr>
            <a:graphicFrameLocks noGrp="1"/>
          </p:cNvGraphicFramePr>
          <p:nvPr/>
        </p:nvGraphicFramePr>
        <p:xfrm>
          <a:off x="1504573" y="111498"/>
          <a:ext cx="8815423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7924"/>
                <a:gridCol w="2308903"/>
                <a:gridCol w="1914268"/>
                <a:gridCol w="2594328"/>
              </a:tblGrid>
              <a:tr h="287961">
                <a:tc>
                  <a:txBody>
                    <a:bodyPr/>
                    <a:p>
                      <a:pPr algn="ctr"/>
                      <a:r>
                        <a:rPr dirty="0" lang="en-US"/>
                        <a:t>Reference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Description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Finish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Size</a:t>
                      </a:r>
                      <a:r>
                        <a:rPr baseline="0" dirty="0" lang="en-US"/>
                        <a:t> (IN)</a:t>
                      </a:r>
                      <a:endParaRPr dirty="0" lang="en-US"/>
                    </a:p>
                  </a:txBody>
                </a:tc>
              </a:tr>
              <a:tr h="202289">
                <a:tc>
                  <a:txBody>
                    <a:bodyPr/>
                    <a:p>
                      <a:pPr algn="ctr"/>
                      <a:r>
                        <a:rPr dirty="0" lang="en-US"/>
                        <a:t>MIC-211</a:t>
                      </a:r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lang="en-US"/>
                        <a:t>Cutting Board</a:t>
                      </a:r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lang="en-US"/>
                        <a:t>Natural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18x8</a:t>
                      </a:r>
                    </a:p>
                  </a:txBody>
                </a:tc>
              </a:tr>
            </a:tbl>
          </a:graphicData>
        </a:graphic>
      </p:graphicFrame>
      <p:pic>
        <p:nvPicPr>
          <p:cNvPr id="2097173" name="Content Placeholder 5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779720" y="1253331"/>
            <a:ext cx="2632559" cy="435133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50" name="Straight Connector 6"/>
          <p:cNvCxnSpPr>
            <a:cxnSpLocks/>
          </p:cNvCxnSpPr>
          <p:nvPr/>
        </p:nvCxnSpPr>
        <p:spPr>
          <a:xfrm flipH="1">
            <a:off x="4732413" y="6339404"/>
            <a:ext cx="1022" cy="348361"/>
          </a:xfrm>
          <a:prstGeom prst="line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45751" name="Straight Connector 7"/>
          <p:cNvCxnSpPr>
            <a:cxnSpLocks/>
          </p:cNvCxnSpPr>
          <p:nvPr/>
        </p:nvCxnSpPr>
        <p:spPr>
          <a:xfrm flipH="1">
            <a:off x="7461341" y="6339404"/>
            <a:ext cx="1022" cy="348361"/>
          </a:xfrm>
          <a:prstGeom prst="line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4194315" name="Table 9"/>
          <p:cNvGraphicFramePr>
            <a:graphicFrameLocks noGrp="1"/>
          </p:cNvGraphicFramePr>
          <p:nvPr/>
        </p:nvGraphicFramePr>
        <p:xfrm>
          <a:off x="1504573" y="111498"/>
          <a:ext cx="8815423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7924"/>
                <a:gridCol w="2308903"/>
                <a:gridCol w="1914268"/>
                <a:gridCol w="2594328"/>
              </a:tblGrid>
              <a:tr h="287961">
                <a:tc>
                  <a:txBody>
                    <a:bodyPr/>
                    <a:p>
                      <a:pPr algn="ctr"/>
                      <a:r>
                        <a:rPr dirty="0" lang="en-US"/>
                        <a:t>Reference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Description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Finish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Size</a:t>
                      </a:r>
                      <a:r>
                        <a:rPr baseline="0" dirty="0" lang="en-US"/>
                        <a:t> (IN)</a:t>
                      </a:r>
                      <a:endParaRPr dirty="0" lang="en-US"/>
                    </a:p>
                  </a:txBody>
                </a:tc>
              </a:tr>
              <a:tr h="202289">
                <a:tc>
                  <a:txBody>
                    <a:bodyPr/>
                    <a:p>
                      <a:pPr algn="ctr"/>
                      <a:r>
                        <a:rPr dirty="0" lang="en-US"/>
                        <a:t>MIC-212</a:t>
                      </a:r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lang="en-US"/>
                        <a:t>Cutting Board</a:t>
                      </a:r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lang="en-US"/>
                        <a:t>Natural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18x9</a:t>
                      </a:r>
                    </a:p>
                  </a:txBody>
                </a:tc>
              </a:tr>
            </a:tbl>
          </a:graphicData>
        </a:graphic>
      </p:graphicFrame>
      <p:pic>
        <p:nvPicPr>
          <p:cNvPr id="2097175" name="Content Placeholder 5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643594" y="1253331"/>
            <a:ext cx="2904812" cy="435133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Rectangle 3"/>
          <p:cNvSpPr/>
          <p:nvPr/>
        </p:nvSpPr>
        <p:spPr>
          <a:xfrm>
            <a:off x="0" y="6170585"/>
            <a:ext cx="12192000" cy="679622"/>
          </a:xfrm>
          <a:prstGeom prst="rect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altLang="en-IN" dirty="0" sz="2400" lang="en-US">
                <a:ln w="0"/>
                <a:solidFill>
                  <a:schemeClr val="bg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C</a:t>
            </a:r>
            <a:r>
              <a:rPr altLang="en-IN" dirty="0" sz="2400" lang="en-US">
                <a:ln w="0"/>
                <a:solidFill>
                  <a:schemeClr val="bg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r</a:t>
            </a:r>
            <a:r>
              <a:rPr altLang="en-IN" dirty="0" sz="2400" lang="en-US">
                <a:ln w="0"/>
                <a:solidFill>
                  <a:schemeClr val="bg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a</a:t>
            </a:r>
            <a:r>
              <a:rPr altLang="en-IN" dirty="0" sz="2400" lang="en-US">
                <a:ln w="0"/>
                <a:solidFill>
                  <a:schemeClr val="bg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ftusmani</a:t>
            </a:r>
            <a:r>
              <a:rPr altLang="en-IN" dirty="0" sz="2400" lang="en-US">
                <a:ln w="0"/>
                <a:solidFill>
                  <a:schemeClr val="bg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.</a:t>
            </a:r>
            <a:r>
              <a:rPr altLang="en-IN" dirty="0" sz="2400" lang="en-US">
                <a:ln w="0"/>
                <a:solidFill>
                  <a:schemeClr val="bg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c</a:t>
            </a:r>
            <a:r>
              <a:rPr altLang="en-IN" dirty="0" sz="2400" lang="en-US">
                <a:ln w="0"/>
                <a:solidFill>
                  <a:schemeClr val="bg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o</a:t>
            </a:r>
            <a:r>
              <a:rPr altLang="en-IN" dirty="0" sz="2400" lang="en-US">
                <a:ln w="0"/>
                <a:solidFill>
                  <a:schemeClr val="bg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m</a:t>
            </a:r>
            <a:endParaRPr dirty="0" sz="2400" lang="en-IN">
              <a:latin typeface="+mj-lt"/>
            </a:endParaRPr>
          </a:p>
        </p:txBody>
      </p:sp>
      <p:sp>
        <p:nvSpPr>
          <p:cNvPr id="1048611" name="Rectangle 4"/>
          <p:cNvSpPr/>
          <p:nvPr/>
        </p:nvSpPr>
        <p:spPr>
          <a:xfrm>
            <a:off x="566285" y="6279563"/>
            <a:ext cx="2605413" cy="358140"/>
          </a:xfrm>
          <a:prstGeom prst="rect"/>
          <a:noFill/>
        </p:spPr>
        <p:txBody>
          <a:bodyPr bIns="45720" lIns="91440" rIns="91440" tIns="45720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</a:p>
        </p:txBody>
      </p:sp>
      <p:cxnSp>
        <p:nvCxnSpPr>
          <p:cNvPr id="3145752" name="Straight Connector 6"/>
          <p:cNvCxnSpPr>
            <a:cxnSpLocks/>
          </p:cNvCxnSpPr>
          <p:nvPr/>
        </p:nvCxnSpPr>
        <p:spPr>
          <a:xfrm flipH="1">
            <a:off x="4732413" y="6339404"/>
            <a:ext cx="1022" cy="348361"/>
          </a:xfrm>
          <a:prstGeom prst="line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45753" name="Straight Connector 7"/>
          <p:cNvCxnSpPr>
            <a:cxnSpLocks/>
          </p:cNvCxnSpPr>
          <p:nvPr/>
        </p:nvCxnSpPr>
        <p:spPr>
          <a:xfrm flipH="1">
            <a:off x="7461341" y="6339404"/>
            <a:ext cx="1022" cy="348361"/>
          </a:xfrm>
          <a:prstGeom prst="line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4194316" name="Table 9"/>
          <p:cNvGraphicFramePr>
            <a:graphicFrameLocks noGrp="1"/>
          </p:cNvGraphicFramePr>
          <p:nvPr/>
        </p:nvGraphicFramePr>
        <p:xfrm>
          <a:off x="1504573" y="111498"/>
          <a:ext cx="8815423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7924"/>
                <a:gridCol w="2308903"/>
                <a:gridCol w="1914268"/>
                <a:gridCol w="2594328"/>
              </a:tblGrid>
              <a:tr h="287961">
                <a:tc>
                  <a:txBody>
                    <a:bodyPr/>
                    <a:p>
                      <a:pPr algn="ctr"/>
                      <a:r>
                        <a:rPr dirty="0" lang="en-US"/>
                        <a:t>Reference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Description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Finish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Size</a:t>
                      </a:r>
                      <a:r>
                        <a:rPr baseline="0" dirty="0" lang="en-US"/>
                        <a:t> (IN)</a:t>
                      </a:r>
                      <a:endParaRPr dirty="0" lang="en-US"/>
                    </a:p>
                  </a:txBody>
                </a:tc>
              </a:tr>
              <a:tr h="202289">
                <a:tc>
                  <a:txBody>
                    <a:bodyPr/>
                    <a:p>
                      <a:pPr algn="ctr"/>
                      <a:r>
                        <a:rPr dirty="0" lang="en-US"/>
                        <a:t>MIC-213</a:t>
                      </a:r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lang="en-US"/>
                        <a:t>Cutting Board</a:t>
                      </a:r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lang="en-US"/>
                        <a:t>Natural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15x9</a:t>
                      </a:r>
                    </a:p>
                  </a:txBody>
                </a:tc>
              </a:tr>
            </a:tbl>
          </a:graphicData>
        </a:graphic>
      </p:graphicFrame>
      <p:pic>
        <p:nvPicPr>
          <p:cNvPr id="2097177" name="Content Placeholder 5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617567" y="1393825"/>
            <a:ext cx="2956865" cy="435133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664475" y="0"/>
            <a:ext cx="6863049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0" name="Straight Connector 6"/>
          <p:cNvCxnSpPr>
            <a:cxnSpLocks/>
          </p:cNvCxnSpPr>
          <p:nvPr/>
        </p:nvCxnSpPr>
        <p:spPr>
          <a:xfrm flipH="1">
            <a:off x="4732413" y="6339404"/>
            <a:ext cx="1022" cy="348361"/>
          </a:xfrm>
          <a:prstGeom prst="line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45731" name="Straight Connector 7"/>
          <p:cNvCxnSpPr>
            <a:cxnSpLocks/>
          </p:cNvCxnSpPr>
          <p:nvPr/>
        </p:nvCxnSpPr>
        <p:spPr>
          <a:xfrm flipH="1">
            <a:off x="7461341" y="6339404"/>
            <a:ext cx="1022" cy="348361"/>
          </a:xfrm>
          <a:prstGeom prst="line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4194305" name="Table 9"/>
          <p:cNvGraphicFramePr>
            <a:graphicFrameLocks noGrp="1"/>
          </p:cNvGraphicFramePr>
          <p:nvPr/>
        </p:nvGraphicFramePr>
        <p:xfrm>
          <a:off x="1504573" y="111498"/>
          <a:ext cx="8815423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7924"/>
                <a:gridCol w="2308903"/>
                <a:gridCol w="1914268"/>
                <a:gridCol w="2594328"/>
              </a:tblGrid>
              <a:tr h="287961">
                <a:tc>
                  <a:txBody>
                    <a:bodyPr/>
                    <a:p>
                      <a:pPr algn="ctr"/>
                      <a:r>
                        <a:rPr dirty="0" lang="en-US"/>
                        <a:t>Reference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Description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Finish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Size</a:t>
                      </a:r>
                      <a:r>
                        <a:rPr baseline="0" dirty="0" lang="en-US"/>
                        <a:t> (IN)</a:t>
                      </a:r>
                      <a:endParaRPr dirty="0" lang="en-US"/>
                    </a:p>
                  </a:txBody>
                </a:tc>
              </a:tr>
              <a:tr h="202289">
                <a:tc>
                  <a:txBody>
                    <a:bodyPr/>
                    <a:p>
                      <a:pPr algn="ctr"/>
                      <a:r>
                        <a:rPr dirty="0" lang="en-US"/>
                        <a:t>MIC-202</a:t>
                      </a:r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lang="en-US"/>
                        <a:t>Cutting Board</a:t>
                      </a:r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lang="en-US"/>
                        <a:t>Natural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12x8</a:t>
                      </a:r>
                    </a:p>
                  </a:txBody>
                </a:tc>
              </a:tr>
            </a:tbl>
          </a:graphicData>
        </a:graphic>
      </p:graphicFrame>
      <p:pic>
        <p:nvPicPr>
          <p:cNvPr id="2097155" name="Content Placeholder 5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719824" y="1253331"/>
            <a:ext cx="2752352" cy="435133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2" name="Straight Connector 6"/>
          <p:cNvCxnSpPr>
            <a:cxnSpLocks/>
          </p:cNvCxnSpPr>
          <p:nvPr/>
        </p:nvCxnSpPr>
        <p:spPr>
          <a:xfrm flipH="1">
            <a:off x="4732413" y="6339404"/>
            <a:ext cx="1022" cy="348361"/>
          </a:xfrm>
          <a:prstGeom prst="line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45733" name="Straight Connector 7"/>
          <p:cNvCxnSpPr>
            <a:cxnSpLocks/>
          </p:cNvCxnSpPr>
          <p:nvPr/>
        </p:nvCxnSpPr>
        <p:spPr>
          <a:xfrm flipH="1">
            <a:off x="7461341" y="6339404"/>
            <a:ext cx="1022" cy="348361"/>
          </a:xfrm>
          <a:prstGeom prst="line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4194306" name="Table 9"/>
          <p:cNvGraphicFramePr>
            <a:graphicFrameLocks noGrp="1"/>
          </p:cNvGraphicFramePr>
          <p:nvPr/>
        </p:nvGraphicFramePr>
        <p:xfrm>
          <a:off x="1504573" y="111498"/>
          <a:ext cx="8815423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7924"/>
                <a:gridCol w="2308903"/>
                <a:gridCol w="1914268"/>
                <a:gridCol w="2594328"/>
              </a:tblGrid>
              <a:tr h="287961">
                <a:tc>
                  <a:txBody>
                    <a:bodyPr/>
                    <a:p>
                      <a:pPr algn="ctr"/>
                      <a:r>
                        <a:rPr dirty="0" lang="en-US"/>
                        <a:t>Reference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Description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Finish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Size</a:t>
                      </a:r>
                      <a:r>
                        <a:rPr baseline="0" dirty="0" lang="en-US"/>
                        <a:t> (IN)</a:t>
                      </a:r>
                      <a:endParaRPr dirty="0" lang="en-US"/>
                    </a:p>
                  </a:txBody>
                </a:tc>
              </a:tr>
              <a:tr h="202289">
                <a:tc>
                  <a:txBody>
                    <a:bodyPr/>
                    <a:p>
                      <a:pPr algn="ctr"/>
                      <a:r>
                        <a:rPr dirty="0" lang="en-US"/>
                        <a:t>MIC-203</a:t>
                      </a:r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lang="en-US"/>
                        <a:t>Cutting Board</a:t>
                      </a:r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lang="en-US"/>
                        <a:t>Natural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15x10</a:t>
                      </a:r>
                    </a:p>
                  </a:txBody>
                </a:tc>
              </a:tr>
            </a:tbl>
          </a:graphicData>
        </a:graphic>
      </p:graphicFrame>
      <p:pic>
        <p:nvPicPr>
          <p:cNvPr id="2097157" name="Content Placeholder 5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596510" y="1331132"/>
            <a:ext cx="2998979" cy="435133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4" name="Straight Connector 6"/>
          <p:cNvCxnSpPr>
            <a:cxnSpLocks/>
          </p:cNvCxnSpPr>
          <p:nvPr/>
        </p:nvCxnSpPr>
        <p:spPr>
          <a:xfrm flipH="1">
            <a:off x="4732413" y="6339404"/>
            <a:ext cx="1022" cy="348361"/>
          </a:xfrm>
          <a:prstGeom prst="line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45735" name="Straight Connector 7"/>
          <p:cNvCxnSpPr>
            <a:cxnSpLocks/>
          </p:cNvCxnSpPr>
          <p:nvPr/>
        </p:nvCxnSpPr>
        <p:spPr>
          <a:xfrm flipH="1">
            <a:off x="7461341" y="6339404"/>
            <a:ext cx="1022" cy="348361"/>
          </a:xfrm>
          <a:prstGeom prst="line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4194307" name="Table 9"/>
          <p:cNvGraphicFramePr>
            <a:graphicFrameLocks noGrp="1"/>
          </p:cNvGraphicFramePr>
          <p:nvPr/>
        </p:nvGraphicFramePr>
        <p:xfrm>
          <a:off x="1504573" y="111498"/>
          <a:ext cx="8815423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7924"/>
                <a:gridCol w="2308903"/>
                <a:gridCol w="1914268"/>
                <a:gridCol w="2594328"/>
              </a:tblGrid>
              <a:tr h="287961">
                <a:tc>
                  <a:txBody>
                    <a:bodyPr/>
                    <a:p>
                      <a:pPr algn="ctr"/>
                      <a:r>
                        <a:rPr dirty="0" lang="en-US"/>
                        <a:t>Reference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Description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Finish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Size</a:t>
                      </a:r>
                      <a:r>
                        <a:rPr baseline="0" dirty="0" lang="en-US"/>
                        <a:t> (IN)</a:t>
                      </a:r>
                      <a:endParaRPr dirty="0" lang="en-US"/>
                    </a:p>
                  </a:txBody>
                </a:tc>
              </a:tr>
              <a:tr h="202289">
                <a:tc>
                  <a:txBody>
                    <a:bodyPr/>
                    <a:p>
                      <a:pPr algn="ctr"/>
                      <a:r>
                        <a:rPr dirty="0" lang="en-US"/>
                        <a:t>MIC-204</a:t>
                      </a:r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lang="en-US"/>
                        <a:t>Cutting Board</a:t>
                      </a:r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lang="en-US"/>
                        <a:t>Natural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13x8</a:t>
                      </a:r>
                    </a:p>
                  </a:txBody>
                </a:tc>
              </a:tr>
            </a:tbl>
          </a:graphicData>
        </a:graphic>
      </p:graphicFrame>
      <p:pic>
        <p:nvPicPr>
          <p:cNvPr id="2097159" name="Content Placeholder 5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 rot="10800000">
            <a:off x="4547081" y="1331132"/>
            <a:ext cx="2914260" cy="435133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6" name="Straight Connector 6"/>
          <p:cNvCxnSpPr>
            <a:cxnSpLocks/>
          </p:cNvCxnSpPr>
          <p:nvPr/>
        </p:nvCxnSpPr>
        <p:spPr>
          <a:xfrm flipH="1">
            <a:off x="4732413" y="6339404"/>
            <a:ext cx="1022" cy="348361"/>
          </a:xfrm>
          <a:prstGeom prst="line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45737" name="Straight Connector 7"/>
          <p:cNvCxnSpPr>
            <a:cxnSpLocks/>
          </p:cNvCxnSpPr>
          <p:nvPr/>
        </p:nvCxnSpPr>
        <p:spPr>
          <a:xfrm flipH="1">
            <a:off x="7461341" y="6339404"/>
            <a:ext cx="1022" cy="348361"/>
          </a:xfrm>
          <a:prstGeom prst="line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4194308" name="Table 9"/>
          <p:cNvGraphicFramePr>
            <a:graphicFrameLocks noGrp="1"/>
          </p:cNvGraphicFramePr>
          <p:nvPr/>
        </p:nvGraphicFramePr>
        <p:xfrm>
          <a:off x="1504573" y="111498"/>
          <a:ext cx="8815423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7924"/>
                <a:gridCol w="2308903"/>
                <a:gridCol w="1914268"/>
                <a:gridCol w="2594328"/>
              </a:tblGrid>
              <a:tr h="287961">
                <a:tc>
                  <a:txBody>
                    <a:bodyPr/>
                    <a:p>
                      <a:pPr algn="ctr"/>
                      <a:r>
                        <a:rPr dirty="0" lang="en-US"/>
                        <a:t>Reference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Description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Finish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Size</a:t>
                      </a:r>
                      <a:r>
                        <a:rPr baseline="0" dirty="0" lang="en-US"/>
                        <a:t> (IN)</a:t>
                      </a:r>
                      <a:endParaRPr dirty="0" lang="en-US"/>
                    </a:p>
                  </a:txBody>
                </a:tc>
              </a:tr>
              <a:tr h="202289">
                <a:tc>
                  <a:txBody>
                    <a:bodyPr/>
                    <a:p>
                      <a:pPr algn="ctr"/>
                      <a:r>
                        <a:rPr dirty="0" lang="en-US"/>
                        <a:t>MIC-205</a:t>
                      </a:r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lang="en-US"/>
                        <a:t>Cutting Board</a:t>
                      </a:r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lang="en-US"/>
                        <a:t>Natural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13x8</a:t>
                      </a:r>
                    </a:p>
                  </a:txBody>
                </a:tc>
              </a:tr>
            </a:tbl>
          </a:graphicData>
        </a:graphic>
      </p:graphicFrame>
      <p:pic>
        <p:nvPicPr>
          <p:cNvPr id="2097161" name="Content Placeholder 5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732413" y="1165225"/>
            <a:ext cx="2766262" cy="43513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8" name="Straight Connector 6"/>
          <p:cNvCxnSpPr>
            <a:cxnSpLocks/>
          </p:cNvCxnSpPr>
          <p:nvPr/>
        </p:nvCxnSpPr>
        <p:spPr>
          <a:xfrm flipH="1">
            <a:off x="4732413" y="6339404"/>
            <a:ext cx="1022" cy="348361"/>
          </a:xfrm>
          <a:prstGeom prst="line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45739" name="Straight Connector 7"/>
          <p:cNvCxnSpPr>
            <a:cxnSpLocks/>
          </p:cNvCxnSpPr>
          <p:nvPr/>
        </p:nvCxnSpPr>
        <p:spPr>
          <a:xfrm flipH="1">
            <a:off x="7461341" y="6339404"/>
            <a:ext cx="1022" cy="348361"/>
          </a:xfrm>
          <a:prstGeom prst="line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4194309" name="Table 9"/>
          <p:cNvGraphicFramePr>
            <a:graphicFrameLocks noGrp="1"/>
          </p:cNvGraphicFramePr>
          <p:nvPr/>
        </p:nvGraphicFramePr>
        <p:xfrm>
          <a:off x="1504573" y="111498"/>
          <a:ext cx="8815423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7924"/>
                <a:gridCol w="2308903"/>
                <a:gridCol w="1914268"/>
                <a:gridCol w="2594328"/>
              </a:tblGrid>
              <a:tr h="287961">
                <a:tc>
                  <a:txBody>
                    <a:bodyPr/>
                    <a:p>
                      <a:pPr algn="ctr"/>
                      <a:r>
                        <a:rPr dirty="0" lang="en-US"/>
                        <a:t>Reference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Description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Finish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Size</a:t>
                      </a:r>
                      <a:r>
                        <a:rPr baseline="0" dirty="0" lang="en-US"/>
                        <a:t> (IN)</a:t>
                      </a:r>
                      <a:endParaRPr dirty="0" lang="en-US"/>
                    </a:p>
                  </a:txBody>
                </a:tc>
              </a:tr>
              <a:tr h="202289">
                <a:tc>
                  <a:txBody>
                    <a:bodyPr/>
                    <a:p>
                      <a:pPr algn="ctr"/>
                      <a:r>
                        <a:rPr dirty="0" lang="en-US"/>
                        <a:t>MIC-206</a:t>
                      </a:r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lang="en-US"/>
                        <a:t>Cutting Board</a:t>
                      </a:r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lang="en-US"/>
                        <a:t>Natural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15x10</a:t>
                      </a:r>
                    </a:p>
                  </a:txBody>
                </a:tc>
              </a:tr>
            </a:tbl>
          </a:graphicData>
        </a:graphic>
      </p:graphicFrame>
      <p:pic>
        <p:nvPicPr>
          <p:cNvPr id="2097163" name="Content Placeholder 5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656460" y="1331132"/>
            <a:ext cx="2879080" cy="435133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40" name="Straight Connector 6"/>
          <p:cNvCxnSpPr>
            <a:cxnSpLocks/>
          </p:cNvCxnSpPr>
          <p:nvPr/>
        </p:nvCxnSpPr>
        <p:spPr>
          <a:xfrm flipH="1">
            <a:off x="4732413" y="6339404"/>
            <a:ext cx="1022" cy="348361"/>
          </a:xfrm>
          <a:prstGeom prst="line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45741" name="Straight Connector 7"/>
          <p:cNvCxnSpPr>
            <a:cxnSpLocks/>
          </p:cNvCxnSpPr>
          <p:nvPr/>
        </p:nvCxnSpPr>
        <p:spPr>
          <a:xfrm flipH="1">
            <a:off x="7461341" y="6339404"/>
            <a:ext cx="1022" cy="348361"/>
          </a:xfrm>
          <a:prstGeom prst="line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4194310" name="Table 9"/>
          <p:cNvGraphicFramePr>
            <a:graphicFrameLocks noGrp="1"/>
          </p:cNvGraphicFramePr>
          <p:nvPr/>
        </p:nvGraphicFramePr>
        <p:xfrm>
          <a:off x="1504573" y="111498"/>
          <a:ext cx="8815423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7924"/>
                <a:gridCol w="2308903"/>
                <a:gridCol w="1914268"/>
                <a:gridCol w="2594328"/>
              </a:tblGrid>
              <a:tr h="287961">
                <a:tc>
                  <a:txBody>
                    <a:bodyPr/>
                    <a:p>
                      <a:pPr algn="ctr"/>
                      <a:r>
                        <a:rPr dirty="0" lang="en-US"/>
                        <a:t>Reference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Description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Finish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Size</a:t>
                      </a:r>
                      <a:r>
                        <a:rPr baseline="0" dirty="0" lang="en-US"/>
                        <a:t> (IN)</a:t>
                      </a:r>
                      <a:endParaRPr dirty="0" lang="en-US"/>
                    </a:p>
                  </a:txBody>
                </a:tc>
              </a:tr>
              <a:tr h="202289">
                <a:tc>
                  <a:txBody>
                    <a:bodyPr/>
                    <a:p>
                      <a:pPr algn="ctr"/>
                      <a:r>
                        <a:rPr dirty="0" lang="en-US"/>
                        <a:t>MIC-207</a:t>
                      </a:r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lang="en-US"/>
                        <a:t>Cutting Board</a:t>
                      </a:r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lang="en-US"/>
                        <a:t>Natural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18x8</a:t>
                      </a:r>
                    </a:p>
                  </a:txBody>
                </a:tc>
              </a:tr>
            </a:tbl>
          </a:graphicData>
        </a:graphic>
      </p:graphicFrame>
      <p:pic>
        <p:nvPicPr>
          <p:cNvPr id="2097165" name="Content Placeholder 5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965316" y="1427691"/>
            <a:ext cx="2261368" cy="43513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42" name="Straight Connector 6"/>
          <p:cNvCxnSpPr>
            <a:cxnSpLocks/>
          </p:cNvCxnSpPr>
          <p:nvPr/>
        </p:nvCxnSpPr>
        <p:spPr>
          <a:xfrm flipH="1">
            <a:off x="4732413" y="6339404"/>
            <a:ext cx="1022" cy="348361"/>
          </a:xfrm>
          <a:prstGeom prst="line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45743" name="Straight Connector 7"/>
          <p:cNvCxnSpPr>
            <a:cxnSpLocks/>
          </p:cNvCxnSpPr>
          <p:nvPr/>
        </p:nvCxnSpPr>
        <p:spPr>
          <a:xfrm flipH="1">
            <a:off x="7461341" y="6339404"/>
            <a:ext cx="1022" cy="348361"/>
          </a:xfrm>
          <a:prstGeom prst="line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4194311" name="Table 9"/>
          <p:cNvGraphicFramePr>
            <a:graphicFrameLocks noGrp="1"/>
          </p:cNvGraphicFramePr>
          <p:nvPr/>
        </p:nvGraphicFramePr>
        <p:xfrm>
          <a:off x="1504573" y="111498"/>
          <a:ext cx="8815423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7924"/>
                <a:gridCol w="2308903"/>
                <a:gridCol w="1914268"/>
                <a:gridCol w="2594328"/>
              </a:tblGrid>
              <a:tr h="287961">
                <a:tc>
                  <a:txBody>
                    <a:bodyPr/>
                    <a:p>
                      <a:pPr algn="ctr"/>
                      <a:r>
                        <a:rPr dirty="0" lang="en-US"/>
                        <a:t>Reference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Description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Finish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Size</a:t>
                      </a:r>
                      <a:r>
                        <a:rPr baseline="0" dirty="0" lang="en-US"/>
                        <a:t> (IN)</a:t>
                      </a:r>
                      <a:endParaRPr dirty="0" lang="en-US"/>
                    </a:p>
                  </a:txBody>
                </a:tc>
              </a:tr>
              <a:tr h="202289">
                <a:tc>
                  <a:txBody>
                    <a:bodyPr/>
                    <a:p>
                      <a:pPr algn="ctr"/>
                      <a:r>
                        <a:rPr dirty="0" lang="en-US"/>
                        <a:t>MIC-208</a:t>
                      </a:r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lang="en-US"/>
                        <a:t>Cutting Board</a:t>
                      </a:r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lang="en-US"/>
                        <a:t>Natural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18x10</a:t>
                      </a:r>
                    </a:p>
                  </a:txBody>
                </a:tc>
              </a:tr>
            </a:tbl>
          </a:graphicData>
        </a:graphic>
      </p:graphicFrame>
      <p:pic>
        <p:nvPicPr>
          <p:cNvPr id="2097167" name="Content Placeholder 5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552725" y="1253331"/>
            <a:ext cx="3086549" cy="435133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44" name="Straight Connector 6"/>
          <p:cNvCxnSpPr>
            <a:cxnSpLocks/>
          </p:cNvCxnSpPr>
          <p:nvPr/>
        </p:nvCxnSpPr>
        <p:spPr>
          <a:xfrm flipH="1">
            <a:off x="4732413" y="6339404"/>
            <a:ext cx="1022" cy="348361"/>
          </a:xfrm>
          <a:prstGeom prst="line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45745" name="Straight Connector 7"/>
          <p:cNvCxnSpPr>
            <a:cxnSpLocks/>
          </p:cNvCxnSpPr>
          <p:nvPr/>
        </p:nvCxnSpPr>
        <p:spPr>
          <a:xfrm flipH="1">
            <a:off x="7461341" y="6339404"/>
            <a:ext cx="1022" cy="348361"/>
          </a:xfrm>
          <a:prstGeom prst="line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4194312" name="Table 9"/>
          <p:cNvGraphicFramePr>
            <a:graphicFrameLocks noGrp="1"/>
          </p:cNvGraphicFramePr>
          <p:nvPr/>
        </p:nvGraphicFramePr>
        <p:xfrm>
          <a:off x="1504573" y="111498"/>
          <a:ext cx="8815423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7924"/>
                <a:gridCol w="2308903"/>
                <a:gridCol w="1914268"/>
                <a:gridCol w="2594328"/>
              </a:tblGrid>
              <a:tr h="287961">
                <a:tc>
                  <a:txBody>
                    <a:bodyPr/>
                    <a:p>
                      <a:pPr algn="ctr"/>
                      <a:r>
                        <a:rPr dirty="0" lang="en-US"/>
                        <a:t>Reference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Description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Finish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Size</a:t>
                      </a:r>
                      <a:r>
                        <a:rPr baseline="0" dirty="0" lang="en-US"/>
                        <a:t> (IN)</a:t>
                      </a:r>
                      <a:endParaRPr dirty="0" lang="en-US"/>
                    </a:p>
                  </a:txBody>
                </a:tc>
              </a:tr>
              <a:tr h="202289">
                <a:tc>
                  <a:txBody>
                    <a:bodyPr/>
                    <a:p>
                      <a:pPr algn="ctr"/>
                      <a:r>
                        <a:rPr dirty="0" lang="en-US"/>
                        <a:t>MIC-209</a:t>
                      </a:r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lang="en-US"/>
                        <a:t>Cutting Board</a:t>
                      </a:r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lang="en-US"/>
                        <a:t>Natural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12x8</a:t>
                      </a:r>
                    </a:p>
                  </a:txBody>
                </a:tc>
              </a:tr>
            </a:tbl>
          </a:graphicData>
        </a:graphic>
      </p:graphicFrame>
      <p:pic>
        <p:nvPicPr>
          <p:cNvPr id="2097169" name="Content Placeholder 5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802359" y="1331132"/>
            <a:ext cx="2587282" cy="435133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A</Company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REFRENCE: MI-100 DESCRIPTION: BOX SET OF 2 SIZE INCH: B 10X10 M 8X8</dc:title>
  <dc:creator>A</dc:creator>
  <cp:lastModifiedBy>info abufazalexports.com</cp:lastModifiedBy>
  <dcterms:created xsi:type="dcterms:W3CDTF">2024-01-25T03:46:29Z</dcterms:created>
  <dcterms:modified xsi:type="dcterms:W3CDTF">2025-01-27T17:46:03Z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2f2f99cb61454153a0fc9f4b5cd0ec4a</vt:lpwstr>
  </property>
</Properties>
</file>