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4"/>
  </p:notesMasterIdLst>
  <p:sldIdLst>
    <p:sldId id="256" r:id="rId2"/>
    <p:sldId id="283" r:id="rId3"/>
    <p:sldId id="257" r:id="rId4"/>
    <p:sldId id="297" r:id="rId5"/>
    <p:sldId id="289" r:id="rId6"/>
    <p:sldId id="298" r:id="rId7"/>
    <p:sldId id="299" r:id="rId8"/>
    <p:sldId id="300" r:id="rId9"/>
    <p:sldId id="301" r:id="rId10"/>
    <p:sldId id="302" r:id="rId11"/>
    <p:sldId id="303" r:id="rId12"/>
    <p:sldId id="30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97F9982-AE3C-4CC9-A993-4588B47EAB1F}" v="48" dt="2025-10-25T08:44:13.3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142" d="100"/>
          <a:sy n="142" d="100"/>
        </p:scale>
        <p:origin x="3270" y="342"/>
      </p:cViewPr>
      <p:guideLst/>
    </p:cSldViewPr>
  </p:slideViewPr>
  <p:notesTextViewPr>
    <p:cViewPr>
      <p:scale>
        <a:sx n="3" d="2"/>
        <a:sy n="3" d="2"/>
      </p:scale>
      <p:origin x="-6" y="-18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raig Evans" userId="67c3870f2eabd1e7" providerId="LiveId" clId="{9E0FD84D-EBF2-4B4F-981D-0BA3AD91397E}"/>
    <pc:docChg chg="modSld">
      <pc:chgData name="Craig Evans" userId="67c3870f2eabd1e7" providerId="LiveId" clId="{9E0FD84D-EBF2-4B4F-981D-0BA3AD91397E}" dt="2025-10-25T08:44:13.365" v="50"/>
      <pc:docMkLst>
        <pc:docMk/>
      </pc:docMkLst>
      <pc:sldChg chg="modAnim">
        <pc:chgData name="Craig Evans" userId="67c3870f2eabd1e7" providerId="LiveId" clId="{9E0FD84D-EBF2-4B4F-981D-0BA3AD91397E}" dt="2025-10-25T08:42:49.114" v="23"/>
        <pc:sldMkLst>
          <pc:docMk/>
          <pc:sldMk cId="828726679" sldId="289"/>
        </pc:sldMkLst>
      </pc:sldChg>
      <pc:sldChg chg="modAnim">
        <pc:chgData name="Craig Evans" userId="67c3870f2eabd1e7" providerId="LiveId" clId="{9E0FD84D-EBF2-4B4F-981D-0BA3AD91397E}" dt="2025-10-25T08:43:23.558" v="35"/>
        <pc:sldMkLst>
          <pc:docMk/>
          <pc:sldMk cId="3928747577" sldId="298"/>
        </pc:sldMkLst>
      </pc:sldChg>
      <pc:sldChg chg="modSp mod modAnim">
        <pc:chgData name="Craig Evans" userId="67c3870f2eabd1e7" providerId="LiveId" clId="{9E0FD84D-EBF2-4B4F-981D-0BA3AD91397E}" dt="2025-10-25T08:44:13.365" v="50"/>
        <pc:sldMkLst>
          <pc:docMk/>
          <pc:sldMk cId="3183766103" sldId="299"/>
        </pc:sldMkLst>
        <pc:spChg chg="mod">
          <ac:chgData name="Craig Evans" userId="67c3870f2eabd1e7" providerId="LiveId" clId="{9E0FD84D-EBF2-4B4F-981D-0BA3AD91397E}" dt="2025-10-25T08:43:53.811" v="38" actId="1076"/>
          <ac:spMkLst>
            <pc:docMk/>
            <pc:sldMk cId="3183766103" sldId="299"/>
            <ac:spMk id="12" creationId="{6FFCB410-A3F0-551F-620C-5D20070AF74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DA6136-9ABC-41A3-A236-F15F3E85EA84}" type="datetimeFigureOut">
              <a:rPr lang="en-GB" smtClean="0"/>
              <a:t>25/10/2025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4027F-1959-4DCA-B22E-4F1F306F1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9666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D96F2-02BD-E71F-EFBD-14FECCF2D3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7172325" cy="3152251"/>
          </a:xfrm>
        </p:spPr>
        <p:txBody>
          <a:bodyPr anchor="b">
            <a:normAutofit/>
          </a:bodyPr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E90113-E8E1-4E48-41BC-583802BFC9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0137"/>
            <a:ext cx="7172325" cy="112236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C7EE5-BFF0-D779-4261-E239DB450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89492-34ED-FE24-4F29-E4C8F5497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B0C886-7F1E-7BC1-9A9E-B24C2AC2F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C74AEE6-9CA7-5247-DC34-99634247DF50}"/>
              </a:ext>
            </a:extLst>
          </p:cNvPr>
          <p:cNvCxnSpPr>
            <a:cxnSpLocks/>
          </p:cNvCxnSpPr>
          <p:nvPr/>
        </p:nvCxnSpPr>
        <p:spPr>
          <a:xfrm>
            <a:off x="1638300" y="459663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8823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F4143-3C41-D626-8F64-36A9C9F1A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914400"/>
            <a:ext cx="9962791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52C4FB-B560-A0FC-6435-952981BC9A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52500" y="2285997"/>
            <a:ext cx="9962791" cy="389096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7CEC4F-0A90-11E2-E43E-B9E765AFB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B2A5B4-1D77-B0AC-49E7-CAE9556B1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396EF9-2FDA-8E87-D546-8840CEBF0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651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085AB7-38B3-7F80-0B2D-7960F56375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24513" y="1052423"/>
            <a:ext cx="1771292" cy="4917056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ADBDC3-E9EA-8699-B2E4-4C7784455B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06414" y="1052424"/>
            <a:ext cx="7873043" cy="491705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DBEDE-3A67-6FCA-25F3-B91F7C82E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9EFF51-4318-20EA-3A3A-8FE203B1A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CD9703-5BAD-DE95-98D9-0F30E7C09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68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532FD-157B-437C-E9D5-B66E8B3B1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90A51-A7E8-7A6A-5FD0-F9B250BE41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78C8B8-F999-7D95-435D-17CE6ACCD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427265-C89C-937F-1DA3-F377F6877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EB89E-4530-3632-3485-F481DB042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20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8056A-761D-1DBC-276A-2A46D153C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1613" y="1355763"/>
            <a:ext cx="6972300" cy="2255794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3904B3-6AC1-19D5-3EAE-2009A3B4C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4921820"/>
            <a:ext cx="5524500" cy="1150934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A2A86D-493D-5BF6-8AA6-F1231E3BA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CCCD76-6623-164A-7BFA-207AFA057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64312-1F20-5486-62B0-A8BB8829D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703F1C9-9114-4426-6F07-F7FF9CCD5FC4}"/>
              </a:ext>
            </a:extLst>
          </p:cNvPr>
          <p:cNvCxnSpPr>
            <a:cxnSpLocks/>
          </p:cNvCxnSpPr>
          <p:nvPr/>
        </p:nvCxnSpPr>
        <p:spPr>
          <a:xfrm>
            <a:off x="1638300" y="459663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3952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CFC4C-4D16-E5A8-F934-8B158F6F2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BDE54-F935-945D-3E4F-B659695E84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52500" y="2286002"/>
            <a:ext cx="5067300" cy="389096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8F3710-E06B-05DE-937A-C92E52569E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86001"/>
            <a:ext cx="5067300" cy="389096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302EFD-42D3-11C1-677E-0E478B93F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4C2F08-0D93-B14B-6106-2925DF3E1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A5DE81-F2AB-CCB9-8B68-5E4F31011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790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2D81B-4E36-1511-E9A7-8FB931B41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1004888"/>
            <a:ext cx="10287000" cy="90011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FA73DE-183B-9473-20AD-2D3BFED843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1" y="2085959"/>
            <a:ext cx="4886325" cy="590566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70FB3D-60AC-DEF2-4472-31B4E076CB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2501" y="3048001"/>
            <a:ext cx="4886325" cy="32226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6E5BDB-B29C-788F-E2FB-6C154E8FE8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53174" y="2085959"/>
            <a:ext cx="4886325" cy="590566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13FF49-3276-24CA-BC81-FA92C0A930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53174" y="3048000"/>
            <a:ext cx="4886325" cy="32226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8FA1C8-C196-9BE1-F603-3FC17EDD9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B79692-E142-E1D7-AD17-30C5F1365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90FCF2-7B78-2A2A-F878-58335FEA3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C2D0356-1ECF-682B-F87A-811BDD28B2CB}"/>
              </a:ext>
            </a:extLst>
          </p:cNvPr>
          <p:cNvCxnSpPr>
            <a:cxnSpLocks/>
          </p:cNvCxnSpPr>
          <p:nvPr/>
        </p:nvCxnSpPr>
        <p:spPr>
          <a:xfrm>
            <a:off x="1052513" y="287681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906CA06-9701-E645-C0A5-594B227B288F}"/>
              </a:ext>
            </a:extLst>
          </p:cNvPr>
          <p:cNvCxnSpPr>
            <a:cxnSpLocks/>
          </p:cNvCxnSpPr>
          <p:nvPr/>
        </p:nvCxnSpPr>
        <p:spPr>
          <a:xfrm>
            <a:off x="6435725" y="287681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9927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214DA-C0D4-E152-7F42-F6352C961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914400"/>
            <a:ext cx="9715500" cy="9906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C2AA04-1E84-460C-F560-A228F930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AB260E-3910-7D1B-5074-24F5F0AB5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2020F1-A878-9B80-6B4F-7D71406BB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095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7652D6-7AE9-3E3B-5C1B-2B4399B15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A7127E-2A63-6F45-4C40-835843630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56FB79-D9D1-5381-0019-E24F8B4DA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071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C23B5-7DA9-0E4F-DA39-4624DB8A2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369065"/>
            <a:ext cx="3266536" cy="2312979"/>
          </a:xfrm>
        </p:spPr>
        <p:txBody>
          <a:bodyPr anchor="b">
            <a:no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4A5E77-518A-1FB9-B473-E19CADE04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4423" y="987425"/>
            <a:ext cx="5615077" cy="4873625"/>
          </a:xfrm>
        </p:spPr>
        <p:txBody>
          <a:bodyPr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65344F-7D06-2406-D113-D24587835D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0" y="3947801"/>
            <a:ext cx="3266536" cy="238283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2BE708-BAD0-A0A6-9332-9D2179E67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A70050-9362-4EC4-6B73-3A38445B7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CDA991-8608-CAB4-33FA-03D380D2F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192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7B837-332D-9100-E007-7DE279481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999" y="1385457"/>
            <a:ext cx="3312543" cy="2304288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0DE983-0B0E-07CC-8C57-4EA529E27D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24423" y="957263"/>
            <a:ext cx="5372189" cy="4962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CAB867-3FC6-5007-61B0-D9B7E5B0CE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0" y="3958315"/>
            <a:ext cx="3312542" cy="196147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C7E0F-BFE1-7134-163B-B777970B7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395D0B-4F98-F3BE-FB23-22D8C5D41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B2E3D-2188-B7A9-0ECE-978147358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5258B98-3BD5-0A20-B0E7-944EAEB2654A}"/>
              </a:ext>
            </a:extLst>
          </p:cNvPr>
          <p:cNvSpPr/>
          <p:nvPr/>
        </p:nvSpPr>
        <p:spPr>
          <a:xfrm>
            <a:off x="0" y="3510612"/>
            <a:ext cx="12192000" cy="3347388"/>
          </a:xfrm>
          <a:prstGeom prst="rect">
            <a:avLst/>
          </a:prstGeom>
          <a:gradFill>
            <a:gsLst>
              <a:gs pos="14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D404C1-E8A5-65FC-C068-21EA0397E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757238"/>
            <a:ext cx="10287000" cy="1147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DCFD78-F171-BA47-AAF3-C6EB75F94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0" y="2285997"/>
            <a:ext cx="10287000" cy="38909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965A77-B1AB-D608-A6C5-F0F99B6913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568087" y="4756249"/>
            <a:ext cx="24763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fld id="{9D0D92BC-42A9-434B-8530-ADBF4485E407}" type="datetimeFigureOut">
              <a:rPr lang="en-US" smtClean="0"/>
              <a:pPr/>
              <a:t>10/25/2025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DE34E5-5E9B-7786-05B5-B93241EE2F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589519" y="1758059"/>
            <a:ext cx="24334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25CD4B-611E-32FA-419D-326099EEF3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39542" y="3246437"/>
            <a:ext cx="5333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A0289F9E-9962-4B7B-BA18-A15907CCC6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714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b="1" kern="1200" cap="all" spc="6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56032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521208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9496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832104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1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Relationship Id="rId14" Type="http://schemas.openxmlformats.org/officeDocument/2006/relationships/image" Target="../media/image2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13" Type="http://schemas.openxmlformats.org/officeDocument/2006/relationships/image" Target="../media/image33.png"/><Relationship Id="rId18" Type="http://schemas.openxmlformats.org/officeDocument/2006/relationships/image" Target="../media/image3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12" Type="http://schemas.openxmlformats.org/officeDocument/2006/relationships/image" Target="../media/image32.png"/><Relationship Id="rId17" Type="http://schemas.openxmlformats.org/officeDocument/2006/relationships/image" Target="../media/image37.png"/><Relationship Id="rId2" Type="http://schemas.openxmlformats.org/officeDocument/2006/relationships/image" Target="../media/image2.png"/><Relationship Id="rId16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11" Type="http://schemas.openxmlformats.org/officeDocument/2006/relationships/image" Target="../media/image31.png"/><Relationship Id="rId5" Type="http://schemas.openxmlformats.org/officeDocument/2006/relationships/image" Target="../media/image25.png"/><Relationship Id="rId15" Type="http://schemas.openxmlformats.org/officeDocument/2006/relationships/image" Target="../media/image35.png"/><Relationship Id="rId10" Type="http://schemas.openxmlformats.org/officeDocument/2006/relationships/image" Target="../media/image30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Relationship Id="rId14" Type="http://schemas.openxmlformats.org/officeDocument/2006/relationships/image" Target="../media/image3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13" Type="http://schemas.openxmlformats.org/officeDocument/2006/relationships/image" Target="../media/image49.png"/><Relationship Id="rId18" Type="http://schemas.openxmlformats.org/officeDocument/2006/relationships/image" Target="../media/image54.png"/><Relationship Id="rId3" Type="http://schemas.openxmlformats.org/officeDocument/2006/relationships/image" Target="../media/image39.png"/><Relationship Id="rId7" Type="http://schemas.openxmlformats.org/officeDocument/2006/relationships/image" Target="../media/image43.png"/><Relationship Id="rId12" Type="http://schemas.openxmlformats.org/officeDocument/2006/relationships/image" Target="../media/image48.png"/><Relationship Id="rId17" Type="http://schemas.openxmlformats.org/officeDocument/2006/relationships/image" Target="../media/image53.png"/><Relationship Id="rId2" Type="http://schemas.openxmlformats.org/officeDocument/2006/relationships/image" Target="../media/image2.png"/><Relationship Id="rId16" Type="http://schemas.openxmlformats.org/officeDocument/2006/relationships/image" Target="../media/image5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png"/><Relationship Id="rId11" Type="http://schemas.openxmlformats.org/officeDocument/2006/relationships/image" Target="../media/image47.png"/><Relationship Id="rId5" Type="http://schemas.openxmlformats.org/officeDocument/2006/relationships/image" Target="../media/image41.png"/><Relationship Id="rId15" Type="http://schemas.openxmlformats.org/officeDocument/2006/relationships/image" Target="../media/image51.png"/><Relationship Id="rId10" Type="http://schemas.openxmlformats.org/officeDocument/2006/relationships/image" Target="../media/image46.png"/><Relationship Id="rId4" Type="http://schemas.openxmlformats.org/officeDocument/2006/relationships/image" Target="../media/image40.png"/><Relationship Id="rId9" Type="http://schemas.openxmlformats.org/officeDocument/2006/relationships/image" Target="../media/image45.png"/><Relationship Id="rId14" Type="http://schemas.openxmlformats.org/officeDocument/2006/relationships/image" Target="../media/image5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9F55FD1-95FA-98DA-84AA-145D29A533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Wavy 3D art">
            <a:extLst>
              <a:ext uri="{FF2B5EF4-FFF2-40B4-BE49-F238E27FC236}">
                <a16:creationId xmlns:a16="http://schemas.microsoft.com/office/drawing/2014/main" id="{E042550C-1205-159F-AB6B-8876B479E59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20450" b="6969"/>
          <a:stretch/>
        </p:blipFill>
        <p:spPr>
          <a:xfrm>
            <a:off x="0" y="10"/>
            <a:ext cx="12192001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AC9EE06-57AF-0FF5-450C-2A606C23B8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906214"/>
            <a:ext cx="12192000" cy="4957314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  <a:alpha val="0"/>
                </a:schemeClr>
              </a:gs>
              <a:gs pos="61814">
                <a:schemeClr val="accent1">
                  <a:lumMod val="60000"/>
                  <a:lumOff val="40000"/>
                  <a:alpha val="89000"/>
                </a:schemeClr>
              </a:gs>
              <a:gs pos="94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F5F5F6-C4B3-F100-C4DC-AB185ECA14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-5528"/>
            <a:ext cx="10488706" cy="1195593"/>
          </a:xfrm>
        </p:spPr>
        <p:txBody>
          <a:bodyPr>
            <a:normAutofit/>
          </a:bodyPr>
          <a:lstStyle/>
          <a:p>
            <a:r>
              <a:rPr lang="en-GB" dirty="0"/>
              <a:t>Unit 9.5</a:t>
            </a:r>
            <a:br>
              <a:rPr lang="en-GB" dirty="0"/>
            </a:br>
            <a:r>
              <a:rPr lang="en-GB" dirty="0"/>
              <a:t>Related Rates of Change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672758-E1F1-19C9-16E8-74058A228D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0137"/>
            <a:ext cx="7172325" cy="1122363"/>
          </a:xfrm>
        </p:spPr>
        <p:txBody>
          <a:bodyPr>
            <a:normAutofit/>
          </a:bodyPr>
          <a:lstStyle/>
          <a:p>
            <a:r>
              <a:rPr lang="en-GB" dirty="0"/>
              <a:t>© 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13FECB8-44EE-4A45-9F7B-66ECF1C3C8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612574" y="460241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D29D2200-98FB-6BC3-C169-CE03B321B73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1875704" y="4969177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6404339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59D7BF-6E47-E9AA-4E74-F2AB76548F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CFDA8-457D-2E85-CF0F-844F9AE96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552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Example 1: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712DDB2D-4687-30C4-CA4A-319B9C92A11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290173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F7E1B1DC-0D63-7296-01EF-2BE59F2CF8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1785358-C126-A321-297C-28841F6048D2}"/>
              </a:ext>
            </a:extLst>
          </p:cNvPr>
          <p:cNvSpPr txBox="1"/>
          <p:nvPr/>
        </p:nvSpPr>
        <p:spPr>
          <a:xfrm>
            <a:off x="364067" y="669832"/>
            <a:ext cx="8847666" cy="193899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In the decay of radioactive particles, the rate of decay of the particles is proportional to the number of particles remaining.</a:t>
            </a:r>
          </a:p>
          <a:p>
            <a:endParaRPr lang="en-GB" sz="2400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r>
              <a:rPr lang="en-GB" sz="2400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Write down a differential equation for the rate of change of the number of particles.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1EAC33D-2335-0EE7-93FF-4596DFA259CD}"/>
                  </a:ext>
                </a:extLst>
              </p:cNvPr>
              <p:cNvSpPr txBox="1"/>
              <p:nvPr/>
            </p:nvSpPr>
            <p:spPr>
              <a:xfrm>
                <a:off x="364067" y="2964298"/>
                <a:ext cx="8847666" cy="2470933"/>
              </a:xfrm>
              <a:prstGeom prst="rect">
                <a:avLst/>
              </a:prstGeom>
              <a:solidFill>
                <a:schemeClr val="tx2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Let N represent the number of particles remaining at time t.</a:t>
                </a:r>
              </a:p>
              <a:p>
                <a:endParaRPr lang="en-GB" sz="24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  <a:p>
                <a:r>
                  <a:rPr lang="en-GB" sz="24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Since the rate of change is proportional to the number of particles remaining, </a:t>
                </a:r>
              </a:p>
              <a:p>
                <a:endParaRPr lang="en-GB" sz="24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Pr>
                      <m:num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𝑑𝑁</m:t>
                        </m:r>
                      </m:num>
                      <m:den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𝑑𝑡</m:t>
                        </m:r>
                      </m:den>
                    </m:f>
                    <m:r>
                      <a:rPr lang="en-GB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=−</m:t>
                    </m:r>
                    <m:r>
                      <a:rPr lang="en-GB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𝑘𝑁</m:t>
                    </m:r>
                  </m:oMath>
                </a14:m>
                <a:r>
                  <a:rPr lang="en-GB" sz="24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, where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𝑘</m:t>
                    </m:r>
                    <m:r>
                      <a:rPr lang="en-GB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&gt;0</m:t>
                    </m:r>
                  </m:oMath>
                </a14:m>
                <a:endParaRPr lang="en-GB" sz="24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1EAC33D-2335-0EE7-93FF-4596DFA259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067" y="2964298"/>
                <a:ext cx="8847666" cy="2470933"/>
              </a:xfrm>
              <a:prstGeom prst="rect">
                <a:avLst/>
              </a:prstGeom>
              <a:blipFill>
                <a:blip r:embed="rId3"/>
                <a:stretch>
                  <a:fillRect l="-1103" t="-1724" b="-17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5383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21760-B009-D3EF-E334-38D85456FA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DE45F-7DA5-0FE7-07CD-101ACD915D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552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Example 2: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BB38076B-7593-B21E-B8FB-80F3EDA0ED7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290173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9AF5240C-A44C-4164-B5A9-AF21A0A7A0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09975C-AD81-0739-AADF-2E0F6F9F81EB}"/>
              </a:ext>
            </a:extLst>
          </p:cNvPr>
          <p:cNvSpPr txBox="1"/>
          <p:nvPr/>
        </p:nvSpPr>
        <p:spPr>
          <a:xfrm>
            <a:off x="364067" y="669832"/>
            <a:ext cx="8847666" cy="156966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Within a population of a particular species of insect, the rate of increase of population at any given time is proportional to the natural logarithm of the population at that time.</a:t>
            </a:r>
          </a:p>
          <a:p>
            <a:r>
              <a:rPr lang="en-GB" sz="2400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Write a differential equation to model this situation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6562753-8E3E-6EDD-2A1C-B316F5CDE229}"/>
                  </a:ext>
                </a:extLst>
              </p:cNvPr>
              <p:cNvSpPr txBox="1"/>
              <p:nvPr/>
            </p:nvSpPr>
            <p:spPr>
              <a:xfrm>
                <a:off x="364067" y="2964298"/>
                <a:ext cx="8847666" cy="2640210"/>
              </a:xfrm>
              <a:prstGeom prst="rect">
                <a:avLst/>
              </a:prstGeom>
              <a:solidFill>
                <a:schemeClr val="tx2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Let P represent the population at time t.</a:t>
                </a:r>
              </a:p>
              <a:p>
                <a:endParaRPr lang="en-GB" sz="24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  <a:p>
                <a:r>
                  <a:rPr lang="en-GB" sz="24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Since the rate of change is proportional to the natural logarithm of the population, </a:t>
                </a:r>
              </a:p>
              <a:p>
                <a:endParaRPr lang="en-GB" sz="24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𝑑𝑃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𝑑𝑡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=</m:t>
                      </m:r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𝑘</m:t>
                      </m:r>
                      <m:r>
                        <a:rPr lang="en-GB" sz="24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GB" sz="24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ln</m:t>
                      </m:r>
                      <m:r>
                        <a:rPr lang="en-GB" sz="24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GB" sz="24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P</m:t>
                      </m:r>
                    </m:oMath>
                  </m:oMathPara>
                </a14:m>
                <a:endParaRPr lang="en-GB" sz="24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6562753-8E3E-6EDD-2A1C-B316F5CDE2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067" y="2964298"/>
                <a:ext cx="8847666" cy="2640210"/>
              </a:xfrm>
              <a:prstGeom prst="rect">
                <a:avLst/>
              </a:prstGeom>
              <a:blipFill>
                <a:blip r:embed="rId3"/>
                <a:stretch>
                  <a:fillRect l="-1103" t="-16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83982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E745CF-0062-DB59-CD7F-EE6EC7CDC4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948FF-026D-52E1-AD14-D302DDF9C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552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Example 3: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780BDF00-AF17-3FC2-A3DC-9C2B8F9E1B3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290173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5E87C407-8390-254E-E415-3E06AB27F1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BEF9D4A-87B1-1ABE-9438-959709D71172}"/>
              </a:ext>
            </a:extLst>
          </p:cNvPr>
          <p:cNvSpPr txBox="1"/>
          <p:nvPr/>
        </p:nvSpPr>
        <p:spPr>
          <a:xfrm>
            <a:off x="364067" y="669832"/>
            <a:ext cx="8847666" cy="1200329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A snowball rolling down a snowy hill gains volume at a rate proportional to its surface area. Write down a differential equation for the rate of change of the radius of the snowball.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1EA9B80-44B6-57D4-964A-08E241E4E02D}"/>
                  </a:ext>
                </a:extLst>
              </p:cNvPr>
              <p:cNvSpPr txBox="1"/>
              <p:nvPr/>
            </p:nvSpPr>
            <p:spPr>
              <a:xfrm>
                <a:off x="364067" y="1941599"/>
                <a:ext cx="5444066" cy="3844963"/>
              </a:xfrm>
              <a:prstGeom prst="rect">
                <a:avLst/>
              </a:prstGeom>
              <a:solidFill>
                <a:schemeClr val="tx2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𝑑𝑉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𝑑𝑡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GB" sz="24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kA</m:t>
                      </m:r>
                    </m:oMath>
                  </m:oMathPara>
                </a14:m>
                <a:endParaRPr lang="en-GB" sz="2400" b="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𝑉</m:t>
                    </m:r>
                    <m:r>
                      <a:rPr lang="en-GB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=</m:t>
                    </m:r>
                    <m:f>
                      <m:fPr>
                        <m:ctrlP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Pr>
                      <m:num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4</m:t>
                        </m:r>
                      </m:num>
                      <m:den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3</m:t>
                        </m:r>
                      </m:den>
                    </m:f>
                    <m:r>
                      <a:rPr lang="en-GB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𝜋</m:t>
                    </m:r>
                    <m:sSup>
                      <m:sSupPr>
                        <m:ctrlP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𝑟</m:t>
                        </m:r>
                      </m:e>
                      <m:sup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GB" sz="24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𝐴</m:t>
                    </m:r>
                    <m:r>
                      <a:rPr lang="en-GB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=4</m:t>
                    </m:r>
                    <m:r>
                      <a:rPr lang="en-GB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𝜋</m:t>
                    </m:r>
                    <m:sSup>
                      <m:sSupPr>
                        <m:ctrlP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𝑟</m:t>
                        </m:r>
                      </m:e>
                      <m:sup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2</m:t>
                        </m:r>
                      </m:sup>
                    </m:sSup>
                  </m:oMath>
                </a14:m>
                <a:endParaRPr lang="en-GB" sz="24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Pr>
                      <m:num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𝑑𝑣</m:t>
                        </m:r>
                      </m:num>
                      <m:den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𝑑𝑟</m:t>
                        </m:r>
                      </m:den>
                    </m:f>
                    <m:r>
                      <a:rPr lang="en-GB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=4</m:t>
                    </m:r>
                    <m:r>
                      <a:rPr lang="en-GB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𝜋</m:t>
                    </m:r>
                    <m:sSup>
                      <m:sSupPr>
                        <m:ctrlP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𝑟</m:t>
                        </m:r>
                      </m:e>
                      <m:sup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24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 and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Pr>
                      <m:num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𝑑𝐴</m:t>
                        </m:r>
                      </m:num>
                      <m:den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𝑑𝑟</m:t>
                        </m:r>
                      </m:den>
                    </m:f>
                    <m:r>
                      <a:rPr lang="en-GB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=8</m:t>
                    </m:r>
                    <m:r>
                      <a:rPr lang="en-GB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𝜋</m:t>
                    </m:r>
                    <m:r>
                      <a:rPr lang="en-GB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𝑟</m:t>
                    </m:r>
                  </m:oMath>
                </a14:m>
                <a:endParaRPr lang="en-GB" sz="24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  <a:p>
                <a:pPr algn="ctr"/>
                <a:r>
                  <a:rPr lang="en-GB" sz="24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We want an expression for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Pr>
                      <m:num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𝑑𝑟</m:t>
                        </m:r>
                      </m:num>
                      <m:den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𝑑𝑡</m:t>
                        </m:r>
                      </m:den>
                    </m:f>
                  </m:oMath>
                </a14:m>
                <a:endParaRPr lang="en-GB" sz="24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𝑑𝑟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𝑑𝑡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=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𝑑𝑟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𝑑𝑣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×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𝑑𝑣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𝑑𝑡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∴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𝑑𝑟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𝑑𝑡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=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fPr>
                        <m:num>
                          <m:r>
                            <a:rPr lang="en-GB" sz="24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4</m:t>
                          </m:r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𝜋</m:t>
                          </m:r>
                          <m:sSup>
                            <m:sSupPr>
                              <m:ctrlP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sSupPr>
                            <m:e>
                              <m: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×</m:t>
                      </m:r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𝑘𝐴</m:t>
                      </m:r>
                    </m:oMath>
                  </m:oMathPara>
                </a14:m>
                <a:endParaRPr lang="en-GB" sz="24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1EA9B80-44B6-57D4-964A-08E241E4E0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067" y="1941599"/>
                <a:ext cx="5444066" cy="384496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96BB9F5-9584-FE9B-F27D-405A1119F62B}"/>
              </a:ext>
            </a:extLst>
          </p:cNvPr>
          <p:cNvCxnSpPr/>
          <p:nvPr/>
        </p:nvCxnSpPr>
        <p:spPr>
          <a:xfrm flipV="1">
            <a:off x="4682067" y="3429000"/>
            <a:ext cx="2531533" cy="1854200"/>
          </a:xfrm>
          <a:prstGeom prst="straightConnector1">
            <a:avLst/>
          </a:prstGeom>
          <a:ln w="190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2F3869B-5F2A-458B-25AF-CD3F65BD2E9F}"/>
                  </a:ext>
                </a:extLst>
              </p:cNvPr>
              <p:cNvSpPr txBox="1"/>
              <p:nvPr/>
            </p:nvSpPr>
            <p:spPr>
              <a:xfrm>
                <a:off x="7298266" y="2925638"/>
                <a:ext cx="4826000" cy="1864100"/>
              </a:xfrm>
              <a:prstGeom prst="rect">
                <a:avLst/>
              </a:prstGeom>
              <a:solidFill>
                <a:schemeClr val="tx2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𝑑𝑟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𝑑𝑡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=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4</m:t>
                          </m:r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𝜋</m:t>
                          </m:r>
                          <m:sSup>
                            <m:sSupPr>
                              <m:ctrlP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sSupPr>
                            <m:e>
                              <m: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×</m:t>
                      </m:r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𝑘</m:t>
                      </m:r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×4</m:t>
                      </m:r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𝜋</m:t>
                      </m:r>
                      <m:sSup>
                        <m:sSupPr>
                          <m:ctrlP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𝑟</m:t>
                          </m:r>
                        </m:e>
                        <m:sup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24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  <a:p>
                <a:endParaRPr lang="en-GB" sz="24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∴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𝑑𝑟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𝑑𝑡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=</m:t>
                      </m:r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𝑘</m:t>
                      </m:r>
                    </m:oMath>
                  </m:oMathPara>
                </a14:m>
                <a:endParaRPr lang="en-GB" sz="24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2F3869B-5F2A-458B-25AF-CD3F65BD2E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98266" y="2925638"/>
                <a:ext cx="4826000" cy="18641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78305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A2B5C-CE4B-22FE-8983-2D0188ABC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98332"/>
            <a:ext cx="10287000" cy="621086"/>
          </a:xfrm>
        </p:spPr>
        <p:txBody>
          <a:bodyPr/>
          <a:lstStyle/>
          <a:p>
            <a:pPr algn="ctr"/>
            <a:r>
              <a:rPr lang="en-GB" dirty="0"/>
              <a:t>STARTER – on your whiteboards:</a:t>
            </a:r>
          </a:p>
        </p:txBody>
      </p:sp>
      <p:pic>
        <p:nvPicPr>
          <p:cNvPr id="5" name="Picture 4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7DF5F2C5-7694-CE6D-8937-8C104C8A635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AB04ECB-027E-7C9E-8191-24A383B261AD}"/>
                  </a:ext>
                </a:extLst>
              </p:cNvPr>
              <p:cNvSpPr txBox="1"/>
              <p:nvPr/>
            </p:nvSpPr>
            <p:spPr>
              <a:xfrm>
                <a:off x="490818" y="1183341"/>
                <a:ext cx="10892117" cy="6242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Use the chain rule to find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𝑑𝑦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GB" sz="2400" dirty="0"/>
                  <a:t> for each of the following: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AB04ECB-027E-7C9E-8191-24A383B261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818" y="1183341"/>
                <a:ext cx="10892117" cy="624273"/>
              </a:xfrm>
              <a:prstGeom prst="rect">
                <a:avLst/>
              </a:prstGeom>
              <a:blipFill>
                <a:blip r:embed="rId3"/>
                <a:stretch>
                  <a:fillRect l="-896" b="-77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C43DCA8-2E63-056B-DFFB-CFFDE9F508D7}"/>
                  </a:ext>
                </a:extLst>
              </p:cNvPr>
              <p:cNvSpPr txBox="1"/>
              <p:nvPr/>
            </p:nvSpPr>
            <p:spPr>
              <a:xfrm>
                <a:off x="615769" y="2119262"/>
                <a:ext cx="2743200" cy="523220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800" b="0" dirty="0">
                    <a:solidFill>
                      <a:schemeClr val="bg1"/>
                    </a:solidFill>
                  </a:rPr>
                  <a:t>a)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GB" sz="28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ln</m:t>
                    </m:r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⁡(</m:t>
                    </m:r>
                    <m:func>
                      <m:funcPr>
                        <m:ctrlP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8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</m:oMath>
                </a14:m>
                <a:endParaRPr lang="en-GB" sz="2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C43DCA8-2E63-056B-DFFB-CFFDE9F508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769" y="2119262"/>
                <a:ext cx="2743200" cy="523220"/>
              </a:xfrm>
              <a:prstGeom prst="rect">
                <a:avLst/>
              </a:prstGeom>
              <a:blipFill>
                <a:blip r:embed="rId4"/>
                <a:stretch>
                  <a:fillRect l="-4444" t="-12941" b="-329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E34CC2A-FC38-69EE-0081-37418E66FD2F}"/>
                  </a:ext>
                </a:extLst>
              </p:cNvPr>
              <p:cNvSpPr txBox="1"/>
              <p:nvPr/>
            </p:nvSpPr>
            <p:spPr>
              <a:xfrm>
                <a:off x="4565276" y="2119262"/>
                <a:ext cx="1928657" cy="582211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800" b="0" dirty="0">
                    <a:solidFill>
                      <a:schemeClr val="bg1"/>
                    </a:solidFill>
                  </a:rPr>
                  <a:t>b)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sSup>
                          <m:sSupPr>
                            <m:ctrlPr>
                              <a:rPr lang="en-GB" sz="28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GB" sz="28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sup>
                    </m:sSup>
                  </m:oMath>
                </a14:m>
                <a:endParaRPr lang="en-GB" sz="2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E34CC2A-FC38-69EE-0081-37418E66FD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5276" y="2119262"/>
                <a:ext cx="1928657" cy="582211"/>
              </a:xfrm>
              <a:prstGeom prst="rect">
                <a:avLst/>
              </a:prstGeom>
              <a:blipFill>
                <a:blip r:embed="rId5"/>
                <a:stretch>
                  <a:fillRect l="-6646" t="-1053" b="-2947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B8BF9C1-F8EA-BD36-B89A-EE3FFA36A3E2}"/>
                  </a:ext>
                </a:extLst>
              </p:cNvPr>
              <p:cNvSpPr txBox="1"/>
              <p:nvPr/>
            </p:nvSpPr>
            <p:spPr>
              <a:xfrm>
                <a:off x="7924638" y="2119262"/>
                <a:ext cx="3233896" cy="523220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800" b="0" dirty="0">
                    <a:solidFill>
                      <a:schemeClr val="bg1"/>
                    </a:solidFill>
                  </a:rPr>
                  <a:t>b)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GB" sz="28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cos</m:t>
                    </m:r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⁡(</m:t>
                    </m:r>
                    <m:func>
                      <m:funcPr>
                        <m:ctrlP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sz="28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GB" sz="2800" b="0" i="0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tan</m:t>
                            </m:r>
                          </m:e>
                          <m:sup>
                            <m:r>
                              <a:rPr lang="en-GB" sz="28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fName>
                      <m:e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2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B8BF9C1-F8EA-BD36-B89A-EE3FFA36A3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24638" y="2119262"/>
                <a:ext cx="3233896" cy="523220"/>
              </a:xfrm>
              <a:prstGeom prst="rect">
                <a:avLst/>
              </a:prstGeom>
              <a:blipFill>
                <a:blip r:embed="rId6"/>
                <a:stretch>
                  <a:fillRect l="-3962" t="-12941" b="-329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B743FBF-5FF1-5119-0DE8-69C0F8893FD2}"/>
                  </a:ext>
                </a:extLst>
              </p:cNvPr>
              <p:cNvSpPr txBox="1"/>
              <p:nvPr/>
            </p:nvSpPr>
            <p:spPr>
              <a:xfrm>
                <a:off x="980616" y="3429000"/>
                <a:ext cx="2013505" cy="618246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cot</m:t>
                          </m:r>
                        </m:fName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B743FBF-5FF1-5119-0DE8-69C0F8893F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0616" y="3429000"/>
                <a:ext cx="2013505" cy="61824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7F3A93D-27ED-FAEA-DABE-F11B80D2F266}"/>
                  </a:ext>
                </a:extLst>
              </p:cNvPr>
              <p:cNvSpPr txBox="1"/>
              <p:nvPr/>
            </p:nvSpPr>
            <p:spPr>
              <a:xfrm>
                <a:off x="4565276" y="3429000"/>
                <a:ext cx="1928657" cy="618246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sup>
                      </m:sSup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7F3A93D-27ED-FAEA-DABE-F11B80D2F2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5276" y="3429000"/>
                <a:ext cx="1928657" cy="61824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1B5ACE5-1627-0B3D-C939-7F994D26205C}"/>
                  </a:ext>
                </a:extLst>
              </p:cNvPr>
              <p:cNvSpPr txBox="1"/>
              <p:nvPr/>
            </p:nvSpPr>
            <p:spPr>
              <a:xfrm>
                <a:off x="8149037" y="3444707"/>
                <a:ext cx="2785099" cy="652166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⁡(</m:t>
                          </m:r>
                          <m:func>
                            <m:func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tan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func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1B5ACE5-1627-0B3D-C939-7F994D2620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49037" y="3444707"/>
                <a:ext cx="2785099" cy="65216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60629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C5830-C825-A2CE-8A7F-4FE8EAB17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112" y="60512"/>
            <a:ext cx="11678770" cy="1391770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9.5</a:t>
            </a:r>
            <a:br>
              <a:rPr lang="en-GB" dirty="0"/>
            </a:br>
            <a:r>
              <a:rPr lang="en-GB" dirty="0"/>
              <a:t>Related Rates Of Change</a:t>
            </a:r>
            <a:br>
              <a:rPr lang="en-GB" dirty="0"/>
            </a:br>
            <a:r>
              <a:rPr lang="en-GB" dirty="0"/>
              <a:t>Learning </a:t>
            </a:r>
            <a:r>
              <a:rPr lang="en-GB" dirty="0" err="1"/>
              <a:t>ObjectiveS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CF7223-1457-B5D9-04C0-266968D9D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500" y="2285997"/>
            <a:ext cx="10287000" cy="3675891"/>
          </a:xfrm>
        </p:spPr>
        <p:txBody>
          <a:bodyPr/>
          <a:lstStyle/>
          <a:p>
            <a:r>
              <a:rPr lang="en-GB" dirty="0"/>
              <a:t>Understand how to use the chain rule to solve problems with related rates of change;</a:t>
            </a:r>
          </a:p>
          <a:p>
            <a:r>
              <a:rPr lang="en-GB" dirty="0"/>
              <a:t>Be able to form simple differential equations (rate of change equations) – we do not need to solve these at this stage.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1FACEC91-1622-18C3-0DEB-D9F39CD1AFF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231833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6156BE-D1D8-478B-9C7A-DF535E4579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88B2C-60B3-7669-E935-8459B9A81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112" y="60512"/>
            <a:ext cx="11678770" cy="1391770"/>
          </a:xfrm>
        </p:spPr>
        <p:txBody>
          <a:bodyPr>
            <a:normAutofit/>
          </a:bodyPr>
          <a:lstStyle/>
          <a:p>
            <a:pPr algn="ctr"/>
            <a:r>
              <a:rPr lang="en-GB" dirty="0"/>
              <a:t>Introduction (Page 22)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753AF3D-8DB4-CB89-C70F-70988D5903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0696" y="1804188"/>
            <a:ext cx="10870608" cy="3702308"/>
          </a:xfrm>
          <a:prstGeom prst="rect">
            <a:avLst/>
          </a:prstGeom>
        </p:spPr>
      </p:pic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22E9FD41-045E-11FA-0479-A78284EDB59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044760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E66858-F403-FFEF-542A-90006F5923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5F05B-C313-64B0-6B88-0159691B0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171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Example 1: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CF42FD28-1695-AE81-FFB0-01D46BAA3DF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290173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576D9FD5-0306-BAD9-7C43-00B1BEF755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DA3B7D5-CD5C-E3E5-E3D7-853DBF0F0838}"/>
                  </a:ext>
                </a:extLst>
              </p:cNvPr>
              <p:cNvSpPr txBox="1"/>
              <p:nvPr/>
            </p:nvSpPr>
            <p:spPr>
              <a:xfrm>
                <a:off x="58270" y="867161"/>
                <a:ext cx="12057530" cy="954107"/>
              </a:xfrm>
              <a:prstGeom prst="rect">
                <a:avLst/>
              </a:prstGeom>
              <a:solidFill>
                <a:schemeClr val="accent2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A spherical balloon is being inflated at a constant rate of </a:t>
                </a:r>
                <a14:m>
                  <m:oMath xmlns:m="http://schemas.openxmlformats.org/officeDocument/2006/math">
                    <m:r>
                      <a:rPr lang="en-GB" sz="28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sSup>
                      <m:sSupPr>
                        <m:ctrlP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 per second. At the instant at which the radius is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en-GB" sz="2800" b="0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𝑐𝑚</m:t>
                    </m:r>
                  </m:oMath>
                </a14:m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, </a:t>
                </a:r>
                <a:r>
                  <a:rPr lang="en-GB" sz="2800" dirty="0">
                    <a:solidFill>
                      <a:schemeClr val="accent4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find how fast the radius is increasing</a:t>
                </a:r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. 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DA3B7D5-CD5C-E3E5-E3D7-853DBF0F08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70" y="867161"/>
                <a:ext cx="12057530" cy="954107"/>
              </a:xfrm>
              <a:prstGeom prst="rect">
                <a:avLst/>
              </a:prstGeom>
              <a:blipFill>
                <a:blip r:embed="rId3"/>
                <a:stretch>
                  <a:fillRect l="-1062" t="-6369" r="-1416" b="-165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70A9413-60D0-F8A5-53A3-87E45E573415}"/>
                  </a:ext>
                </a:extLst>
              </p:cNvPr>
              <p:cNvSpPr txBox="1"/>
              <p:nvPr/>
            </p:nvSpPr>
            <p:spPr>
              <a:xfrm>
                <a:off x="1616885" y="1830192"/>
                <a:ext cx="2073647" cy="712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b="0" dirty="0">
                    <a:solidFill>
                      <a:schemeClr val="accent4"/>
                    </a:solidFill>
                  </a:rPr>
                  <a:t>We need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𝑑𝑟</m:t>
                        </m:r>
                      </m:num>
                      <m:den>
                        <m:r>
                          <a:rPr lang="en-GB" sz="2800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</m:oMath>
                </a14:m>
                <a:endParaRPr lang="en-GB" sz="2800" dirty="0">
                  <a:solidFill>
                    <a:schemeClr val="accent4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70A9413-60D0-F8A5-53A3-87E45E5734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6885" y="1830192"/>
                <a:ext cx="2073647" cy="712887"/>
              </a:xfrm>
              <a:prstGeom prst="rect">
                <a:avLst/>
              </a:prstGeom>
              <a:blipFill>
                <a:blip r:embed="rId4"/>
                <a:stretch>
                  <a:fillRect l="-5882" b="-940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>
            <a:extLst>
              <a:ext uri="{FF2B5EF4-FFF2-40B4-BE49-F238E27FC236}">
                <a16:creationId xmlns:a16="http://schemas.microsoft.com/office/drawing/2014/main" id="{61BB0245-3E7D-ABB0-691C-45C16AF5CCAE}"/>
              </a:ext>
            </a:extLst>
          </p:cNvPr>
          <p:cNvSpPr txBox="1"/>
          <p:nvPr/>
        </p:nvSpPr>
        <p:spPr>
          <a:xfrm>
            <a:off x="5816600" y="1897738"/>
            <a:ext cx="6299199" cy="1938992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en-GB" sz="2400" i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Pro Examiner Tip: These type of questions generally involve needing one or more formulae for shapes such as spheres, cones, cylinders etc. Make sure you know the formulae for volume and surface area!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16F3A1C-1C3B-5C1C-09DE-E65FA7D7D432}"/>
                  </a:ext>
                </a:extLst>
              </p:cNvPr>
              <p:cNvSpPr txBox="1"/>
              <p:nvPr/>
            </p:nvSpPr>
            <p:spPr>
              <a:xfrm>
                <a:off x="2531596" y="2588456"/>
                <a:ext cx="1804271" cy="6182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𝑑𝑉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b="0" i="0" smtClean="0">
                          <a:latin typeface="Cambria Math" panose="02040503050406030204" pitchFamily="18" charset="0"/>
                        </a:rPr>
                        <m:t>=2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16F3A1C-1C3B-5C1C-09DE-E65FA7D7D4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1596" y="2588456"/>
                <a:ext cx="1804271" cy="61824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3F9A82B-525D-766A-F298-05F828863846}"/>
                  </a:ext>
                </a:extLst>
              </p:cNvPr>
              <p:cNvSpPr txBox="1"/>
              <p:nvPr/>
            </p:nvSpPr>
            <p:spPr>
              <a:xfrm>
                <a:off x="279148" y="3245539"/>
                <a:ext cx="1930649" cy="6182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𝑑𝑉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𝑑𝑟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=4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3F9A82B-525D-766A-F298-05F8288638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148" y="3245539"/>
                <a:ext cx="1930649" cy="61824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618CF10-A406-BA65-5618-AC8927C4B648}"/>
                  </a:ext>
                </a:extLst>
              </p:cNvPr>
              <p:cNvSpPr txBox="1"/>
              <p:nvPr/>
            </p:nvSpPr>
            <p:spPr>
              <a:xfrm>
                <a:off x="279150" y="2588456"/>
                <a:ext cx="1930649" cy="6117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618CF10-A406-BA65-5618-AC8927C4B6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150" y="2588456"/>
                <a:ext cx="1930649" cy="61170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0DEDB6FA-79E4-8D79-78B6-DD3A1D8AB2E7}"/>
              </a:ext>
            </a:extLst>
          </p:cNvPr>
          <p:cNvSpPr txBox="1"/>
          <p:nvPr/>
        </p:nvSpPr>
        <p:spPr>
          <a:xfrm>
            <a:off x="279148" y="4035551"/>
            <a:ext cx="8746319" cy="369332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Now, we need to work out how we can get what we </a:t>
            </a:r>
            <a:r>
              <a:rPr lang="en-GB" b="1" u="sng" dirty="0">
                <a:solidFill>
                  <a:schemeClr val="bg1"/>
                </a:solidFill>
              </a:rPr>
              <a:t>want</a:t>
            </a:r>
            <a:r>
              <a:rPr lang="en-GB" dirty="0">
                <a:solidFill>
                  <a:schemeClr val="bg1"/>
                </a:solidFill>
              </a:rPr>
              <a:t> by </a:t>
            </a:r>
            <a:r>
              <a:rPr lang="en-GB" i="1" dirty="0">
                <a:solidFill>
                  <a:schemeClr val="bg1"/>
                </a:solidFill>
              </a:rPr>
              <a:t>chaining</a:t>
            </a:r>
            <a:r>
              <a:rPr lang="en-GB" dirty="0">
                <a:solidFill>
                  <a:schemeClr val="bg1"/>
                </a:solidFill>
              </a:rPr>
              <a:t> the results we have!</a:t>
            </a:r>
            <a:endParaRPr lang="en-GB" u="sng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E75590D-05D7-DC5B-CA03-9A0DCC15DA27}"/>
                  </a:ext>
                </a:extLst>
              </p:cNvPr>
              <p:cNvSpPr txBox="1"/>
              <p:nvPr/>
            </p:nvSpPr>
            <p:spPr>
              <a:xfrm>
                <a:off x="1489885" y="4545916"/>
                <a:ext cx="838452" cy="6182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𝑑𝑟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E75590D-05D7-DC5B-CA03-9A0DCC15DA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9885" y="4545916"/>
                <a:ext cx="838452" cy="61824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C06D8468-B55F-883A-4C3F-DFAB501AEC24}"/>
                  </a:ext>
                </a:extLst>
              </p:cNvPr>
              <p:cNvSpPr txBox="1"/>
              <p:nvPr/>
            </p:nvSpPr>
            <p:spPr>
              <a:xfrm>
                <a:off x="2082799" y="4554840"/>
                <a:ext cx="745068" cy="6182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𝑑𝑟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𝑑𝑉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C06D8468-B55F-883A-4C3F-DFAB501AEC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2799" y="4554840"/>
                <a:ext cx="745068" cy="61824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0CC65BD-D9A1-FF29-C572-AABF6AC44161}"/>
                  </a:ext>
                </a:extLst>
              </p:cNvPr>
              <p:cNvSpPr txBox="1"/>
              <p:nvPr/>
            </p:nvSpPr>
            <p:spPr>
              <a:xfrm>
                <a:off x="2462864" y="4701106"/>
                <a:ext cx="74506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0CC65BD-D9A1-FF29-C572-AABF6AC441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2864" y="4701106"/>
                <a:ext cx="745068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DB1886B-0EA9-5473-A35F-3BDAF89EF319}"/>
                  </a:ext>
                </a:extLst>
              </p:cNvPr>
              <p:cNvSpPr txBox="1"/>
              <p:nvPr/>
            </p:nvSpPr>
            <p:spPr>
              <a:xfrm>
                <a:off x="2818464" y="4576649"/>
                <a:ext cx="745068" cy="6182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𝑑𝑉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DB1886B-0EA9-5473-A35F-3BDAF89EF3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8464" y="4576649"/>
                <a:ext cx="745068" cy="61824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5A27E4A0-AE20-9492-92B8-700ACF0206CC}"/>
                  </a:ext>
                </a:extLst>
              </p:cNvPr>
              <p:cNvSpPr txBox="1"/>
              <p:nvPr/>
            </p:nvSpPr>
            <p:spPr>
              <a:xfrm>
                <a:off x="1489885" y="5240272"/>
                <a:ext cx="1939115" cy="6183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∴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𝑑𝑟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𝜋</m:t>
                          </m:r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×2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5A27E4A0-AE20-9492-92B8-700ACF0206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9885" y="5240272"/>
                <a:ext cx="1939115" cy="618311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0035745A-BE8D-CB39-8127-507E1488D49D}"/>
                  </a:ext>
                </a:extLst>
              </p:cNvPr>
              <p:cNvSpPr txBox="1"/>
              <p:nvPr/>
            </p:nvSpPr>
            <p:spPr>
              <a:xfrm>
                <a:off x="1463550" y="5925769"/>
                <a:ext cx="1550583" cy="6183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∴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𝑑𝑟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𝜋</m:t>
                          </m:r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0035745A-BE8D-CB39-8127-507E1488D4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3550" y="5925769"/>
                <a:ext cx="1550583" cy="618311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CDA5291-42B2-418B-48A6-A2BF9BF1BE95}"/>
                  </a:ext>
                </a:extLst>
              </p:cNvPr>
              <p:cNvSpPr txBox="1"/>
              <p:nvPr/>
            </p:nvSpPr>
            <p:spPr>
              <a:xfrm>
                <a:off x="4335867" y="5091992"/>
                <a:ext cx="4447809" cy="6183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𝑊h𝑒𝑛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=3,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𝑑𝑟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18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𝜋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𝑐𝑚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𝑝𝑒𝑟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𝑠𝑒𝑐𝑜𝑛𝑑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CDA5291-42B2-418B-48A6-A2BF9BF1BE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5867" y="5091992"/>
                <a:ext cx="4447809" cy="618311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8726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build="allAtOnce" animBg="1"/>
      <p:bldP spid="12" grpId="0" build="allAtOnce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E65C68-8192-FF17-D33B-2A8914882D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78718-20EB-7345-4877-663B8B4BB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171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Example 2: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FF6E999C-F66B-06B5-0CB4-F6457C183E7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290173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F42F557C-3EC5-EDEB-EB5F-80B5A1939B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F64E728-2908-6034-E3B5-72984E5F4DAA}"/>
              </a:ext>
            </a:extLst>
          </p:cNvPr>
          <p:cNvSpPr txBox="1"/>
          <p:nvPr/>
        </p:nvSpPr>
        <p:spPr>
          <a:xfrm>
            <a:off x="58269" y="653687"/>
            <a:ext cx="12057530" cy="1200329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marL="514350" indent="-514350">
              <a:buAutoNum type="alphaLcParenR"/>
            </a:pPr>
            <a:r>
              <a:rPr lang="en-GB" sz="2400" dirty="0">
                <a:solidFill>
                  <a:schemeClr val="bg1"/>
                </a:solidFill>
              </a:rPr>
              <a:t>Write down formulae for the volume 𝑉 and surface area 𝐴 of a hemisphere of radius 𝑟. </a:t>
            </a:r>
          </a:p>
          <a:p>
            <a:pPr marL="514350" indent="-514350">
              <a:buAutoNum type="alphaLcParenR"/>
            </a:pPr>
            <a:r>
              <a:rPr lang="en-GB" sz="2400" dirty="0">
                <a:solidFill>
                  <a:schemeClr val="bg1"/>
                </a:solidFill>
              </a:rPr>
              <a:t>A hemispherical object is inflated such that the rate of increase of volume is 4𝑐𝑚3 /𝑠𝑒𝑐. Find the rate of increase of the surface area. </a:t>
            </a:r>
            <a:endParaRPr lang="en-GB" sz="2400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470820A-E0C2-97EA-DD7A-98A999CC5DED}"/>
                  </a:ext>
                </a:extLst>
              </p:cNvPr>
              <p:cNvSpPr txBox="1"/>
              <p:nvPr/>
            </p:nvSpPr>
            <p:spPr>
              <a:xfrm>
                <a:off x="4944417" y="2048359"/>
                <a:ext cx="124572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470820A-E0C2-97EA-DD7A-98A999CC5D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4417" y="2048359"/>
                <a:ext cx="1245722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CDD2703-A224-EF3F-9AE0-F6D3EEA6C246}"/>
                  </a:ext>
                </a:extLst>
              </p:cNvPr>
              <p:cNvSpPr txBox="1"/>
              <p:nvPr/>
            </p:nvSpPr>
            <p:spPr>
              <a:xfrm>
                <a:off x="3101630" y="1902383"/>
                <a:ext cx="1930649" cy="6117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CDD2703-A224-EF3F-9AE0-F6D3EEA6C2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1630" y="1902383"/>
                <a:ext cx="1930649" cy="61170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AC73600D-808C-DB04-72D6-023B271AE0DD}"/>
              </a:ext>
            </a:extLst>
          </p:cNvPr>
          <p:cNvSpPr txBox="1"/>
          <p:nvPr/>
        </p:nvSpPr>
        <p:spPr>
          <a:xfrm>
            <a:off x="3278708" y="3425255"/>
            <a:ext cx="8746319" cy="369332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en-GB">
                <a:solidFill>
                  <a:schemeClr val="bg1"/>
                </a:solidFill>
              </a:rPr>
              <a:t>Now, we need to work out how we can get what we </a:t>
            </a:r>
            <a:r>
              <a:rPr lang="en-GB" b="1" u="sng">
                <a:solidFill>
                  <a:schemeClr val="bg1"/>
                </a:solidFill>
              </a:rPr>
              <a:t>want</a:t>
            </a:r>
            <a:r>
              <a:rPr lang="en-GB">
                <a:solidFill>
                  <a:schemeClr val="bg1"/>
                </a:solidFill>
              </a:rPr>
              <a:t> by </a:t>
            </a:r>
            <a:r>
              <a:rPr lang="en-GB" i="1">
                <a:solidFill>
                  <a:schemeClr val="bg1"/>
                </a:solidFill>
              </a:rPr>
              <a:t>chaining</a:t>
            </a:r>
            <a:r>
              <a:rPr lang="en-GB">
                <a:solidFill>
                  <a:schemeClr val="bg1"/>
                </a:solidFill>
              </a:rPr>
              <a:t> the results we have!</a:t>
            </a:r>
            <a:endParaRPr lang="en-GB" u="sng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E159C7F-CCBE-D844-17AF-A543B300C57A}"/>
                  </a:ext>
                </a:extLst>
              </p:cNvPr>
              <p:cNvSpPr txBox="1"/>
              <p:nvPr/>
            </p:nvSpPr>
            <p:spPr>
              <a:xfrm>
                <a:off x="5849532" y="2575529"/>
                <a:ext cx="1718047" cy="6182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𝑑𝑉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=4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E159C7F-CCBE-D844-17AF-A543B300C5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9532" y="2575529"/>
                <a:ext cx="1718047" cy="61824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7">
            <a:extLst>
              <a:ext uri="{FF2B5EF4-FFF2-40B4-BE49-F238E27FC236}">
                <a16:creationId xmlns:a16="http://schemas.microsoft.com/office/drawing/2014/main" id="{AE27A2CA-685B-8C01-4EDF-E37929199B5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1509" y="1923992"/>
            <a:ext cx="2787199" cy="167625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146FED8-E2D3-E197-E057-7613FF865FD7}"/>
                  </a:ext>
                </a:extLst>
              </p:cNvPr>
              <p:cNvSpPr txBox="1"/>
              <p:nvPr/>
            </p:nvSpPr>
            <p:spPr>
              <a:xfrm>
                <a:off x="3475454" y="2502497"/>
                <a:ext cx="2073647" cy="712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b="0" dirty="0">
                    <a:solidFill>
                      <a:schemeClr val="accent4"/>
                    </a:solidFill>
                  </a:rPr>
                  <a:t>We need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𝑑𝐴</m:t>
                        </m:r>
                      </m:num>
                      <m:den>
                        <m:r>
                          <a:rPr lang="en-GB" sz="2800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</m:oMath>
                </a14:m>
                <a:endParaRPr lang="en-GB" sz="2800" dirty="0">
                  <a:solidFill>
                    <a:schemeClr val="accent4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146FED8-E2D3-E197-E057-7613FF865F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5454" y="2502497"/>
                <a:ext cx="2073647" cy="712887"/>
              </a:xfrm>
              <a:prstGeom prst="rect">
                <a:avLst/>
              </a:prstGeom>
              <a:blipFill>
                <a:blip r:embed="rId7"/>
                <a:stretch>
                  <a:fillRect l="-5882" b="-1034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2A0BE31-8467-F390-F856-87BD7CE4446B}"/>
                  </a:ext>
                </a:extLst>
              </p:cNvPr>
              <p:cNvSpPr txBox="1"/>
              <p:nvPr/>
            </p:nvSpPr>
            <p:spPr>
              <a:xfrm>
                <a:off x="7064250" y="2578799"/>
                <a:ext cx="1930649" cy="6365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𝑑𝑉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𝑑𝑟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2A0BE31-8467-F390-F856-87BD7CE444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4250" y="2578799"/>
                <a:ext cx="1930649" cy="63658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30226048-8AD7-3C60-7829-194383D3BF6F}"/>
                  </a:ext>
                </a:extLst>
              </p:cNvPr>
              <p:cNvSpPr txBox="1"/>
              <p:nvPr/>
            </p:nvSpPr>
            <p:spPr>
              <a:xfrm>
                <a:off x="8790099" y="2575529"/>
                <a:ext cx="1469901" cy="6182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𝑑𝐴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𝑑𝑟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=6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𝜋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30226048-8AD7-3C60-7829-194383D3BF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90099" y="2575529"/>
                <a:ext cx="1469901" cy="61824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7807177A-16DD-5262-E1EC-BB7685E231FD}"/>
                  </a:ext>
                </a:extLst>
              </p:cNvPr>
              <p:cNvSpPr txBox="1"/>
              <p:nvPr/>
            </p:nvSpPr>
            <p:spPr>
              <a:xfrm>
                <a:off x="3336147" y="3890747"/>
                <a:ext cx="1013667" cy="6182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𝑑𝐴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7807177A-16DD-5262-E1EC-BB7685E231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6147" y="3890747"/>
                <a:ext cx="1013667" cy="61824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553D350F-10AD-0829-90A8-7B8A7348C497}"/>
                  </a:ext>
                </a:extLst>
              </p:cNvPr>
              <p:cNvSpPr txBox="1"/>
              <p:nvPr/>
            </p:nvSpPr>
            <p:spPr>
              <a:xfrm>
                <a:off x="4041603" y="3890747"/>
                <a:ext cx="745068" cy="6182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𝑑𝐴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𝑑𝑟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553D350F-10AD-0829-90A8-7B8A7348C4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1603" y="3890747"/>
                <a:ext cx="745068" cy="61824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678DDA9E-D086-64EE-3BAC-182196A59859}"/>
                  </a:ext>
                </a:extLst>
              </p:cNvPr>
              <p:cNvSpPr txBox="1"/>
              <p:nvPr/>
            </p:nvSpPr>
            <p:spPr>
              <a:xfrm>
                <a:off x="4479537" y="4015204"/>
                <a:ext cx="57573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678DDA9E-D086-64EE-3BAC-182196A598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9537" y="4015204"/>
                <a:ext cx="575733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ECE3536-CFE4-E2BF-B5F6-037791CC1E6F}"/>
                  </a:ext>
                </a:extLst>
              </p:cNvPr>
              <p:cNvSpPr txBox="1"/>
              <p:nvPr/>
            </p:nvSpPr>
            <p:spPr>
              <a:xfrm>
                <a:off x="4786671" y="3890747"/>
                <a:ext cx="745068" cy="6182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𝑑𝑟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𝑑𝑉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ECE3536-CFE4-E2BF-B5F6-037791CC1E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6671" y="3890747"/>
                <a:ext cx="745068" cy="618246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D83A9482-320D-E14C-FCE1-99AC52E831E0}"/>
                  </a:ext>
                </a:extLst>
              </p:cNvPr>
              <p:cNvSpPr txBox="1"/>
              <p:nvPr/>
            </p:nvSpPr>
            <p:spPr>
              <a:xfrm>
                <a:off x="5263140" y="4024603"/>
                <a:ext cx="57573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D83A9482-320D-E14C-FCE1-99AC52E831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3140" y="4024603"/>
                <a:ext cx="575733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9E9C9DC7-7128-6E9F-D2CA-BE7FD8BAD954}"/>
                  </a:ext>
                </a:extLst>
              </p:cNvPr>
              <p:cNvSpPr txBox="1"/>
              <p:nvPr/>
            </p:nvSpPr>
            <p:spPr>
              <a:xfrm>
                <a:off x="5551006" y="3921087"/>
                <a:ext cx="584280" cy="6182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𝑑𝑉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9E9C9DC7-7128-6E9F-D2CA-BE7FD8BAD9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1006" y="3921087"/>
                <a:ext cx="584280" cy="618246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708C1391-0A9B-B265-542C-3487EEE0D541}"/>
                  </a:ext>
                </a:extLst>
              </p:cNvPr>
              <p:cNvSpPr txBox="1"/>
              <p:nvPr/>
            </p:nvSpPr>
            <p:spPr>
              <a:xfrm>
                <a:off x="3139401" y="4536309"/>
                <a:ext cx="2956599" cy="6351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𝑑𝐴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=6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𝜋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𝜋</m:t>
                          </m:r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×4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708C1391-0A9B-B265-542C-3487EEE0D5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9401" y="4536309"/>
                <a:ext cx="2956599" cy="635174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39D6281C-90A7-C08A-4F5F-D6E5046D0C19}"/>
                  </a:ext>
                </a:extLst>
              </p:cNvPr>
              <p:cNvSpPr txBox="1"/>
              <p:nvPr/>
            </p:nvSpPr>
            <p:spPr>
              <a:xfrm>
                <a:off x="3130435" y="5227840"/>
                <a:ext cx="2956599" cy="6351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𝑑𝐴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=6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𝜋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𝜋</m:t>
                          </m:r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×4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39D6281C-90A7-C08A-4F5F-D6E5046D0C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0435" y="5227840"/>
                <a:ext cx="2956599" cy="635174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32D66293-3C7F-DC93-ECFE-6E93FEF8A849}"/>
                  </a:ext>
                </a:extLst>
              </p:cNvPr>
              <p:cNvSpPr txBox="1"/>
              <p:nvPr/>
            </p:nvSpPr>
            <p:spPr>
              <a:xfrm>
                <a:off x="8029574" y="3915288"/>
                <a:ext cx="2956599" cy="6351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𝑑𝐴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32D66293-3C7F-DC93-ECFE-6E93FEF8A8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9574" y="3915288"/>
                <a:ext cx="2956599" cy="635174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8D8A3079-C66A-190D-FA69-082C4D9EAC82}"/>
              </a:ext>
            </a:extLst>
          </p:cNvPr>
          <p:cNvCxnSpPr>
            <a:cxnSpLocks/>
            <a:stCxn id="31" idx="3"/>
          </p:cNvCxnSpPr>
          <p:nvPr/>
        </p:nvCxnSpPr>
        <p:spPr>
          <a:xfrm flipV="1">
            <a:off x="6087034" y="4230210"/>
            <a:ext cx="2261099" cy="1315217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8747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allAtOnce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9485D6-6CF3-A91A-CED7-3070038845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A16BF-321C-CA26-D600-4BA84DC82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171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Task 1: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7BC1A2BE-FD46-9971-3F64-85C1831B9F6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290173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36471367-BD4E-917D-3300-BAE8A78F2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458AACD-8FAB-046D-B19D-9E58984C4A75}"/>
                  </a:ext>
                </a:extLst>
              </p:cNvPr>
              <p:cNvSpPr txBox="1"/>
              <p:nvPr/>
            </p:nvSpPr>
            <p:spPr>
              <a:xfrm>
                <a:off x="58269" y="653687"/>
                <a:ext cx="12057530" cy="1569660"/>
              </a:xfrm>
              <a:prstGeom prst="rect">
                <a:avLst/>
              </a:prstGeom>
              <a:solidFill>
                <a:schemeClr val="accent2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solidFill>
                      <a:schemeClr val="bg1"/>
                    </a:solidFill>
                  </a:rPr>
                  <a:t>Given a cube with length 𝑥 cm, surface area 𝐴 𝑐𝑚² and volume 𝑉 𝑐𝑚³, and given further that the surface area of the cube is expanding at a constant rate of 3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sSup>
                      <m:sSupPr>
                        <m:ctrlP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2400" dirty="0">
                    <a:solidFill>
                      <a:schemeClr val="bg1"/>
                    </a:solidFill>
                  </a:rPr>
                  <a:t> /𝑠𝑒𝑐, find the rate of change of volume in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sSup>
                      <m:sSupPr>
                        <m:ctrlPr>
                          <a:rPr lang="en-GB" sz="2400" b="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GB" sz="240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GB" sz="2400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400" dirty="0">
                    <a:solidFill>
                      <a:schemeClr val="bg1"/>
                    </a:solidFill>
                  </a:rPr>
                  <a:t>/𝑠𝑒𝑐. </a:t>
                </a:r>
              </a:p>
              <a:p>
                <a:r>
                  <a:rPr lang="en-GB" sz="2400" i="1" dirty="0">
                    <a:solidFill>
                      <a:schemeClr val="bg1"/>
                    </a:solidFill>
                  </a:rPr>
                  <a:t>Remember: Start off by finding formulae for the volume and surface area! </a:t>
                </a:r>
                <a:endParaRPr lang="en-GB" sz="2400" i="1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458AACD-8FAB-046D-B19D-9E58984C4A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69" y="653687"/>
                <a:ext cx="12057530" cy="1569660"/>
              </a:xfrm>
              <a:prstGeom prst="rect">
                <a:avLst/>
              </a:prstGeom>
              <a:blipFill>
                <a:blip r:embed="rId3"/>
                <a:stretch>
                  <a:fillRect l="-809" t="-3488" r="-455" b="-736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6FFCB410-A3F0-551F-620C-5D20070AF74D}"/>
              </a:ext>
            </a:extLst>
          </p:cNvPr>
          <p:cNvSpPr txBox="1"/>
          <p:nvPr/>
        </p:nvSpPr>
        <p:spPr>
          <a:xfrm>
            <a:off x="3009648" y="3385131"/>
            <a:ext cx="8746319" cy="369332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Now, we need to work out how we can get what we </a:t>
            </a:r>
            <a:r>
              <a:rPr lang="en-GB" b="1" u="sng" dirty="0">
                <a:solidFill>
                  <a:schemeClr val="bg1"/>
                </a:solidFill>
              </a:rPr>
              <a:t>want</a:t>
            </a:r>
            <a:r>
              <a:rPr lang="en-GB" dirty="0">
                <a:solidFill>
                  <a:schemeClr val="bg1"/>
                </a:solidFill>
              </a:rPr>
              <a:t> by </a:t>
            </a:r>
            <a:r>
              <a:rPr lang="en-GB" i="1" dirty="0">
                <a:solidFill>
                  <a:schemeClr val="bg1"/>
                </a:solidFill>
              </a:rPr>
              <a:t>chaining</a:t>
            </a:r>
            <a:r>
              <a:rPr lang="en-GB" dirty="0">
                <a:solidFill>
                  <a:schemeClr val="bg1"/>
                </a:solidFill>
              </a:rPr>
              <a:t> the results we have!</a:t>
            </a:r>
            <a:endParaRPr lang="en-GB" u="sng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B472E9F0-4F7A-F3E5-E55C-E81AF52B5C80}"/>
                  </a:ext>
                </a:extLst>
              </p:cNvPr>
              <p:cNvSpPr txBox="1"/>
              <p:nvPr/>
            </p:nvSpPr>
            <p:spPr>
              <a:xfrm>
                <a:off x="4979849" y="2223347"/>
                <a:ext cx="171804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B472E9F0-4F7A-F3E5-E55C-E81AF52B5C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9849" y="2223347"/>
                <a:ext cx="1718047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4A0F5A9-B257-1E67-88C7-0503B7E96EC1}"/>
                  </a:ext>
                </a:extLst>
              </p:cNvPr>
              <p:cNvSpPr txBox="1"/>
              <p:nvPr/>
            </p:nvSpPr>
            <p:spPr>
              <a:xfrm>
                <a:off x="2748202" y="2365721"/>
                <a:ext cx="2073647" cy="712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b="0" dirty="0">
                    <a:solidFill>
                      <a:schemeClr val="accent4"/>
                    </a:solidFill>
                  </a:rPr>
                  <a:t>We need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𝑑𝑉</m:t>
                        </m:r>
                      </m:num>
                      <m:den>
                        <m:r>
                          <a:rPr lang="en-GB" sz="2800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</m:oMath>
                </a14:m>
                <a:endParaRPr lang="en-GB" sz="2800" dirty="0">
                  <a:solidFill>
                    <a:schemeClr val="accent4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4A0F5A9-B257-1E67-88C7-0503B7E96E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8202" y="2365721"/>
                <a:ext cx="2073647" cy="712887"/>
              </a:xfrm>
              <a:prstGeom prst="rect">
                <a:avLst/>
              </a:prstGeom>
              <a:blipFill>
                <a:blip r:embed="rId5"/>
                <a:stretch>
                  <a:fillRect l="-6176" b="-940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56715D3-6734-0BB3-701B-33BF7613B441}"/>
                  </a:ext>
                </a:extLst>
              </p:cNvPr>
              <p:cNvSpPr txBox="1"/>
              <p:nvPr/>
            </p:nvSpPr>
            <p:spPr>
              <a:xfrm>
                <a:off x="6417484" y="2223347"/>
                <a:ext cx="193064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=6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56715D3-6734-0BB3-701B-33BF7613B4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7484" y="2223347"/>
                <a:ext cx="1930649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C148F64D-B101-1CE4-661A-1AFFE90830D4}"/>
                  </a:ext>
                </a:extLst>
              </p:cNvPr>
              <p:cNvSpPr txBox="1"/>
              <p:nvPr/>
            </p:nvSpPr>
            <p:spPr>
              <a:xfrm>
                <a:off x="5103921" y="2625834"/>
                <a:ext cx="1469901" cy="6182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𝑑𝑉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=3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C148F64D-B101-1CE4-661A-1AFFE90830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3921" y="2625834"/>
                <a:ext cx="1469901" cy="61824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7C5CE75A-6D3D-09EC-FA78-ED1084A1C2B2}"/>
                  </a:ext>
                </a:extLst>
              </p:cNvPr>
              <p:cNvSpPr txBox="1"/>
              <p:nvPr/>
            </p:nvSpPr>
            <p:spPr>
              <a:xfrm>
                <a:off x="3336147" y="3890747"/>
                <a:ext cx="1013667" cy="6182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𝑑𝑉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7C5CE75A-6D3D-09EC-FA78-ED1084A1C2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6147" y="3890747"/>
                <a:ext cx="1013667" cy="61824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CF5F127D-CD70-57AF-65EB-FC7D130CF9DF}"/>
                  </a:ext>
                </a:extLst>
              </p:cNvPr>
              <p:cNvSpPr txBox="1"/>
              <p:nvPr/>
            </p:nvSpPr>
            <p:spPr>
              <a:xfrm>
                <a:off x="4041603" y="3890747"/>
                <a:ext cx="745068" cy="6182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𝑑𝑉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CF5F127D-CD70-57AF-65EB-FC7D130CF9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1603" y="3890747"/>
                <a:ext cx="745068" cy="61824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8AD3ED09-E286-8D32-65BC-D2572F788A10}"/>
                  </a:ext>
                </a:extLst>
              </p:cNvPr>
              <p:cNvSpPr txBox="1"/>
              <p:nvPr/>
            </p:nvSpPr>
            <p:spPr>
              <a:xfrm>
                <a:off x="4479537" y="4015204"/>
                <a:ext cx="57573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8AD3ED09-E286-8D32-65BC-D2572F788A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9537" y="4015204"/>
                <a:ext cx="575733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4DAF745D-FA1A-2385-26FB-F4F28CD5646D}"/>
                  </a:ext>
                </a:extLst>
              </p:cNvPr>
              <p:cNvSpPr txBox="1"/>
              <p:nvPr/>
            </p:nvSpPr>
            <p:spPr>
              <a:xfrm>
                <a:off x="4786671" y="3890747"/>
                <a:ext cx="745068" cy="6182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𝑑𝐴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4DAF745D-FA1A-2385-26FB-F4F28CD564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6671" y="3890747"/>
                <a:ext cx="745068" cy="61824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84D126F2-3392-2833-3C40-81B51F1DD20C}"/>
                  </a:ext>
                </a:extLst>
              </p:cNvPr>
              <p:cNvSpPr txBox="1"/>
              <p:nvPr/>
            </p:nvSpPr>
            <p:spPr>
              <a:xfrm>
                <a:off x="5263140" y="4024603"/>
                <a:ext cx="57573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84D126F2-3392-2833-3C40-81B51F1DD2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3140" y="4024603"/>
                <a:ext cx="575733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DB62BD10-120B-F101-7232-8427D55D5DD8}"/>
                  </a:ext>
                </a:extLst>
              </p:cNvPr>
              <p:cNvSpPr txBox="1"/>
              <p:nvPr/>
            </p:nvSpPr>
            <p:spPr>
              <a:xfrm>
                <a:off x="5551006" y="3921087"/>
                <a:ext cx="584280" cy="6182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𝑑𝐴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DB62BD10-120B-F101-7232-8427D55D5D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1006" y="3921087"/>
                <a:ext cx="584280" cy="618246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9F611EED-C06E-C61C-9D16-790A2A149054}"/>
                  </a:ext>
                </a:extLst>
              </p:cNvPr>
              <p:cNvSpPr txBox="1"/>
              <p:nvPr/>
            </p:nvSpPr>
            <p:spPr>
              <a:xfrm>
                <a:off x="3139401" y="4536309"/>
                <a:ext cx="2956599" cy="6182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𝑑𝑉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=3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×3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9F611EED-C06E-C61C-9D16-790A2A1490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9401" y="4536309"/>
                <a:ext cx="2956599" cy="618246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A73651F4-E751-7EC7-E1E4-3C6028215DC5}"/>
                  </a:ext>
                </a:extLst>
              </p:cNvPr>
              <p:cNvSpPr txBox="1"/>
              <p:nvPr/>
            </p:nvSpPr>
            <p:spPr>
              <a:xfrm>
                <a:off x="3501760" y="5233290"/>
                <a:ext cx="3107019" cy="6242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𝑑𝑉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400" dirty="0"/>
                  <a:t>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𝑐</m:t>
                    </m:r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GB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dirty="0"/>
                  <a:t>/second</a:t>
                </a: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A73651F4-E751-7EC7-E1E4-3C6028215D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1760" y="5233290"/>
                <a:ext cx="3107019" cy="624273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ube 5">
            <a:extLst>
              <a:ext uri="{FF2B5EF4-FFF2-40B4-BE49-F238E27FC236}">
                <a16:creationId xmlns:a16="http://schemas.microsoft.com/office/drawing/2014/main" id="{B390B001-EB86-1CA6-0700-D67A96FA85B6}"/>
              </a:ext>
            </a:extLst>
          </p:cNvPr>
          <p:cNvSpPr/>
          <p:nvPr/>
        </p:nvSpPr>
        <p:spPr>
          <a:xfrm>
            <a:off x="575733" y="2278640"/>
            <a:ext cx="1780829" cy="1736564"/>
          </a:xfrm>
          <a:prstGeom prst="cub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19B26C2-FA2F-7D8C-45C7-30BE3A8D4F74}"/>
                  </a:ext>
                </a:extLst>
              </p:cNvPr>
              <p:cNvSpPr txBox="1"/>
              <p:nvPr/>
            </p:nvSpPr>
            <p:spPr>
              <a:xfrm>
                <a:off x="899586" y="3914783"/>
                <a:ext cx="87629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 cm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19B26C2-FA2F-7D8C-45C7-30BE3A8D4F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86" y="3914783"/>
                <a:ext cx="876297" cy="369332"/>
              </a:xfrm>
              <a:prstGeom prst="rect">
                <a:avLst/>
              </a:prstGeom>
              <a:blipFill>
                <a:blip r:embed="rId16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5052FE5-1510-A69A-046D-AA17C9C4FE4F}"/>
                  </a:ext>
                </a:extLst>
              </p:cNvPr>
              <p:cNvSpPr txBox="1"/>
              <p:nvPr/>
            </p:nvSpPr>
            <p:spPr>
              <a:xfrm>
                <a:off x="6573822" y="2649548"/>
                <a:ext cx="1469901" cy="6182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𝑑𝐴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=12</m:t>
                      </m:r>
                      <m:r>
                        <a:rPr lang="en-GB" b="0" i="1" dirty="0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5052FE5-1510-A69A-046D-AA17C9C4FE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3822" y="2649548"/>
                <a:ext cx="1469901" cy="618246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F5860B01-3926-C23A-93DD-5097B3B2679A}"/>
                  </a:ext>
                </a:extLst>
              </p:cNvPr>
              <p:cNvSpPr txBox="1"/>
              <p:nvPr/>
            </p:nvSpPr>
            <p:spPr>
              <a:xfrm>
                <a:off x="8229600" y="2642428"/>
                <a:ext cx="1469901" cy="6182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𝑑𝐴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=3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F5860B01-3926-C23A-93DD-5097B3B267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9600" y="2642428"/>
                <a:ext cx="1469901" cy="618246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3766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allAtOnce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0020A0-1D79-0C4C-9AFC-205976FF6C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96D0C-303A-F99B-2E44-FBCC2906B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171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Test Your Understanding 4, page 25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E3864027-88B9-6E53-8ADB-3CD91A0D582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290173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FCB1C166-CA7B-D2CA-2217-8913BFC98B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21645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C1F241-651F-ECE1-9236-18DBA467DA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8CCDF-E78C-D881-6C28-7E4E13569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552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Writing simple differential equations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861A4252-48AE-4A6F-6862-AC7D9A62932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290173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31F38DF7-E80C-03B8-D84D-AE16E3B711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AB22984-AA2F-53D2-B244-423DBA974703}"/>
                  </a:ext>
                </a:extLst>
              </p:cNvPr>
              <p:cNvSpPr txBox="1"/>
              <p:nvPr/>
            </p:nvSpPr>
            <p:spPr>
              <a:xfrm>
                <a:off x="160867" y="745067"/>
                <a:ext cx="8847666" cy="37482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A </a:t>
                </a:r>
                <a:r>
                  <a:rPr lang="en-GB" sz="2400" i="1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differential equation</a:t>
                </a:r>
                <a:r>
                  <a:rPr lang="en-GB" sz="24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 is an equation involving a derivative.</a:t>
                </a:r>
              </a:p>
              <a:p>
                <a:r>
                  <a:rPr lang="en-GB" sz="24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So, for example,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𝑑𝑦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𝑑𝑥</m:t>
                          </m:r>
                        </m:den>
                      </m:f>
                      <m:r>
                        <a:rPr lang="en-GB" sz="24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=3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𝑥</m:t>
                      </m:r>
                    </m:oMath>
                  </m:oMathPara>
                </a14:m>
                <a:endParaRPr lang="en-GB" sz="2400" i="1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  <a:p>
                <a:endParaRPr lang="en-GB" sz="24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  <a:p>
                <a:r>
                  <a:rPr lang="en-GB" sz="24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would be a simple example of a (first-order) differential equation.</a:t>
                </a:r>
              </a:p>
              <a:p>
                <a:endParaRPr lang="en-GB" sz="24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  <a:p>
                <a:r>
                  <a:rPr lang="en-GB" sz="24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Later in the course we will look at solving differential equations (in pure mathematics AND mechanics!) – but for now, we will learn to write ‘simple’ differential equations.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AB22984-AA2F-53D2-B244-423DBA9747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867" y="745067"/>
                <a:ext cx="8847666" cy="3748270"/>
              </a:xfrm>
              <a:prstGeom prst="rect">
                <a:avLst/>
              </a:prstGeom>
              <a:blipFill>
                <a:blip r:embed="rId3"/>
                <a:stretch>
                  <a:fillRect l="-1033" t="-1138" r="-1997" b="-292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02958169"/>
      </p:ext>
    </p:extLst>
  </p:cSld>
  <p:clrMapOvr>
    <a:masterClrMapping/>
  </p:clrMapOvr>
</p:sld>
</file>

<file path=ppt/theme/theme1.xml><?xml version="1.0" encoding="utf-8"?>
<a:theme xmlns:a="http://schemas.openxmlformats.org/drawingml/2006/main" name="AfterglowVTI">
  <a:themeElements>
    <a:clrScheme name="AnalogousFromRegularSeed_2SEEDS">
      <a:dk1>
        <a:srgbClr val="000000"/>
      </a:dk1>
      <a:lt1>
        <a:srgbClr val="FFFFFF"/>
      </a:lt1>
      <a:dk2>
        <a:srgbClr val="23323E"/>
      </a:dk2>
      <a:lt2>
        <a:srgbClr val="E8E3E2"/>
      </a:lt2>
      <a:accent1>
        <a:srgbClr val="3B94B1"/>
      </a:accent1>
      <a:accent2>
        <a:srgbClr val="46B4A1"/>
      </a:accent2>
      <a:accent3>
        <a:srgbClr val="4D74C3"/>
      </a:accent3>
      <a:accent4>
        <a:srgbClr val="B13B58"/>
      </a:accent4>
      <a:accent5>
        <a:srgbClr val="C3604D"/>
      </a:accent5>
      <a:accent6>
        <a:srgbClr val="B1803B"/>
      </a:accent6>
      <a:hlink>
        <a:srgbClr val="BF5F3F"/>
      </a:hlink>
      <a:folHlink>
        <a:srgbClr val="7F7F7F"/>
      </a:folHlink>
    </a:clrScheme>
    <a:fontScheme name="Trade Gothic">
      <a:majorFont>
        <a:latin typeface="Trade Gothic Next Cond"/>
        <a:ea typeface=""/>
        <a:cs typeface=""/>
      </a:majorFont>
      <a:minorFont>
        <a:latin typeface="Trade Gothic N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fterglowVTI" id="{804DBEB7-1920-4C72-A0CB-091339F1875F}" vid="{D4C59F5A-9ECA-4C96-BDFD-0606A75324E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838</Words>
  <Application>Microsoft Office PowerPoint</Application>
  <PresentationFormat>Widescreen</PresentationFormat>
  <Paragraphs>104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DengXian</vt:lpstr>
      <vt:lpstr>Aptos</vt:lpstr>
      <vt:lpstr>Arial</vt:lpstr>
      <vt:lpstr>Cambria Math</vt:lpstr>
      <vt:lpstr>Trade Gothic Next Cond</vt:lpstr>
      <vt:lpstr>Trade Gothic Next Light</vt:lpstr>
      <vt:lpstr>AfterglowVTI</vt:lpstr>
      <vt:lpstr>Unit 9.5 Related Rates of Change</vt:lpstr>
      <vt:lpstr>STARTER – on your whiteboards:</vt:lpstr>
      <vt:lpstr>9.5 Related Rates Of Change Learning ObjectiveS</vt:lpstr>
      <vt:lpstr>Introduction (Page 22)</vt:lpstr>
      <vt:lpstr>Example 1:</vt:lpstr>
      <vt:lpstr>Example 2:</vt:lpstr>
      <vt:lpstr>Task 1:</vt:lpstr>
      <vt:lpstr>Test Your Understanding 4, page 25</vt:lpstr>
      <vt:lpstr>Writing simple differential equations</vt:lpstr>
      <vt:lpstr>Example 1:</vt:lpstr>
      <vt:lpstr>Example 2:</vt:lpstr>
      <vt:lpstr>Example 3: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Craig Evans</dc:creator>
  <cp:lastModifiedBy>Craig Evans</cp:lastModifiedBy>
  <cp:revision>13</cp:revision>
  <dcterms:created xsi:type="dcterms:W3CDTF">2024-09-19T17:07:58Z</dcterms:created>
  <dcterms:modified xsi:type="dcterms:W3CDTF">2025-10-25T08:44:18Z</dcterms:modified>
</cp:coreProperties>
</file>