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6" r:id="rId2"/>
    <p:sldId id="283" r:id="rId3"/>
    <p:sldId id="257" r:id="rId4"/>
    <p:sldId id="264" r:id="rId5"/>
    <p:sldId id="261" r:id="rId6"/>
    <p:sldId id="262" r:id="rId7"/>
    <p:sldId id="279" r:id="rId8"/>
    <p:sldId id="287" r:id="rId9"/>
    <p:sldId id="288" r:id="rId10"/>
    <p:sldId id="289" r:id="rId11"/>
    <p:sldId id="286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AD85A3-DB57-466D-816A-496E049B7185}" v="3" dt="2025-10-11T18:09:03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custSel addSld delSld modSld">
      <pc:chgData name="Craig Evans" userId="67c3870f2eabd1e7" providerId="LiveId" clId="{9E0FD84D-EBF2-4B4F-981D-0BA3AD91397E}" dt="2025-10-11T18:09:10.831" v="15" actId="478"/>
      <pc:docMkLst>
        <pc:docMk/>
      </pc:docMkLst>
      <pc:sldChg chg="delSp add mod delAnim">
        <pc:chgData name="Craig Evans" userId="67c3870f2eabd1e7" providerId="LiveId" clId="{9E0FD84D-EBF2-4B4F-981D-0BA3AD91397E}" dt="2025-10-11T18:08:57.706" v="7" actId="478"/>
        <pc:sldMkLst>
          <pc:docMk/>
          <pc:sldMk cId="0" sldId="261"/>
        </pc:sldMkLst>
        <pc:spChg chg="del">
          <ac:chgData name="Craig Evans" userId="67c3870f2eabd1e7" providerId="LiveId" clId="{9E0FD84D-EBF2-4B4F-981D-0BA3AD91397E}" dt="2025-10-11T18:08:52.639" v="4" actId="478"/>
          <ac:spMkLst>
            <pc:docMk/>
            <pc:sldMk cId="0" sldId="261"/>
            <ac:spMk id="164" creationId="{00000000-0000-0000-0000-000000000000}"/>
          </ac:spMkLst>
        </pc:spChg>
        <pc:spChg chg="del">
          <ac:chgData name="Craig Evans" userId="67c3870f2eabd1e7" providerId="LiveId" clId="{9E0FD84D-EBF2-4B4F-981D-0BA3AD91397E}" dt="2025-10-11T18:08:55.898" v="5" actId="478"/>
          <ac:spMkLst>
            <pc:docMk/>
            <pc:sldMk cId="0" sldId="261"/>
            <ac:spMk id="165" creationId="{00000000-0000-0000-0000-000000000000}"/>
          </ac:spMkLst>
        </pc:spChg>
        <pc:spChg chg="del">
          <ac:chgData name="Craig Evans" userId="67c3870f2eabd1e7" providerId="LiveId" clId="{9E0FD84D-EBF2-4B4F-981D-0BA3AD91397E}" dt="2025-10-11T18:08:57.706" v="7" actId="478"/>
          <ac:spMkLst>
            <pc:docMk/>
            <pc:sldMk cId="0" sldId="261"/>
            <ac:spMk id="166" creationId="{00000000-0000-0000-0000-000000000000}"/>
          </ac:spMkLst>
        </pc:spChg>
        <pc:cxnChg chg="del">
          <ac:chgData name="Craig Evans" userId="67c3870f2eabd1e7" providerId="LiveId" clId="{9E0FD84D-EBF2-4B4F-981D-0BA3AD91397E}" dt="2025-10-11T18:08:56.374" v="6" actId="478"/>
          <ac:cxnSpMkLst>
            <pc:docMk/>
            <pc:sldMk cId="0" sldId="261"/>
            <ac:cxnSpMk id="167" creationId="{00000000-0000-0000-0000-000000000000}"/>
          </ac:cxnSpMkLst>
        </pc:cxnChg>
      </pc:sldChg>
      <pc:sldChg chg="delSp modSp add mod delAnim">
        <pc:chgData name="Craig Evans" userId="67c3870f2eabd1e7" providerId="LiveId" clId="{9E0FD84D-EBF2-4B4F-981D-0BA3AD91397E}" dt="2025-10-11T18:09:10.831" v="15" actId="478"/>
        <pc:sldMkLst>
          <pc:docMk/>
          <pc:sldMk cId="0" sldId="262"/>
        </pc:sldMkLst>
        <pc:spChg chg="del">
          <ac:chgData name="Craig Evans" userId="67c3870f2eabd1e7" providerId="LiveId" clId="{9E0FD84D-EBF2-4B4F-981D-0BA3AD91397E}" dt="2025-10-11T18:09:01.193" v="8" actId="478"/>
          <ac:spMkLst>
            <pc:docMk/>
            <pc:sldMk cId="0" sldId="262"/>
            <ac:spMk id="3" creationId="{E727A753-FCF3-B973-B023-EB708A1DD35F}"/>
          </ac:spMkLst>
        </pc:spChg>
        <pc:spChg chg="del mod">
          <ac:chgData name="Craig Evans" userId="67c3870f2eabd1e7" providerId="LiveId" clId="{9E0FD84D-EBF2-4B4F-981D-0BA3AD91397E}" dt="2025-10-11T18:09:04.726" v="13" actId="478"/>
          <ac:spMkLst>
            <pc:docMk/>
            <pc:sldMk cId="0" sldId="262"/>
            <ac:spMk id="4" creationId="{8D38227E-A3DB-DDAC-D28D-E3DF88763BBC}"/>
          </ac:spMkLst>
        </pc:spChg>
        <pc:spChg chg="del">
          <ac:chgData name="Craig Evans" userId="67c3870f2eabd1e7" providerId="LiveId" clId="{9E0FD84D-EBF2-4B4F-981D-0BA3AD91397E}" dt="2025-10-11T18:09:02.599" v="10" actId="478"/>
          <ac:spMkLst>
            <pc:docMk/>
            <pc:sldMk cId="0" sldId="262"/>
            <ac:spMk id="187" creationId="{00000000-0000-0000-0000-000000000000}"/>
          </ac:spMkLst>
        </pc:spChg>
        <pc:spChg chg="del">
          <ac:chgData name="Craig Evans" userId="67c3870f2eabd1e7" providerId="LiveId" clId="{9E0FD84D-EBF2-4B4F-981D-0BA3AD91397E}" dt="2025-10-11T18:09:06.024" v="14" actId="478"/>
          <ac:spMkLst>
            <pc:docMk/>
            <pc:sldMk cId="0" sldId="262"/>
            <ac:spMk id="188" creationId="{00000000-0000-0000-0000-000000000000}"/>
          </ac:spMkLst>
        </pc:spChg>
        <pc:spChg chg="del">
          <ac:chgData name="Craig Evans" userId="67c3870f2eabd1e7" providerId="LiveId" clId="{9E0FD84D-EBF2-4B4F-981D-0BA3AD91397E}" dt="2025-10-11T18:09:10.831" v="15" actId="478"/>
          <ac:spMkLst>
            <pc:docMk/>
            <pc:sldMk cId="0" sldId="262"/>
            <ac:spMk id="190" creationId="{00000000-0000-0000-0000-000000000000}"/>
          </ac:spMkLst>
        </pc:spChg>
        <pc:cxnChg chg="del">
          <ac:chgData name="Craig Evans" userId="67c3870f2eabd1e7" providerId="LiveId" clId="{9E0FD84D-EBF2-4B4F-981D-0BA3AD91397E}" dt="2025-10-11T18:09:02.129" v="9" actId="478"/>
          <ac:cxnSpMkLst>
            <pc:docMk/>
            <pc:sldMk cId="0" sldId="262"/>
            <ac:cxnSpMk id="5" creationId="{806664EC-4142-33FB-51AE-1DE58DDED373}"/>
          </ac:cxnSpMkLst>
        </pc:cxnChg>
        <pc:cxnChg chg="del">
          <ac:chgData name="Craig Evans" userId="67c3870f2eabd1e7" providerId="LiveId" clId="{9E0FD84D-EBF2-4B4F-981D-0BA3AD91397E}" dt="2025-10-11T18:09:03.078" v="11" actId="478"/>
          <ac:cxnSpMkLst>
            <pc:docMk/>
            <pc:sldMk cId="0" sldId="262"/>
            <ac:cxnSpMk id="189" creationId="{00000000-0000-0000-0000-000000000000}"/>
          </ac:cxnSpMkLst>
        </pc:cxnChg>
      </pc:sldChg>
      <pc:sldChg chg="new del">
        <pc:chgData name="Craig Evans" userId="67c3870f2eabd1e7" providerId="LiveId" clId="{9E0FD84D-EBF2-4B4F-981D-0BA3AD91397E}" dt="2025-10-11T18:07:51.171" v="2" actId="47"/>
        <pc:sldMkLst>
          <pc:docMk/>
          <pc:sldMk cId="979621756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06d650b45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306d650b45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06d650b45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306d650b45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62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image" Target="../media/image2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4" Type="http://schemas.openxmlformats.org/officeDocument/2006/relationships/image" Target="../media/image63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10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0.png"/><Relationship Id="rId11" Type="http://schemas.openxmlformats.org/officeDocument/2006/relationships/image" Target="../media/image12.png"/><Relationship Id="rId5" Type="http://schemas.openxmlformats.org/officeDocument/2006/relationships/image" Target="../media/image610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10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7" Type="http://schemas.openxmlformats.org/officeDocument/2006/relationships/image" Target="../media/image25.png"/><Relationship Id="rId12" Type="http://schemas.openxmlformats.org/officeDocument/2006/relationships/image" Target="../media/image6.png"/><Relationship Id="rId17" Type="http://schemas.openxmlformats.org/officeDocument/2006/relationships/image" Target="../media/image3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39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6.png"/><Relationship Id="rId5" Type="http://schemas.openxmlformats.org/officeDocument/2006/relationships/image" Target="../media/image38.png"/><Relationship Id="rId15" Type="http://schemas.openxmlformats.org/officeDocument/2006/relationships/image" Target="../media/image42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40.png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45.png"/><Relationship Id="rId4" Type="http://schemas.openxmlformats.org/officeDocument/2006/relationships/image" Target="../media/image18.png"/><Relationship Id="rId9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Relationship Id="rId1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9.1 – Trigonometric differentiation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6858-F403-FFEF-542A-90006F59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F05B-C313-64B0-6B88-0159691B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F42FD28-1695-AE81-FFB0-01D46BAA3D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76D9FD5-0306-BAD9-7C43-00B1BEF7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76694905-AA0F-4545-2DF8-267B3693BA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4114" y="1"/>
            <a:ext cx="3157886" cy="286422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0B846DE-DC3E-DED1-A069-3B7FECD982F0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7241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0B846DE-DC3E-DED1-A069-3B7FECD982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72410"/>
              </a:xfrm>
              <a:prstGeom prst="rect">
                <a:avLst/>
              </a:prstGeom>
              <a:blipFill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1FF5B14-33DF-A67F-BB79-AB0F9F318BAE}"/>
                  </a:ext>
                </a:extLst>
              </p:cNvPr>
              <p:cNvSpPr txBox="1"/>
              <p:nvPr/>
            </p:nvSpPr>
            <p:spPr>
              <a:xfrm>
                <a:off x="3261933" y="1709081"/>
                <a:ext cx="1764002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1FF5B14-33DF-A67F-BB79-AB0F9F318B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933" y="1709081"/>
                <a:ext cx="1764002" cy="369332"/>
              </a:xfrm>
              <a:prstGeom prst="rect">
                <a:avLst/>
              </a:prstGeom>
              <a:blipFill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48F4144-27AD-6096-3018-DBD19E7090C3}"/>
                  </a:ext>
                </a:extLst>
              </p:cNvPr>
              <p:cNvSpPr txBox="1"/>
              <p:nvPr/>
            </p:nvSpPr>
            <p:spPr>
              <a:xfrm>
                <a:off x="5864708" y="1709081"/>
                <a:ext cx="304461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(3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−10)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48F4144-27AD-6096-3018-DBD19E709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708" y="1709081"/>
                <a:ext cx="3044610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D03B77-1827-9EBD-CD2B-63C091C0C3D2}"/>
                  </a:ext>
                </a:extLst>
              </p:cNvPr>
              <p:cNvSpPr txBox="1"/>
              <p:nvPr/>
            </p:nvSpPr>
            <p:spPr>
              <a:xfrm>
                <a:off x="61025" y="4849719"/>
                <a:ext cx="2362135" cy="67012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D03B77-1827-9EBD-CD2B-63C091C0C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5" y="4849719"/>
                <a:ext cx="2362135" cy="6701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AD4F18-8483-7706-575F-7988CDDA9C80}"/>
                  </a:ext>
                </a:extLst>
              </p:cNvPr>
              <p:cNvSpPr txBox="1"/>
              <p:nvPr/>
            </p:nvSpPr>
            <p:spPr>
              <a:xfrm>
                <a:off x="2770094" y="4849719"/>
                <a:ext cx="2716306" cy="1113831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𝑠𝑒𝑐𝑥𝑡𝑎𝑛𝑥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𝑠𝑒𝑐𝑥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:r>
                  <a:rPr lang="en-GB" dirty="0">
                    <a:solidFill>
                      <a:schemeClr val="bg1"/>
                    </a:solidFill>
                  </a:rPr>
                  <a:t>      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𝑠𝑒𝑐𝑥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𝑡𝑎𝑛𝑥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AD4F18-8483-7706-575F-7988CDDA9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094" y="4849719"/>
                <a:ext cx="2716306" cy="1113831"/>
              </a:xfrm>
              <a:prstGeom prst="rect">
                <a:avLst/>
              </a:prstGeom>
              <a:blipFill>
                <a:blip r:embed="rId9"/>
                <a:stretch>
                  <a:fillRect b="-43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55457F-C1D0-0DEC-E28E-B2777C5B66CC}"/>
                  </a:ext>
                </a:extLst>
              </p:cNvPr>
              <p:cNvSpPr txBox="1"/>
              <p:nvPr/>
            </p:nvSpPr>
            <p:spPr>
              <a:xfrm>
                <a:off x="5760336" y="4849719"/>
                <a:ext cx="3780352" cy="559833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+9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d>
                        <m:dPr>
                          <m:ctrlP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−10</m:t>
                          </m:r>
                        </m:e>
                      </m:d>
                      <m:r>
                        <m:rPr>
                          <m:sty m:val="p"/>
                        </m:rPr>
                        <a:rPr lang="en-GB" sz="1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⁡(3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−10)</m:t>
                      </m:r>
                    </m:oMath>
                  </m:oMathPara>
                </a14:m>
                <a:endParaRPr lang="en-GB" sz="16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55457F-C1D0-0DEC-E28E-B2777C5B6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336" y="4849719"/>
                <a:ext cx="3780352" cy="559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7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8" grpId="0" animBg="1"/>
      <p:bldP spid="5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C5C2B-DA87-C238-799D-F9834EF65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F2DF-DF64-1397-D1C9-04054E29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derivatives - whiteboards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C4B45A2-4ADD-8C45-DC07-CF2CF68702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D315E8E-2854-E996-E2D6-1CFE57ECA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C37F9797-6687-EB59-E3F3-EB087A163F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2969" y="0"/>
            <a:ext cx="4169031" cy="378133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tan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blipFill>
                <a:blip r:embed="rId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/>
              <p:nvPr/>
            </p:nvSpPr>
            <p:spPr>
              <a:xfrm>
                <a:off x="2804584" y="1570677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unc>
                        <m:func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1570677"/>
                <a:ext cx="2223630" cy="6182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/>
              <p:nvPr/>
            </p:nvSpPr>
            <p:spPr>
              <a:xfrm>
                <a:off x="199530" y="242169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421697"/>
                <a:ext cx="2223630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/>
              <p:nvPr/>
            </p:nvSpPr>
            <p:spPr>
              <a:xfrm>
                <a:off x="2804584" y="2317096"/>
                <a:ext cx="3179357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2317096"/>
                <a:ext cx="317935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/>
              <p:nvPr/>
            </p:nvSpPr>
            <p:spPr>
              <a:xfrm>
                <a:off x="199530" y="3086122"/>
                <a:ext cx="2223630" cy="562975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086122"/>
                <a:ext cx="2223630" cy="5629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/>
              <p:nvPr/>
            </p:nvSpPr>
            <p:spPr>
              <a:xfrm>
                <a:off x="2804583" y="3047618"/>
                <a:ext cx="3233145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d>
                            <m:d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3" y="3047618"/>
                <a:ext cx="3233145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/>
              <p:nvPr/>
            </p:nvSpPr>
            <p:spPr>
              <a:xfrm>
                <a:off x="199530" y="3944191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cot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⁡(−2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44191"/>
                <a:ext cx="2223630" cy="369332"/>
              </a:xfrm>
              <a:prstGeom prst="rect">
                <a:avLst/>
              </a:prstGeom>
              <a:blipFill>
                <a:blip r:embed="rId11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/>
              <p:nvPr/>
            </p:nvSpPr>
            <p:spPr>
              <a:xfrm>
                <a:off x="2804584" y="3808865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(−2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3808865"/>
                <a:ext cx="2223630" cy="63998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433B4E4-DA06-7E67-6D34-8B38CCBEFA97}"/>
                  </a:ext>
                </a:extLst>
              </p:cNvPr>
              <p:cNvSpPr txBox="1"/>
              <p:nvPr/>
            </p:nvSpPr>
            <p:spPr>
              <a:xfrm>
                <a:off x="199530" y="4705438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433B4E4-DA06-7E67-6D34-8B38CCBEF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4705438"/>
                <a:ext cx="2223630" cy="369332"/>
              </a:xfrm>
              <a:prstGeom prst="rect">
                <a:avLst/>
              </a:prstGeom>
              <a:blipFill>
                <a:blip r:embed="rId13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8ECCB85-A1C6-8D80-DD9E-59F24231AE04}"/>
                  </a:ext>
                </a:extLst>
              </p:cNvPr>
              <p:cNvSpPr txBox="1"/>
              <p:nvPr/>
            </p:nvSpPr>
            <p:spPr>
              <a:xfrm>
                <a:off x="2804584" y="4570112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𝑙𝑛𝑥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8ECCB85-A1C6-8D80-DD9E-59F24231AE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4570112"/>
                <a:ext cx="2223630" cy="6399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592BAD0-8793-5F66-4A37-067462B18350}"/>
                  </a:ext>
                </a:extLst>
              </p:cNvPr>
              <p:cNvSpPr txBox="1"/>
              <p:nvPr/>
            </p:nvSpPr>
            <p:spPr>
              <a:xfrm>
                <a:off x="199530" y="5466685"/>
                <a:ext cx="2223630" cy="38081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𝑐𝑜𝑠𝑒𝑐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592BAD0-8793-5F66-4A37-067462B183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5466685"/>
                <a:ext cx="2223630" cy="380810"/>
              </a:xfrm>
              <a:prstGeom prst="rect">
                <a:avLst/>
              </a:prstGeom>
              <a:blipFill>
                <a:blip r:embed="rId15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49EE4C3-0F21-AEEB-FC26-C23DA819194B}"/>
                  </a:ext>
                </a:extLst>
              </p:cNvPr>
              <p:cNvSpPr txBox="1"/>
              <p:nvPr/>
            </p:nvSpPr>
            <p:spPr>
              <a:xfrm>
                <a:off x="2804583" y="5331359"/>
                <a:ext cx="4389593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𝑚𝑥</m:t>
                          </m:r>
                        </m:e>
                      </m:d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𝑚𝑥</m:t>
                              </m:r>
                            </m:e>
                          </m:d>
                        </m:e>
                      </m:func>
                      <m:sSup>
                        <m:sSup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𝑐𝑜𝑠𝑒𝑐</m:t>
                          </m:r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𝑚𝑥</m:t>
                          </m:r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49EE4C3-0F21-AEEB-FC26-C23DA8191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3" y="5331359"/>
                <a:ext cx="4389593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65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2C9E-F738-8041-14E6-EF2DA7A88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6B01-E2ED-4D4C-1BDD-4E950F64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055FF25-F22F-E746-E6C8-9B4EC19888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85112A1-FB41-8F37-B3F9-E5BF1B2E7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EA02B4-A3FA-56CD-8FEE-B6682FFE4DF3}"/>
              </a:ext>
            </a:extLst>
          </p:cNvPr>
          <p:cNvSpPr txBox="1"/>
          <p:nvPr/>
        </p:nvSpPr>
        <p:spPr>
          <a:xfrm>
            <a:off x="58269" y="1099965"/>
            <a:ext cx="11712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1 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 (Exercise 9.6 page 25)</a:t>
            </a:r>
          </a:p>
        </p:txBody>
      </p:sp>
    </p:spTree>
    <p:extLst>
      <p:ext uri="{BB962C8B-B14F-4D97-AF65-F5344CB8AC3E}">
        <p14:creationId xmlns:p14="http://schemas.microsoft.com/office/powerpoint/2010/main" val="277420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/>
              <p:nvPr/>
            </p:nvSpPr>
            <p:spPr>
              <a:xfrm>
                <a:off x="423582" y="847165"/>
                <a:ext cx="9560859" cy="2788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GB" dirty="0"/>
                  <a:t>           Given that the curve C has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,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endParaRPr lang="en-GB" dirty="0"/>
              </a:p>
              <a:p>
                <a:pPr marL="342900" indent="-342900">
                  <a:buAutoNum type="alphaLcParenR"/>
                </a:pPr>
                <a:r>
                  <a:rPr lang="en-GB" dirty="0"/>
                  <a:t>           Use the result that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1    </m:t>
                          </m:r>
                        </m:num>
                        <m:den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	to write an expression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dirty="0"/>
                  <a:t> in terms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  <a:p>
                <a:endParaRPr lang="en-GB" dirty="0"/>
              </a:p>
              <a:p>
                <a:pPr marL="342900" indent="-342900">
                  <a:buAutoNum type="alphaLcParenR" startAt="3"/>
                </a:pPr>
                <a:r>
                  <a:rPr lang="en-GB" dirty="0"/>
                  <a:t>           Verify that the point P (2, 1) lies on the curve C</a:t>
                </a:r>
              </a:p>
              <a:p>
                <a:pPr marL="342900" indent="-342900">
                  <a:buAutoNum type="alphaLcParenR" startAt="3"/>
                </a:pPr>
                <a:r>
                  <a:rPr lang="en-GB" dirty="0"/>
                  <a:t>           Find the equation of the tangent to the curve C at the point P.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82" y="847165"/>
                <a:ext cx="9560859" cy="2788136"/>
              </a:xfrm>
              <a:prstGeom prst="rect">
                <a:avLst/>
              </a:prstGeom>
              <a:blipFill>
                <a:blip r:embed="rId3"/>
                <a:stretch>
                  <a:fillRect l="-510" b="-26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E322866-6D4D-2554-42B4-094F984E6784}"/>
                  </a:ext>
                </a:extLst>
              </p:cNvPr>
              <p:cNvSpPr txBox="1"/>
              <p:nvPr/>
            </p:nvSpPr>
            <p:spPr>
              <a:xfrm>
                <a:off x="9816353" y="155289"/>
                <a:ext cx="2210360" cy="1128258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:r>
                  <a:rPr lang="en-GB" b="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Key Point: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   1    </m:t>
                          </m:r>
                        </m:num>
                        <m:den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E322866-6D4D-2554-42B4-094F984E6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6353" y="155289"/>
                <a:ext cx="2210360" cy="1128258"/>
              </a:xfrm>
              <a:prstGeom prst="rect">
                <a:avLst/>
              </a:prstGeom>
              <a:blipFill>
                <a:blip r:embed="rId4"/>
                <a:stretch>
                  <a:fillRect l="-2204" t="-2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9.1 – Trigonometric Differentiation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</p:spPr>
            <p:txBody>
              <a:bodyPr/>
              <a:lstStyle/>
              <a:p>
                <a:r>
                  <a:rPr lang="en-GB" dirty="0"/>
                  <a:t>To recap on the standard results for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𝑎𝑥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func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/>
              </a:p>
              <a:p>
                <a:r>
                  <a:rPr lang="en-GB" dirty="0"/>
                  <a:t>To be able to derive and use the standard results for differentiating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sec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𝑐𝑜𝑠𝑒𝑐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cot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dirty="0"/>
              </a:p>
              <a:p>
                <a:r>
                  <a:rPr lang="en-GB" dirty="0"/>
                  <a:t>To be able to solve problems involving these derivatives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  <a:blipFill>
                <a:blip r:embed="rId2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52D1-2C80-8434-9E59-3100D2D92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10F5-41AC-0B5D-1963-5F8CC5C4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37" y="94264"/>
            <a:ext cx="633338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STANDARD RESULTS RECAP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8A13C66-5D11-EA90-07F7-FD83FA8F7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/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35081136-A065-549E-F8E6-411C5650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/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/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blipFill>
                <a:blip r:embed="rId5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/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blipFill>
                <a:blip r:embed="rId6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/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blipFill>
                <a:blip r:embed="rId7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/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/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/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/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/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/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blipFill>
                <a:blip r:embed="rId1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/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/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blipFill>
                <a:blip r:embed="rId1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/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20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6"/>
          <p:cNvSpPr txBox="1"/>
          <p:nvPr/>
        </p:nvSpPr>
        <p:spPr>
          <a:xfrm>
            <a:off x="0" y="0"/>
            <a:ext cx="12190800" cy="585000"/>
          </a:xfrm>
          <a:prstGeom prst="rect">
            <a:avLst/>
          </a:prstGeom>
          <a:solidFill>
            <a:srgbClr val="B21541"/>
          </a:solidFill>
          <a:ln>
            <a:noFill/>
          </a:ln>
        </p:spPr>
        <p:txBody>
          <a:bodyPr spcFirstLastPara="1" wrap="square" lIns="324000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Differentiating sin(x) from first principles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6"/>
          <p:cNvSpPr txBox="1"/>
          <p:nvPr/>
        </p:nvSpPr>
        <p:spPr>
          <a:xfrm>
            <a:off x="8032812" y="2742898"/>
            <a:ext cx="3164100" cy="3693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 addition formula.</a:t>
            </a:r>
            <a:endParaRPr/>
          </a:p>
        </p:txBody>
      </p:sp>
      <p:cxnSp>
        <p:nvCxnSpPr>
          <p:cNvPr id="169" name="Google Shape;169;p16"/>
          <p:cNvCxnSpPr/>
          <p:nvPr/>
        </p:nvCxnSpPr>
        <p:spPr>
          <a:xfrm flipH="1">
            <a:off x="7360755" y="2960319"/>
            <a:ext cx="709200" cy="33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3" name="Google Shape;173;p16"/>
          <p:cNvCxnSpPr>
            <a:cxnSpLocks/>
          </p:cNvCxnSpPr>
          <p:nvPr/>
        </p:nvCxnSpPr>
        <p:spPr>
          <a:xfrm flipH="1" flipV="1">
            <a:off x="8074437" y="3683552"/>
            <a:ext cx="300725" cy="6842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9BAD68-ABD0-7459-48F7-C7A217E29FB7}"/>
                  </a:ext>
                </a:extLst>
              </p:cNvPr>
              <p:cNvSpPr txBox="1"/>
              <p:nvPr/>
            </p:nvSpPr>
            <p:spPr>
              <a:xfrm>
                <a:off x="0" y="1267848"/>
                <a:ext cx="390735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800" dirty="0"/>
                  <a:t>Let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r>
                  <a:rPr lang="en-GB" sz="1800" dirty="0"/>
                  <a:t>. Then,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GB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79BAD68-ABD0-7459-48F7-C7A217E29F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67848"/>
                <a:ext cx="3907351" cy="369332"/>
              </a:xfrm>
              <a:prstGeom prst="rect">
                <a:avLst/>
              </a:prstGeom>
              <a:blipFill>
                <a:blip r:embed="rId4"/>
                <a:stretch>
                  <a:fillRect l="-1248" t="-983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88DB0E-1DE7-3EA2-BC67-745CC803C436}"/>
                  </a:ext>
                </a:extLst>
              </p:cNvPr>
              <p:cNvSpPr txBox="1"/>
              <p:nvPr/>
            </p:nvSpPr>
            <p:spPr>
              <a:xfrm>
                <a:off x="3685730" y="1051750"/>
                <a:ext cx="2558842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88DB0E-1DE7-3EA2-BC67-745CC803C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30" y="1051750"/>
                <a:ext cx="2558842" cy="6915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E8F928-0E97-0AEC-9454-40C96EC4AE60}"/>
                  </a:ext>
                </a:extLst>
              </p:cNvPr>
              <p:cNvSpPr txBox="1"/>
              <p:nvPr/>
            </p:nvSpPr>
            <p:spPr>
              <a:xfrm>
                <a:off x="3685729" y="1716686"/>
                <a:ext cx="2965427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E8F928-0E97-0AEC-9454-40C96EC4A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29" y="1716686"/>
                <a:ext cx="2965427" cy="6915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E3159-6275-A6C6-7882-F8DD18E63799}"/>
                  </a:ext>
                </a:extLst>
              </p:cNvPr>
              <p:cNvSpPr txBox="1"/>
              <p:nvPr/>
            </p:nvSpPr>
            <p:spPr>
              <a:xfrm>
                <a:off x="3242982" y="1875699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E3159-6275-A6C6-7882-F8DD18E63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982" y="1875699"/>
                <a:ext cx="556793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4EA109F-41CC-3E45-5A6A-5831B349C600}"/>
                  </a:ext>
                </a:extLst>
              </p:cNvPr>
              <p:cNvSpPr txBox="1"/>
              <p:nvPr/>
            </p:nvSpPr>
            <p:spPr>
              <a:xfrm>
                <a:off x="3685728" y="2483108"/>
                <a:ext cx="4256743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𝑐𝑜𝑠h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𝑐𝑜𝑠𝑥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4EA109F-41CC-3E45-5A6A-5831B349C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28" y="2483108"/>
                <a:ext cx="4256743" cy="6915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FE2FF1-5DA9-2AE5-9959-EE712A94C812}"/>
                  </a:ext>
                </a:extLst>
              </p:cNvPr>
              <p:cNvSpPr txBox="1"/>
              <p:nvPr/>
            </p:nvSpPr>
            <p:spPr>
              <a:xfrm>
                <a:off x="3257410" y="2687836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FE2FF1-5DA9-2AE5-9959-EE712A94C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410" y="2687836"/>
                <a:ext cx="556793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0A84B18-84A7-A671-DBB5-1C7E6898CF74}"/>
                  </a:ext>
                </a:extLst>
              </p:cNvPr>
              <p:cNvSpPr txBox="1"/>
              <p:nvPr/>
            </p:nvSpPr>
            <p:spPr>
              <a:xfrm>
                <a:off x="3740755" y="3249555"/>
                <a:ext cx="4461991" cy="8679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d>
                                    <m:d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f>
                                        <m:fPr>
                                          <m:ctrlP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𝑐𝑜𝑠𝑥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0A84B18-84A7-A671-DBB5-1C7E6898C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55" y="3249555"/>
                <a:ext cx="4461991" cy="8679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78DC14-72DA-D595-E294-80298EAB28D5}"/>
                  </a:ext>
                </a:extLst>
              </p:cNvPr>
              <p:cNvSpPr txBox="1"/>
              <p:nvPr/>
            </p:nvSpPr>
            <p:spPr>
              <a:xfrm>
                <a:off x="3257409" y="3683357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78DC14-72DA-D595-E294-80298EAB28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409" y="3683357"/>
                <a:ext cx="556793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oogle Shape;171;p16">
            <a:extLst>
              <a:ext uri="{FF2B5EF4-FFF2-40B4-BE49-F238E27FC236}">
                <a16:creationId xmlns:a16="http://schemas.microsoft.com/office/drawing/2014/main" id="{281CC57D-1E6D-2BFE-4761-CEFA6120E82C}"/>
              </a:ext>
            </a:extLst>
          </p:cNvPr>
          <p:cNvSpPr txBox="1"/>
          <p:nvPr/>
        </p:nvSpPr>
        <p:spPr>
          <a:xfrm>
            <a:off x="8136067" y="5101112"/>
            <a:ext cx="3967200" cy="881100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 l="-219" b="-639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7CDEB5-F1FA-EE8F-5E4C-02708A8B8071}"/>
              </a:ext>
            </a:extLst>
          </p:cNvPr>
          <p:cNvSpPr txBox="1"/>
          <p:nvPr/>
        </p:nvSpPr>
        <p:spPr>
          <a:xfrm>
            <a:off x="8394274" y="3567313"/>
            <a:ext cx="367777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</a:rPr>
              <a:t>Use small angle approximations.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09B780-11F0-A62B-472A-5BA9199D77F9}"/>
                  </a:ext>
                </a:extLst>
              </p:cNvPr>
              <p:cNvSpPr txBox="1"/>
              <p:nvPr/>
            </p:nvSpPr>
            <p:spPr>
              <a:xfrm>
                <a:off x="3238730" y="4532845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09B780-11F0-A62B-472A-5BA9199D77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730" y="4532845"/>
                <a:ext cx="556793" cy="4001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751202-DF90-3F06-22D5-BF3042DBD9A5}"/>
                  </a:ext>
                </a:extLst>
              </p:cNvPr>
              <p:cNvSpPr txBox="1"/>
              <p:nvPr/>
            </p:nvSpPr>
            <p:spPr>
              <a:xfrm>
                <a:off x="3740755" y="4192461"/>
                <a:ext cx="4341701" cy="816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p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𝑐𝑜𝑠𝑥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751202-DF90-3F06-22D5-BF3042DBD9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55" y="4192461"/>
                <a:ext cx="4341701" cy="81695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3A7FE45-2CA4-CD08-FCEC-93955CA5596A}"/>
              </a:ext>
            </a:extLst>
          </p:cNvPr>
          <p:cNvCxnSpPr>
            <a:cxnSpLocks/>
          </p:cNvCxnSpPr>
          <p:nvPr/>
        </p:nvCxnSpPr>
        <p:spPr>
          <a:xfrm flipV="1">
            <a:off x="4524935" y="4372886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EEA118-EFDA-C8CA-3C48-FFE657E8C05D}"/>
              </a:ext>
            </a:extLst>
          </p:cNvPr>
          <p:cNvCxnSpPr>
            <a:cxnSpLocks/>
          </p:cNvCxnSpPr>
          <p:nvPr/>
        </p:nvCxnSpPr>
        <p:spPr>
          <a:xfrm flipV="1">
            <a:off x="7379178" y="4372886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A091EC-6FAD-1EFA-CF1A-6A1A28F343C2}"/>
              </a:ext>
            </a:extLst>
          </p:cNvPr>
          <p:cNvCxnSpPr>
            <a:cxnSpLocks/>
          </p:cNvCxnSpPr>
          <p:nvPr/>
        </p:nvCxnSpPr>
        <p:spPr>
          <a:xfrm flipV="1">
            <a:off x="5383305" y="4189524"/>
            <a:ext cx="123266" cy="1377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6B48262-8467-AAFB-2441-2945935F93D1}"/>
              </a:ext>
            </a:extLst>
          </p:cNvPr>
          <p:cNvCxnSpPr>
            <a:cxnSpLocks/>
          </p:cNvCxnSpPr>
          <p:nvPr/>
        </p:nvCxnSpPr>
        <p:spPr>
          <a:xfrm flipV="1">
            <a:off x="6244572" y="4372886"/>
            <a:ext cx="257081" cy="2514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E63DD21-3A9F-C7F7-59C4-81B73B1ADBCC}"/>
              </a:ext>
            </a:extLst>
          </p:cNvPr>
          <p:cNvCxnSpPr>
            <a:cxnSpLocks/>
          </p:cNvCxnSpPr>
          <p:nvPr/>
        </p:nvCxnSpPr>
        <p:spPr>
          <a:xfrm flipV="1">
            <a:off x="5927311" y="4769845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90BEED6-7C5E-09D4-B346-7738502AEFCA}"/>
                  </a:ext>
                </a:extLst>
              </p:cNvPr>
              <p:cNvSpPr txBox="1"/>
              <p:nvPr/>
            </p:nvSpPr>
            <p:spPr>
              <a:xfrm>
                <a:off x="3238729" y="5320827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90BEED6-7C5E-09D4-B346-7738502AE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729" y="5320827"/>
                <a:ext cx="556793" cy="40011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F1241D5-94CD-AFB8-696D-F8373636C83D}"/>
                  </a:ext>
                </a:extLst>
              </p:cNvPr>
              <p:cNvSpPr txBox="1"/>
              <p:nvPr/>
            </p:nvSpPr>
            <p:spPr>
              <a:xfrm>
                <a:off x="3782075" y="5063722"/>
                <a:ext cx="2531398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F1241D5-94CD-AFB8-696D-F8373636C8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075" y="5063722"/>
                <a:ext cx="2531398" cy="6915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33904AA-886B-445B-2BDE-4801A96EB674}"/>
                  </a:ext>
                </a:extLst>
              </p:cNvPr>
              <p:cNvSpPr txBox="1"/>
              <p:nvPr/>
            </p:nvSpPr>
            <p:spPr>
              <a:xfrm>
                <a:off x="2677140" y="6012363"/>
                <a:ext cx="3567432" cy="535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en-GB" sz="1600" i="1" dirty="0"/>
                  <a:t>,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en-GB" sz="2000" i="1" dirty="0"/>
                  <a:t> </a:t>
                </a:r>
                <a:endParaRPr lang="en-GB" sz="1600" i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33904AA-886B-445B-2BDE-4801A96EB6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140" y="6012363"/>
                <a:ext cx="3567432" cy="53565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C0C37EA-5B2E-8F15-6053-60EFFDC84B7D}"/>
                  </a:ext>
                </a:extLst>
              </p:cNvPr>
              <p:cNvSpPr txBox="1"/>
              <p:nvPr/>
            </p:nvSpPr>
            <p:spPr>
              <a:xfrm>
                <a:off x="9278471" y="4330044"/>
                <a:ext cx="2912329" cy="646331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</a:rPr>
                  <a:t>Expand, simplify and cancel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</a:rPr>
                  <a:t>s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C0C37EA-5B2E-8F15-6053-60EFFDC84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471" y="4330044"/>
                <a:ext cx="2912329" cy="646331"/>
              </a:xfrm>
              <a:prstGeom prst="rect">
                <a:avLst/>
              </a:prstGeom>
              <a:blipFill>
                <a:blip r:embed="rId18"/>
                <a:stretch>
                  <a:fillRect l="-1674" t="-4717" b="-14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Google Shape;169;p16">
            <a:extLst>
              <a:ext uri="{FF2B5EF4-FFF2-40B4-BE49-F238E27FC236}">
                <a16:creationId xmlns:a16="http://schemas.microsoft.com/office/drawing/2014/main" id="{0E7E809F-2F08-D5A6-EA4A-AFA52A9D4BA0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8082456" y="4515895"/>
            <a:ext cx="1219624" cy="8504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animBg="1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 animBg="1"/>
      <p:bldP spid="12" grpId="0" animBg="1"/>
      <p:bldP spid="16" grpId="0"/>
      <p:bldP spid="17" grpId="0"/>
      <p:bldP spid="27" grpId="0"/>
      <p:bldP spid="28" grpId="0"/>
      <p:bldP spid="30" grpId="0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/>
        </p:nvSpPr>
        <p:spPr>
          <a:xfrm>
            <a:off x="0" y="0"/>
            <a:ext cx="12190800" cy="585000"/>
          </a:xfrm>
          <a:prstGeom prst="rect">
            <a:avLst/>
          </a:prstGeom>
          <a:solidFill>
            <a:srgbClr val="B21541"/>
          </a:solidFill>
          <a:ln>
            <a:noFill/>
          </a:ln>
        </p:spPr>
        <p:txBody>
          <a:bodyPr spcFirstLastPara="1" wrap="square" lIns="324000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Exercise 1: Differentiating cos(x) from first principles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8;p16">
            <a:extLst>
              <a:ext uri="{FF2B5EF4-FFF2-40B4-BE49-F238E27FC236}">
                <a16:creationId xmlns:a16="http://schemas.microsoft.com/office/drawing/2014/main" id="{78CA7575-9483-F6F3-FCB4-88E03C45877E}"/>
              </a:ext>
            </a:extLst>
          </p:cNvPr>
          <p:cNvSpPr txBox="1"/>
          <p:nvPr/>
        </p:nvSpPr>
        <p:spPr>
          <a:xfrm>
            <a:off x="8032812" y="2742898"/>
            <a:ext cx="3164100" cy="3693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 addition formula.</a:t>
            </a:r>
            <a:endParaRPr/>
          </a:p>
        </p:txBody>
      </p:sp>
      <p:cxnSp>
        <p:nvCxnSpPr>
          <p:cNvPr id="7" name="Google Shape;169;p16">
            <a:extLst>
              <a:ext uri="{FF2B5EF4-FFF2-40B4-BE49-F238E27FC236}">
                <a16:creationId xmlns:a16="http://schemas.microsoft.com/office/drawing/2014/main" id="{425E4C05-7649-AC54-80B1-CDA1CAD3188F}"/>
              </a:ext>
            </a:extLst>
          </p:cNvPr>
          <p:cNvCxnSpPr/>
          <p:nvPr/>
        </p:nvCxnSpPr>
        <p:spPr>
          <a:xfrm flipH="1">
            <a:off x="7360755" y="2960319"/>
            <a:ext cx="709200" cy="33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" name="Google Shape;173;p16">
            <a:extLst>
              <a:ext uri="{FF2B5EF4-FFF2-40B4-BE49-F238E27FC236}">
                <a16:creationId xmlns:a16="http://schemas.microsoft.com/office/drawing/2014/main" id="{02FE2EF0-581F-FBC4-7CFD-170CBB7D1D12}"/>
              </a:ext>
            </a:extLst>
          </p:cNvPr>
          <p:cNvCxnSpPr>
            <a:cxnSpLocks/>
          </p:cNvCxnSpPr>
          <p:nvPr/>
        </p:nvCxnSpPr>
        <p:spPr>
          <a:xfrm flipH="1" flipV="1">
            <a:off x="8074437" y="3683552"/>
            <a:ext cx="300725" cy="6842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D6EEA8-7B1C-A801-A8DE-4EB299AFA704}"/>
                  </a:ext>
                </a:extLst>
              </p:cNvPr>
              <p:cNvSpPr txBox="1"/>
              <p:nvPr/>
            </p:nvSpPr>
            <p:spPr>
              <a:xfrm>
                <a:off x="0" y="1268290"/>
                <a:ext cx="37997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800" dirty="0"/>
                  <a:t>Let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en-GB" sz="1800" dirty="0"/>
                  <a:t>. Then,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GB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D6EEA8-7B1C-A801-A8DE-4EB299AFA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68290"/>
                <a:ext cx="3799775" cy="369332"/>
              </a:xfrm>
              <a:prstGeom prst="rect">
                <a:avLst/>
              </a:prstGeom>
              <a:blipFill>
                <a:blip r:embed="rId3"/>
                <a:stretch>
                  <a:fillRect l="-1284"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158E3-21F8-3C17-D0FF-8317411829FF}"/>
                  </a:ext>
                </a:extLst>
              </p:cNvPr>
              <p:cNvSpPr txBox="1"/>
              <p:nvPr/>
            </p:nvSpPr>
            <p:spPr>
              <a:xfrm>
                <a:off x="3685730" y="1051750"/>
                <a:ext cx="2558842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158E3-21F8-3C17-D0FF-831741182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30" y="1051750"/>
                <a:ext cx="2558842" cy="6915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E86F954-4BA9-1E4D-A47B-02B321720035}"/>
                  </a:ext>
                </a:extLst>
              </p:cNvPr>
              <p:cNvSpPr txBox="1"/>
              <p:nvPr/>
            </p:nvSpPr>
            <p:spPr>
              <a:xfrm>
                <a:off x="3685729" y="1716686"/>
                <a:ext cx="2983061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E86F954-4BA9-1E4D-A47B-02B3217200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29" y="1716686"/>
                <a:ext cx="2983061" cy="6915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9116810-2055-6009-1185-EEB71BFC4E56}"/>
                  </a:ext>
                </a:extLst>
              </p:cNvPr>
              <p:cNvSpPr txBox="1"/>
              <p:nvPr/>
            </p:nvSpPr>
            <p:spPr>
              <a:xfrm>
                <a:off x="3242982" y="1875699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9116810-2055-6009-1185-EEB71BFC4E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982" y="1875699"/>
                <a:ext cx="556793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C6BEB2C-73C3-BB45-269C-10CCE27B692D}"/>
                  </a:ext>
                </a:extLst>
              </p:cNvPr>
              <p:cNvSpPr txBox="1"/>
              <p:nvPr/>
            </p:nvSpPr>
            <p:spPr>
              <a:xfrm>
                <a:off x="3685728" y="2483108"/>
                <a:ext cx="4176593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𝑐𝑜𝑠h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−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𝑠𝑖𝑛h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C6BEB2C-73C3-BB45-269C-10CCE27B6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728" y="2483108"/>
                <a:ext cx="4176593" cy="6915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4FA82D3-AB04-24E7-941E-715CB03DB177}"/>
                  </a:ext>
                </a:extLst>
              </p:cNvPr>
              <p:cNvSpPr txBox="1"/>
              <p:nvPr/>
            </p:nvSpPr>
            <p:spPr>
              <a:xfrm>
                <a:off x="3257410" y="2687836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4FA82D3-AB04-24E7-941E-715CB03DB1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410" y="2687836"/>
                <a:ext cx="556793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D67D7F-5D6B-894D-F56C-740557713BF7}"/>
                  </a:ext>
                </a:extLst>
              </p:cNvPr>
              <p:cNvSpPr txBox="1"/>
              <p:nvPr/>
            </p:nvSpPr>
            <p:spPr>
              <a:xfrm>
                <a:off x="3740755" y="3249555"/>
                <a:ext cx="4381841" cy="8679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f>
                                        <m:fPr>
                                          <m:ctrlP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)−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D67D7F-5D6B-894D-F56C-740557713B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55" y="3249555"/>
                <a:ext cx="4381841" cy="8679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A7D9A2-9DC1-63B7-5D65-029FF82D0637}"/>
                  </a:ext>
                </a:extLst>
              </p:cNvPr>
              <p:cNvSpPr txBox="1"/>
              <p:nvPr/>
            </p:nvSpPr>
            <p:spPr>
              <a:xfrm>
                <a:off x="3257409" y="3683357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A7D9A2-9DC1-63B7-5D65-029FF82D0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409" y="3683357"/>
                <a:ext cx="556793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Google Shape;171;p16">
            <a:extLst>
              <a:ext uri="{FF2B5EF4-FFF2-40B4-BE49-F238E27FC236}">
                <a16:creationId xmlns:a16="http://schemas.microsoft.com/office/drawing/2014/main" id="{2389E150-98CB-320D-E893-81006D0A9B3E}"/>
              </a:ext>
            </a:extLst>
          </p:cNvPr>
          <p:cNvSpPr txBox="1"/>
          <p:nvPr/>
        </p:nvSpPr>
        <p:spPr>
          <a:xfrm>
            <a:off x="8136067" y="5101112"/>
            <a:ext cx="3967200" cy="881100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 l="-219" b="-639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4ADD1A-92E7-ACF9-0FDA-82B6C3A8A73C}"/>
              </a:ext>
            </a:extLst>
          </p:cNvPr>
          <p:cNvSpPr txBox="1"/>
          <p:nvPr/>
        </p:nvSpPr>
        <p:spPr>
          <a:xfrm>
            <a:off x="8394274" y="3567313"/>
            <a:ext cx="367777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</a:rPr>
              <a:t>Use small angle approximations.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BBF868-1103-FC2D-91CB-C28C14B6E1A4}"/>
                  </a:ext>
                </a:extLst>
              </p:cNvPr>
              <p:cNvSpPr txBox="1"/>
              <p:nvPr/>
            </p:nvSpPr>
            <p:spPr>
              <a:xfrm>
                <a:off x="3238730" y="4532845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BBF868-1103-FC2D-91CB-C28C14B6E1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730" y="4532845"/>
                <a:ext cx="556793" cy="4001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71B1767-6D90-F33E-A506-DAC98DFC285E}"/>
                  </a:ext>
                </a:extLst>
              </p:cNvPr>
              <p:cNvSpPr txBox="1"/>
              <p:nvPr/>
            </p:nvSpPr>
            <p:spPr>
              <a:xfrm>
                <a:off x="3740755" y="4192461"/>
                <a:ext cx="4218271" cy="816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p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71B1767-6D90-F33E-A506-DAC98DFC2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55" y="4192461"/>
                <a:ext cx="4218271" cy="81695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8374E83-1811-952A-4405-9F7DDA2590F2}"/>
              </a:ext>
            </a:extLst>
          </p:cNvPr>
          <p:cNvCxnSpPr>
            <a:cxnSpLocks/>
          </p:cNvCxnSpPr>
          <p:nvPr/>
        </p:nvCxnSpPr>
        <p:spPr>
          <a:xfrm flipV="1">
            <a:off x="4524935" y="4372886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F08CC3B-084E-BF6E-29B1-1653C8EA63A4}"/>
              </a:ext>
            </a:extLst>
          </p:cNvPr>
          <p:cNvCxnSpPr>
            <a:cxnSpLocks/>
          </p:cNvCxnSpPr>
          <p:nvPr/>
        </p:nvCxnSpPr>
        <p:spPr>
          <a:xfrm flipV="1">
            <a:off x="7379178" y="4372886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E8ECC48-FD24-5549-0315-33A23CCE643D}"/>
              </a:ext>
            </a:extLst>
          </p:cNvPr>
          <p:cNvCxnSpPr>
            <a:cxnSpLocks/>
          </p:cNvCxnSpPr>
          <p:nvPr/>
        </p:nvCxnSpPr>
        <p:spPr>
          <a:xfrm flipV="1">
            <a:off x="5383305" y="4189524"/>
            <a:ext cx="123266" cy="1377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0B67885-8175-E664-53EF-04526AB4D850}"/>
              </a:ext>
            </a:extLst>
          </p:cNvPr>
          <p:cNvCxnSpPr>
            <a:cxnSpLocks/>
          </p:cNvCxnSpPr>
          <p:nvPr/>
        </p:nvCxnSpPr>
        <p:spPr>
          <a:xfrm flipV="1">
            <a:off x="6244572" y="4372886"/>
            <a:ext cx="257081" cy="25147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EF5264-C334-EF78-42DA-00C468A1D818}"/>
              </a:ext>
            </a:extLst>
          </p:cNvPr>
          <p:cNvCxnSpPr>
            <a:cxnSpLocks/>
          </p:cNvCxnSpPr>
          <p:nvPr/>
        </p:nvCxnSpPr>
        <p:spPr>
          <a:xfrm flipV="1">
            <a:off x="5927311" y="4769845"/>
            <a:ext cx="336177" cy="2755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4462392-F0C3-6C7D-BEB2-3A98B6B0E15B}"/>
                  </a:ext>
                </a:extLst>
              </p:cNvPr>
              <p:cNvSpPr txBox="1"/>
              <p:nvPr/>
            </p:nvSpPr>
            <p:spPr>
              <a:xfrm>
                <a:off x="3238729" y="5320827"/>
                <a:ext cx="5567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4462392-F0C3-6C7D-BEB2-3A98B6B0E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729" y="5320827"/>
                <a:ext cx="556793" cy="4001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920EF5E-42BA-54BD-40AC-F15F7ED9495E}"/>
                  </a:ext>
                </a:extLst>
              </p:cNvPr>
              <p:cNvSpPr txBox="1"/>
              <p:nvPr/>
            </p:nvSpPr>
            <p:spPr>
              <a:xfrm>
                <a:off x="3782075" y="5063722"/>
                <a:ext cx="2494529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920EF5E-42BA-54BD-40AC-F15F7ED949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075" y="5063722"/>
                <a:ext cx="2494529" cy="69153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350DD89-37D3-A2D9-0A56-14B2B84A77D1}"/>
                  </a:ext>
                </a:extLst>
              </p:cNvPr>
              <p:cNvSpPr txBox="1"/>
              <p:nvPr/>
            </p:nvSpPr>
            <p:spPr>
              <a:xfrm>
                <a:off x="2677140" y="6012363"/>
                <a:ext cx="3567432" cy="535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i="1" dirty="0"/>
                  <a:t>,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i="1" dirty="0"/>
                  <a:t> </a:t>
                </a:r>
                <a:endParaRPr lang="en-GB" sz="1600" i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350DD89-37D3-A2D9-0A56-14B2B84A7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140" y="6012363"/>
                <a:ext cx="3567432" cy="5356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7EE144E-6073-B952-8175-A7DA9AFFD208}"/>
                  </a:ext>
                </a:extLst>
              </p:cNvPr>
              <p:cNvSpPr txBox="1"/>
              <p:nvPr/>
            </p:nvSpPr>
            <p:spPr>
              <a:xfrm>
                <a:off x="9278471" y="4330044"/>
                <a:ext cx="2912329" cy="646331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</a:rPr>
                  <a:t>Expand, simplify and cancel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</a:rPr>
                  <a:t>s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7EE144E-6073-B952-8175-A7DA9AFFD2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471" y="4330044"/>
                <a:ext cx="2912329" cy="646331"/>
              </a:xfrm>
              <a:prstGeom prst="rect">
                <a:avLst/>
              </a:prstGeom>
              <a:blipFill>
                <a:blip r:embed="rId17"/>
                <a:stretch>
                  <a:fillRect l="-1674" t="-4717" b="-14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Google Shape;169;p16">
            <a:extLst>
              <a:ext uri="{FF2B5EF4-FFF2-40B4-BE49-F238E27FC236}">
                <a16:creationId xmlns:a16="http://schemas.microsoft.com/office/drawing/2014/main" id="{1565C224-5936-EFA1-11DC-103190D4CFC9}"/>
              </a:ext>
            </a:extLst>
          </p:cNvPr>
          <p:cNvCxnSpPr>
            <a:cxnSpLocks/>
            <a:endCxn id="20" idx="3"/>
          </p:cNvCxnSpPr>
          <p:nvPr/>
        </p:nvCxnSpPr>
        <p:spPr>
          <a:xfrm flipH="1">
            <a:off x="7959026" y="4515895"/>
            <a:ext cx="1343054" cy="8504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/>
      <p:bldP spid="20" grpId="0"/>
      <p:bldP spid="26" grpId="0"/>
      <p:bldP spid="27" grpId="0"/>
      <p:bldP spid="28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06E3-0F21-3FD4-7F97-7E5E2B5E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1E6C40-7515-AB71-ECFD-99077AFE365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58269" y="71438"/>
                <a:ext cx="8171331" cy="526956"/>
              </a:xfrm>
            </p:spPr>
            <p:txBody>
              <a:bodyPr>
                <a:normAutofit fontScale="90000"/>
              </a:bodyPr>
              <a:lstStyle/>
              <a:p>
                <a:r>
                  <a:rPr lang="en-GB" dirty="0">
                    <a:solidFill>
                      <a:schemeClr val="accent4">
                        <a:lumMod val="75000"/>
                      </a:schemeClr>
                    </a:solidFill>
                  </a:rPr>
                  <a:t>Differentiating </a:t>
                </a:r>
                <a14:m>
                  <m:oMath xmlns:m="http://schemas.openxmlformats.org/officeDocument/2006/math">
                    <m:r>
                      <a:rPr lang="en-GB" b="1" i="1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b="1" i="1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1" i="1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𝒕𝒂𝒏𝒙</m:t>
                    </m:r>
                  </m:oMath>
                </a14:m>
                <a:endParaRPr lang="en-GB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1E6C40-7515-AB71-ECFD-99077AFE36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8269" y="71438"/>
                <a:ext cx="8171331" cy="526956"/>
              </a:xfrm>
              <a:blipFill>
                <a:blip r:embed="rId2"/>
                <a:stretch>
                  <a:fillRect l="-1269" b="-279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3E272CF-2194-9B3D-9CA3-8BDDF41D97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84F11AD-8810-9CD7-0252-65F6160E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4110B7-5875-FB57-CB3E-9E9AFD68C425}"/>
                  </a:ext>
                </a:extLst>
              </p:cNvPr>
              <p:cNvSpPr txBox="1"/>
              <p:nvPr/>
            </p:nvSpPr>
            <p:spPr>
              <a:xfrm>
                <a:off x="558054" y="669832"/>
                <a:ext cx="1171238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can differentiate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unc>
                      <m:funcPr>
                        <m:ctrlPr>
                          <a:rPr lang="en-GB" sz="32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3200" b="0" i="0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tan</m:t>
                        </m:r>
                      </m:fName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  <m:r>
                      <a:rPr lang="en-GB" sz="32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</m:oMath>
                </a14:m>
                <a:r>
                  <a:rPr lang="en-GB" sz="32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by rewriting it using an identity from AS mathematics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4110B7-5875-FB57-CB3E-9E9AFD68C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54" y="669832"/>
                <a:ext cx="11712388" cy="1077218"/>
              </a:xfrm>
              <a:prstGeom prst="rect">
                <a:avLst/>
              </a:prstGeom>
              <a:blipFill>
                <a:blip r:embed="rId4"/>
                <a:stretch>
                  <a:fillRect l="-1353" t="-7345" b="-17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67750A2-B939-CD17-1C64-D6799952A987}"/>
              </a:ext>
            </a:extLst>
          </p:cNvPr>
          <p:cNvSpPr txBox="1"/>
          <p:nvPr/>
        </p:nvSpPr>
        <p:spPr>
          <a:xfrm>
            <a:off x="9144000" y="5777735"/>
            <a:ext cx="3048000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This is given in the formula booklet!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A0AF9F-3941-E23D-56E7-E12D6A3C88BE}"/>
                  </a:ext>
                </a:extLst>
              </p:cNvPr>
              <p:cNvSpPr txBox="1"/>
              <p:nvPr/>
            </p:nvSpPr>
            <p:spPr>
              <a:xfrm>
                <a:off x="574862" y="1669599"/>
                <a:ext cx="2919693" cy="11887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1800" b="0" dirty="0">
                  <a:solidFill>
                    <a:schemeClr val="tx1"/>
                  </a:solidFill>
                </a:endParaRPr>
              </a:p>
              <a:p>
                <a:pPr/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A0AF9F-3941-E23D-56E7-E12D6A3C8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2" y="1669599"/>
                <a:ext cx="2919693" cy="11887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4B2601-477D-705D-F539-0DBA8432C2DD}"/>
                  </a:ext>
                </a:extLst>
              </p:cNvPr>
              <p:cNvSpPr txBox="1"/>
              <p:nvPr/>
            </p:nvSpPr>
            <p:spPr>
              <a:xfrm>
                <a:off x="3046493" y="2020515"/>
                <a:ext cx="1281504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4B2601-477D-705D-F539-0DBA8432C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493" y="2020515"/>
                <a:ext cx="128150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C91642-BEFE-7108-3DDE-6616827FF554}"/>
                  </a:ext>
                </a:extLst>
              </p:cNvPr>
              <p:cNvSpPr txBox="1"/>
              <p:nvPr/>
            </p:nvSpPr>
            <p:spPr>
              <a:xfrm>
                <a:off x="4747993" y="2020515"/>
                <a:ext cx="138691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C91642-BEFE-7108-3DDE-6616827FF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7993" y="2020515"/>
                <a:ext cx="1386913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438A115-D348-CD3D-2383-ECFCC6FC915B}"/>
                  </a:ext>
                </a:extLst>
              </p:cNvPr>
              <p:cNvSpPr txBox="1"/>
              <p:nvPr/>
            </p:nvSpPr>
            <p:spPr>
              <a:xfrm>
                <a:off x="2878405" y="2530233"/>
                <a:ext cx="1564079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438A115-D348-CD3D-2383-ECFCC6FC9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8405" y="2530233"/>
                <a:ext cx="1564079" cy="676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121AC1-9197-2DE4-CEA5-4D4BF0BF433D}"/>
                  </a:ext>
                </a:extLst>
              </p:cNvPr>
              <p:cNvSpPr txBox="1"/>
              <p:nvPr/>
            </p:nvSpPr>
            <p:spPr>
              <a:xfrm>
                <a:off x="4442484" y="2511327"/>
                <a:ext cx="1679726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func>
                        <m:func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sin</m:t>
                          </m:r>
                        </m:fName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121AC1-9197-2DE4-CEA5-4D4BF0BF4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484" y="2511327"/>
                <a:ext cx="1679726" cy="6767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B2AE863-525D-E38D-4B11-FB0058199F34}"/>
                  </a:ext>
                </a:extLst>
              </p:cNvPr>
              <p:cNvSpPr txBox="1"/>
              <p:nvPr/>
            </p:nvSpPr>
            <p:spPr>
              <a:xfrm>
                <a:off x="455520" y="2926207"/>
                <a:ext cx="4292473" cy="3557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(−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B2AE863-525D-E38D-4B11-FB0058199F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20" y="2926207"/>
                <a:ext cx="4292473" cy="355770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10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4F4F1-C15D-097A-DB15-4A9C7AEF0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6274E-68A6-FF7B-09FF-EA5A348C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2591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Differentiating the Reciprocal Trigonometric Functions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129B7C5-C1A4-C56E-5771-682A827ACA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3D33EED-4049-FD67-27A8-9445C0CF6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A092A80-53C0-0297-A8D4-7BE5EC1B5837}"/>
                  </a:ext>
                </a:extLst>
              </p:cNvPr>
              <p:cNvSpPr txBox="1"/>
              <p:nvPr/>
            </p:nvSpPr>
            <p:spPr>
              <a:xfrm>
                <a:off x="47065" y="957368"/>
                <a:ext cx="117123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can similarly find derivatives for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sec</m:t>
                        </m:r>
                      </m:fName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,</m:t>
                    </m:r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cosec</m:t>
                        </m:r>
                      </m:fName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cot</m:t>
                        </m:r>
                      </m:fName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</m:oMath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A092A80-53C0-0297-A8D4-7BE5EC1B5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" y="957368"/>
                <a:ext cx="11712388" cy="523220"/>
              </a:xfrm>
              <a:prstGeom prst="rect">
                <a:avLst/>
              </a:prstGeom>
              <a:blipFill>
                <a:blip r:embed="rId3"/>
                <a:stretch>
                  <a:fillRect l="-1093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DE18BCC-378D-B347-4A60-C5E35F7A4C4D}"/>
              </a:ext>
            </a:extLst>
          </p:cNvPr>
          <p:cNvSpPr txBox="1"/>
          <p:nvPr/>
        </p:nvSpPr>
        <p:spPr>
          <a:xfrm>
            <a:off x="8827994" y="5903893"/>
            <a:ext cx="3364006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These are given in the formula booklet!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AB6D60-3E11-8527-45D8-67CCB133EC0F}"/>
                  </a:ext>
                </a:extLst>
              </p:cNvPr>
              <p:cNvSpPr txBox="1"/>
              <p:nvPr/>
            </p:nvSpPr>
            <p:spPr>
              <a:xfrm>
                <a:off x="47065" y="1669805"/>
                <a:ext cx="3832411" cy="13222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GB" dirty="0"/>
                  <a:t>Show that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sec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sec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</a:t>
                </a:r>
              </a:p>
              <a:p>
                <a:pPr/>
                <a:endParaRPr lang="en-GB" dirty="0"/>
              </a:p>
              <a:p>
                <a:pPr/>
                <a:endParaRPr lang="en-GB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AB6D60-3E11-8527-45D8-67CCB133E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" y="1669805"/>
                <a:ext cx="3832411" cy="1322285"/>
              </a:xfrm>
              <a:prstGeom prst="rect">
                <a:avLst/>
              </a:prstGeom>
              <a:blipFill>
                <a:blip r:embed="rId4"/>
                <a:stretch>
                  <a:fillRect l="-1433" t="-2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B19AC59-709F-4A56-EF83-2A1F3AD3F10F}"/>
                  </a:ext>
                </a:extLst>
              </p:cNvPr>
              <p:cNvSpPr txBox="1"/>
              <p:nvPr/>
            </p:nvSpPr>
            <p:spPr>
              <a:xfrm>
                <a:off x="4085665" y="1669804"/>
                <a:ext cx="4085666" cy="13222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GB" dirty="0"/>
                  <a:t>Show that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𝑐𝑜𝑠𝑒𝑐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cose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cot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:endParaRPr lang="en-GB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B19AC59-709F-4A56-EF83-2A1F3AD3F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665" y="1669804"/>
                <a:ext cx="4085666" cy="1322285"/>
              </a:xfrm>
              <a:prstGeom prst="rect">
                <a:avLst/>
              </a:prstGeom>
              <a:blipFill>
                <a:blip r:embed="rId5"/>
                <a:stretch>
                  <a:fillRect l="-1194" t="-2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C08F29-294F-2015-09D8-62EE3410166B}"/>
                  </a:ext>
                </a:extLst>
              </p:cNvPr>
              <p:cNvSpPr txBox="1"/>
              <p:nvPr/>
            </p:nvSpPr>
            <p:spPr>
              <a:xfrm>
                <a:off x="8442512" y="1708813"/>
                <a:ext cx="3832411" cy="13222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GB" dirty="0"/>
                  <a:t>Show that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cot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𝑐𝑜𝑠𝑒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C08F29-294F-2015-09D8-62EE34101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2512" y="1708813"/>
                <a:ext cx="3832411" cy="1322285"/>
              </a:xfrm>
              <a:prstGeom prst="rect">
                <a:avLst/>
              </a:prstGeom>
              <a:blipFill>
                <a:blip r:embed="rId6"/>
                <a:stretch>
                  <a:fillRect l="-1431" t="-2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F715D677-D17C-F050-A76D-A318EC526D6C}"/>
              </a:ext>
            </a:extLst>
          </p:cNvPr>
          <p:cNvSpPr txBox="1"/>
          <p:nvPr/>
        </p:nvSpPr>
        <p:spPr>
          <a:xfrm>
            <a:off x="751914" y="2473361"/>
            <a:ext cx="1971115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Hint: Chain Rule!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F96F6-60EF-05DA-DB2B-50FF00E232D6}"/>
              </a:ext>
            </a:extLst>
          </p:cNvPr>
          <p:cNvSpPr txBox="1"/>
          <p:nvPr/>
        </p:nvSpPr>
        <p:spPr>
          <a:xfrm>
            <a:off x="4873251" y="2473361"/>
            <a:ext cx="1971115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Hint: Chain Rule!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30444B-224E-2F49-2F5F-AD769CA230E4}"/>
              </a:ext>
            </a:extLst>
          </p:cNvPr>
          <p:cNvSpPr txBox="1"/>
          <p:nvPr/>
        </p:nvSpPr>
        <p:spPr>
          <a:xfrm>
            <a:off x="9281458" y="2473361"/>
            <a:ext cx="2256118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Hint: Quotient Rule!</a:t>
            </a:r>
          </a:p>
        </p:txBody>
      </p:sp>
    </p:spTree>
    <p:extLst>
      <p:ext uri="{BB962C8B-B14F-4D97-AF65-F5344CB8AC3E}">
        <p14:creationId xmlns:p14="http://schemas.microsoft.com/office/powerpoint/2010/main" val="359351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0A9F7-89FE-B832-F467-2BD0E0B2D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2E3C-E5DF-3603-7495-7B03C2A68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72" y="439578"/>
            <a:ext cx="633338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STANDARD trigonometric RESULTS RECAP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1B6CC64-2ECC-15D4-BFD3-BD6C4775FB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3673E3-43C1-0311-6F3C-80A39C6AB734}"/>
                  </a:ext>
                </a:extLst>
              </p:cNvPr>
              <p:cNvSpPr txBox="1"/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3673E3-43C1-0311-6F3C-80A39C6A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CA7EBD77-BB52-4040-8CC5-E70A294C9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1826A7-EA81-6453-657C-672A11B18EF4}"/>
                  </a:ext>
                </a:extLst>
              </p:cNvPr>
              <p:cNvSpPr txBox="1"/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1826A7-EA81-6453-657C-672A11B18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EB23CB-27B4-44EC-F78C-EDF0B9F7161A}"/>
                  </a:ext>
                </a:extLst>
              </p:cNvPr>
              <p:cNvSpPr txBox="1"/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8EB23CB-27B4-44EC-F78C-EDF0B9F71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blipFill>
                <a:blip r:embed="rId5"/>
                <a:stretch>
                  <a:fillRect b="-129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385C565-2AD9-A6F5-1715-464D01610A50}"/>
                  </a:ext>
                </a:extLst>
              </p:cNvPr>
              <p:cNvSpPr txBox="1"/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385C565-2AD9-A6F5-1715-464D01610A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blipFill>
                <a:blip r:embed="rId6"/>
                <a:stretch>
                  <a:fillRect b="-129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5320624-B3FD-7828-85B0-62DECBCBE560}"/>
                  </a:ext>
                </a:extLst>
              </p:cNvPr>
              <p:cNvSpPr txBox="1"/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5320624-B3FD-7828-85B0-62DECBCBE5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2EF61B8-B5AB-944C-4245-BBAF4331BC4A}"/>
                  </a:ext>
                </a:extLst>
              </p:cNvPr>
              <p:cNvSpPr txBox="1"/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2EF61B8-B5AB-944C-4245-BBAF4331B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246BB78-07FA-360A-E035-587DE8F776D4}"/>
                  </a:ext>
                </a:extLst>
              </p:cNvPr>
              <p:cNvSpPr txBox="1"/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246BB78-07FA-360A-E035-587DE8F776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ED100A1-3C87-5523-A103-FF81120F03E1}"/>
                  </a:ext>
                </a:extLst>
              </p:cNvPr>
              <p:cNvSpPr txBox="1"/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ED100A1-3C87-5523-A103-FF81120F0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D40D869-416E-02CF-AD6E-3DDDDBAD84DF}"/>
                  </a:ext>
                </a:extLst>
              </p:cNvPr>
              <p:cNvSpPr txBox="1"/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e>
                      </m:func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D40D869-416E-02CF-AD6E-3DDDDBAD8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614AB0-C90E-3547-A273-B322697D023A}"/>
                  </a:ext>
                </a:extLst>
              </p:cNvPr>
              <p:cNvSpPr txBox="1"/>
              <p:nvPr/>
            </p:nvSpPr>
            <p:spPr>
              <a:xfrm>
                <a:off x="5911482" y="3864639"/>
                <a:ext cx="2654294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𝑐𝑜𝑠𝑒𝑐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𝑘𝑥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2614AB0-C90E-3547-A273-B322697D02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864639"/>
                <a:ext cx="2654294" cy="6182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FA1380F-356D-CAAB-2D88-DE6AC8CD5A7A}"/>
                  </a:ext>
                </a:extLst>
              </p:cNvPr>
              <p:cNvSpPr txBox="1"/>
              <p:nvPr/>
            </p:nvSpPr>
            <p:spPr>
              <a:xfrm>
                <a:off x="3399930" y="4784023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FA1380F-356D-CAAB-2D88-DE6AC8CD5A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4784023"/>
                <a:ext cx="2223630" cy="374270"/>
              </a:xfrm>
              <a:prstGeom prst="rect">
                <a:avLst/>
              </a:prstGeom>
              <a:blipFill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88463C-781B-8CBC-2E81-89D8538EBD83}"/>
                  </a:ext>
                </a:extLst>
              </p:cNvPr>
              <p:cNvSpPr txBox="1"/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cosec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88463C-781B-8CBC-2E81-89D8538EB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44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725</Words>
  <Application>Microsoft Office PowerPoint</Application>
  <PresentationFormat>Widescreen</PresentationFormat>
  <Paragraphs>134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DengXian</vt:lpstr>
      <vt:lpstr>Aptos</vt:lpstr>
      <vt:lpstr>Arial</vt:lpstr>
      <vt:lpstr>Calibri</vt:lpstr>
      <vt:lpstr>Cambria Math</vt:lpstr>
      <vt:lpstr>Trade Gothic Next Cond</vt:lpstr>
      <vt:lpstr>Trade Gothic Next Light</vt:lpstr>
      <vt:lpstr>AfterglowVTI</vt:lpstr>
      <vt:lpstr>Unit 9.1 – Trigonometric differentiation</vt:lpstr>
      <vt:lpstr>STARTER:</vt:lpstr>
      <vt:lpstr>9.1 – Trigonometric Differentiation Learning ObjectiveS</vt:lpstr>
      <vt:lpstr>STANDARD RESULTS RECAP</vt:lpstr>
      <vt:lpstr>PowerPoint Presentation</vt:lpstr>
      <vt:lpstr>PowerPoint Presentation</vt:lpstr>
      <vt:lpstr>Differentiating y=tanx</vt:lpstr>
      <vt:lpstr>Differentiating the Reciprocal Trigonometric Functions</vt:lpstr>
      <vt:lpstr>STANDARD trigonometric RESULTS RECAP</vt:lpstr>
      <vt:lpstr>Task 1:</vt:lpstr>
      <vt:lpstr>Quickfire derivatives - whiteboards</vt:lpstr>
      <vt:lpstr>Test your understanding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10</cp:revision>
  <dcterms:created xsi:type="dcterms:W3CDTF">2024-09-19T17:07:58Z</dcterms:created>
  <dcterms:modified xsi:type="dcterms:W3CDTF">2025-10-11T18:09:12Z</dcterms:modified>
</cp:coreProperties>
</file>