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57DC76-DC0D-4DF3-90AE-CF64195E8FB6}" v="1" dt="2025-09-22T13:18:25.4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270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9E0FD84D-EBF2-4B4F-981D-0BA3AD91397E}"/>
    <pc:docChg chg="modSld">
      <pc:chgData name="Craig Evans" userId="67c3870f2eabd1e7" providerId="LiveId" clId="{9E0FD84D-EBF2-4B4F-981D-0BA3AD91397E}" dt="2025-09-22T13:18:31.179" v="34" actId="20577"/>
      <pc:docMkLst>
        <pc:docMk/>
      </pc:docMkLst>
      <pc:sldChg chg="modSp mod">
        <pc:chgData name="Craig Evans" userId="67c3870f2eabd1e7" providerId="LiveId" clId="{9E0FD84D-EBF2-4B4F-981D-0BA3AD91397E}" dt="2025-09-22T13:18:31.179" v="34" actId="20577"/>
        <pc:sldMkLst>
          <pc:docMk/>
          <pc:sldMk cId="1324453292" sldId="265"/>
        </pc:sldMkLst>
        <pc:spChg chg="mod">
          <ac:chgData name="Craig Evans" userId="67c3870f2eabd1e7" providerId="LiveId" clId="{9E0FD84D-EBF2-4B4F-981D-0BA3AD91397E}" dt="2025-09-22T13:18:15.628" v="3" actId="20577"/>
          <ac:spMkLst>
            <pc:docMk/>
            <pc:sldMk cId="1324453292" sldId="265"/>
            <ac:spMk id="2" creationId="{AC39CC2E-7B3B-0996-D27F-08E596D06EB9}"/>
          </ac:spMkLst>
        </pc:spChg>
        <pc:spChg chg="mod">
          <ac:chgData name="Craig Evans" userId="67c3870f2eabd1e7" providerId="LiveId" clId="{9E0FD84D-EBF2-4B4F-981D-0BA3AD91397E}" dt="2025-09-22T13:18:31.179" v="34" actId="20577"/>
          <ac:spMkLst>
            <pc:docMk/>
            <pc:sldMk cId="1324453292" sldId="265"/>
            <ac:spMk id="3" creationId="{9DC1AF2B-569C-A665-3B2A-37A708934CD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9/22/2025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www.desmos.com/calculator/c2wl8thyhu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s://form.typeform.com/to/t4X8n0p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-2" y="-22177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318" y="292135"/>
            <a:ext cx="7355457" cy="1074210"/>
          </a:xfrm>
        </p:spPr>
        <p:txBody>
          <a:bodyPr>
            <a:normAutofit/>
          </a:bodyPr>
          <a:lstStyle/>
          <a:p>
            <a:r>
              <a:rPr lang="en-GB" dirty="0"/>
              <a:t>Unit 8.1 – parametric equations and coordinate geometry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C5830-C825-A2CE-8A7F-4FE8EAB17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</a:t>
            </a:r>
            <a:r>
              <a:rPr lang="en-GB" dirty="0" err="1"/>
              <a:t>ObjectiveS</a:t>
            </a:r>
            <a:r>
              <a:rPr lang="en-GB" dirty="0"/>
              <a:t>: introduction to parametric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F7223-1457-B5D9-04C0-266968D9D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understand how curves can be defined parametrically;</a:t>
            </a:r>
          </a:p>
          <a:p>
            <a:r>
              <a:rPr lang="en-GB" dirty="0"/>
              <a:t>To be able to convert simple parametric equations into a Cartesian equation;</a:t>
            </a:r>
          </a:p>
          <a:p>
            <a:r>
              <a:rPr lang="en-GB" dirty="0"/>
              <a:t>To solve coordinate geometry problems involving curves defined parametrically.</a:t>
            </a:r>
          </a:p>
          <a:p>
            <a:endParaRPr lang="en-GB" dirty="0"/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1FACEC91-1622-18C3-0DEB-D9F39CD1AF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3183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6F520-9038-5C15-A50D-E1ADF0181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introduction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6C32AD-FA47-5051-CECA-9B805C56B6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sz="2800" dirty="0"/>
                  <a:t>Sometimes, it is useful to describe movement of </a:t>
                </a:r>
                <a14:m>
                  <m:oMath xmlns:m="http://schemas.openxmlformats.org/officeDocument/2006/math">
                    <m:r>
                      <a:rPr lang="en-GB" sz="2800" i="1"/>
                      <m:t>𝑥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i="1"/>
                      <m:t>𝑦</m:t>
                    </m:r>
                  </m:oMath>
                </a14:m>
                <a:r>
                  <a:rPr lang="en-GB" sz="2800" dirty="0"/>
                  <a:t> directions in terms of a third parameter (often </a:t>
                </a:r>
                <a14:m>
                  <m:oMath xmlns:m="http://schemas.openxmlformats.org/officeDocument/2006/math">
                    <m:r>
                      <a:rPr lang="en-GB" sz="2800" i="1"/>
                      <m:t>𝑡</m:t>
                    </m:r>
                    <m:r>
                      <a:rPr lang="en-GB" sz="2800" i="1"/>
                      <m:t> </m:t>
                    </m:r>
                  </m:oMath>
                </a14:m>
                <a:r>
                  <a:rPr lang="en-GB" sz="2800" dirty="0"/>
                  <a:t>for time, or </a:t>
                </a:r>
                <a14:m>
                  <m:oMath xmlns:m="http://schemas.openxmlformats.org/officeDocument/2006/math">
                    <m:r>
                      <a:rPr lang="en-GB" sz="2800" i="1"/>
                      <m:t>𝜃</m:t>
                    </m:r>
                  </m:oMath>
                </a14:m>
                <a:r>
                  <a:rPr lang="en-GB" sz="2800" dirty="0"/>
                  <a:t> for angles). This is often the case in mechanics when considering the movement of an object or the distribution of a force.</a:t>
                </a:r>
              </a:p>
              <a:p>
                <a:r>
                  <a:rPr lang="en-GB" sz="2800" dirty="0"/>
                  <a:t>It can also be useful in pure mathematics, where to write the curve in Cartesian form (linking </a:t>
                </a:r>
                <a14:m>
                  <m:oMath xmlns:m="http://schemas.openxmlformats.org/officeDocument/2006/math">
                    <m:r>
                      <a:rPr lang="en-GB" sz="2800" i="1"/>
                      <m:t>𝑥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i="1"/>
                      <m:t>𝑦</m:t>
                    </m:r>
                  </m:oMath>
                </a14:m>
                <a:r>
                  <a:rPr lang="en-GB" sz="2800" dirty="0"/>
                  <a:t> directly) may be too complex or messy.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6C32AD-FA47-5051-CECA-9B805C56B6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66" t="-470" r="-1659" b="-10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46BD2198-5CA5-CDCA-6E40-B505BC37DD9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5920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50424-B9DE-9D2A-7F11-4D8A6FA73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81FC7-9351-31C3-2E08-9D20958AD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47" y="0"/>
            <a:ext cx="10287000" cy="584947"/>
          </a:xfrm>
        </p:spPr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Example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1FD5C7-5CBC-0F45-E714-C43E85EE71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1547" y="665627"/>
                <a:ext cx="10287000" cy="23330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2000" dirty="0"/>
                  <a:t>A curve is defined parametrically by the equations </a:t>
                </a:r>
                <a14:m>
                  <m:oMath xmlns:m="http://schemas.openxmlformats.org/officeDocument/2006/math">
                    <m:r>
                      <a:rPr lang="en-GB" sz="2000" i="1"/>
                      <m:t>𝑥</m:t>
                    </m:r>
                    <m:r>
                      <a:rPr lang="en-GB" sz="2000" i="1"/>
                      <m:t>=3</m:t>
                    </m:r>
                    <m:func>
                      <m:funcPr>
                        <m:ctrlPr>
                          <a:rPr lang="en-GB" sz="2000" i="1"/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/>
                          <m:t>cos</m:t>
                        </m:r>
                      </m:fName>
                      <m:e>
                        <m:r>
                          <a:rPr lang="en-GB" sz="2000" i="1"/>
                          <m:t>𝑡</m:t>
                        </m:r>
                      </m:e>
                    </m:func>
                    <m:r>
                      <a:rPr lang="en-GB" sz="2000" i="1"/>
                      <m:t>, </m:t>
                    </m:r>
                    <m:r>
                      <a:rPr lang="en-GB" sz="2000" i="1"/>
                      <m:t>𝑦</m:t>
                    </m:r>
                    <m:r>
                      <a:rPr lang="en-GB" sz="2000" i="1"/>
                      <m:t>=2</m:t>
                    </m:r>
                    <m:func>
                      <m:funcPr>
                        <m:ctrlPr>
                          <a:rPr lang="en-GB" sz="2000" i="1"/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/>
                          <m:t>sin</m:t>
                        </m:r>
                      </m:fName>
                      <m:e>
                        <m:r>
                          <a:rPr lang="en-GB" sz="2000" i="1"/>
                          <m:t>𝑡</m:t>
                        </m:r>
                      </m:e>
                    </m:func>
                  </m:oMath>
                </a14:m>
                <a:r>
                  <a:rPr lang="en-GB" sz="2000" dirty="0"/>
                  <a:t>, 	</a:t>
                </a:r>
              </a:p>
              <a:p>
                <a:pPr marL="0" indent="0">
                  <a:buNone/>
                </a:pPr>
                <a:r>
                  <a:rPr lang="en-GB" sz="2000" dirty="0"/>
                  <a:t>where </a:t>
                </a:r>
                <a14:m>
                  <m:oMath xmlns:m="http://schemas.openxmlformats.org/officeDocument/2006/math">
                    <m:r>
                      <a:rPr lang="en-GB" sz="2000" i="1"/>
                      <m:t>0≤</m:t>
                    </m:r>
                    <m:r>
                      <a:rPr lang="en-GB" sz="2000" i="1"/>
                      <m:t>𝑡</m:t>
                    </m:r>
                    <m:r>
                      <a:rPr lang="en-GB" sz="2000" i="1"/>
                      <m:t>≤2</m:t>
                    </m:r>
                    <m:r>
                      <a:rPr lang="en-GB" sz="2000" i="1"/>
                      <m:t>𝜋</m:t>
                    </m:r>
                  </m:oMath>
                </a14:m>
                <a:r>
                  <a:rPr lang="en-GB" sz="2000" dirty="0"/>
                  <a:t>. </a:t>
                </a:r>
              </a:p>
              <a:p>
                <a:pPr marL="0" indent="0">
                  <a:buNone/>
                </a:pPr>
                <a:r>
                  <a:rPr lang="en-GB" sz="2000" dirty="0"/>
                  <a:t>a) By completing the table of values below and plotting the graph, show that these equations represent an ellipse. </a:t>
                </a:r>
              </a:p>
              <a:p>
                <a:pPr marL="0" indent="0">
                  <a:buNone/>
                </a:pPr>
                <a:r>
                  <a:rPr lang="en-GB" sz="2000" dirty="0"/>
                  <a:t>b) Using the identity </a:t>
                </a:r>
                <a14:m>
                  <m:oMath xmlns:m="http://schemas.openxmlformats.org/officeDocument/2006/math">
                    <m:r>
                      <a:rPr lang="en-GB" sz="2000" i="1"/>
                      <m:t>𝑠𝑖</m:t>
                    </m:r>
                    <m:sSup>
                      <m:sSupPr>
                        <m:ctrlPr>
                          <a:rPr lang="en-GB" sz="2000" i="1"/>
                        </m:ctrlPr>
                      </m:sSupPr>
                      <m:e>
                        <m:r>
                          <a:rPr lang="en-GB" sz="2000" i="1"/>
                          <m:t>𝑛</m:t>
                        </m:r>
                      </m:e>
                      <m:sup>
                        <m:r>
                          <a:rPr lang="en-GB" sz="2000" i="1"/>
                          <m:t>2</m:t>
                        </m:r>
                      </m:sup>
                    </m:sSup>
                    <m:r>
                      <a:rPr lang="en-GB" sz="2000" i="1"/>
                      <m:t>𝑡</m:t>
                    </m:r>
                    <m:r>
                      <a:rPr lang="en-GB" sz="2000" i="1"/>
                      <m:t>+</m:t>
                    </m:r>
                    <m:r>
                      <a:rPr lang="en-GB" sz="2000" i="1"/>
                      <m:t>𝑐𝑜</m:t>
                    </m:r>
                    <m:sSup>
                      <m:sSupPr>
                        <m:ctrlPr>
                          <a:rPr lang="en-GB" sz="2000" i="1"/>
                        </m:ctrlPr>
                      </m:sSupPr>
                      <m:e>
                        <m:r>
                          <a:rPr lang="en-GB" sz="2000" i="1"/>
                          <m:t>𝑠</m:t>
                        </m:r>
                      </m:e>
                      <m:sup>
                        <m:r>
                          <a:rPr lang="en-GB" sz="2000" i="1"/>
                          <m:t>2</m:t>
                        </m:r>
                      </m:sup>
                    </m:sSup>
                    <m:r>
                      <a:rPr lang="en-GB" sz="2000" i="1"/>
                      <m:t>𝑡</m:t>
                    </m:r>
                    <m:r>
                      <a:rPr lang="en-GB" sz="2000" i="1"/>
                      <m:t>≡1</m:t>
                    </m:r>
                  </m:oMath>
                </a14:m>
                <a:r>
                  <a:rPr lang="en-GB" sz="2000" dirty="0"/>
                  <a:t>, find the Cartesian equation of the ellipse.</a:t>
                </a:r>
              </a:p>
              <a:p>
                <a:pPr marL="0" indent="0">
                  <a:buNone/>
                </a:pPr>
                <a:endParaRPr lang="en-GB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1FD5C7-5CBC-0F45-E714-C43E85EE71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547" y="665627"/>
                <a:ext cx="10287000" cy="2333067"/>
              </a:xfrm>
              <a:blipFill>
                <a:blip r:embed="rId2"/>
                <a:stretch>
                  <a:fillRect l="-592" b="-23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91BB398D-FAF5-D5E5-E0FE-2CE882C1D17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135744DE-71B8-826C-B057-F5DF274D11C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97126907"/>
                  </p:ext>
                </p:extLst>
              </p:nvPr>
            </p:nvGraphicFramePr>
            <p:xfrm>
              <a:off x="164465" y="2998694"/>
              <a:ext cx="6639560" cy="100050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04545">
                      <a:extLst>
                        <a:ext uri="{9D8B030D-6E8A-4147-A177-3AD203B41FA5}">
                          <a16:colId xmlns:a16="http://schemas.microsoft.com/office/drawing/2014/main" val="209004714"/>
                        </a:ext>
                      </a:extLst>
                    </a:gridCol>
                    <a:gridCol w="269240">
                      <a:extLst>
                        <a:ext uri="{9D8B030D-6E8A-4147-A177-3AD203B41FA5}">
                          <a16:colId xmlns:a16="http://schemas.microsoft.com/office/drawing/2014/main" val="490545231"/>
                        </a:ext>
                      </a:extLst>
                    </a:gridCol>
                    <a:gridCol w="447040">
                      <a:extLst>
                        <a:ext uri="{9D8B030D-6E8A-4147-A177-3AD203B41FA5}">
                          <a16:colId xmlns:a16="http://schemas.microsoft.com/office/drawing/2014/main" val="1141228862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316493071"/>
                        </a:ext>
                      </a:extLst>
                    </a:gridCol>
                    <a:gridCol w="256540">
                      <a:extLst>
                        <a:ext uri="{9D8B030D-6E8A-4147-A177-3AD203B41FA5}">
                          <a16:colId xmlns:a16="http://schemas.microsoft.com/office/drawing/2014/main" val="2675916984"/>
                        </a:ext>
                      </a:extLst>
                    </a:gridCol>
                    <a:gridCol w="536575">
                      <a:extLst>
                        <a:ext uri="{9D8B030D-6E8A-4147-A177-3AD203B41FA5}">
                          <a16:colId xmlns:a16="http://schemas.microsoft.com/office/drawing/2014/main" val="1312411606"/>
                        </a:ext>
                      </a:extLst>
                    </a:gridCol>
                    <a:gridCol w="567055">
                      <a:extLst>
                        <a:ext uri="{9D8B030D-6E8A-4147-A177-3AD203B41FA5}">
                          <a16:colId xmlns:a16="http://schemas.microsoft.com/office/drawing/2014/main" val="1317728682"/>
                        </a:ext>
                      </a:extLst>
                    </a:gridCol>
                    <a:gridCol w="328295">
                      <a:extLst>
                        <a:ext uri="{9D8B030D-6E8A-4147-A177-3AD203B41FA5}">
                          <a16:colId xmlns:a16="http://schemas.microsoft.com/office/drawing/2014/main" val="3641264067"/>
                        </a:ext>
                      </a:extLst>
                    </a:gridCol>
                    <a:gridCol w="578485">
                      <a:extLst>
                        <a:ext uri="{9D8B030D-6E8A-4147-A177-3AD203B41FA5}">
                          <a16:colId xmlns:a16="http://schemas.microsoft.com/office/drawing/2014/main" val="2280238034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:a16="http://schemas.microsoft.com/office/drawing/2014/main" val="698502837"/>
                        </a:ext>
                      </a:extLst>
                    </a:gridCol>
                    <a:gridCol w="323215">
                      <a:extLst>
                        <a:ext uri="{9D8B030D-6E8A-4147-A177-3AD203B41FA5}">
                          <a16:colId xmlns:a16="http://schemas.microsoft.com/office/drawing/2014/main" val="2306617299"/>
                        </a:ext>
                      </a:extLst>
                    </a:gridCol>
                    <a:gridCol w="513715">
                      <a:extLst>
                        <a:ext uri="{9D8B030D-6E8A-4147-A177-3AD203B41FA5}">
                          <a16:colId xmlns:a16="http://schemas.microsoft.com/office/drawing/2014/main" val="3877283954"/>
                        </a:ext>
                      </a:extLst>
                    </a:gridCol>
                    <a:gridCol w="596265">
                      <a:extLst>
                        <a:ext uri="{9D8B030D-6E8A-4147-A177-3AD203B41FA5}">
                          <a16:colId xmlns:a16="http://schemas.microsoft.com/office/drawing/2014/main" val="3886909850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1705447736"/>
                        </a:ext>
                      </a:extLst>
                    </a:gridCol>
                  </a:tblGrid>
                  <a:tr h="47117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00" kern="100">
                                    <a:effectLst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000" kern="100">
                              <a:effectLst/>
                            </a:rPr>
                            <a:t>0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00" kern="100">
                                        <a:effectLst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GB" sz="1000" kern="100">
                                        <a:effectLst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00" kern="100">
                                        <a:effectLst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GB" sz="1000" kern="100">
                                        <a:effectLst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00" kern="100">
                                        <a:effectLst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GB" sz="1000" kern="100">
                                        <a:effectLst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00" kern="100">
                                        <a:effectLst/>
                                      </a:rPr>
                                      <m:t>2</m:t>
                                    </m:r>
                                    <m:r>
                                      <a:rPr lang="en-GB" sz="1000" kern="100">
                                        <a:effectLst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GB" sz="1000" kern="100">
                                        <a:effectLst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00" kern="100">
                                        <a:effectLst/>
                                      </a:rPr>
                                      <m:t>5</m:t>
                                    </m:r>
                                    <m:r>
                                      <a:rPr lang="en-GB" sz="1000" kern="100">
                                        <a:effectLst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GB" sz="1000" kern="100">
                                        <a:effectLst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00" kern="100">
                                    <a:effectLst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00" kern="100">
                                        <a:effectLst/>
                                      </a:rPr>
                                      <m:t>7</m:t>
                                    </m:r>
                                    <m:r>
                                      <a:rPr lang="en-GB" sz="1000" kern="100">
                                        <a:effectLst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GB" sz="1000" kern="100">
                                        <a:effectLst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00" kern="100">
                                        <a:effectLst/>
                                      </a:rPr>
                                      <m:t>4</m:t>
                                    </m:r>
                                    <m:r>
                                      <a:rPr lang="en-GB" sz="1000" kern="100">
                                        <a:effectLst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GB" sz="1000" kern="100">
                                        <a:effectLst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00" kern="100">
                                        <a:effectLst/>
                                      </a:rPr>
                                      <m:t>3</m:t>
                                    </m:r>
                                    <m:r>
                                      <a:rPr lang="en-GB" sz="1000" kern="100">
                                        <a:effectLst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GB" sz="1000" kern="100">
                                        <a:effectLst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00" kern="100">
                                        <a:effectLst/>
                                      </a:rPr>
                                      <m:t>5</m:t>
                                    </m:r>
                                    <m:r>
                                      <a:rPr lang="en-GB" sz="1000" kern="100">
                                        <a:effectLst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GB" sz="1000" kern="100">
                                        <a:effectLst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00" kern="100">
                                        <a:effectLst/>
                                      </a:rPr>
                                      <m:t>11</m:t>
                                    </m:r>
                                    <m:r>
                                      <a:rPr lang="en-GB" sz="1000" kern="100">
                                        <a:effectLst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GB" sz="1000" kern="100">
                                        <a:effectLst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a:rPr lang="en-GB" sz="1000" kern="100">
                                  <a:effectLst/>
                                </a:rPr>
                                <m:t>2</m:t>
                              </m:r>
                              <m:r>
                                <a:rPr lang="en-GB" sz="1000" kern="100">
                                  <a:effectLst/>
                                </a:rPr>
                                <m:t>𝜋</m:t>
                              </m:r>
                            </m:oMath>
                          </a14:m>
                          <a:r>
                            <a:rPr lang="en-GB" sz="1000" kern="100">
                              <a:effectLst/>
                            </a:rPr>
                            <a:t> 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4001364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00" kern="100">
                                    <a:effectLst/>
                                  </a:rPr>
                                  <m:t>𝑥</m:t>
                                </m:r>
                                <m:r>
                                  <a:rPr lang="en-GB" sz="1000" kern="100">
                                    <a:effectLst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GB" sz="1000" kern="100">
                                        <a:effectLst/>
                                      </a:rPr>
                                      <m:t>3 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GB" sz="1000" kern="100">
                                        <a:effectLst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GB" sz="1000" kern="100">
                                        <a:effectLst/>
                                      </a:rPr>
                                      <m:t>𝑡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3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0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-3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0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3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9637969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00" kern="100">
                                    <a:effectLst/>
                                  </a:rPr>
                                  <m:t>𝑦</m:t>
                                </m:r>
                                <m:r>
                                  <a:rPr lang="en-GB" sz="1000" kern="100">
                                    <a:effectLst/>
                                  </a:rPr>
                                  <m:t>=2</m:t>
                                </m:r>
                                <m:func>
                                  <m:funcPr>
                                    <m:ctrlPr>
                                      <a:rPr lang="en-GB" sz="1000" kern="100">
                                        <a:effectLst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000" kern="100">
                                        <a:effectLst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GB" sz="1000" kern="100">
                                        <a:effectLst/>
                                      </a:rPr>
                                      <m:t>𝑡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0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1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2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1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0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-1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-2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-1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 dirty="0">
                              <a:effectLst/>
                            </a:rPr>
                            <a:t>0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3389026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135744DE-71B8-826C-B057-F5DF274D11C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97126907"/>
                  </p:ext>
                </p:extLst>
              </p:nvPr>
            </p:nvGraphicFramePr>
            <p:xfrm>
              <a:off x="164465" y="2998694"/>
              <a:ext cx="6639560" cy="100050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04545">
                      <a:extLst>
                        <a:ext uri="{9D8B030D-6E8A-4147-A177-3AD203B41FA5}">
                          <a16:colId xmlns:a16="http://schemas.microsoft.com/office/drawing/2014/main" val="209004714"/>
                        </a:ext>
                      </a:extLst>
                    </a:gridCol>
                    <a:gridCol w="269240">
                      <a:extLst>
                        <a:ext uri="{9D8B030D-6E8A-4147-A177-3AD203B41FA5}">
                          <a16:colId xmlns:a16="http://schemas.microsoft.com/office/drawing/2014/main" val="490545231"/>
                        </a:ext>
                      </a:extLst>
                    </a:gridCol>
                    <a:gridCol w="447040">
                      <a:extLst>
                        <a:ext uri="{9D8B030D-6E8A-4147-A177-3AD203B41FA5}">
                          <a16:colId xmlns:a16="http://schemas.microsoft.com/office/drawing/2014/main" val="1141228862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316493071"/>
                        </a:ext>
                      </a:extLst>
                    </a:gridCol>
                    <a:gridCol w="256540">
                      <a:extLst>
                        <a:ext uri="{9D8B030D-6E8A-4147-A177-3AD203B41FA5}">
                          <a16:colId xmlns:a16="http://schemas.microsoft.com/office/drawing/2014/main" val="2675916984"/>
                        </a:ext>
                      </a:extLst>
                    </a:gridCol>
                    <a:gridCol w="536575">
                      <a:extLst>
                        <a:ext uri="{9D8B030D-6E8A-4147-A177-3AD203B41FA5}">
                          <a16:colId xmlns:a16="http://schemas.microsoft.com/office/drawing/2014/main" val="1312411606"/>
                        </a:ext>
                      </a:extLst>
                    </a:gridCol>
                    <a:gridCol w="567055">
                      <a:extLst>
                        <a:ext uri="{9D8B030D-6E8A-4147-A177-3AD203B41FA5}">
                          <a16:colId xmlns:a16="http://schemas.microsoft.com/office/drawing/2014/main" val="1317728682"/>
                        </a:ext>
                      </a:extLst>
                    </a:gridCol>
                    <a:gridCol w="328295">
                      <a:extLst>
                        <a:ext uri="{9D8B030D-6E8A-4147-A177-3AD203B41FA5}">
                          <a16:colId xmlns:a16="http://schemas.microsoft.com/office/drawing/2014/main" val="3641264067"/>
                        </a:ext>
                      </a:extLst>
                    </a:gridCol>
                    <a:gridCol w="578485">
                      <a:extLst>
                        <a:ext uri="{9D8B030D-6E8A-4147-A177-3AD203B41FA5}">
                          <a16:colId xmlns:a16="http://schemas.microsoft.com/office/drawing/2014/main" val="2280238034"/>
                        </a:ext>
                      </a:extLst>
                    </a:gridCol>
                    <a:gridCol w="584200">
                      <a:extLst>
                        <a:ext uri="{9D8B030D-6E8A-4147-A177-3AD203B41FA5}">
                          <a16:colId xmlns:a16="http://schemas.microsoft.com/office/drawing/2014/main" val="698502837"/>
                        </a:ext>
                      </a:extLst>
                    </a:gridCol>
                    <a:gridCol w="323215">
                      <a:extLst>
                        <a:ext uri="{9D8B030D-6E8A-4147-A177-3AD203B41FA5}">
                          <a16:colId xmlns:a16="http://schemas.microsoft.com/office/drawing/2014/main" val="2306617299"/>
                        </a:ext>
                      </a:extLst>
                    </a:gridCol>
                    <a:gridCol w="513715">
                      <a:extLst>
                        <a:ext uri="{9D8B030D-6E8A-4147-A177-3AD203B41FA5}">
                          <a16:colId xmlns:a16="http://schemas.microsoft.com/office/drawing/2014/main" val="3877283954"/>
                        </a:ext>
                      </a:extLst>
                    </a:gridCol>
                    <a:gridCol w="596265">
                      <a:extLst>
                        <a:ext uri="{9D8B030D-6E8A-4147-A177-3AD203B41FA5}">
                          <a16:colId xmlns:a16="http://schemas.microsoft.com/office/drawing/2014/main" val="3886909850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1705447736"/>
                        </a:ext>
                      </a:extLst>
                    </a:gridCol>
                  </a:tblGrid>
                  <a:tr h="47117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758" t="-7692" r="-729545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000" kern="100">
                              <a:effectLst/>
                            </a:rPr>
                            <a:t>0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239189" t="-7692" r="-1141892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278889" t="-7692" r="-838889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811905" t="-7692" r="-1697619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435227" t="-7692" r="-710227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501064" t="-7692" r="-564894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1066038" t="-7692" r="-901887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643750" t="-7692" r="-397917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743750" t="-7692" r="-297917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1528302" t="-7692" r="-439623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1027381" t="-7692" r="-177381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966327" t="-7692" r="-52041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2223404" t="-7692" r="-8511" b="-1153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40013648"/>
                      </a:ext>
                    </a:extLst>
                  </a:tr>
                  <a:tr h="264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758" t="-190909" r="-729545" b="-1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3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0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-3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0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3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96379692"/>
                      </a:ext>
                    </a:extLst>
                  </a:tr>
                  <a:tr h="264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758" t="-290909" r="-729545" b="-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0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1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2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1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0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-1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-2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>
                              <a:effectLst/>
                            </a:rPr>
                            <a:t>-1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200" kern="100" dirty="0">
                              <a:effectLst/>
                            </a:rPr>
                            <a:t>0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3389026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253EF3C-30A6-DDD2-234E-6345F8B3B6E3}"/>
              </a:ext>
            </a:extLst>
          </p:cNvPr>
          <p:cNvSpPr txBox="1"/>
          <p:nvPr/>
        </p:nvSpPr>
        <p:spPr>
          <a:xfrm>
            <a:off x="1240827" y="3426949"/>
            <a:ext cx="564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2.6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590691-5FFA-5988-8639-FBA698EB4B04}"/>
              </a:ext>
            </a:extLst>
          </p:cNvPr>
          <p:cNvSpPr txBox="1"/>
          <p:nvPr/>
        </p:nvSpPr>
        <p:spPr>
          <a:xfrm>
            <a:off x="1720438" y="3445624"/>
            <a:ext cx="564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1.5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858B996-00DB-9A54-971E-D8CF35720BAB}"/>
              </a:ext>
            </a:extLst>
          </p:cNvPr>
          <p:cNvSpPr txBox="1"/>
          <p:nvPr/>
        </p:nvSpPr>
        <p:spPr>
          <a:xfrm>
            <a:off x="1655442" y="3660646"/>
            <a:ext cx="6947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1.73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3D0328-28DB-8A40-0B76-03DA5E442784}"/>
              </a:ext>
            </a:extLst>
          </p:cNvPr>
          <p:cNvSpPr txBox="1"/>
          <p:nvPr/>
        </p:nvSpPr>
        <p:spPr>
          <a:xfrm>
            <a:off x="2525206" y="3431875"/>
            <a:ext cx="564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-1.5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66C43E4-9812-3055-74BE-6E46FE9E7197}"/>
              </a:ext>
            </a:extLst>
          </p:cNvPr>
          <p:cNvSpPr txBox="1"/>
          <p:nvPr/>
        </p:nvSpPr>
        <p:spPr>
          <a:xfrm>
            <a:off x="2460213" y="3697995"/>
            <a:ext cx="6656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1.73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CFF16E4-6355-E80F-2468-B179DDE59010}"/>
              </a:ext>
            </a:extLst>
          </p:cNvPr>
          <p:cNvSpPr txBox="1"/>
          <p:nvPr/>
        </p:nvSpPr>
        <p:spPr>
          <a:xfrm>
            <a:off x="3047585" y="3426949"/>
            <a:ext cx="564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-2.6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C8D683-EA3E-7639-E039-B02E4E8ED351}"/>
              </a:ext>
            </a:extLst>
          </p:cNvPr>
          <p:cNvSpPr txBox="1"/>
          <p:nvPr/>
        </p:nvSpPr>
        <p:spPr>
          <a:xfrm>
            <a:off x="3977116" y="3426949"/>
            <a:ext cx="564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-2.6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AAA4E5-6FD9-020B-448A-ACC16A84083A}"/>
              </a:ext>
            </a:extLst>
          </p:cNvPr>
          <p:cNvSpPr txBox="1"/>
          <p:nvPr/>
        </p:nvSpPr>
        <p:spPr>
          <a:xfrm>
            <a:off x="4541893" y="3426949"/>
            <a:ext cx="564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-1.5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EA0DA7-1F6B-93AD-BB4E-DAB2105513A0}"/>
              </a:ext>
            </a:extLst>
          </p:cNvPr>
          <p:cNvSpPr txBox="1"/>
          <p:nvPr/>
        </p:nvSpPr>
        <p:spPr>
          <a:xfrm>
            <a:off x="4409101" y="3679321"/>
            <a:ext cx="697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-1.73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C22DC59-0A61-BC16-810E-CAD1670C952C}"/>
              </a:ext>
            </a:extLst>
          </p:cNvPr>
          <p:cNvSpPr txBox="1"/>
          <p:nvPr/>
        </p:nvSpPr>
        <p:spPr>
          <a:xfrm>
            <a:off x="5428314" y="3426949"/>
            <a:ext cx="564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1.5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991A6B-6666-D770-92E4-3E18EB09E272}"/>
              </a:ext>
            </a:extLst>
          </p:cNvPr>
          <p:cNvSpPr txBox="1"/>
          <p:nvPr/>
        </p:nvSpPr>
        <p:spPr>
          <a:xfrm>
            <a:off x="5322662" y="3697995"/>
            <a:ext cx="697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-1.73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4439195-1054-3B9B-F468-BDD5BA282ED2}"/>
              </a:ext>
            </a:extLst>
          </p:cNvPr>
          <p:cNvSpPr txBox="1"/>
          <p:nvPr/>
        </p:nvSpPr>
        <p:spPr>
          <a:xfrm>
            <a:off x="5993091" y="3433727"/>
            <a:ext cx="564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2.6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BD97D8E-2311-DD5D-B468-7B2D9FF29775}"/>
              </a:ext>
            </a:extLst>
          </p:cNvPr>
          <p:cNvSpPr txBox="1"/>
          <p:nvPr/>
        </p:nvSpPr>
        <p:spPr>
          <a:xfrm>
            <a:off x="2213349" y="1217540"/>
            <a:ext cx="2841811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bg1"/>
                </a:solidFill>
              </a:rPr>
              <a:t>Make sure you are in radians!!!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A1E0755-69E4-CFD4-49CC-EE48D651F7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2645" y="2998694"/>
            <a:ext cx="4999520" cy="348662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34EB27B-C09B-538E-45E5-7E60C98367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465" y="4307595"/>
            <a:ext cx="5339467" cy="1685746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32E52A5C-3C67-A701-1389-19664F4D1822}"/>
              </a:ext>
            </a:extLst>
          </p:cNvPr>
          <p:cNvSpPr txBox="1"/>
          <p:nvPr/>
        </p:nvSpPr>
        <p:spPr>
          <a:xfrm>
            <a:off x="-360307" y="6043422"/>
            <a:ext cx="5641040" cy="674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0385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latin typeface="DengXia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Investigate this curve at: </a:t>
            </a:r>
            <a:r>
              <a:rPr lang="en-GB" sz="1800" u="sng" kern="100" dirty="0">
                <a:solidFill>
                  <a:srgbClr val="467886"/>
                </a:solidFill>
                <a:effectLst/>
                <a:latin typeface="DengXia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  <a:hlinkClick r:id="rId7"/>
              </a:rPr>
              <a:t>https://www.desmos.com/calculator/c2wl8thyhu</a:t>
            </a:r>
            <a:endParaRPr lang="en-GB" sz="1600" kern="100" dirty="0">
              <a:effectLst/>
              <a:latin typeface="Aptos" panose="020B00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E836D7-A5C4-A230-C285-26901B673566}"/>
              </a:ext>
            </a:extLst>
          </p:cNvPr>
          <p:cNvSpPr txBox="1"/>
          <p:nvPr/>
        </p:nvSpPr>
        <p:spPr>
          <a:xfrm>
            <a:off x="8924553" y="2579460"/>
            <a:ext cx="2061696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bg1"/>
                </a:solidFill>
              </a:rPr>
              <a:t>e.g. the form y = f(x)</a:t>
            </a:r>
          </a:p>
        </p:txBody>
      </p:sp>
    </p:spTree>
    <p:extLst>
      <p:ext uri="{BB962C8B-B14F-4D97-AF65-F5344CB8AC3E}">
        <p14:creationId xmlns:p14="http://schemas.microsoft.com/office/powerpoint/2010/main" val="199852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 animBg="1"/>
      <p:bldP spid="28" grpId="0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CC6CF-9D77-365C-8128-EC814C580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74CE6-DFD6-81D1-1AA5-6EE55D2C2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" y="71438"/>
            <a:ext cx="395567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B80D6-CCC2-F1BE-0C82-0CD40F8DC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06" y="598394"/>
            <a:ext cx="10287000" cy="840444"/>
          </a:xfrm>
        </p:spPr>
        <p:txBody>
          <a:bodyPr>
            <a:normAutofit/>
          </a:bodyPr>
          <a:lstStyle/>
          <a:p>
            <a:r>
              <a:rPr lang="en-GB" dirty="0"/>
              <a:t>Where the parametric equations are non-trigonometric, we can usually find the Cartesian equation relatively simply by a combination of rearrangement and substitution. </a:t>
            </a:r>
            <a:endParaRPr lang="en-GB" sz="2800" dirty="0"/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BCEDED2-D5E2-C8D2-199C-370C199FFF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423936-2CD9-2020-DE8F-28FE93838726}"/>
              </a:ext>
            </a:extLst>
          </p:cNvPr>
          <p:cNvSpPr txBox="1"/>
          <p:nvPr/>
        </p:nvSpPr>
        <p:spPr>
          <a:xfrm>
            <a:off x="384921" y="1545742"/>
            <a:ext cx="966003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i="0" u="none" strike="noStrike" baseline="0" dirty="0">
                <a:solidFill>
                  <a:srgbClr val="000000"/>
                </a:solidFill>
              </a:rPr>
              <a:t>A curve is defined by parametric equations </a:t>
            </a:r>
            <a:r>
              <a:rPr lang="en-GB" sz="1800" i="0" u="none" strike="noStrike" baseline="0" dirty="0">
                <a:solidFill>
                  <a:srgbClr val="000000"/>
                </a:solidFill>
              </a:rPr>
              <a:t>𝑥 = 3−𝑡, 𝑦 = 2𝑡², for −3 ≤ 𝑡 ≤ 3. </a:t>
            </a: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</a:rPr>
              <a:t>a) Find the coordinates of the point where 𝑡 = 1. </a:t>
            </a: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</a:rPr>
              <a:t>b) Find a Cartesian equation of the curve, stating the domain and range. 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A52E16-94A3-E2DB-380C-40AA4F24B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807" y="2689883"/>
            <a:ext cx="5625288" cy="127652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AA97BB9-9D65-18B7-B36E-5C8163981D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1968" y="2662130"/>
            <a:ext cx="4925112" cy="153373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EBFC51-3F38-B6A6-9AC5-ECD9618387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1968" y="4428229"/>
            <a:ext cx="4686954" cy="154326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3CE20FB-5BAB-6038-1605-9E30BECB035D}"/>
              </a:ext>
            </a:extLst>
          </p:cNvPr>
          <p:cNvSpPr txBox="1"/>
          <p:nvPr/>
        </p:nvSpPr>
        <p:spPr>
          <a:xfrm>
            <a:off x="384921" y="4771165"/>
            <a:ext cx="5814174" cy="1200329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GB" sz="1800" b="1" i="0" u="none" strike="noStrike" baseline="0" dirty="0">
                <a:solidFill>
                  <a:schemeClr val="bg1"/>
                </a:solidFill>
                <a:latin typeface="DengXian" panose="02010600030101010101" pitchFamily="2" charset="-122"/>
              </a:rPr>
              <a:t>Key Point: </a:t>
            </a:r>
            <a:r>
              <a:rPr lang="en-GB" sz="1800" b="0" i="0" u="none" strike="noStrike" baseline="0" dirty="0">
                <a:solidFill>
                  <a:schemeClr val="bg1"/>
                </a:solidFill>
                <a:latin typeface="DengXian" panose="02010600030101010101" pitchFamily="2" charset="-122"/>
              </a:rPr>
              <a:t>To find the domain and range of a parametric curve, we can just consider the possible values of the </a:t>
            </a:r>
            <a:r>
              <a:rPr lang="en-GB" sz="1800" b="0" i="0" u="none" strike="noStrike" baseline="0" dirty="0">
                <a:solidFill>
                  <a:schemeClr val="bg1"/>
                </a:solidFill>
                <a:latin typeface="Cambria Math" panose="02040503050406030204" pitchFamily="18" charset="0"/>
              </a:rPr>
              <a:t>𝑥 </a:t>
            </a:r>
            <a:r>
              <a:rPr lang="en-GB" sz="1800" b="0" i="0" u="none" strike="noStrike" baseline="0" dirty="0">
                <a:solidFill>
                  <a:schemeClr val="bg1"/>
                </a:solidFill>
                <a:latin typeface="DengXian" panose="02010600030101010101" pitchFamily="2" charset="-122"/>
              </a:rPr>
              <a:t>(domain) and </a:t>
            </a:r>
            <a:r>
              <a:rPr lang="en-GB" sz="1800" b="0" i="0" u="none" strike="noStrike" baseline="0" dirty="0">
                <a:solidFill>
                  <a:schemeClr val="bg1"/>
                </a:solidFill>
                <a:latin typeface="Cambria Math" panose="02040503050406030204" pitchFamily="18" charset="0"/>
              </a:rPr>
              <a:t>𝑦 </a:t>
            </a:r>
            <a:r>
              <a:rPr lang="en-GB" sz="1800" b="0" i="0" u="none" strike="noStrike" baseline="0" dirty="0">
                <a:solidFill>
                  <a:schemeClr val="bg1"/>
                </a:solidFill>
                <a:latin typeface="DengXian" panose="02010600030101010101" pitchFamily="2" charset="-122"/>
              </a:rPr>
              <a:t>(range) parameters - it arguably makes life easier! 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18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AF640-9609-B1FF-D959-CE8CDD92B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B1727-AB1B-473D-1EFF-ED3766CB6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" y="71438"/>
            <a:ext cx="395567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677C1E69-CB9C-84AB-1A92-43678C19D4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934EDBE-3FE4-AA8E-C6B2-D65B6CA91AC9}"/>
                  </a:ext>
                </a:extLst>
              </p:cNvPr>
              <p:cNvSpPr txBox="1"/>
              <p:nvPr/>
            </p:nvSpPr>
            <p:spPr>
              <a:xfrm>
                <a:off x="210109" y="2122179"/>
                <a:ext cx="5814174" cy="92333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800" b="1" i="0" u="none" strike="noStrike" baseline="0" dirty="0">
                    <a:solidFill>
                      <a:schemeClr val="bg1"/>
                    </a:solidFill>
                    <a:latin typeface="DengXian" panose="02010600030101010101" pitchFamily="2" charset="-122"/>
                  </a:rPr>
                  <a:t>Key Point: </a:t>
                </a:r>
                <a:r>
                  <a:rPr lang="en-GB" sz="1800" b="0" i="0" u="none" strike="noStrike" baseline="0" dirty="0">
                    <a:solidFill>
                      <a:schemeClr val="bg1"/>
                    </a:solidFill>
                    <a:latin typeface="DengXian" panose="02010600030101010101" pitchFamily="2" charset="-122"/>
                  </a:rPr>
                  <a:t>A coordinate is of the form </a:t>
                </a:r>
                <a14:m>
                  <m:oMath xmlns:m="http://schemas.openxmlformats.org/officeDocument/2006/math">
                    <m:r>
                      <a:rPr lang="en-GB" sz="1800" b="0" i="1" u="none" strike="noStrike" baseline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1800" b="0" i="1" u="none" strike="noStrike" baseline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800" b="0" i="1" u="none" strike="noStrike" baseline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1800" b="0" i="1" u="none" strike="noStrike" baseline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800" b="0" i="1" u="none" strike="noStrike" baseline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– if we know a coordinate we can substitute the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and/or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values into the respective parametric equation.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934EDBE-3FE4-AA8E-C6B2-D65B6CA91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109" y="2122179"/>
                <a:ext cx="5814174" cy="923330"/>
              </a:xfrm>
              <a:prstGeom prst="rect">
                <a:avLst/>
              </a:prstGeom>
              <a:blipFill>
                <a:blip r:embed="rId3"/>
                <a:stretch>
                  <a:fillRect l="-839" t="-3947" r="-1258"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5">
            <a:extLst>
              <a:ext uri="{FF2B5EF4-FFF2-40B4-BE49-F238E27FC236}">
                <a16:creationId xmlns:a16="http://schemas.microsoft.com/office/drawing/2014/main" id="{191E0FDA-F272-5A67-A601-D455E5EFE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6">
                <a:extLst>
                  <a:ext uri="{FF2B5EF4-FFF2-40B4-BE49-F238E27FC236}">
                    <a16:creationId xmlns:a16="http://schemas.microsoft.com/office/drawing/2014/main" id="{FF8ED989-E90E-D2A3-E2BE-51DA3784EC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254" y="538679"/>
                <a:ext cx="8195577" cy="14465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The curve shown in the image is defined parametrically by equations 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𝑝</m:t>
                    </m:r>
                    <m:sSup>
                      <m:sSupPr>
                        <m:ctrlPr>
                          <a:rPr kumimoji="0" lang="en-GB" altLang="en-US" sz="20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0" lang="en-GB" altLang="en-US" sz="20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p>
                        <m:r>
                          <a:rPr kumimoji="0" lang="en-GB" altLang="en-US" sz="20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−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𝑡</m:t>
                    </m:r>
                  </m:oMath>
                </a14:m>
                <a:r>
                  <a:rPr kumimoji="0" lang="en-GB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𝑦</m:t>
                    </m:r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kumimoji="0" lang="en-GB" altLang="en-US" sz="20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0" lang="en-GB" altLang="en-US" sz="20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p>
                        <m:r>
                          <a:rPr kumimoji="0" lang="en-GB" altLang="en-US" sz="20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  <m:r>
                      <a:rPr kumimoji="0" lang="en-GB" alt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−8</m:t>
                    </m:r>
                  </m:oMath>
                </a14:m>
                <a:r>
                  <a:rPr kumimoji="0" lang="en-GB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,  where </a:t>
                </a:r>
                <a:r>
                  <a:rPr kumimoji="0" lang="en-GB" altLang="en-US" sz="20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p</a:t>
                </a:r>
                <a:r>
                  <a:rPr kumimoji="0" lang="en-GB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 is a constant. 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a) Given that the curve passes through </a:t>
                </a:r>
                <a:r>
                  <a:rPr kumimoji="0" lang="en-GB" altLang="en-US" sz="20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(4, 0)</a:t>
                </a:r>
                <a:r>
                  <a:rPr kumimoji="0" lang="en-GB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, find the value of </a:t>
                </a:r>
                <a:r>
                  <a:rPr kumimoji="0" lang="en-GB" altLang="en-US" sz="20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p</a:t>
                </a:r>
                <a:r>
                  <a:rPr kumimoji="0" lang="en-GB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.</a:t>
                </a:r>
                <a:endParaRPr kumimoji="0" lang="en-GB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b) Find the coordinates of the points where the curve intersects the </a:t>
                </a:r>
                <a:r>
                  <a:rPr kumimoji="0" lang="en-GB" altLang="en-US" sz="20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y</a:t>
                </a:r>
                <a:r>
                  <a:rPr kumimoji="0" lang="en-GB" alt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-axis.</a:t>
                </a:r>
                <a:endParaRPr kumimoji="0" lang="en-GB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15" name="Rectangle 6">
                <a:extLst>
                  <a:ext uri="{FF2B5EF4-FFF2-40B4-BE49-F238E27FC236}">
                    <a16:creationId xmlns:a16="http://schemas.microsoft.com/office/drawing/2014/main" id="{FF8ED989-E90E-D2A3-E2BE-51DA3784EC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254" y="538679"/>
                <a:ext cx="8195577" cy="1446550"/>
              </a:xfrm>
              <a:prstGeom prst="rect">
                <a:avLst/>
              </a:prstGeom>
              <a:blipFill>
                <a:blip r:embed="rId4"/>
                <a:stretch>
                  <a:fillRect l="-818" t="-1681" b="-714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 descr="A red line with green lines&#10;&#10;AI-generated content may be incorrect.">
            <a:extLst>
              <a:ext uri="{FF2B5EF4-FFF2-40B4-BE49-F238E27FC236}">
                <a16:creationId xmlns:a16="http://schemas.microsoft.com/office/drawing/2014/main" id="{E20F55A2-402D-D61B-DE02-558BCD30A7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660" y="303231"/>
            <a:ext cx="3268045" cy="467725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35B1D88-38F7-C752-5149-E1FC451DFB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3219" y="3182459"/>
            <a:ext cx="4850281" cy="169476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ABA2F54-8795-D06D-1177-C9188847D2D9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b="41689"/>
          <a:stretch>
            <a:fillRect/>
          </a:stretch>
        </p:blipFill>
        <p:spPr>
          <a:xfrm>
            <a:off x="6338854" y="2066708"/>
            <a:ext cx="5497175" cy="159332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8B0A696-53AB-D692-0781-70930882C71B}"/>
                  </a:ext>
                </a:extLst>
              </p:cNvPr>
              <p:cNvSpPr txBox="1"/>
              <p:nvPr/>
            </p:nvSpPr>
            <p:spPr>
              <a:xfrm>
                <a:off x="293219" y="5116682"/>
                <a:ext cx="5814174" cy="92333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800" b="1" i="0" u="none" strike="noStrike" baseline="0" dirty="0">
                    <a:solidFill>
                      <a:schemeClr val="bg1"/>
                    </a:solidFill>
                    <a:latin typeface="DengXian" panose="02010600030101010101" pitchFamily="2" charset="-122"/>
                  </a:rPr>
                  <a:t>Key Point: </a:t>
                </a:r>
                <a:r>
                  <a:rPr lang="en-GB" sz="1800" b="0" i="0" u="none" strike="noStrike" baseline="0" dirty="0">
                    <a:solidFill>
                      <a:schemeClr val="bg1"/>
                    </a:solidFill>
                    <a:latin typeface="DengXian" panose="02010600030101010101" pitchFamily="2" charset="-122"/>
                  </a:rPr>
                  <a:t>A curve intersects</a:t>
                </a:r>
                <a:r>
                  <a:rPr lang="en-GB" sz="1800" b="0" i="0" u="none" strike="noStrike" dirty="0">
                    <a:solidFill>
                      <a:schemeClr val="bg1"/>
                    </a:solidFill>
                    <a:latin typeface="DengXian" panose="02010600030101010101" pitchFamily="2" charset="-122"/>
                  </a:rPr>
                  <a:t> the </a:t>
                </a:r>
                <a14:m>
                  <m:oMath xmlns:m="http://schemas.openxmlformats.org/officeDocument/2006/math">
                    <m:r>
                      <a:rPr lang="en-GB" sz="1800" b="0" i="1" u="none" strike="noStrike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-axis when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– again, we can substitute this into our parametric equation for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to find the value(s) of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which this is true for!</a:t>
                </a: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8B0A696-53AB-D692-0781-70930882C7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219" y="5116682"/>
                <a:ext cx="5814174" cy="923330"/>
              </a:xfrm>
              <a:prstGeom prst="rect">
                <a:avLst/>
              </a:prstGeom>
              <a:blipFill>
                <a:blip r:embed="rId8"/>
                <a:stretch>
                  <a:fillRect l="-839" t="-3947" r="-524"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Picture 19">
            <a:extLst>
              <a:ext uri="{FF2B5EF4-FFF2-40B4-BE49-F238E27FC236}">
                <a16:creationId xmlns:a16="http://schemas.microsoft.com/office/drawing/2014/main" id="{39F35779-8067-7F26-84AF-84AACB90D64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59211"/>
          <a:stretch>
            <a:fillRect/>
          </a:stretch>
        </p:blipFill>
        <p:spPr>
          <a:xfrm>
            <a:off x="6338853" y="4091662"/>
            <a:ext cx="5497175" cy="111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79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C52D1-2C80-8434-9E59-3100D2D92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10F5-41AC-0B5D-1963-5F8CC5C4E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" y="71438"/>
            <a:ext cx="395567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4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58A13C66-5D11-EA90-07F7-FD83FA8F7B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3177089-0E8E-A10C-9C66-B7D33E810BA8}"/>
                  </a:ext>
                </a:extLst>
              </p:cNvPr>
              <p:cNvSpPr txBox="1"/>
              <p:nvPr/>
            </p:nvSpPr>
            <p:spPr>
              <a:xfrm>
                <a:off x="85163" y="1475849"/>
                <a:ext cx="5814174" cy="92333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800" b="1" i="0" u="none" strike="noStrike" baseline="0" dirty="0">
                    <a:solidFill>
                      <a:schemeClr val="bg1"/>
                    </a:solidFill>
                    <a:latin typeface="DengXian" panose="02010600030101010101" pitchFamily="2" charset="-122"/>
                  </a:rPr>
                  <a:t>Key Point: </a:t>
                </a:r>
                <a:r>
                  <a:rPr lang="en-GB" sz="1800" b="0" i="0" u="none" strike="noStrike" baseline="0" dirty="0">
                    <a:solidFill>
                      <a:schemeClr val="bg1"/>
                    </a:solidFill>
                    <a:latin typeface="DengXian" panose="02010600030101010101" pitchFamily="2" charset="-122"/>
                  </a:rPr>
                  <a:t>At points of intersection,</a:t>
                </a:r>
                <a:r>
                  <a:rPr lang="en-GB" sz="1800" b="0" i="0" u="none" strike="noStrike" dirty="0">
                    <a:solidFill>
                      <a:schemeClr val="bg1"/>
                    </a:solidFill>
                    <a:latin typeface="DengXian" panose="02010600030101010101" pitchFamily="2" charset="-122"/>
                  </a:rPr>
                  <a:t> both equations must be satisfied. This means we can substitute our parametric equations for </a:t>
                </a:r>
                <a14:m>
                  <m:oMath xmlns:m="http://schemas.openxmlformats.org/officeDocument/2006/math">
                    <m:r>
                      <a:rPr lang="en-GB" sz="1800" b="0" i="1" u="none" strike="noStrike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into the Cartesian equation to solve!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3177089-0E8E-A10C-9C66-B7D33E810B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63" y="1475849"/>
                <a:ext cx="5814174" cy="923330"/>
              </a:xfrm>
              <a:prstGeom prst="rect">
                <a:avLst/>
              </a:prstGeom>
              <a:blipFill>
                <a:blip r:embed="rId3"/>
                <a:stretch>
                  <a:fillRect l="-943" t="-3289" r="-1363"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5">
            <a:extLst>
              <a:ext uri="{FF2B5EF4-FFF2-40B4-BE49-F238E27FC236}">
                <a16:creationId xmlns:a16="http://schemas.microsoft.com/office/drawing/2014/main" id="{35081136-A065-549E-F8E6-411C5650F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6">
                <a:extLst>
                  <a:ext uri="{FF2B5EF4-FFF2-40B4-BE49-F238E27FC236}">
                    <a16:creationId xmlns:a16="http://schemas.microsoft.com/office/drawing/2014/main" id="{3E177C3E-6482-9CCA-C558-BA37463834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551026"/>
                <a:ext cx="11296619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GB" sz="2400" dirty="0"/>
                  <a:t>The curve </a:t>
                </a:r>
                <a14:m>
                  <m:oMath xmlns:m="http://schemas.openxmlformats.org/officeDocument/2006/math">
                    <m:r>
                      <a:rPr lang="en-GB" sz="2400" i="1"/>
                      <m:t>𝐶</m:t>
                    </m:r>
                  </m:oMath>
                </a14:m>
                <a:r>
                  <a:rPr lang="en-GB" sz="2400" dirty="0"/>
                  <a:t> is defined by parametric equations </a:t>
                </a:r>
                <a14:m>
                  <m:oMath xmlns:m="http://schemas.openxmlformats.org/officeDocument/2006/math">
                    <m:r>
                      <a:rPr lang="en-GB" sz="2400" i="1"/>
                      <m:t>𝑥</m:t>
                    </m:r>
                    <m:r>
                      <a:rPr lang="en-GB" sz="2400" i="1"/>
                      <m:t>=3</m:t>
                    </m:r>
                    <m:r>
                      <a:rPr lang="en-GB" sz="2400" i="1"/>
                      <m:t>𝑡</m:t>
                    </m:r>
                  </m:oMath>
                </a14:m>
                <a:r>
                  <a:rPr lang="en-GB" sz="2400" dirty="0"/>
                  <a:t>, </a:t>
                </a:r>
                <a14:m>
                  <m:oMath xmlns:m="http://schemas.openxmlformats.org/officeDocument/2006/math">
                    <m:r>
                      <a:rPr lang="en-GB" sz="2400" i="1"/>
                      <m:t>𝑦</m:t>
                    </m:r>
                    <m:r>
                      <a:rPr lang="en-GB" sz="2400" i="1"/>
                      <m:t>=</m:t>
                    </m:r>
                    <m:r>
                      <a:rPr lang="en-GB" sz="2400" i="1"/>
                      <m:t>𝑡</m:t>
                    </m:r>
                    <m:r>
                      <a:rPr lang="en-GB" sz="2400" i="1"/>
                      <m:t>²</m:t>
                    </m:r>
                  </m:oMath>
                </a14:m>
                <a:r>
                  <a:rPr lang="en-GB" sz="2400" dirty="0"/>
                  <a:t>. The line with equation </a:t>
                </a:r>
              </a:p>
              <a:p>
                <a14:m>
                  <m:oMath xmlns:m="http://schemas.openxmlformats.org/officeDocument/2006/math">
                    <m:r>
                      <a:rPr lang="en-GB" sz="2400" i="1"/>
                      <m:t>𝑥</m:t>
                    </m:r>
                    <m:r>
                      <a:rPr lang="en-GB" sz="2400" i="1"/>
                      <m:t>+</m:t>
                    </m:r>
                    <m:r>
                      <a:rPr lang="en-GB" sz="2400" i="1"/>
                      <m:t>𝑦</m:t>
                    </m:r>
                    <m:r>
                      <a:rPr lang="en-GB" sz="2400" i="1"/>
                      <m:t>+2=0</m:t>
                    </m:r>
                  </m:oMath>
                </a14:m>
                <a:r>
                  <a:rPr lang="en-GB" sz="2400" dirty="0"/>
                  <a:t> meets </a:t>
                </a:r>
                <a14:m>
                  <m:oMath xmlns:m="http://schemas.openxmlformats.org/officeDocument/2006/math">
                    <m:r>
                      <a:rPr lang="en-GB" sz="2400" i="1"/>
                      <m:t>𝐶</m:t>
                    </m:r>
                  </m:oMath>
                </a14:m>
                <a:r>
                  <a:rPr lang="en-GB" sz="2400" dirty="0"/>
                  <a:t> at the points </a:t>
                </a:r>
                <a14:m>
                  <m:oMath xmlns:m="http://schemas.openxmlformats.org/officeDocument/2006/math">
                    <m:r>
                      <a:rPr lang="en-GB" sz="2400" i="1"/>
                      <m:t>𝐴</m:t>
                    </m:r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r>
                      <a:rPr lang="en-GB" sz="2400" i="1"/>
                      <m:t>𝐵</m:t>
                    </m:r>
                  </m:oMath>
                </a14:m>
                <a:r>
                  <a:rPr lang="en-GB" sz="2400" dirty="0"/>
                  <a:t>. Find the coordinates of </a:t>
                </a:r>
                <a14:m>
                  <m:oMath xmlns:m="http://schemas.openxmlformats.org/officeDocument/2006/math">
                    <m:r>
                      <a:rPr lang="en-GB" sz="2400" i="1"/>
                      <m:t>𝐴</m:t>
                    </m:r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r>
                      <a:rPr lang="en-GB" sz="2400" i="1"/>
                      <m:t>𝐵</m:t>
                    </m:r>
                  </m:oMath>
                </a14:m>
                <a:r>
                  <a:rPr lang="en-GB" sz="2400" dirty="0"/>
                  <a:t>.</a:t>
                </a:r>
              </a:p>
            </p:txBody>
          </p:sp>
        </mc:Choice>
        <mc:Fallback>
          <p:sp>
            <p:nvSpPr>
              <p:cNvPr id="15" name="Rectangle 6">
                <a:extLst>
                  <a:ext uri="{FF2B5EF4-FFF2-40B4-BE49-F238E27FC236}">
                    <a16:creationId xmlns:a16="http://schemas.microsoft.com/office/drawing/2014/main" id="{3E177C3E-6482-9CCA-C558-BA37463834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551026"/>
                <a:ext cx="11296619" cy="830997"/>
              </a:xfrm>
              <a:prstGeom prst="rect">
                <a:avLst/>
              </a:prstGeom>
              <a:blipFill>
                <a:blip r:embed="rId4"/>
                <a:stretch>
                  <a:fillRect l="-809" t="-5109" b="-1605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49310AA0-2415-E6EC-A279-3A6087B40B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22" y="2493005"/>
            <a:ext cx="6024282" cy="34927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CA48C4B-4A37-D996-D204-8B8BAEA6F3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90922" y="4868323"/>
            <a:ext cx="5410955" cy="104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20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9CC2E-7B3B-0996-D27F-08E596D06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1AF2B-569C-A665-3B2A-37A708934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Complete and self-mark the “Test Your Understanding” Exercise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Optional – complete the quality feedback form at </a:t>
            </a:r>
            <a:r>
              <a:rPr lang="en-GB" dirty="0">
                <a:hlinkClick r:id="rId2"/>
              </a:rPr>
              <a:t>https://form.typeform.com/to/t4X8n0p3</a:t>
            </a:r>
            <a:r>
              <a:rPr lang="en-GB" dirty="0"/>
              <a:t> - it is </a:t>
            </a:r>
            <a:r>
              <a:rPr lang="en-GB"/>
              <a:t>hugely appreciated!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B050D3-556F-8C84-A3FC-D8E11A3294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0467" y="4458646"/>
            <a:ext cx="1711732" cy="1718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453292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692</Words>
  <Application>Microsoft Office PowerPoint</Application>
  <PresentationFormat>Widescreen</PresentationFormat>
  <Paragraphs>93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DengXian</vt:lpstr>
      <vt:lpstr>Aptos</vt:lpstr>
      <vt:lpstr>Arial</vt:lpstr>
      <vt:lpstr>Cambria Math</vt:lpstr>
      <vt:lpstr>Trade Gothic Next Cond</vt:lpstr>
      <vt:lpstr>Trade Gothic Next Light</vt:lpstr>
      <vt:lpstr>AfterglowVTI</vt:lpstr>
      <vt:lpstr>Unit 8.1 – parametric equations and coordinate geometry</vt:lpstr>
      <vt:lpstr>Learning ObjectiveS: introduction to parametric equations</vt:lpstr>
      <vt:lpstr>introduction</vt:lpstr>
      <vt:lpstr>Example 1</vt:lpstr>
      <vt:lpstr>Example 2</vt:lpstr>
      <vt:lpstr>Example 3</vt:lpstr>
      <vt:lpstr>Example 4</vt:lpstr>
      <vt:lpstr>Now: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6</cp:revision>
  <dcterms:created xsi:type="dcterms:W3CDTF">2024-09-19T17:07:58Z</dcterms:created>
  <dcterms:modified xsi:type="dcterms:W3CDTF">2025-09-22T13:18:33Z</dcterms:modified>
</cp:coreProperties>
</file>