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9"/>
  </p:notesMasterIdLst>
  <p:sldIdLst>
    <p:sldId id="256" r:id="rId2"/>
    <p:sldId id="257" r:id="rId3"/>
    <p:sldId id="264" r:id="rId4"/>
    <p:sldId id="279" r:id="rId5"/>
    <p:sldId id="280" r:id="rId6"/>
    <p:sldId id="268" r:id="rId7"/>
    <p:sldId id="269" r:id="rId8"/>
    <p:sldId id="282" r:id="rId9"/>
    <p:sldId id="277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327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aig Evans" userId="67c3870f2eabd1e7" providerId="LiveId" clId="{9E0FD84D-EBF2-4B4F-981D-0BA3AD91397E}"/>
    <pc:docChg chg="delSld">
      <pc:chgData name="Craig Evans" userId="67c3870f2eabd1e7" providerId="LiveId" clId="{9E0FD84D-EBF2-4B4F-981D-0BA3AD91397E}" dt="2025-10-11T18:00:20.643" v="4" actId="47"/>
      <pc:docMkLst>
        <pc:docMk/>
      </pc:docMkLst>
      <pc:sldChg chg="del">
        <pc:chgData name="Craig Evans" userId="67c3870f2eabd1e7" providerId="LiveId" clId="{9E0FD84D-EBF2-4B4F-981D-0BA3AD91397E}" dt="2025-10-11T18:00:20.643" v="4" actId="47"/>
        <pc:sldMkLst>
          <pc:docMk/>
          <pc:sldMk cId="338498626" sldId="274"/>
        </pc:sldMkLst>
      </pc:sldChg>
      <pc:sldChg chg="del">
        <pc:chgData name="Craig Evans" userId="67c3870f2eabd1e7" providerId="LiveId" clId="{9E0FD84D-EBF2-4B4F-981D-0BA3AD91397E}" dt="2025-10-11T18:00:17.335" v="3" actId="47"/>
        <pc:sldMkLst>
          <pc:docMk/>
          <pc:sldMk cId="2774207586" sldId="281"/>
        </pc:sldMkLst>
      </pc:sldChg>
      <pc:sldChg chg="del">
        <pc:chgData name="Craig Evans" userId="67c3870f2eabd1e7" providerId="LiveId" clId="{9E0FD84D-EBF2-4B4F-981D-0BA3AD91397E}" dt="2025-10-11T17:53:56.399" v="0" actId="47"/>
        <pc:sldMkLst>
          <pc:docMk/>
          <pc:sldMk cId="1260629942" sldId="283"/>
        </pc:sldMkLst>
      </pc:sldChg>
      <pc:sldChg chg="del">
        <pc:chgData name="Craig Evans" userId="67c3870f2eabd1e7" providerId="LiveId" clId="{9E0FD84D-EBF2-4B4F-981D-0BA3AD91397E}" dt="2025-10-11T17:53:58.674" v="1" actId="47"/>
        <pc:sldMkLst>
          <pc:docMk/>
          <pc:sldMk cId="2537665917" sldId="292"/>
        </pc:sldMkLst>
      </pc:sldChg>
      <pc:sldChg chg="del">
        <pc:chgData name="Craig Evans" userId="67c3870f2eabd1e7" providerId="LiveId" clId="{9E0FD84D-EBF2-4B4F-981D-0BA3AD91397E}" dt="2025-10-11T17:54:00.322" v="2" actId="47"/>
        <pc:sldMkLst>
          <pc:docMk/>
          <pc:sldMk cId="4144272459" sldId="29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A6136-9ABC-41A3-A236-F15F3E85EA84}" type="datetimeFigureOut">
              <a:rPr lang="en-GB" smtClean="0"/>
              <a:t>11/10/2025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4027F-1959-4DCA-B22E-4F1F306F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666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54027F-1959-4DCA-B22E-4F1F306F109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657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54027F-1959-4DCA-B22E-4F1F306F1099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337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82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5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0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952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9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927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9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7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9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10/11/2025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1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Relationship Id="rId9" Type="http://schemas.openxmlformats.org/officeDocument/2006/relationships/image" Target="../media/image5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60.png"/><Relationship Id="rId7" Type="http://schemas.openxmlformats.org/officeDocument/2006/relationships/image" Target="../media/image6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10" Type="http://schemas.openxmlformats.org/officeDocument/2006/relationships/image" Target="../media/image66.png"/><Relationship Id="rId4" Type="http://schemas.openxmlformats.org/officeDocument/2006/relationships/image" Target="../media/image21.png"/><Relationship Id="rId9" Type="http://schemas.openxmlformats.org/officeDocument/2006/relationships/image" Target="../media/image6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7" Type="http://schemas.openxmlformats.org/officeDocument/2006/relationships/image" Target="../media/image7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5" Type="http://schemas.openxmlformats.org/officeDocument/2006/relationships/image" Target="../media/image69.png"/><Relationship Id="rId4" Type="http://schemas.openxmlformats.org/officeDocument/2006/relationships/image" Target="../media/image6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png"/><Relationship Id="rId5" Type="http://schemas.openxmlformats.org/officeDocument/2006/relationships/image" Target="../media/image73.png"/><Relationship Id="rId4" Type="http://schemas.openxmlformats.org/officeDocument/2006/relationships/image" Target="../media/image7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7.png"/><Relationship Id="rId4" Type="http://schemas.openxmlformats.org/officeDocument/2006/relationships/image" Target="../media/image7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9.png"/><Relationship Id="rId4" Type="http://schemas.openxmlformats.org/officeDocument/2006/relationships/image" Target="../media/image7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10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2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0.png"/><Relationship Id="rId11" Type="http://schemas.openxmlformats.org/officeDocument/2006/relationships/image" Target="../media/image12.png"/><Relationship Id="rId5" Type="http://schemas.openxmlformats.org/officeDocument/2006/relationships/image" Target="../media/image610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10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7.png"/><Relationship Id="rId7" Type="http://schemas.openxmlformats.org/officeDocument/2006/relationships/image" Target="../media/image3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1.png"/><Relationship Id="rId9" Type="http://schemas.openxmlformats.org/officeDocument/2006/relationships/image" Target="../media/image3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4.png"/><Relationship Id="rId7" Type="http://schemas.openxmlformats.org/officeDocument/2006/relationships/image" Target="../media/image3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21.png"/><Relationship Id="rId9" Type="http://schemas.openxmlformats.org/officeDocument/2006/relationships/image" Target="../media/image3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F55FD1-95FA-98DA-84AA-145D29A53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avy 3D art">
            <a:extLst>
              <a:ext uri="{FF2B5EF4-FFF2-40B4-BE49-F238E27FC236}">
                <a16:creationId xmlns:a16="http://schemas.microsoft.com/office/drawing/2014/main" id="{E042550C-1205-159F-AB6B-8876B479E59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0450" b="6969"/>
          <a:stretch/>
        </p:blipFill>
        <p:spPr>
          <a:xfrm>
            <a:off x="0" y="10"/>
            <a:ext cx="121920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C9EE06-57AF-0FF5-450C-2A606C23B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F5F5F6-C4B3-F100-C4DC-AB185ECA1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-5528"/>
            <a:ext cx="7355457" cy="1195593"/>
          </a:xfrm>
        </p:spPr>
        <p:txBody>
          <a:bodyPr>
            <a:normAutofit/>
          </a:bodyPr>
          <a:lstStyle/>
          <a:p>
            <a:r>
              <a:rPr lang="en-GB" dirty="0"/>
              <a:t>Unit 6.3	- The Product Rule</a:t>
            </a:r>
            <a:br>
              <a:rPr lang="en-GB" dirty="0"/>
            </a:br>
            <a:r>
              <a:rPr lang="en-GB" dirty="0"/>
              <a:t>Unit 6.4 – The Quotient Rule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672758-E1F1-19C9-16E8-74058A228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/>
          <a:p>
            <a:r>
              <a:rPr lang="en-GB" dirty="0"/>
              <a:t>©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D29D2200-98FB-6BC3-C169-CE03B321B73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875704" y="496917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40433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E308D-E63F-4501-8379-43B5E02AA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056DB-BD60-80D5-BCB7-02754FCF1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The Quotient Rule - Introduction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910ADA2-F359-A144-80A9-F0FE0C9F00D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A66904CB-B45F-CA90-9C5C-29074B2EFB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53CA5B-5D9D-EF84-409B-1C7D2EE19AC5}"/>
              </a:ext>
            </a:extLst>
          </p:cNvPr>
          <p:cNvSpPr txBox="1"/>
          <p:nvPr/>
        </p:nvSpPr>
        <p:spPr>
          <a:xfrm>
            <a:off x="1" y="914400"/>
            <a:ext cx="117123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DengXian" panose="02010600030101010101" pitchFamily="2" charset="-122"/>
                <a:ea typeface="DengXian" panose="02010600030101010101" pitchFamily="2" charset="-122"/>
              </a:rPr>
              <a:t>We can differentiate the quotient of two functions (one being divided by the other):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FA1F61-46A9-CEBB-38DA-1EA17AD7352A}"/>
                  </a:ext>
                </a:extLst>
              </p:cNvPr>
              <p:cNvSpPr txBox="1"/>
              <p:nvPr/>
            </p:nvSpPr>
            <p:spPr>
              <a:xfrm>
                <a:off x="3408331" y="2160352"/>
                <a:ext cx="4895727" cy="1531253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solidFill>
                      <a:schemeClr val="bg1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where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are functions of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, then</a:t>
                </a:r>
              </a:p>
              <a:p>
                <a:endParaRPr lang="en-GB" sz="700" dirty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  <m:f>
                            <m:f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𝑑𝑢</m:t>
                              </m:r>
                            </m:num>
                            <m:den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  <m:f>
                            <m:f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𝑑𝑣</m:t>
                              </m:r>
                            </m:num>
                            <m:den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CFA1F61-46A9-CEBB-38DA-1EA17AD735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8331" y="2160352"/>
                <a:ext cx="4895727" cy="1531253"/>
              </a:xfrm>
              <a:prstGeom prst="rect">
                <a:avLst/>
              </a:prstGeom>
              <a:blipFill>
                <a:blip r:embed="rId3"/>
                <a:stretch>
                  <a:fillRect l="-9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5AB23ED1-C0CC-69D5-890A-6242452B316C}"/>
              </a:ext>
            </a:extLst>
          </p:cNvPr>
          <p:cNvSpPr txBox="1"/>
          <p:nvPr/>
        </p:nvSpPr>
        <p:spPr>
          <a:xfrm>
            <a:off x="1701053" y="4556978"/>
            <a:ext cx="8789894" cy="107721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This is given in the exam – make sure you know where to find it!</a:t>
            </a:r>
          </a:p>
        </p:txBody>
      </p:sp>
    </p:spTree>
    <p:extLst>
      <p:ext uri="{BB962C8B-B14F-4D97-AF65-F5344CB8AC3E}">
        <p14:creationId xmlns:p14="http://schemas.microsoft.com/office/powerpoint/2010/main" val="13379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E22B0-B1E9-C04E-6DC3-0BF8CC7D6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23B33-F434-1D28-9703-69C7CCF2C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The quotient Rule – Example 1a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0C6CC2BD-FDDA-29ED-A749-85E38B2A096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45019F5D-695A-7726-A72B-96DB0D2990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BBAEADD-F1E5-2B24-CBF0-85A8FF24F5F0}"/>
                  </a:ext>
                </a:extLst>
              </p:cNvPr>
              <p:cNvSpPr txBox="1"/>
              <p:nvPr/>
            </p:nvSpPr>
            <p:spPr>
              <a:xfrm>
                <a:off x="939997" y="708380"/>
                <a:ext cx="4208929" cy="71288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where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</m:t>
                    </m:r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3</m:t>
                        </m:r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−2</m:t>
                        </m:r>
                      </m:den>
                    </m:f>
                  </m:oMath>
                </a14:m>
                <a:endParaRPr lang="en-GB" sz="2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BBAEADD-F1E5-2B24-CBF0-85A8FF24F5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997" y="708380"/>
                <a:ext cx="4208929" cy="712887"/>
              </a:xfrm>
              <a:prstGeom prst="rect">
                <a:avLst/>
              </a:prstGeom>
              <a:blipFill>
                <a:blip r:embed="rId3"/>
                <a:stretch>
                  <a:fillRect l="-2894" b="-102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E9800D9-5DFE-99A4-360E-C7B7C3F5B27A}"/>
                  </a:ext>
                </a:extLst>
              </p:cNvPr>
              <p:cNvSpPr txBox="1"/>
              <p:nvPr/>
            </p:nvSpPr>
            <p:spPr>
              <a:xfrm>
                <a:off x="558245" y="1502781"/>
                <a:ext cx="109728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𝑢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E9800D9-5DFE-99A4-360E-C7B7C3F5B2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245" y="1502781"/>
                <a:ext cx="1097280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D08C8E6-E3C6-5F38-E918-903AD8DD0ED2}"/>
                  </a:ext>
                </a:extLst>
              </p:cNvPr>
              <p:cNvSpPr txBox="1"/>
              <p:nvPr/>
            </p:nvSpPr>
            <p:spPr>
              <a:xfrm>
                <a:off x="2064073" y="1502781"/>
                <a:ext cx="161319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𝑣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3</m:t>
                      </m:r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−2</m:t>
                      </m:r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D08C8E6-E3C6-5F38-E918-903AD8DD0E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4073" y="1502781"/>
                <a:ext cx="1613198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BAB3E17-AB0D-0CEB-66E9-A47C5519B1D9}"/>
                  </a:ext>
                </a:extLst>
              </p:cNvPr>
              <p:cNvSpPr txBox="1"/>
              <p:nvPr/>
            </p:nvSpPr>
            <p:spPr>
              <a:xfrm>
                <a:off x="558245" y="2044085"/>
                <a:ext cx="1328570" cy="676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1</m:t>
                      </m:r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BAB3E17-AB0D-0CEB-66E9-A47C5519B1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245" y="2044085"/>
                <a:ext cx="1328570" cy="67672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3BBF4B3-5694-805E-483C-5D476F32DD16}"/>
                  </a:ext>
                </a:extLst>
              </p:cNvPr>
              <p:cNvSpPr txBox="1"/>
              <p:nvPr/>
            </p:nvSpPr>
            <p:spPr>
              <a:xfrm>
                <a:off x="2064073" y="2031683"/>
                <a:ext cx="1328570" cy="676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𝑑𝑣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3</m:t>
                      </m:r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3BBF4B3-5694-805E-483C-5D476F32DD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4073" y="2031683"/>
                <a:ext cx="1328570" cy="67672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4CFF913-D7BE-CC1B-7470-09DE5D5B1CAF}"/>
                  </a:ext>
                </a:extLst>
              </p:cNvPr>
              <p:cNvSpPr txBox="1"/>
              <p:nvPr/>
            </p:nvSpPr>
            <p:spPr>
              <a:xfrm>
                <a:off x="604226" y="2849601"/>
                <a:ext cx="2919693" cy="336245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  <m:f>
                            <m:fPr>
                              <m:ctrlP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𝑑𝑢</m:t>
                              </m:r>
                            </m:num>
                            <m:den>
                              <m: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  <m:f>
                            <m:fPr>
                              <m:ctrlP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𝑑𝑣</m:t>
                              </m:r>
                            </m:num>
                            <m:den>
                              <m: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−(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)(3)</m:t>
                          </m:r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num>
                        <m:den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4CFF913-D7BE-CC1B-7470-09DE5D5B1C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226" y="2849601"/>
                <a:ext cx="2919693" cy="336245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A1F49E3E-E126-6D02-10D6-B804E8CF52A3}"/>
              </a:ext>
            </a:extLst>
          </p:cNvPr>
          <p:cNvSpPr txBox="1"/>
          <p:nvPr/>
        </p:nvSpPr>
        <p:spPr>
          <a:xfrm>
            <a:off x="3044461" y="4677515"/>
            <a:ext cx="3981861" cy="738664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</a:rPr>
              <a:t>Always look to simplify and factorise if possible – especially if there is a follow-up question using your derivative!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B9F5A8E-5A22-F24C-112B-739F4E061EB4}"/>
                  </a:ext>
                </a:extLst>
              </p:cNvPr>
              <p:cNvSpPr txBox="1"/>
              <p:nvPr/>
            </p:nvSpPr>
            <p:spPr>
              <a:xfrm>
                <a:off x="7296273" y="0"/>
                <a:ext cx="4895727" cy="1531253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solidFill>
                      <a:schemeClr val="bg1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where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are functions of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, then</a:t>
                </a:r>
              </a:p>
              <a:p>
                <a:endParaRPr lang="en-GB" sz="700" dirty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  <m:f>
                            <m:f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𝑑𝑢</m:t>
                              </m:r>
                            </m:num>
                            <m:den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  <m:f>
                            <m:f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𝑑𝑣</m:t>
                              </m:r>
                            </m:num>
                            <m:den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B9F5A8E-5A22-F24C-112B-739F4E061E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6273" y="0"/>
                <a:ext cx="4895727" cy="1531253"/>
              </a:xfrm>
              <a:prstGeom prst="rect">
                <a:avLst/>
              </a:prstGeom>
              <a:blipFill>
                <a:blip r:embed="rId9"/>
                <a:stretch>
                  <a:fillRect l="-11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2613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C5C2B-DA87-C238-799D-F9834EF65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CF2DF-DF64-1397-D1C9-04054E298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The quotient Rule – Example 1b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CC4B45A2-4ADD-8C45-DC07-CF2CF687026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7D315E8E-2854-E996-E2D6-1CFE57ECA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EA2E61A-2D57-40C9-FEA5-316BB8D7D095}"/>
                  </a:ext>
                </a:extLst>
              </p:cNvPr>
              <p:cNvSpPr txBox="1"/>
              <p:nvPr/>
            </p:nvSpPr>
            <p:spPr>
              <a:xfrm>
                <a:off x="939997" y="708380"/>
                <a:ext cx="4208929" cy="742063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where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</m:t>
                    </m:r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800" b="0" i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ln</m:t>
                            </m:r>
                          </m:fName>
                          <m:e>
                            <m: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𝑥</m:t>
                            </m:r>
                          </m:e>
                        </m:func>
                      </m:num>
                      <m:den>
                        <m:sSup>
                          <m:sSupPr>
                            <m:ctrlP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</m:ctrlPr>
                          </m:sSupPr>
                          <m:e>
                            <m: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GB" sz="2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EA2E61A-2D57-40C9-FEA5-316BB8D7D0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997" y="708380"/>
                <a:ext cx="4208929" cy="742063"/>
              </a:xfrm>
              <a:prstGeom prst="rect">
                <a:avLst/>
              </a:prstGeom>
              <a:blipFill>
                <a:blip r:embed="rId3"/>
                <a:stretch>
                  <a:fillRect l="-2894" b="-73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F2CE51B-5539-EF9D-4417-DA4E37BF65AC}"/>
                  </a:ext>
                </a:extLst>
              </p:cNvPr>
              <p:cNvSpPr txBox="1"/>
              <p:nvPr/>
            </p:nvSpPr>
            <p:spPr>
              <a:xfrm>
                <a:off x="558245" y="1502781"/>
                <a:ext cx="109728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𝑢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000" b="0" i="0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F2CE51B-5539-EF9D-4417-DA4E37BF65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245" y="1502781"/>
                <a:ext cx="1097280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B46F8EE-BCE2-17DC-AFE5-AE10DDE5A502}"/>
                  </a:ext>
                </a:extLst>
              </p:cNvPr>
              <p:cNvSpPr txBox="1"/>
              <p:nvPr/>
            </p:nvSpPr>
            <p:spPr>
              <a:xfrm>
                <a:off x="2064073" y="1502781"/>
                <a:ext cx="161319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𝑣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00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  <m:sup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B46F8EE-BCE2-17DC-AFE5-AE10DDE5A5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4073" y="1502781"/>
                <a:ext cx="1613198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7FCB712-5E9D-1008-8112-B2E1098A8C4F}"/>
                  </a:ext>
                </a:extLst>
              </p:cNvPr>
              <p:cNvSpPr txBox="1"/>
              <p:nvPr/>
            </p:nvSpPr>
            <p:spPr>
              <a:xfrm>
                <a:off x="558245" y="2044085"/>
                <a:ext cx="1328570" cy="676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00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1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7FCB712-5E9D-1008-8112-B2E1098A8C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245" y="2044085"/>
                <a:ext cx="1328570" cy="67672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7B37710-E18C-AE19-5149-76EEC594E62E}"/>
                  </a:ext>
                </a:extLst>
              </p:cNvPr>
              <p:cNvSpPr txBox="1"/>
              <p:nvPr/>
            </p:nvSpPr>
            <p:spPr>
              <a:xfrm>
                <a:off x="2064073" y="2031683"/>
                <a:ext cx="1328570" cy="53565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000" b="0" i="1" smtClean="0">
                            <a:solidFill>
                              <a:schemeClr val="accent4">
                                <a:lumMod val="7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solidFill>
                              <a:schemeClr val="accent4">
                                <a:lumMod val="7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𝑑𝑣</m:t>
                        </m:r>
                      </m:num>
                      <m:den>
                        <m:r>
                          <a:rPr lang="en-GB" sz="2000" b="0" i="1" smtClean="0">
                            <a:solidFill>
                              <a:schemeClr val="accent4">
                                <a:lumMod val="7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  <a:cs typeface="Times New Roman" panose="02020603050405020304" pitchFamily="18" charset="0"/>
                          </a:rPr>
                          <m:t>𝑑𝑥</m:t>
                        </m:r>
                      </m:den>
                    </m:f>
                    <m:r>
                      <a:rPr lang="en-GB" sz="2000" i="1" smtClean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r>
                      <a:rPr lang="en-GB" sz="2000" i="1" smtClean="0"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3</m:t>
                    </m:r>
                    <m:sSup>
                      <m:sSupPr>
                        <m:ctrlPr>
                          <a:rPr lang="en-GB" sz="2000" b="0" i="1" dirty="0" smtClean="0">
                            <a:solidFill>
                              <a:schemeClr val="accent4">
                                <a:lumMod val="7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000" b="0" i="1" dirty="0" smtClean="0">
                            <a:solidFill>
                              <a:schemeClr val="accent4">
                                <a:lumMod val="7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e>
                      <m:sup>
                        <m:r>
                          <a:rPr lang="en-GB" sz="2000" b="0" i="1" dirty="0" smtClean="0">
                            <a:solidFill>
                              <a:schemeClr val="accent4">
                                <a:lumMod val="7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000" dirty="0">
                    <a:solidFill>
                      <a:schemeClr val="accent4">
                        <a:lumMod val="75000"/>
                      </a:schemeClr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7B37710-E18C-AE19-5149-76EEC594E6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4073" y="2031683"/>
                <a:ext cx="1328570" cy="53565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BB2BF6D-DC5B-4D25-6571-5F30E52ABA73}"/>
                  </a:ext>
                </a:extLst>
              </p:cNvPr>
              <p:cNvSpPr txBox="1"/>
              <p:nvPr/>
            </p:nvSpPr>
            <p:spPr>
              <a:xfrm>
                <a:off x="604226" y="2849601"/>
                <a:ext cx="2919693" cy="35565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  <m:f>
                            <m:fPr>
                              <m:ctrlP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𝑑𝑢</m:t>
                              </m:r>
                            </m:num>
                            <m:den>
                              <m: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  <m:f>
                            <m:fPr>
                              <m:ctrlP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𝑑𝑣</m:t>
                              </m:r>
                            </m:num>
                            <m:den>
                              <m: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−(</m:t>
                          </m:r>
                          <m:func>
                            <m:func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)(3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𝑙𝑛𝑥</m:t>
                          </m:r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(1−3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𝑙𝑛𝑥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BB2BF6D-DC5B-4D25-6571-5F30E52ABA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226" y="2849601"/>
                <a:ext cx="2919693" cy="355655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F3FB7CB3-9B6D-E04B-8EA1-F4D4C23428BE}"/>
              </a:ext>
            </a:extLst>
          </p:cNvPr>
          <p:cNvSpPr txBox="1"/>
          <p:nvPr/>
        </p:nvSpPr>
        <p:spPr>
          <a:xfrm>
            <a:off x="3044461" y="4677515"/>
            <a:ext cx="3981861" cy="738664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</a:rPr>
              <a:t>Always look to simplify and factorise if possible – especially if there is a follow-up question using your derivative!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E4AB95B-AC9E-F307-B7B5-D2970799BF76}"/>
                  </a:ext>
                </a:extLst>
              </p:cNvPr>
              <p:cNvSpPr txBox="1"/>
              <p:nvPr/>
            </p:nvSpPr>
            <p:spPr>
              <a:xfrm>
                <a:off x="7296273" y="0"/>
                <a:ext cx="4895727" cy="1531253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solidFill>
                      <a:schemeClr val="bg1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where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are functions of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, then</a:t>
                </a:r>
              </a:p>
              <a:p>
                <a:endParaRPr lang="en-GB" sz="700" dirty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  <m:f>
                            <m:f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𝑑𝑢</m:t>
                              </m:r>
                            </m:num>
                            <m:den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  <m:f>
                            <m:f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𝑑𝑣</m:t>
                              </m:r>
                            </m:num>
                            <m:den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E4AB95B-AC9E-F307-B7B5-D2970799BF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6273" y="0"/>
                <a:ext cx="4895727" cy="1531253"/>
              </a:xfrm>
              <a:prstGeom prst="rect">
                <a:avLst/>
              </a:prstGeom>
              <a:blipFill>
                <a:blip r:embed="rId9"/>
                <a:stretch>
                  <a:fillRect l="-11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665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45C2D-7CD4-7F5F-90CB-6EEE4B7F8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F84A0-A254-3D66-EDA1-F0AE85D25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The quotient Rule – task 1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04CC40F0-BB4E-65E0-E946-98355603211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526032" y="6377259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5C148B00-2929-9B2F-8873-E2415B6AD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0D5FD5F-70DE-B152-063C-82814D3CD5B7}"/>
                  </a:ext>
                </a:extLst>
              </p:cNvPr>
              <p:cNvSpPr txBox="1"/>
              <p:nvPr/>
            </p:nvSpPr>
            <p:spPr>
              <a:xfrm>
                <a:off x="156754" y="711116"/>
                <a:ext cx="6217919" cy="1035733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the equation of the tangent to the curve with equation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</m:ctrlPr>
                          </m:sSupPr>
                          <m:e>
                            <m:r>
                              <a:rPr lang="en-GB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𝑥</m:t>
                            </m:r>
                          </m:e>
                          <m:sup>
                            <m:r>
                              <a:rPr lang="en-GB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DengXian" panose="02010600030101010101" pitchFamily="2" charset="-122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3</m:t>
                        </m:r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 − 2 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at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  <m:r>
                      <a:rPr lang="en-GB" sz="2400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=1</m:t>
                    </m:r>
                  </m:oMath>
                </a14:m>
                <a:endParaRPr lang="en-GB" sz="24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0D5FD5F-70DE-B152-063C-82814D3CD5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754" y="711116"/>
                <a:ext cx="6217919" cy="1035733"/>
              </a:xfrm>
              <a:prstGeom prst="rect">
                <a:avLst/>
              </a:prstGeom>
              <a:blipFill>
                <a:blip r:embed="rId3"/>
                <a:stretch>
                  <a:fillRect l="-1569" t="-4118" r="-882"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0B66A02-E4D9-00CD-6959-C9210B5081BE}"/>
                  </a:ext>
                </a:extLst>
              </p:cNvPr>
              <p:cNvSpPr txBox="1"/>
              <p:nvPr/>
            </p:nvSpPr>
            <p:spPr>
              <a:xfrm>
                <a:off x="6609229" y="3103"/>
                <a:ext cx="5582771" cy="932243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r>
                  <a:rPr lang="en-GB" sz="1400" dirty="0">
                    <a:solidFill>
                      <a:schemeClr val="bg1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𝑢𝑣</m:t>
                    </m:r>
                  </m:oMath>
                </a14:m>
                <a:r>
                  <a:rPr lang="en-GB" sz="1400" dirty="0">
                    <a:solidFill>
                      <a:schemeClr val="bg1"/>
                    </a:solidFill>
                  </a:rPr>
                  <a:t> where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GB" sz="1400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GB" sz="1400" dirty="0">
                    <a:solidFill>
                      <a:schemeClr val="bg1"/>
                    </a:solidFill>
                  </a:rPr>
                  <a:t> are functions of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400" dirty="0">
                    <a:solidFill>
                      <a:schemeClr val="bg1"/>
                    </a:solidFill>
                  </a:rPr>
                  <a:t>, then</a:t>
                </a:r>
              </a:p>
              <a:p>
                <a:endParaRPr lang="en-GB" sz="1400" dirty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f>
                        <m:fPr>
                          <m:ctrlP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𝑑𝑣</m:t>
                          </m:r>
                        </m:num>
                        <m:den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  <m:f>
                        <m:fPr>
                          <m:ctrlP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sz="1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0B66A02-E4D9-00CD-6959-C9210B5081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9229" y="3103"/>
                <a:ext cx="5582771" cy="932243"/>
              </a:xfrm>
              <a:prstGeom prst="rect">
                <a:avLst/>
              </a:prstGeom>
              <a:blipFill>
                <a:blip r:embed="rId4"/>
                <a:stretch>
                  <a:fillRect l="-328" t="-1316" b="-1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4FD483A-4FC4-8B1A-CEF1-954108D819D5}"/>
                  </a:ext>
                </a:extLst>
              </p:cNvPr>
              <p:cNvSpPr txBox="1"/>
              <p:nvPr/>
            </p:nvSpPr>
            <p:spPr>
              <a:xfrm>
                <a:off x="418907" y="1807629"/>
                <a:ext cx="109728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𝑢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4FD483A-4FC4-8B1A-CEF1-954108D819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907" y="1807629"/>
                <a:ext cx="1097280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45EABB0-BB5E-4607-9189-D1A4566D4F7C}"/>
                  </a:ext>
                </a:extLst>
              </p:cNvPr>
              <p:cNvSpPr txBox="1"/>
              <p:nvPr/>
            </p:nvSpPr>
            <p:spPr>
              <a:xfrm>
                <a:off x="1978767" y="1807629"/>
                <a:ext cx="155986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𝑣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3</m:t>
                      </m:r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−2</m:t>
                      </m:r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45EABB0-BB5E-4607-9189-D1A4566D4F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8767" y="1807629"/>
                <a:ext cx="1559860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70C7E58-B6EF-15AD-E9AC-78B5069C1D2F}"/>
                  </a:ext>
                </a:extLst>
              </p:cNvPr>
              <p:cNvSpPr txBox="1"/>
              <p:nvPr/>
            </p:nvSpPr>
            <p:spPr>
              <a:xfrm>
                <a:off x="418907" y="2207739"/>
                <a:ext cx="1328570" cy="676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𝑥</m:t>
                      </m:r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70C7E58-B6EF-15AD-E9AC-78B5069C1D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907" y="2207739"/>
                <a:ext cx="1328570" cy="67672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058513C-B19C-CCC2-95D9-1F15541E9162}"/>
                  </a:ext>
                </a:extLst>
              </p:cNvPr>
              <p:cNvSpPr txBox="1"/>
              <p:nvPr/>
            </p:nvSpPr>
            <p:spPr>
              <a:xfrm>
                <a:off x="1978767" y="2151739"/>
                <a:ext cx="1328570" cy="676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𝑑𝑣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2000" b="0" i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3</m:t>
                      </m:r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058513C-B19C-CCC2-95D9-1F15541E91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8767" y="2151739"/>
                <a:ext cx="1328570" cy="67672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C6CBD0A-F4FD-F335-A872-C2C6471A0CCD}"/>
                  </a:ext>
                </a:extLst>
              </p:cNvPr>
              <p:cNvSpPr txBox="1"/>
              <p:nvPr/>
            </p:nvSpPr>
            <p:spPr>
              <a:xfrm>
                <a:off x="418907" y="2822217"/>
                <a:ext cx="3572717" cy="33874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  <m:f>
                            <m:fPr>
                              <m:ctrlP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𝑑𝑢</m:t>
                              </m:r>
                            </m:num>
                            <m:den>
                              <m: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  <m: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  <m:f>
                            <m:fPr>
                              <m:ctrlP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𝑑𝑣</m:t>
                              </m:r>
                            </m:num>
                            <m:den>
                              <m: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den>
                          </m:f>
                        </m:num>
                        <m:den>
                          <m:sSup>
                            <m:sSupPr>
                              <m:ctrlP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GB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−(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)(3)</m:t>
                          </m:r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−2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C6CBD0A-F4FD-F335-A872-C2C6471A0C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907" y="2822217"/>
                <a:ext cx="3572717" cy="338740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5C99F4E-11E2-2F3B-6066-8C8D61874D85}"/>
                  </a:ext>
                </a:extLst>
              </p:cNvPr>
              <p:cNvSpPr txBox="1"/>
              <p:nvPr/>
            </p:nvSpPr>
            <p:spPr>
              <a:xfrm>
                <a:off x="4143934" y="2884463"/>
                <a:ext cx="3572717" cy="17262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h𝑒𝑛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=1,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=1 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𝑎𝑛𝑑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−1=−1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GB" b="0" dirty="0">
                  <a:ea typeface="Cambria Math" panose="02040503050406030204" pitchFamily="18" charset="0"/>
                </a:endParaRPr>
              </a:p>
              <a:p>
                <a:endParaRPr lang="en-GB" dirty="0"/>
              </a:p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+2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5C99F4E-11E2-2F3B-6066-8C8D61874D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3934" y="2884463"/>
                <a:ext cx="3572717" cy="1726242"/>
              </a:xfrm>
              <a:prstGeom prst="rect">
                <a:avLst/>
              </a:prstGeom>
              <a:blipFill>
                <a:blip r:embed="rId10"/>
                <a:stretch>
                  <a:fillRect b="-10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9611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618C9-9AA5-7AFD-3C64-E6D3F1870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94ED2-5098-B90D-F81F-986405072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615084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Further Examples (needing chain rule)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C7FAE92B-49B6-F657-D687-79DB606792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EF5B938E-7238-3762-E50E-9F9BF7B56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40A15AF-F07C-FB9A-9AA0-9913C1A06F53}"/>
                  </a:ext>
                </a:extLst>
              </p:cNvPr>
              <p:cNvSpPr txBox="1"/>
              <p:nvPr/>
            </p:nvSpPr>
            <p:spPr>
              <a:xfrm>
                <a:off x="295450" y="1584824"/>
                <a:ext cx="3118310" cy="1033360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𝑦</m:t>
                      </m:r>
                      <m:r>
                        <a:rPr lang="en-GB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  <m:f>
                        <m:fPr>
                          <m:ctrlPr>
                            <a:rPr lang="en-GB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3</m:t>
                          </m:r>
                          <m:sSup>
                            <m:sSupPr>
                              <m:ctrlPr>
                                <a:rPr lang="en-GB" sz="2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r>
                                <a:rPr lang="en-GB" sz="2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2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GB" sz="2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8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dPr>
                                <m:e>
                                  <m:r>
                                    <a:rPr lang="en-GB" sz="28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  <m:r>
                                    <a:rPr lang="en-GB" sz="28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𝑥</m:t>
                                  </m:r>
                                  <m:r>
                                    <a:rPr lang="en-GB" sz="28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2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40A15AF-F07C-FB9A-9AA0-9913C1A06F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450" y="1584824"/>
                <a:ext cx="3118310" cy="10333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B326430-17BC-AFA3-4480-3EC5CCDA8D75}"/>
                  </a:ext>
                </a:extLst>
              </p:cNvPr>
              <p:cNvSpPr txBox="1"/>
              <p:nvPr/>
            </p:nvSpPr>
            <p:spPr>
              <a:xfrm>
                <a:off x="1123407" y="829999"/>
                <a:ext cx="117123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Differentiate the following with respect to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</m:oMath>
                </a14:m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 and fully simplify: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B326430-17BC-AFA3-4480-3EC5CCDA8D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3407" y="829999"/>
                <a:ext cx="11712388" cy="523220"/>
              </a:xfrm>
              <a:prstGeom prst="rect">
                <a:avLst/>
              </a:prstGeom>
              <a:blipFill>
                <a:blip r:embed="rId4"/>
                <a:stretch>
                  <a:fillRect l="-1041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96B8E1-874E-9BBF-6D33-435E965C01BD}"/>
                  </a:ext>
                </a:extLst>
              </p:cNvPr>
              <p:cNvSpPr txBox="1"/>
              <p:nvPr/>
            </p:nvSpPr>
            <p:spPr>
              <a:xfrm>
                <a:off x="295450" y="4130255"/>
                <a:ext cx="3118310" cy="974369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𝑦</m:t>
                      </m:r>
                      <m:r>
                        <a:rPr lang="en-GB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  <m:f>
                        <m:fPr>
                          <m:ctrlPr>
                            <a:rPr lang="en-GB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  <m:r>
                            <a:rPr lang="en-GB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−2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  <m:r>
                                <a:rPr lang="en-GB" sz="2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  <m:r>
                                <a:rPr lang="en-GB" sz="28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+1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96B8E1-874E-9BBF-6D33-435E965C01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450" y="4130255"/>
                <a:ext cx="3118310" cy="9743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7B5D7D7-A834-F046-6FCE-1ADCB24546A8}"/>
                  </a:ext>
                </a:extLst>
              </p:cNvPr>
              <p:cNvSpPr txBox="1"/>
              <p:nvPr/>
            </p:nvSpPr>
            <p:spPr>
              <a:xfrm>
                <a:off x="5387975" y="1671963"/>
                <a:ext cx="6279522" cy="859081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𝑑𝑦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−6</m:t>
                          </m:r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num>
                        <m:den>
                          <m:sSup>
                            <m:sSup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  <m:r>
                                    <a:rPr lang="en-GB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𝑥</m:t>
                                  </m:r>
                                  <m:r>
                                    <a:rPr lang="en-GB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7B5D7D7-A834-F046-6FCE-1ADCB24546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975" y="1671963"/>
                <a:ext cx="6279522" cy="85908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D2AB7EC-F97B-7B24-8551-6318341CDBBF}"/>
                  </a:ext>
                </a:extLst>
              </p:cNvPr>
              <p:cNvSpPr txBox="1"/>
              <p:nvPr/>
            </p:nvSpPr>
            <p:spPr>
              <a:xfrm>
                <a:off x="5320296" y="4205522"/>
                <a:ext cx="6279522" cy="1056123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𝑑𝑦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+2</m:t>
                          </m:r>
                        </m:num>
                        <m:den>
                          <m:sSup>
                            <m:sSup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  <m:r>
                                    <a:rPr lang="en-GB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𝑥</m:t>
                                  </m:r>
                                  <m:r>
                                    <a:rPr lang="en-GB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</m:oMath>
                  </m:oMathPara>
                </a14:m>
                <a:endParaRPr lang="en-GB" sz="2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D2AB7EC-F97B-7B24-8551-6318341CDB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0296" y="4205522"/>
                <a:ext cx="6279522" cy="105612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3919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9A449-EFE6-6E79-025C-DBB4847FF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3ACF6-A3D9-1611-17CC-D9CC3051D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A special use of the chain rule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2B3A7DD1-53BB-6712-393B-B2EACBF3B8A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A1420952-719B-DD05-E2BA-002D38548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3BF1D0C-467F-D5DB-04F5-D5972ECAD4E2}"/>
                  </a:ext>
                </a:extLst>
              </p:cNvPr>
              <p:cNvSpPr txBox="1"/>
              <p:nvPr/>
            </p:nvSpPr>
            <p:spPr>
              <a:xfrm>
                <a:off x="1" y="914400"/>
                <a:ext cx="11712388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Sometimes we are given a function in the form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𝑓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𝑦</m:t>
                        </m:r>
                      </m:e>
                    </m:d>
                  </m:oMath>
                </a14:m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 where it would be very difficult to rearrange to the form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=…</m:t>
                    </m:r>
                  </m:oMath>
                </a14:m>
                <a:endParaRPr lang="en-GB" sz="28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3BF1D0C-467F-D5DB-04F5-D5972ECAD4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" y="914400"/>
                <a:ext cx="11712388" cy="954107"/>
              </a:xfrm>
              <a:prstGeom prst="rect">
                <a:avLst/>
              </a:prstGeom>
              <a:blipFill>
                <a:blip r:embed="rId4"/>
                <a:stretch>
                  <a:fillRect l="-1041" t="-6369" r="-833" b="-165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638EB8F-8528-9734-2A39-5C766ED9E67E}"/>
                  </a:ext>
                </a:extLst>
              </p:cNvPr>
              <p:cNvSpPr txBox="1"/>
              <p:nvPr/>
            </p:nvSpPr>
            <p:spPr>
              <a:xfrm>
                <a:off x="3648135" y="2143911"/>
                <a:ext cx="4895727" cy="1549014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solidFill>
                      <a:schemeClr val="bg1"/>
                    </a:solidFill>
                  </a:rPr>
                  <a:t>By the chain rule:</a:t>
                </a:r>
              </a:p>
              <a:p>
                <a:endParaRPr lang="en-GB" sz="700" dirty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𝑑𝑦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638EB8F-8528-9734-2A39-5C766ED9E6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8135" y="2143911"/>
                <a:ext cx="4895727" cy="1549014"/>
              </a:xfrm>
              <a:prstGeom prst="rect">
                <a:avLst/>
              </a:prstGeom>
              <a:blipFill>
                <a:blip r:embed="rId5"/>
                <a:stretch>
                  <a:fillRect l="-995" t="-23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46ECA95-7004-2F89-1978-4FEB90A2D288}"/>
                  </a:ext>
                </a:extLst>
              </p:cNvPr>
              <p:cNvSpPr txBox="1"/>
              <p:nvPr/>
            </p:nvSpPr>
            <p:spPr>
              <a:xfrm>
                <a:off x="1701052" y="3939582"/>
                <a:ext cx="8789894" cy="95410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This allows us to differentiate in terms of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and then take the reciprocal – very useful!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46ECA95-7004-2F89-1978-4FEB90A2D2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1052" y="3939582"/>
                <a:ext cx="8789894" cy="954107"/>
              </a:xfrm>
              <a:prstGeom prst="rect">
                <a:avLst/>
              </a:prstGeom>
              <a:blipFill>
                <a:blip r:embed="rId6"/>
                <a:stretch>
                  <a:fillRect t="-6369" b="-159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D432A792-34F7-23F2-0A47-5916DB7A7E9E}"/>
              </a:ext>
            </a:extLst>
          </p:cNvPr>
          <p:cNvSpPr txBox="1"/>
          <p:nvPr/>
        </p:nvSpPr>
        <p:spPr>
          <a:xfrm>
            <a:off x="1701052" y="5058272"/>
            <a:ext cx="8789894" cy="95410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We will need this trick later to differentiate the inverse trigonometric functions!</a:t>
            </a:r>
          </a:p>
        </p:txBody>
      </p:sp>
    </p:spTree>
    <p:extLst>
      <p:ext uri="{BB962C8B-B14F-4D97-AF65-F5344CB8AC3E}">
        <p14:creationId xmlns:p14="http://schemas.microsoft.com/office/powerpoint/2010/main" val="3925257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33B13-2713-88B8-C571-1126979C4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12D6C-39C4-C31F-5A9B-3210F9717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1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C3A85AF4-C50D-FEFE-1DF2-95E6934C65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582AA866-B75B-1730-8E1F-2EE33EDD9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BDFD1B2-82DB-BF6F-141B-A74721B489CB}"/>
                  </a:ext>
                </a:extLst>
              </p:cNvPr>
              <p:cNvSpPr txBox="1"/>
              <p:nvPr/>
            </p:nvSpPr>
            <p:spPr>
              <a:xfrm>
                <a:off x="684119" y="711116"/>
                <a:ext cx="4208929" cy="71288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where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+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</m:oMath>
                </a14:m>
                <a:endParaRPr lang="en-GB" sz="2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BDFD1B2-82DB-BF6F-141B-A74721B489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119" y="711116"/>
                <a:ext cx="4208929" cy="712887"/>
              </a:xfrm>
              <a:prstGeom prst="rect">
                <a:avLst/>
              </a:prstGeom>
              <a:blipFill>
                <a:blip r:embed="rId3"/>
                <a:stretch>
                  <a:fillRect l="-2894" b="-102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29F3574-EAF4-91EC-B201-677A11F4F655}"/>
                  </a:ext>
                </a:extLst>
              </p:cNvPr>
              <p:cNvSpPr txBox="1"/>
              <p:nvPr/>
            </p:nvSpPr>
            <p:spPr>
              <a:xfrm>
                <a:off x="6609229" y="3103"/>
                <a:ext cx="5582771" cy="538161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</m:t>
                      </m:r>
                      <m:f>
                        <m:fPr>
                          <m:ctrlP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den>
                      </m:f>
                    </m:oMath>
                  </m:oMathPara>
                </a14:m>
                <a:endParaRPr lang="en-GB" sz="1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29F3574-EAF4-91EC-B201-677A11F4F6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9229" y="3103"/>
                <a:ext cx="5582771" cy="538161"/>
              </a:xfrm>
              <a:prstGeom prst="rect">
                <a:avLst/>
              </a:prstGeom>
              <a:blipFill>
                <a:blip r:embed="rId4"/>
                <a:stretch>
                  <a:fillRect b="-56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F6FB493-1D2F-FABA-3D25-1F19B48DD8C9}"/>
                  </a:ext>
                </a:extLst>
              </p:cNvPr>
              <p:cNvSpPr txBox="1"/>
              <p:nvPr/>
            </p:nvSpPr>
            <p:spPr>
              <a:xfrm>
                <a:off x="4143934" y="1915509"/>
                <a:ext cx="2919693" cy="15158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den>
                      </m:f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F6FB493-1D2F-FABA-3D25-1F19B48DD8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3934" y="1915509"/>
                <a:ext cx="2919693" cy="151580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8070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318BC-944F-AE06-2B3E-2472250F8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E2EDD-99E4-3224-0D19-B168CD280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TASK 1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0C1FCF02-EBD4-7519-E291-5B643362E2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AF7DC4AF-E8C5-4173-8BF8-2EF0F2BE3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8A70715-1DFA-6C98-0C69-EC9CF48C9DFD}"/>
                  </a:ext>
                </a:extLst>
              </p:cNvPr>
              <p:cNvSpPr txBox="1"/>
              <p:nvPr/>
            </p:nvSpPr>
            <p:spPr>
              <a:xfrm>
                <a:off x="144187" y="941352"/>
                <a:ext cx="8259584" cy="631198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chemeClr val="bg1"/>
                    </a:solidFill>
                  </a:rPr>
                  <a:t>Given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sz="24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+4</m:t>
                    </m:r>
                    <m:r>
                      <a:rPr lang="en-GB" sz="24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, find the value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 at the point (5, 1).</a:t>
                </a:r>
                <a:endParaRPr lang="en-GB" sz="36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8A70715-1DFA-6C98-0C69-EC9CF48C9D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187" y="941352"/>
                <a:ext cx="8259584" cy="631198"/>
              </a:xfrm>
              <a:prstGeom prst="rect">
                <a:avLst/>
              </a:prstGeom>
              <a:blipFill>
                <a:blip r:embed="rId3"/>
                <a:stretch>
                  <a:fillRect l="-1181"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7874CA7-B5C3-9084-361F-B79D80959BE5}"/>
                  </a:ext>
                </a:extLst>
              </p:cNvPr>
              <p:cNvSpPr txBox="1"/>
              <p:nvPr/>
            </p:nvSpPr>
            <p:spPr>
              <a:xfrm>
                <a:off x="6609229" y="3103"/>
                <a:ext cx="5582771" cy="538161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</m:t>
                      </m:r>
                      <m:f>
                        <m:fPr>
                          <m:ctrlP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den>
                      </m:f>
                    </m:oMath>
                  </m:oMathPara>
                </a14:m>
                <a:endParaRPr lang="en-GB" sz="1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7874CA7-B5C3-9084-361F-B79D80959B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9229" y="3103"/>
                <a:ext cx="5582771" cy="538161"/>
              </a:xfrm>
              <a:prstGeom prst="rect">
                <a:avLst/>
              </a:prstGeom>
              <a:blipFill>
                <a:blip r:embed="rId4"/>
                <a:stretch>
                  <a:fillRect b="-56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63B1F42-AA4D-75C0-2A6E-A9B118733E6F}"/>
                  </a:ext>
                </a:extLst>
              </p:cNvPr>
              <p:cNvSpPr txBox="1"/>
              <p:nvPr/>
            </p:nvSpPr>
            <p:spPr>
              <a:xfrm>
                <a:off x="4143934" y="1915509"/>
                <a:ext cx="2919693" cy="21917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num>
                        <m:den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den>
                      </m:f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sSup>
                        <m:sSupPr>
                          <m:ctrlP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+4</m:t>
                          </m:r>
                        </m:den>
                      </m:f>
                    </m:oMath>
                  </m:oMathPara>
                </a14:m>
                <a:endParaRPr lang="en-GB" b="0" dirty="0">
                  <a:ea typeface="Cambria Math" panose="02040503050406030204" pitchFamily="18" charset="0"/>
                </a:endParaRPr>
              </a:p>
              <a:p>
                <a:endParaRPr lang="en-GB" dirty="0"/>
              </a:p>
              <a:p>
                <a:r>
                  <a:rPr lang="en-GB" dirty="0"/>
                  <a:t>At (5, 1),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63B1F42-AA4D-75C0-2A6E-A9B118733E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3934" y="1915509"/>
                <a:ext cx="2919693" cy="2191754"/>
              </a:xfrm>
              <a:prstGeom prst="rect">
                <a:avLst/>
              </a:prstGeom>
              <a:blipFill>
                <a:blip r:embed="rId5"/>
                <a:stretch>
                  <a:fillRect l="-1879" b="-5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788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C5830-C825-A2CE-8A7F-4FE8EAB17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6.3 – The Product Rule</a:t>
            </a:r>
            <a:br>
              <a:rPr lang="en-GB" dirty="0"/>
            </a:br>
            <a:r>
              <a:rPr lang="en-GB" dirty="0"/>
              <a:t>Learning </a:t>
            </a:r>
            <a:r>
              <a:rPr lang="en-GB" dirty="0" err="1"/>
              <a:t>ObjectiveS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F7223-1457-B5D9-04C0-266968D9D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285997"/>
            <a:ext cx="10287000" cy="3675891"/>
          </a:xfrm>
        </p:spPr>
        <p:txBody>
          <a:bodyPr/>
          <a:lstStyle/>
          <a:p>
            <a:r>
              <a:rPr lang="en-GB" dirty="0"/>
              <a:t>To know and use the product rule for differentiating the product of two functions;</a:t>
            </a:r>
          </a:p>
          <a:p>
            <a:r>
              <a:rPr lang="en-GB" dirty="0"/>
              <a:t>To be able to differentiate products also containing one or more applications of the chain rule;</a:t>
            </a:r>
          </a:p>
          <a:p>
            <a:r>
              <a:rPr lang="en-GB" dirty="0"/>
              <a:t>To be able to solve stationary point, tangent and normal problems using the product rule.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1FACEC91-1622-18C3-0DEB-D9F39CD1AF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31833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C52D1-2C80-8434-9E59-3100D2D92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010F5-41AC-0B5D-1963-5F8CC5C4E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237" y="94264"/>
            <a:ext cx="6333386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STANDARD RESULTS RECAP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58A13C66-5D11-EA90-07F7-FD83FA8F7B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3177089-0E8E-A10C-9C66-B7D33E810BA8}"/>
                  </a:ext>
                </a:extLst>
              </p:cNvPr>
              <p:cNvSpPr txBox="1"/>
              <p:nvPr/>
            </p:nvSpPr>
            <p:spPr>
              <a:xfrm>
                <a:off x="3399930" y="786635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3177089-0E8E-A10C-9C66-B7D33E810B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786635"/>
                <a:ext cx="2223630" cy="369332"/>
              </a:xfrm>
              <a:prstGeom prst="rect">
                <a:avLst/>
              </a:prstGeom>
              <a:blipFill>
                <a:blip r:embed="rId3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5">
            <a:extLst>
              <a:ext uri="{FF2B5EF4-FFF2-40B4-BE49-F238E27FC236}">
                <a16:creationId xmlns:a16="http://schemas.microsoft.com/office/drawing/2014/main" id="{35081136-A065-549E-F8E6-411C5650F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9FBEAEC-4599-4FBB-4941-3970A047E99B}"/>
                  </a:ext>
                </a:extLst>
              </p:cNvPr>
              <p:cNvSpPr txBox="1"/>
              <p:nvPr/>
            </p:nvSpPr>
            <p:spPr>
              <a:xfrm>
                <a:off x="3399930" y="1644827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9FBEAEC-4599-4FBB-4941-3970A047E9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1644827"/>
                <a:ext cx="2223630" cy="369332"/>
              </a:xfrm>
              <a:prstGeom prst="rect">
                <a:avLst/>
              </a:prstGeom>
              <a:blipFill>
                <a:blip r:embed="rId4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862AEF1-28A9-2DC5-A1E8-AA69DE93DECF}"/>
                  </a:ext>
                </a:extLst>
              </p:cNvPr>
              <p:cNvSpPr txBox="1"/>
              <p:nvPr/>
            </p:nvSpPr>
            <p:spPr>
              <a:xfrm>
                <a:off x="3399930" y="2396999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862AEF1-28A9-2DC5-A1E8-AA69DE93DE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2396999"/>
                <a:ext cx="2223630" cy="374270"/>
              </a:xfrm>
              <a:prstGeom prst="rect">
                <a:avLst/>
              </a:prstGeom>
              <a:blipFill>
                <a:blip r:embed="rId5"/>
                <a:stretch>
                  <a:fillRect b="-80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C7EAD31-A356-E596-E6BE-B4F53D3231B3}"/>
                  </a:ext>
                </a:extLst>
              </p:cNvPr>
              <p:cNvSpPr txBox="1"/>
              <p:nvPr/>
            </p:nvSpPr>
            <p:spPr>
              <a:xfrm>
                <a:off x="3399930" y="3209357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𝑙𝑛</m:t>
                      </m:r>
                      <m:d>
                        <m:dPr>
                          <m:begChr m:val="|"/>
                          <m:endChr m:val="|"/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𝑎𝑥</m:t>
                          </m:r>
                        </m:e>
                      </m:d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C7EAD31-A356-E596-E6BE-B4F53D3231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3209357"/>
                <a:ext cx="2223630" cy="374270"/>
              </a:xfrm>
              <a:prstGeom prst="rect">
                <a:avLst/>
              </a:prstGeom>
              <a:blipFill>
                <a:blip r:embed="rId6"/>
                <a:stretch>
                  <a:fillRect b="-64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89877E2-79DF-2C05-D0B5-1EAA69C74E00}"/>
                  </a:ext>
                </a:extLst>
              </p:cNvPr>
              <p:cNvSpPr txBox="1"/>
              <p:nvPr/>
            </p:nvSpPr>
            <p:spPr>
              <a:xfrm>
                <a:off x="3399930" y="3966467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𝑙𝑛</m:t>
                      </m:r>
                      <m:d>
                        <m:dPr>
                          <m:begChr m:val="|"/>
                          <m:endChr m:val="|"/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89877E2-79DF-2C05-D0B5-1EAA69C74E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3966467"/>
                <a:ext cx="2223630" cy="374270"/>
              </a:xfrm>
              <a:prstGeom prst="rect">
                <a:avLst/>
              </a:prstGeom>
              <a:blipFill>
                <a:blip r:embed="rId7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8105F9-21AF-972A-D0C3-46EAE83852E4}"/>
                  </a:ext>
                </a:extLst>
              </p:cNvPr>
              <p:cNvSpPr txBox="1"/>
              <p:nvPr/>
            </p:nvSpPr>
            <p:spPr>
              <a:xfrm>
                <a:off x="5917578" y="651310"/>
                <a:ext cx="2223630" cy="639983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F8105F9-21AF-972A-D0C3-46EAE83852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7578" y="651310"/>
                <a:ext cx="2223630" cy="63998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B930D63-FD17-075A-0F1A-D6D03B3F79DB}"/>
                  </a:ext>
                </a:extLst>
              </p:cNvPr>
              <p:cNvSpPr txBox="1"/>
              <p:nvPr/>
            </p:nvSpPr>
            <p:spPr>
              <a:xfrm>
                <a:off x="5911482" y="1468484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B930D63-FD17-075A-0F1A-D6D03B3F79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1468484"/>
                <a:ext cx="2223630" cy="6182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4DE97C6-908B-415E-1E2E-9D2EBE5861A9}"/>
                  </a:ext>
                </a:extLst>
              </p:cNvPr>
              <p:cNvSpPr txBox="1"/>
              <p:nvPr/>
            </p:nvSpPr>
            <p:spPr>
              <a:xfrm>
                <a:off x="5911482" y="2271053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4DE97C6-908B-415E-1E2E-9D2EBE5861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2271053"/>
                <a:ext cx="2223630" cy="61824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734F2D8-A2C2-E6D8-76E6-2B9A352C892A}"/>
                  </a:ext>
                </a:extLst>
              </p:cNvPr>
              <p:cNvSpPr txBox="1"/>
              <p:nvPr/>
            </p:nvSpPr>
            <p:spPr>
              <a:xfrm>
                <a:off x="5911482" y="3066490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734F2D8-A2C2-E6D8-76E6-2B9A352C89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3066490"/>
                <a:ext cx="2223630" cy="61824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C5EA5F0-0435-3F6B-8B99-88A49F12D6A5}"/>
                  </a:ext>
                </a:extLst>
              </p:cNvPr>
              <p:cNvSpPr txBox="1"/>
              <p:nvPr/>
            </p:nvSpPr>
            <p:spPr>
              <a:xfrm>
                <a:off x="5911482" y="3864639"/>
                <a:ext cx="2223630" cy="622863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C5EA5F0-0435-3F6B-8B99-88A49F12D6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3864639"/>
                <a:ext cx="2223630" cy="62286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69DF9CA-61CF-880D-6735-19B34047E2F4}"/>
                  </a:ext>
                </a:extLst>
              </p:cNvPr>
              <p:cNvSpPr txBox="1"/>
              <p:nvPr/>
            </p:nvSpPr>
            <p:spPr>
              <a:xfrm>
                <a:off x="3399930" y="4815800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69DF9CA-61CF-880D-6735-19B34047E2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4815800"/>
                <a:ext cx="2223630" cy="374270"/>
              </a:xfrm>
              <a:prstGeom prst="rect">
                <a:avLst/>
              </a:prstGeom>
              <a:blipFill>
                <a:blip r:embed="rId1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0120DD5-8DEE-034D-0E7F-281FC0B68224}"/>
                  </a:ext>
                </a:extLst>
              </p:cNvPr>
              <p:cNvSpPr txBox="1"/>
              <p:nvPr/>
            </p:nvSpPr>
            <p:spPr>
              <a:xfrm>
                <a:off x="5911482" y="4668054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lna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0120DD5-8DEE-034D-0E7F-281FC0B682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4668054"/>
                <a:ext cx="2223630" cy="61824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D54FB4B-43DA-3B7E-8331-47D2428A88DD}"/>
                  </a:ext>
                </a:extLst>
              </p:cNvPr>
              <p:cNvSpPr txBox="1"/>
              <p:nvPr/>
            </p:nvSpPr>
            <p:spPr>
              <a:xfrm>
                <a:off x="3399930" y="5618963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𝑘𝑥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D54FB4B-43DA-3B7E-8331-47D2428A88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9930" y="5618963"/>
                <a:ext cx="2223630" cy="374270"/>
              </a:xfrm>
              <a:prstGeom prst="rect">
                <a:avLst/>
              </a:prstGeom>
              <a:blipFill>
                <a:blip r:embed="rId1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A733E4F-5858-058F-13D9-56CA90A590C8}"/>
                  </a:ext>
                </a:extLst>
              </p:cNvPr>
              <p:cNvSpPr txBox="1"/>
              <p:nvPr/>
            </p:nvSpPr>
            <p:spPr>
              <a:xfrm>
                <a:off x="5911482" y="5466852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𝑘𝑥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klna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A733E4F-5858-058F-13D9-56CA90A590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482" y="5466852"/>
                <a:ext cx="2223630" cy="61824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0200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306E3-0F21-3FD4-7F97-7E5E2B5E7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E6C40-7515-AB71-ECFD-99077AFE3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The Product Rule - Introduction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3E272CF-2194-9B3D-9CA3-8BDDF41D971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284F11AD-8810-9CD7-0252-65F6160ED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4110B7-5875-FB57-CB3E-9E9AFD68C425}"/>
              </a:ext>
            </a:extLst>
          </p:cNvPr>
          <p:cNvSpPr txBox="1"/>
          <p:nvPr/>
        </p:nvSpPr>
        <p:spPr>
          <a:xfrm>
            <a:off x="1" y="914400"/>
            <a:ext cx="117123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DengXian" panose="02010600030101010101" pitchFamily="2" charset="-122"/>
                <a:ea typeface="DengXian" panose="02010600030101010101" pitchFamily="2" charset="-122"/>
              </a:rPr>
              <a:t>We can differentiate the product of two functions being multiplied together: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ED2D978-1D27-2063-84A8-1DEB365D1951}"/>
                  </a:ext>
                </a:extLst>
              </p:cNvPr>
              <p:cNvSpPr txBox="1"/>
              <p:nvPr/>
            </p:nvSpPr>
            <p:spPr>
              <a:xfrm>
                <a:off x="3788831" y="3733904"/>
                <a:ext cx="4134726" cy="1477328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solidFill>
                      <a:schemeClr val="bg1"/>
                    </a:solidFill>
                  </a:rPr>
                  <a:t>In function notation:</a:t>
                </a: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:r>
                  <a:rPr lang="en-GB" dirty="0">
                    <a:solidFill>
                      <a:schemeClr val="bg1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, then</a:t>
                </a: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′(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ED2D978-1D27-2063-84A8-1DEB365D19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8831" y="3733904"/>
                <a:ext cx="4134726" cy="1477328"/>
              </a:xfrm>
              <a:prstGeom prst="rect">
                <a:avLst/>
              </a:prstGeom>
              <a:blipFill>
                <a:blip r:embed="rId3"/>
                <a:stretch>
                  <a:fillRect l="-1327" t="-2479" b="-33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32C896C-3499-3512-7075-D4F0A3373FB6}"/>
                  </a:ext>
                </a:extLst>
              </p:cNvPr>
              <p:cNvSpPr txBox="1"/>
              <p:nvPr/>
            </p:nvSpPr>
            <p:spPr>
              <a:xfrm>
                <a:off x="3408331" y="2160352"/>
                <a:ext cx="4895727" cy="119058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r>
                  <a:rPr lang="en-GB" dirty="0">
                    <a:solidFill>
                      <a:schemeClr val="bg1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𝑢𝑣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where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are functions of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, then</a:t>
                </a: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𝑑𝑣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32C896C-3499-3512-7075-D4F0A3373F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8331" y="2160352"/>
                <a:ext cx="4895727" cy="1190582"/>
              </a:xfrm>
              <a:prstGeom prst="rect">
                <a:avLst/>
              </a:prstGeom>
              <a:blipFill>
                <a:blip r:embed="rId4"/>
                <a:stretch>
                  <a:fillRect l="-996" t="-25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B67750A2-B939-CD17-1C64-D6799952A987}"/>
              </a:ext>
            </a:extLst>
          </p:cNvPr>
          <p:cNvSpPr txBox="1"/>
          <p:nvPr/>
        </p:nvSpPr>
        <p:spPr>
          <a:xfrm>
            <a:off x="1701053" y="5401709"/>
            <a:ext cx="8789894" cy="58477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This is NOT given in the exam – we must learn it!</a:t>
            </a:r>
          </a:p>
        </p:txBody>
      </p:sp>
    </p:spTree>
    <p:extLst>
      <p:ext uri="{BB962C8B-B14F-4D97-AF65-F5344CB8AC3E}">
        <p14:creationId xmlns:p14="http://schemas.microsoft.com/office/powerpoint/2010/main" val="329610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16D07-4F1F-FEC7-5A10-E48893879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9CA32-7CAE-C24B-6FF4-3D590CAC4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The Product Rule – Example 1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13E43A0A-1005-0FBF-CC0F-8ACF60442E8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6EED4087-9ED7-FF5C-D657-39CFACFD3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91A2A2F-D42C-4F14-1D1C-6CA0C96764ED}"/>
                  </a:ext>
                </a:extLst>
              </p:cNvPr>
              <p:cNvSpPr txBox="1"/>
              <p:nvPr/>
            </p:nvSpPr>
            <p:spPr>
              <a:xfrm>
                <a:off x="684119" y="711116"/>
                <a:ext cx="4208929" cy="71288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where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𝑒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2</m:t>
                        </m:r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sup>
                    </m:sSup>
                  </m:oMath>
                </a14:m>
                <a:endParaRPr lang="en-GB" sz="2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91A2A2F-D42C-4F14-1D1C-6CA0C96764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119" y="711116"/>
                <a:ext cx="4208929" cy="712887"/>
              </a:xfrm>
              <a:prstGeom prst="rect">
                <a:avLst/>
              </a:prstGeom>
              <a:blipFill>
                <a:blip r:embed="rId4"/>
                <a:stretch>
                  <a:fillRect l="-2894" b="-102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D8DE879-11DA-03C3-0867-895F4E5AE7DC}"/>
                  </a:ext>
                </a:extLst>
              </p:cNvPr>
              <p:cNvSpPr txBox="1"/>
              <p:nvPr/>
            </p:nvSpPr>
            <p:spPr>
              <a:xfrm>
                <a:off x="6609229" y="3103"/>
                <a:ext cx="5582771" cy="932243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r>
                  <a:rPr lang="en-GB" sz="1400" dirty="0">
                    <a:solidFill>
                      <a:schemeClr val="bg1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𝑢𝑣</m:t>
                    </m:r>
                  </m:oMath>
                </a14:m>
                <a:r>
                  <a:rPr lang="en-GB" sz="1400" dirty="0">
                    <a:solidFill>
                      <a:schemeClr val="bg1"/>
                    </a:solidFill>
                  </a:rPr>
                  <a:t> where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GB" sz="1400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GB" sz="1400" dirty="0">
                    <a:solidFill>
                      <a:schemeClr val="bg1"/>
                    </a:solidFill>
                  </a:rPr>
                  <a:t> are functions of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400" dirty="0">
                    <a:solidFill>
                      <a:schemeClr val="bg1"/>
                    </a:solidFill>
                  </a:rPr>
                  <a:t>, then</a:t>
                </a:r>
              </a:p>
              <a:p>
                <a:endParaRPr lang="en-GB" sz="1400" dirty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f>
                        <m:fPr>
                          <m:ctrlP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𝑑𝑣</m:t>
                          </m:r>
                        </m:num>
                        <m:den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  <m:f>
                        <m:fPr>
                          <m:ctrlP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sz="1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D8DE879-11DA-03C3-0867-895F4E5AE7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9229" y="3103"/>
                <a:ext cx="5582771" cy="932243"/>
              </a:xfrm>
              <a:prstGeom prst="rect">
                <a:avLst/>
              </a:prstGeom>
              <a:blipFill>
                <a:blip r:embed="rId5"/>
                <a:stretch>
                  <a:fillRect l="-328" t="-1316" b="-1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A2F61DA-3BD5-FDD0-2D53-99FDB40B130A}"/>
                  </a:ext>
                </a:extLst>
              </p:cNvPr>
              <p:cNvSpPr txBox="1"/>
              <p:nvPr/>
            </p:nvSpPr>
            <p:spPr>
              <a:xfrm>
                <a:off x="4682266" y="1702896"/>
                <a:ext cx="109728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𝑢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000" i="1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  <m:sup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A2F61DA-3BD5-FDD0-2D53-99FDB40B13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2266" y="1702896"/>
                <a:ext cx="1097280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F6FC794-D659-F274-B7D9-DC9A5FF3D7DE}"/>
                  </a:ext>
                </a:extLst>
              </p:cNvPr>
              <p:cNvSpPr txBox="1"/>
              <p:nvPr/>
            </p:nvSpPr>
            <p:spPr>
              <a:xfrm>
                <a:off x="6199543" y="1702896"/>
                <a:ext cx="109728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𝑣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000" i="1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F6FC794-D659-F274-B7D9-DC9A5FF3D7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9543" y="1702896"/>
                <a:ext cx="1097280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CA23290-4852-E73D-4CBD-03E6240CD2D3}"/>
                  </a:ext>
                </a:extLst>
              </p:cNvPr>
              <p:cNvSpPr txBox="1"/>
              <p:nvPr/>
            </p:nvSpPr>
            <p:spPr>
              <a:xfrm>
                <a:off x="4450976" y="2215728"/>
                <a:ext cx="1328570" cy="676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000" i="1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3</m:t>
                          </m:r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  <m:sup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CA23290-4852-E73D-4CBD-03E6240CD2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0976" y="2215728"/>
                <a:ext cx="1328570" cy="67672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5A15278-025B-118A-8570-893B9D5DCEB6}"/>
                  </a:ext>
                </a:extLst>
              </p:cNvPr>
              <p:cNvSpPr txBox="1"/>
              <p:nvPr/>
            </p:nvSpPr>
            <p:spPr>
              <a:xfrm>
                <a:off x="6018716" y="2215728"/>
                <a:ext cx="1328570" cy="676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𝑑𝑣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000" i="1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5A15278-025B-118A-8570-893B9D5DCE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8716" y="2215728"/>
                <a:ext cx="1328570" cy="67672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670C26F-A93E-9A7F-B435-0B808D4B71C1}"/>
                  </a:ext>
                </a:extLst>
              </p:cNvPr>
              <p:cNvSpPr txBox="1"/>
              <p:nvPr/>
            </p:nvSpPr>
            <p:spPr>
              <a:xfrm>
                <a:off x="4893048" y="3005174"/>
                <a:ext cx="2919693" cy="30269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f>
                        <m:fPr>
                          <m:ctrlP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𝑑𝑣</m:t>
                          </m:r>
                        </m:num>
                        <m:den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  <m:f>
                        <m:fPr>
                          <m:ctrlP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(3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+3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b="0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(2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+3)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3670C26F-A93E-9A7F-B435-0B808D4B71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3048" y="3005174"/>
                <a:ext cx="2919693" cy="302698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08994ED2-A673-9BBD-E653-59137688C3C7}"/>
              </a:ext>
            </a:extLst>
          </p:cNvPr>
          <p:cNvSpPr txBox="1"/>
          <p:nvPr/>
        </p:nvSpPr>
        <p:spPr>
          <a:xfrm>
            <a:off x="7812741" y="4637789"/>
            <a:ext cx="3981861" cy="738664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</a:rPr>
              <a:t>Always look to simplify and factorise if possible – especially if there is a follow-up question using your derivative!</a:t>
            </a:r>
          </a:p>
        </p:txBody>
      </p:sp>
    </p:spTree>
    <p:extLst>
      <p:ext uri="{BB962C8B-B14F-4D97-AF65-F5344CB8AC3E}">
        <p14:creationId xmlns:p14="http://schemas.microsoft.com/office/powerpoint/2010/main" val="3147599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7A0EE2-70F4-9367-B4A3-F8CBA47BF0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1F059-1278-9559-1828-DEE9B33E1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The Product Rule – task 1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BD321DD8-83D6-54C4-22E2-A69831AC4C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07CBF5AB-9355-1FC9-D21C-9F9CD26B7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CB6A3DC-E654-1F34-7CFD-E871724F1BDC}"/>
                  </a:ext>
                </a:extLst>
              </p:cNvPr>
              <p:cNvSpPr txBox="1"/>
              <p:nvPr/>
            </p:nvSpPr>
            <p:spPr>
              <a:xfrm>
                <a:off x="739588" y="653007"/>
                <a:ext cx="4893048" cy="71288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where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4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3</m:t>
                        </m:r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+1</m:t>
                        </m:r>
                      </m:e>
                    </m:rad>
                  </m:oMath>
                </a14:m>
                <a:endParaRPr lang="en-GB" sz="2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CB6A3DC-E654-1F34-7CFD-E871724F1B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588" y="653007"/>
                <a:ext cx="4893048" cy="712887"/>
              </a:xfrm>
              <a:prstGeom prst="rect">
                <a:avLst/>
              </a:prstGeom>
              <a:blipFill>
                <a:blip r:embed="rId3"/>
                <a:stretch>
                  <a:fillRect l="-2491" b="-102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838729A-9AB6-0BDB-FEB3-EEB3DA567A10}"/>
                  </a:ext>
                </a:extLst>
              </p:cNvPr>
              <p:cNvSpPr txBox="1"/>
              <p:nvPr/>
            </p:nvSpPr>
            <p:spPr>
              <a:xfrm>
                <a:off x="6609229" y="3103"/>
                <a:ext cx="5582771" cy="932243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r>
                  <a:rPr lang="en-GB" sz="1400" dirty="0">
                    <a:solidFill>
                      <a:schemeClr val="bg1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𝑢𝑣</m:t>
                    </m:r>
                  </m:oMath>
                </a14:m>
                <a:r>
                  <a:rPr lang="en-GB" sz="1400" dirty="0">
                    <a:solidFill>
                      <a:schemeClr val="bg1"/>
                    </a:solidFill>
                  </a:rPr>
                  <a:t> where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GB" sz="1400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GB" sz="1400" dirty="0">
                    <a:solidFill>
                      <a:schemeClr val="bg1"/>
                    </a:solidFill>
                  </a:rPr>
                  <a:t> are functions of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400" dirty="0">
                    <a:solidFill>
                      <a:schemeClr val="bg1"/>
                    </a:solidFill>
                  </a:rPr>
                  <a:t>, then</a:t>
                </a:r>
              </a:p>
              <a:p>
                <a:endParaRPr lang="en-GB" sz="1400" dirty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f>
                        <m:fPr>
                          <m:ctrlP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𝑑𝑣</m:t>
                          </m:r>
                        </m:num>
                        <m:den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  <m:f>
                        <m:fPr>
                          <m:ctrlP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sz="1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838729A-9AB6-0BDB-FEB3-EEB3DA567A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9229" y="3103"/>
                <a:ext cx="5582771" cy="932243"/>
              </a:xfrm>
              <a:prstGeom prst="rect">
                <a:avLst/>
              </a:prstGeom>
              <a:blipFill>
                <a:blip r:embed="rId4"/>
                <a:stretch>
                  <a:fillRect l="-328" t="-1316" b="-1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D4BC7EA-43F0-202A-E709-8BE1211B1072}"/>
                  </a:ext>
                </a:extLst>
              </p:cNvPr>
              <p:cNvSpPr txBox="1"/>
              <p:nvPr/>
            </p:nvSpPr>
            <p:spPr>
              <a:xfrm>
                <a:off x="1042594" y="1816121"/>
                <a:ext cx="109728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𝑢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00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  <m:sup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D4BC7EA-43F0-202A-E709-8BE1211B10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594" y="1816121"/>
                <a:ext cx="1097280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BE8494B-1061-B0D8-3152-663434F420EF}"/>
                  </a:ext>
                </a:extLst>
              </p:cNvPr>
              <p:cNvSpPr txBox="1"/>
              <p:nvPr/>
            </p:nvSpPr>
            <p:spPr>
              <a:xfrm>
                <a:off x="2352150" y="1681498"/>
                <a:ext cx="2453639" cy="5384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𝑣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  <m: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  <m: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BE8494B-1061-B0D8-3152-663434F420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2150" y="1681498"/>
                <a:ext cx="2453639" cy="53848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1BAA9EB-C7B7-683E-B410-FB0A80AAA621}"/>
                  </a:ext>
                </a:extLst>
              </p:cNvPr>
              <p:cNvSpPr txBox="1"/>
              <p:nvPr/>
            </p:nvSpPr>
            <p:spPr>
              <a:xfrm>
                <a:off x="811304" y="2328953"/>
                <a:ext cx="1328570" cy="676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00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4</m:t>
                          </m:r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  <m:sup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1BAA9EB-C7B7-683E-B410-FB0A80AAA6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304" y="2328953"/>
                <a:ext cx="1328570" cy="67672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1745322-5C6E-97C7-7BA6-063ED36C2232}"/>
                  </a:ext>
                </a:extLst>
              </p:cNvPr>
              <p:cNvSpPr txBox="1"/>
              <p:nvPr/>
            </p:nvSpPr>
            <p:spPr>
              <a:xfrm>
                <a:off x="2379043" y="2328953"/>
                <a:ext cx="3367332" cy="676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𝑑𝑣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000" b="0" i="0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000" b="0" i="0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0" i="0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  <m:r>
                                <m:rPr>
                                  <m:sty m:val="p"/>
                                </m:rPr>
                                <a:rPr lang="en-GB" sz="2000" b="0" i="0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x</m:t>
                              </m:r>
                              <m:r>
                                <a:rPr lang="en-GB" sz="2000" b="0" i="0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b="0" i="1" smtClean="0">
                                  <a:solidFill>
                                    <a:schemeClr val="accent4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1745322-5C6E-97C7-7BA6-063ED36C22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9043" y="2328953"/>
                <a:ext cx="3367332" cy="67672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DFF5C63-B8CC-5597-710D-9DB0FA79EAF8}"/>
                  </a:ext>
                </a:extLst>
              </p:cNvPr>
              <p:cNvSpPr txBox="1"/>
              <p:nvPr/>
            </p:nvSpPr>
            <p:spPr>
              <a:xfrm>
                <a:off x="6804025" y="2488107"/>
                <a:ext cx="5104840" cy="33528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rad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+4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rad>
                    </m:oMath>
                  </m:oMathPara>
                </a14:m>
                <a:endParaRPr lang="en-GB" b="0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rad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sSup>
                            <m:sSup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(3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8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(3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+8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DFF5C63-B8CC-5597-710D-9DB0FA79EA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025" y="2488107"/>
                <a:ext cx="5104840" cy="335284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B3F3E798-784B-9730-ABFB-393FD4DF4F18}"/>
              </a:ext>
            </a:extLst>
          </p:cNvPr>
          <p:cNvSpPr txBox="1"/>
          <p:nvPr/>
        </p:nvSpPr>
        <p:spPr>
          <a:xfrm>
            <a:off x="6685749" y="1705177"/>
            <a:ext cx="3981861" cy="523220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</a:rPr>
              <a:t>It is important we develop the algebraic skills to tidy up this sort of mess!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267DC97-3943-CDC1-2431-4E1CCA5B95C5}"/>
                  </a:ext>
                </a:extLst>
              </p:cNvPr>
              <p:cNvSpPr txBox="1"/>
              <p:nvPr/>
            </p:nvSpPr>
            <p:spPr>
              <a:xfrm>
                <a:off x="811304" y="3186953"/>
                <a:ext cx="5104840" cy="22389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f>
                        <m:fPr>
                          <m:ctrlP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𝑑𝑣</m:t>
                          </m:r>
                        </m:num>
                        <m:den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  <m:f>
                        <m:fPr>
                          <m:ctrlP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(4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GB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+4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GB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2267DC97-3943-CDC1-2431-4E1CCA5B95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304" y="3186953"/>
                <a:ext cx="5104840" cy="223894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9B8D34AC-623B-C6AA-FA00-35757BA64A03}"/>
              </a:ext>
            </a:extLst>
          </p:cNvPr>
          <p:cNvCxnSpPr/>
          <p:nvPr/>
        </p:nvCxnSpPr>
        <p:spPr>
          <a:xfrm flipV="1">
            <a:off x="4706471" y="2938182"/>
            <a:ext cx="2037229" cy="21246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82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0CB32-DA18-2DE4-3BC9-745D8E2EF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CD848-6EFA-C8FD-2F22-4B55A2E53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615084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Further Examples (needing chain rule)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4DE922B7-97C1-4B4D-187F-CE097E766CF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17DEFB84-0C82-A70C-3463-0E4670C11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2DE0E2F-D03A-D7A9-8020-B6D4322B468B}"/>
                  </a:ext>
                </a:extLst>
              </p:cNvPr>
              <p:cNvSpPr txBox="1"/>
              <p:nvPr/>
            </p:nvSpPr>
            <p:spPr>
              <a:xfrm>
                <a:off x="295450" y="1584824"/>
                <a:ext cx="3118310" cy="52783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𝑦</m:t>
                      </m:r>
                      <m:r>
                        <a:rPr lang="en-GB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=3</m:t>
                      </m:r>
                      <m:r>
                        <a:rPr lang="en-GB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  <m:rad>
                        <m:radPr>
                          <m:degHide m:val="on"/>
                          <m:ctrlPr>
                            <a:rPr lang="en-GB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𝑐𝑜𝑠𝑥</m:t>
                          </m:r>
                        </m:e>
                      </m:rad>
                    </m:oMath>
                  </m:oMathPara>
                </a14:m>
                <a:endParaRPr lang="en-GB" sz="2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2DE0E2F-D03A-D7A9-8020-B6D4322B46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450" y="1584824"/>
                <a:ext cx="3118310" cy="52783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FF1AC45-EEBB-B672-E15F-910EB82BD8C9}"/>
                  </a:ext>
                </a:extLst>
              </p:cNvPr>
              <p:cNvSpPr txBox="1"/>
              <p:nvPr/>
            </p:nvSpPr>
            <p:spPr>
              <a:xfrm>
                <a:off x="1123407" y="829999"/>
                <a:ext cx="1171238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Differentiate the following with respect to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</m:oMath>
                </a14:m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 (no need to simplify)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FF1AC45-EEBB-B672-E15F-910EB82BD8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3407" y="829999"/>
                <a:ext cx="11712388" cy="523220"/>
              </a:xfrm>
              <a:prstGeom prst="rect">
                <a:avLst/>
              </a:prstGeom>
              <a:blipFill>
                <a:blip r:embed="rId4"/>
                <a:stretch>
                  <a:fillRect l="-1041" t="-11628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919B9F0-355B-6FE4-19D8-16F542604BDC}"/>
                  </a:ext>
                </a:extLst>
              </p:cNvPr>
              <p:cNvSpPr txBox="1"/>
              <p:nvPr/>
            </p:nvSpPr>
            <p:spPr>
              <a:xfrm>
                <a:off x="295450" y="4130255"/>
                <a:ext cx="3118310" cy="52783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𝑦</m:t>
                      </m:r>
                      <m:r>
                        <a:rPr lang="en-GB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=3</m:t>
                      </m:r>
                      <m:r>
                        <a:rPr lang="en-GB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𝑠𝑖𝑛</m:t>
                      </m:r>
                      <m:r>
                        <a:rPr lang="en-GB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2</m:t>
                      </m:r>
                      <m:r>
                        <a:rPr lang="en-GB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𝑥𝑐𝑜𝑠</m:t>
                      </m:r>
                      <m:r>
                        <a:rPr lang="en-GB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2</m:t>
                      </m:r>
                      <m:r>
                        <a:rPr lang="en-GB" sz="28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</m:oMath>
                  </m:oMathPara>
                </a14:m>
                <a:endParaRPr lang="en-GB" sz="2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919B9F0-355B-6FE4-19D8-16F542604B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450" y="4130255"/>
                <a:ext cx="3118310" cy="52783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CF921BE-3694-4E64-BBD9-8D73D731D783}"/>
                  </a:ext>
                </a:extLst>
              </p:cNvPr>
              <p:cNvSpPr txBox="1"/>
              <p:nvPr/>
            </p:nvSpPr>
            <p:spPr>
              <a:xfrm>
                <a:off x="273999" y="2167155"/>
                <a:ext cx="6279522" cy="922176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𝑑𝑦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=3</m:t>
                      </m:r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  <m:d>
                        <m:d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𝑐𝑜𝑠𝑥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GB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  <m:d>
                            <m:d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−</m:t>
                              </m:r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𝑠𝑖𝑛𝑥</m:t>
                              </m:r>
                            </m:e>
                          </m:d>
                        </m:e>
                      </m:d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+3</m:t>
                      </m:r>
                      <m:sSup>
                        <m:sSup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𝑐𝑜𝑠𝑥</m:t>
                              </m:r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2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CF921BE-3694-4E64-BBD9-8D73D731D7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999" y="2167155"/>
                <a:ext cx="6279522" cy="92217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38EE3F7-BD0F-A048-4EC3-F6C1B8CBF505}"/>
                  </a:ext>
                </a:extLst>
              </p:cNvPr>
              <p:cNvSpPr txBox="1"/>
              <p:nvPr/>
            </p:nvSpPr>
            <p:spPr>
              <a:xfrm>
                <a:off x="295450" y="4724269"/>
                <a:ext cx="6279522" cy="1162947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𝑑𝑦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=3</m:t>
                      </m:r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𝑠𝑖𝑛</m:t>
                      </m:r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2</m:t>
                      </m:r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  <m:d>
                        <m:d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−2</m:t>
                          </m:r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𝑠𝑖𝑛</m:t>
                          </m:r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</m:e>
                      </m:d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+</m:t>
                      </m:r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𝑐𝑜𝑠</m:t>
                      </m:r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2</m:t>
                      </m:r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(6</m:t>
                      </m:r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𝑐𝑜𝑠</m:t>
                      </m:r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2</m:t>
                      </m:r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𝑥</m:t>
                      </m:r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)</m:t>
                      </m:r>
                    </m:oMath>
                  </m:oMathPara>
                </a14:m>
                <a:endParaRPr lang="en-GB" sz="2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DengXian" panose="02010600030101010101" pitchFamily="2" charset="-122"/>
                        </a:rPr>
                        <m:t>=6(</m:t>
                      </m:r>
                      <m:func>
                        <m:funcPr>
                          <m:ctrlP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sz="2400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cos</m:t>
                              </m:r>
                            </m:e>
                            <m:sup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𝑥</m:t>
                          </m:r>
                          <m:r>
                            <a:rPr lang="en-GB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2400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)</m:t>
                              </m:r>
                            </m:e>
                          </m:func>
                        </m:e>
                      </m:func>
                    </m:oMath>
                  </m:oMathPara>
                </a14:m>
                <a:endParaRPr lang="en-GB" sz="24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38EE3F7-BD0F-A048-4EC3-F6C1B8CBF5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450" y="4724269"/>
                <a:ext cx="6279522" cy="1162947"/>
              </a:xfrm>
              <a:prstGeom prst="rect">
                <a:avLst/>
              </a:prstGeom>
              <a:blipFill>
                <a:blip r:embed="rId7"/>
                <a:stretch>
                  <a:fillRect b="-628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5862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88FDE-D133-97A1-CF5C-B479F9CAC7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AADA9-8AD6-6335-1289-FA51B3C3B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The Product Rule – Example 1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EC83F37E-8404-D562-A57C-7F087168BB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3905C98A-65F6-AC68-4BC1-0A95CB57D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5110A65-9782-B413-DF43-FDB64CC0B76F}"/>
                  </a:ext>
                </a:extLst>
              </p:cNvPr>
              <p:cNvSpPr txBox="1"/>
              <p:nvPr/>
            </p:nvSpPr>
            <p:spPr>
              <a:xfrm>
                <a:off x="156754" y="711116"/>
                <a:ext cx="6217919" cy="83099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the coordinates of any stationary points on the curve with equation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</m:t>
                    </m:r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  <m:sSup>
                      <m:sSup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𝑒</m:t>
                        </m:r>
                      </m:e>
                      <m:sup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2</m:t>
                        </m:r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sup>
                    </m:sSup>
                  </m:oMath>
                </a14:m>
                <a:endParaRPr lang="en-GB" sz="24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5110A65-9782-B413-DF43-FDB64CC0B7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754" y="711116"/>
                <a:ext cx="6217919" cy="830997"/>
              </a:xfrm>
              <a:prstGeom prst="rect">
                <a:avLst/>
              </a:prstGeom>
              <a:blipFill>
                <a:blip r:embed="rId3"/>
                <a:stretch>
                  <a:fillRect l="-1569" t="-5147" b="-1691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35D2405-82DC-AC76-B961-21C607D3E71A}"/>
                  </a:ext>
                </a:extLst>
              </p:cNvPr>
              <p:cNvSpPr txBox="1"/>
              <p:nvPr/>
            </p:nvSpPr>
            <p:spPr>
              <a:xfrm>
                <a:off x="6609229" y="3103"/>
                <a:ext cx="5582771" cy="932243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r>
                  <a:rPr lang="en-GB" sz="1400" dirty="0">
                    <a:solidFill>
                      <a:schemeClr val="bg1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𝑢𝑣</m:t>
                    </m:r>
                  </m:oMath>
                </a14:m>
                <a:r>
                  <a:rPr lang="en-GB" sz="1400" dirty="0">
                    <a:solidFill>
                      <a:schemeClr val="bg1"/>
                    </a:solidFill>
                  </a:rPr>
                  <a:t> where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GB" sz="1400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GB" sz="1400" dirty="0">
                    <a:solidFill>
                      <a:schemeClr val="bg1"/>
                    </a:solidFill>
                  </a:rPr>
                  <a:t> are functions of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400" dirty="0">
                    <a:solidFill>
                      <a:schemeClr val="bg1"/>
                    </a:solidFill>
                  </a:rPr>
                  <a:t>, then</a:t>
                </a:r>
              </a:p>
              <a:p>
                <a:endParaRPr lang="en-GB" sz="1400" dirty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f>
                        <m:fPr>
                          <m:ctrlP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𝑑𝑣</m:t>
                          </m:r>
                        </m:num>
                        <m:den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  <m:f>
                        <m:fPr>
                          <m:ctrlP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1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sz="1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35D2405-82DC-AC76-B961-21C607D3E7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9229" y="3103"/>
                <a:ext cx="5582771" cy="932243"/>
              </a:xfrm>
              <a:prstGeom prst="rect">
                <a:avLst/>
              </a:prstGeom>
              <a:blipFill>
                <a:blip r:embed="rId4"/>
                <a:stretch>
                  <a:fillRect l="-328" t="-1316" b="-1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4649531-8CA3-6641-C2A9-FB77A5F22B62}"/>
                  </a:ext>
                </a:extLst>
              </p:cNvPr>
              <p:cNvSpPr txBox="1"/>
              <p:nvPr/>
            </p:nvSpPr>
            <p:spPr>
              <a:xfrm>
                <a:off x="650197" y="1694907"/>
                <a:ext cx="109728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𝑢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𝑥</m:t>
                      </m:r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4649531-8CA3-6641-C2A9-FB77A5F22B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197" y="1694907"/>
                <a:ext cx="1097280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EFD0B13-84AF-744E-9B7A-F06A884191AE}"/>
                  </a:ext>
                </a:extLst>
              </p:cNvPr>
              <p:cNvSpPr txBox="1"/>
              <p:nvPr/>
            </p:nvSpPr>
            <p:spPr>
              <a:xfrm>
                <a:off x="2167474" y="1694907"/>
                <a:ext cx="109728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𝑣</m:t>
                      </m:r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000" i="1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EFD0B13-84AF-744E-9B7A-F06A884191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7474" y="1694907"/>
                <a:ext cx="1097280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1E461A0-187E-1317-2565-B19261DDCDDE}"/>
                  </a:ext>
                </a:extLst>
              </p:cNvPr>
              <p:cNvSpPr txBox="1"/>
              <p:nvPr/>
            </p:nvSpPr>
            <p:spPr>
              <a:xfrm>
                <a:off x="418907" y="2207739"/>
                <a:ext cx="1328570" cy="676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sz="2000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1</m:t>
                      </m:r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1E461A0-187E-1317-2565-B19261DDCD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907" y="2207739"/>
                <a:ext cx="1328570" cy="67672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A30D42D-97D5-29E8-AB4D-02752ADE792F}"/>
                  </a:ext>
                </a:extLst>
              </p:cNvPr>
              <p:cNvSpPr txBox="1"/>
              <p:nvPr/>
            </p:nvSpPr>
            <p:spPr>
              <a:xfrm>
                <a:off x="1986647" y="2207739"/>
                <a:ext cx="1328570" cy="6767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𝑑𝑣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00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2000" i="1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sSupPr>
                        <m:e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𝑒</m:t>
                          </m:r>
                        </m:e>
                        <m:sup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GB" sz="2000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DengXian" panose="02010600030101010101" pitchFamily="2" charset="-122"/>
                              <a:cs typeface="Times New Roman" panose="020206030504050203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sz="2000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A30D42D-97D5-29E8-AB4D-02752ADE79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6647" y="2207739"/>
                <a:ext cx="1328570" cy="67672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395C169-978A-2FD5-ACE2-0D462E9F225D}"/>
                  </a:ext>
                </a:extLst>
              </p:cNvPr>
              <p:cNvSpPr txBox="1"/>
              <p:nvPr/>
            </p:nvSpPr>
            <p:spPr>
              <a:xfrm>
                <a:off x="860979" y="2997185"/>
                <a:ext cx="2919693" cy="30269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f>
                        <m:fPr>
                          <m:ctrlP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𝑑𝑣</m:t>
                          </m:r>
                        </m:num>
                        <m:den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  <m:f>
                        <m:fPr>
                          <m:ctrlP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𝑑𝑢</m:t>
                          </m:r>
                        </m:num>
                        <m:den>
                          <m:r>
                            <a:rPr lang="en-GB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(1)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b="0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(2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395C169-978A-2FD5-ACE2-0D462E9F22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979" y="2997185"/>
                <a:ext cx="2919693" cy="302698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C8F5B9C-BF9F-F1F7-8F95-7097D7AB548F}"/>
                  </a:ext>
                </a:extLst>
              </p:cNvPr>
              <p:cNvSpPr txBox="1"/>
              <p:nvPr/>
            </p:nvSpPr>
            <p:spPr>
              <a:xfrm>
                <a:off x="5237036" y="2813028"/>
                <a:ext cx="2919693" cy="249863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1800" b="0" i="0" dirty="0">
                    <a:solidFill>
                      <a:schemeClr val="tx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At stationary point</a:t>
                </a:r>
                <a14:m>
                  <m:oMath xmlns:m="http://schemas.openxmlformats.org/officeDocument/2006/math">
                    <m:r>
                      <a:rPr lang="en-GB" sz="1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en-GB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1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dirty="0"/>
              </a:p>
              <a:p>
                <a:endParaRPr lang="en-GB" b="0" dirty="0"/>
              </a:p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+1=0</m:t>
                    </m:r>
                  </m:oMath>
                </a14:m>
                <a:r>
                  <a:rPr lang="en-GB" b="0" dirty="0"/>
                  <a:t> =&gt;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=−0.5</m:t>
                    </m:r>
                  </m:oMath>
                </a14:m>
                <a:endParaRPr lang="en-GB" b="0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,−</m:t>
                          </m:r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C8F5B9C-BF9F-F1F7-8F95-7097D7AB54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7036" y="2813028"/>
                <a:ext cx="2919693" cy="2498633"/>
              </a:xfrm>
              <a:prstGeom prst="rect">
                <a:avLst/>
              </a:prstGeom>
              <a:blipFill>
                <a:blip r:embed="rId10"/>
                <a:stretch>
                  <a:fillRect l="-16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424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04C1B-EDD3-EF8E-5059-053E130E6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0531E-1999-EADA-0F56-E6F913625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6.4 – The quotient Rule</a:t>
            </a:r>
            <a:br>
              <a:rPr lang="en-GB" dirty="0"/>
            </a:br>
            <a:r>
              <a:rPr lang="en-GB" dirty="0"/>
              <a:t>Learning </a:t>
            </a:r>
            <a:r>
              <a:rPr lang="en-GB" dirty="0" err="1"/>
              <a:t>ObjectiveS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0DF28-E102-C4F1-651E-4D6C37A17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285997"/>
            <a:ext cx="10287000" cy="3675891"/>
          </a:xfrm>
        </p:spPr>
        <p:txBody>
          <a:bodyPr/>
          <a:lstStyle/>
          <a:p>
            <a:r>
              <a:rPr lang="en-GB" dirty="0"/>
              <a:t>To know and use the quotient rule for differentiating one function divided by another;</a:t>
            </a:r>
          </a:p>
          <a:p>
            <a:r>
              <a:rPr lang="en-GB" dirty="0"/>
              <a:t>To be able to differentiate fractions also containing one or more applications of the chain rule;</a:t>
            </a:r>
          </a:p>
          <a:p>
            <a:r>
              <a:rPr lang="en-GB" dirty="0"/>
              <a:t>To be able to solve stationary point, tangent and normal problems using the quotient rule.</a:t>
            </a:r>
          </a:p>
          <a:p>
            <a:endParaRPr lang="en-GB" dirty="0"/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6E5C6FBF-C52D-EB16-9C7E-8814398D423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27227925"/>
      </p:ext>
    </p:extLst>
  </p:cSld>
  <p:clrMapOvr>
    <a:masterClrMapping/>
  </p:clrMapOvr>
</p:sld>
</file>

<file path=ppt/theme/theme1.xml><?xml version="1.0" encoding="utf-8"?>
<a:theme xmlns:a="http://schemas.openxmlformats.org/drawingml/2006/main" name="AfterglowVTI">
  <a:themeElements>
    <a:clrScheme name="AnalogousFromRegularSeed_2SEEDS">
      <a:dk1>
        <a:srgbClr val="000000"/>
      </a:dk1>
      <a:lt1>
        <a:srgbClr val="FFFFFF"/>
      </a:lt1>
      <a:dk2>
        <a:srgbClr val="23323E"/>
      </a:dk2>
      <a:lt2>
        <a:srgbClr val="E8E3E2"/>
      </a:lt2>
      <a:accent1>
        <a:srgbClr val="3B94B1"/>
      </a:accent1>
      <a:accent2>
        <a:srgbClr val="46B4A1"/>
      </a:accent2>
      <a:accent3>
        <a:srgbClr val="4D74C3"/>
      </a:accent3>
      <a:accent4>
        <a:srgbClr val="B13B58"/>
      </a:accent4>
      <a:accent5>
        <a:srgbClr val="C3604D"/>
      </a:accent5>
      <a:accent6>
        <a:srgbClr val="B1803B"/>
      </a:accent6>
      <a:hlink>
        <a:srgbClr val="BF5F3F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1148</Words>
  <Application>Microsoft Office PowerPoint</Application>
  <PresentationFormat>Widescreen</PresentationFormat>
  <Paragraphs>195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DengXian</vt:lpstr>
      <vt:lpstr>Aptos</vt:lpstr>
      <vt:lpstr>Arial</vt:lpstr>
      <vt:lpstr>Cambria Math</vt:lpstr>
      <vt:lpstr>Trade Gothic Next Cond</vt:lpstr>
      <vt:lpstr>Trade Gothic Next Light</vt:lpstr>
      <vt:lpstr>AfterglowVTI</vt:lpstr>
      <vt:lpstr>Unit 6.3 - The Product Rule Unit 6.4 – The Quotient Rule</vt:lpstr>
      <vt:lpstr>6.3 – The Product Rule Learning ObjectiveS</vt:lpstr>
      <vt:lpstr>STANDARD RESULTS RECAP</vt:lpstr>
      <vt:lpstr>The Product Rule - Introduction</vt:lpstr>
      <vt:lpstr>The Product Rule – Example 1</vt:lpstr>
      <vt:lpstr>The Product Rule – task 1</vt:lpstr>
      <vt:lpstr>Further Examples (needing chain rule)</vt:lpstr>
      <vt:lpstr>The Product Rule – Example 1</vt:lpstr>
      <vt:lpstr>6.4 – The quotient Rule Learning ObjectiveS</vt:lpstr>
      <vt:lpstr>The Quotient Rule - Introduction</vt:lpstr>
      <vt:lpstr>The quotient Rule – Example 1a</vt:lpstr>
      <vt:lpstr>The quotient Rule – Example 1b</vt:lpstr>
      <vt:lpstr>The quotient Rule – task 1</vt:lpstr>
      <vt:lpstr>Further Examples (needing chain rule)</vt:lpstr>
      <vt:lpstr>A special use of the chain rule</vt:lpstr>
      <vt:lpstr>Example 1</vt:lpstr>
      <vt:lpstr>TASK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Craig Evans</dc:creator>
  <cp:lastModifiedBy>Craig Evans</cp:lastModifiedBy>
  <cp:revision>9</cp:revision>
  <dcterms:created xsi:type="dcterms:W3CDTF">2024-09-19T17:07:58Z</dcterms:created>
  <dcterms:modified xsi:type="dcterms:W3CDTF">2025-10-11T18:00:23Z</dcterms:modified>
</cp:coreProperties>
</file>