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4"/>
  </p:notesMasterIdLst>
  <p:sldIdLst>
    <p:sldId id="256" r:id="rId2"/>
    <p:sldId id="257" r:id="rId3"/>
    <p:sldId id="264" r:id="rId4"/>
    <p:sldId id="280" r:id="rId5"/>
    <p:sldId id="268" r:id="rId6"/>
    <p:sldId id="277" r:id="rId7"/>
    <p:sldId id="270" r:id="rId8"/>
    <p:sldId id="271" r:id="rId9"/>
    <p:sldId id="272" r:id="rId10"/>
    <p:sldId id="273" r:id="rId11"/>
    <p:sldId id="276" r:id="rId12"/>
    <p:sldId id="27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4C971F-E239-45B6-AC5C-131F70BC8AC3}" v="155" dt="2025-10-11T17:59:07.5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327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aig Evans" userId="67c3870f2eabd1e7" providerId="LiveId" clId="{9E0FD84D-EBF2-4B4F-981D-0BA3AD91397E}"/>
    <pc:docChg chg="delSld modSld">
      <pc:chgData name="Craig Evans" userId="67c3870f2eabd1e7" providerId="LiveId" clId="{9E0FD84D-EBF2-4B4F-981D-0BA3AD91397E}" dt="2025-10-11T18:00:00.449" v="167" actId="47"/>
      <pc:docMkLst>
        <pc:docMk/>
      </pc:docMkLst>
      <pc:sldChg chg="addSp modSp mod modAnim">
        <pc:chgData name="Craig Evans" userId="67c3870f2eabd1e7" providerId="LiveId" clId="{9E0FD84D-EBF2-4B4F-981D-0BA3AD91397E}" dt="2025-10-11T17:57:06.640" v="97" actId="20577"/>
        <pc:sldMkLst>
          <pc:docMk/>
          <pc:sldMk cId="15982225" sldId="268"/>
        </pc:sldMkLst>
        <pc:spChg chg="add mod">
          <ac:chgData name="Craig Evans" userId="67c3870f2eabd1e7" providerId="LiveId" clId="{9E0FD84D-EBF2-4B4F-981D-0BA3AD91397E}" dt="2025-10-11T17:55:55.379" v="24" actId="1076"/>
          <ac:spMkLst>
            <pc:docMk/>
            <pc:sldMk cId="15982225" sldId="268"/>
            <ac:spMk id="3" creationId="{DBFF0379-E728-F01B-4A45-DDE966E92929}"/>
          </ac:spMkLst>
        </pc:spChg>
        <pc:spChg chg="add mod">
          <ac:chgData name="Craig Evans" userId="67c3870f2eabd1e7" providerId="LiveId" clId="{9E0FD84D-EBF2-4B4F-981D-0BA3AD91397E}" dt="2025-10-11T17:56:28.962" v="66" actId="20577"/>
          <ac:spMkLst>
            <pc:docMk/>
            <pc:sldMk cId="15982225" sldId="268"/>
            <ac:spMk id="5" creationId="{86DCA0E9-ED71-4E5B-6453-7609C48BE34A}"/>
          </ac:spMkLst>
        </pc:spChg>
        <pc:spChg chg="add mod">
          <ac:chgData name="Craig Evans" userId="67c3870f2eabd1e7" providerId="LiveId" clId="{9E0FD84D-EBF2-4B4F-981D-0BA3AD91397E}" dt="2025-10-11T17:57:06.640" v="97" actId="20577"/>
          <ac:spMkLst>
            <pc:docMk/>
            <pc:sldMk cId="15982225" sldId="268"/>
            <ac:spMk id="6" creationId="{E515A787-CC3C-090C-37CC-45ED6E2E379C}"/>
          </ac:spMkLst>
        </pc:spChg>
      </pc:sldChg>
      <pc:sldChg chg="del">
        <pc:chgData name="Craig Evans" userId="67c3870f2eabd1e7" providerId="LiveId" clId="{9E0FD84D-EBF2-4B4F-981D-0BA3AD91397E}" dt="2025-10-11T17:57:14.068" v="98" actId="47"/>
        <pc:sldMkLst>
          <pc:docMk/>
          <pc:sldMk cId="1085862132" sldId="269"/>
        </pc:sldMkLst>
      </pc:sldChg>
      <pc:sldChg chg="addSp modSp mod modAnim">
        <pc:chgData name="Craig Evans" userId="67c3870f2eabd1e7" providerId="LiveId" clId="{9E0FD84D-EBF2-4B4F-981D-0BA3AD91397E}" dt="2025-10-11T17:59:07.529" v="165" actId="20577"/>
        <pc:sldMkLst>
          <pc:docMk/>
          <pc:sldMk cId="1869384504" sldId="273"/>
        </pc:sldMkLst>
        <pc:spChg chg="add mod">
          <ac:chgData name="Craig Evans" userId="67c3870f2eabd1e7" providerId="LiveId" clId="{9E0FD84D-EBF2-4B4F-981D-0BA3AD91397E}" dt="2025-10-11T17:58:20.631" v="133"/>
          <ac:spMkLst>
            <pc:docMk/>
            <pc:sldMk cId="1869384504" sldId="273"/>
            <ac:spMk id="3" creationId="{E2BFEC6E-4BCE-AE57-2C7A-1640B7C84E4F}"/>
          </ac:spMkLst>
        </pc:spChg>
        <pc:spChg chg="add mod">
          <ac:chgData name="Craig Evans" userId="67c3870f2eabd1e7" providerId="LiveId" clId="{9E0FD84D-EBF2-4B4F-981D-0BA3AD91397E}" dt="2025-10-11T17:58:54.104" v="155" actId="20577"/>
          <ac:spMkLst>
            <pc:docMk/>
            <pc:sldMk cId="1869384504" sldId="273"/>
            <ac:spMk id="6" creationId="{ADFEAB4F-9EDB-6CBC-151D-5E7386B958AE}"/>
          </ac:spMkLst>
        </pc:spChg>
        <pc:spChg chg="add mod">
          <ac:chgData name="Craig Evans" userId="67c3870f2eabd1e7" providerId="LiveId" clId="{9E0FD84D-EBF2-4B4F-981D-0BA3AD91397E}" dt="2025-10-11T17:59:07.529" v="165" actId="20577"/>
          <ac:spMkLst>
            <pc:docMk/>
            <pc:sldMk cId="1869384504" sldId="273"/>
            <ac:spMk id="7" creationId="{40329DFB-4BAE-177E-72AB-7590D925F577}"/>
          </ac:spMkLst>
        </pc:spChg>
      </pc:sldChg>
      <pc:sldChg chg="del">
        <pc:chgData name="Craig Evans" userId="67c3870f2eabd1e7" providerId="LiveId" clId="{9E0FD84D-EBF2-4B4F-981D-0BA3AD91397E}" dt="2025-10-11T18:00:00.449" v="167" actId="47"/>
        <pc:sldMkLst>
          <pc:docMk/>
          <pc:sldMk cId="338498626" sldId="274"/>
        </pc:sldMkLst>
      </pc:sldChg>
      <pc:sldChg chg="del">
        <pc:chgData name="Craig Evans" userId="67c3870f2eabd1e7" providerId="LiveId" clId="{9E0FD84D-EBF2-4B4F-981D-0BA3AD91397E}" dt="2025-10-11T17:59:43.048" v="166" actId="47"/>
        <pc:sldMkLst>
          <pc:docMk/>
          <pc:sldMk cId="182906035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A6136-9ABC-41A3-A236-F15F3E85EA84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4027F-1959-4DCA-B22E-4F1F306F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666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306d650b458_0_4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" name="Google Shape;282;g306d650b458_0_4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54027F-1959-4DCA-B22E-4F1F306F1099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982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D96F2-02BD-E71F-EFBD-14FECCF2D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7172325" cy="3152251"/>
          </a:xfrm>
        </p:spPr>
        <p:txBody>
          <a:bodyPr anchor="b"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90113-E8E1-4E48-41BC-583802BFC9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C7EE5-BFF0-D779-4261-E239DB45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89492-34ED-FE24-4F29-E4C8F549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0C886-7F1E-7BC1-9A9E-B24C2AC2F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C74AEE6-9CA7-5247-DC34-99634247DF50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8823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F4143-3C41-D626-8F64-36A9C9F1A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14400"/>
            <a:ext cx="9962791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52C4FB-B560-A0FC-6435-952981BC9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2285997"/>
            <a:ext cx="9962791" cy="38909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CEC4F-0A90-11E2-E43E-B9E765AFB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2A5B4-1D77-B0AC-49E7-CAE9556B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96EF9-2FDA-8E87-D546-8840CEBF0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51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85AB7-38B3-7F80-0B2D-7960F56375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24513" y="1052423"/>
            <a:ext cx="1771292" cy="49170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DBDC3-E9EA-8699-B2E4-4C7784455B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06414" y="1052424"/>
            <a:ext cx="7873043" cy="49170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DBEDE-3A67-6FCA-25F3-B91F7C82E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EFF51-4318-20EA-3A3A-8FE203B1A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D9703-5BAD-DE95-98D9-0F30E7C09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8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532FD-157B-437C-E9D5-B66E8B3B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90A51-A7E8-7A6A-5FD0-F9B250BE4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8C8B8-F999-7D95-435D-17CE6ACC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27265-C89C-937F-1DA3-F377F687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EB89E-4530-3632-3485-F481DB04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0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8056A-761D-1DBC-276A-2A46D153C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1613" y="1355763"/>
            <a:ext cx="6972300" cy="2255794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904B3-6AC1-19D5-3EAE-2009A3B4C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921820"/>
            <a:ext cx="5524500" cy="11509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2A86D-493D-5BF6-8AA6-F1231E3BA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CCD76-6623-164A-7BFA-207AFA057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64312-1F20-5486-62B0-A8BB8829D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703F1C9-9114-4426-6F07-F7FF9CCD5FC4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952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CFC4C-4D16-E5A8-F934-8B158F6F2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BDE54-F935-945D-3E4F-B659695E8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2500" y="2286002"/>
            <a:ext cx="5067300" cy="38909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8F3710-E06B-05DE-937A-C92E52569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6001"/>
            <a:ext cx="5067300" cy="38909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02EFD-42D3-11C1-677E-0E478B93F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4C2F08-0D93-B14B-6106-2925DF3E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5DE81-F2AB-CCB9-8B68-5E4F3101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90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2D81B-4E36-1511-E9A7-8FB931B41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004888"/>
            <a:ext cx="10287000" cy="9001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A73DE-183B-9473-20AD-2D3BFED84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1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0FB3D-60AC-DEF2-4472-31B4E076C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1" y="3048001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E5BDB-B29C-788F-E2FB-6C154E8FE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3174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3FF49-3276-24CA-BC81-FA92C0A930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3174" y="3048000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8FA1C8-C196-9BE1-F603-3FC17EDD9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B79692-E142-E1D7-AD17-30C5F1365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90FCF2-7B78-2A2A-F878-58335FEA3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2D0356-1ECF-682B-F87A-811BDD28B2CB}"/>
              </a:ext>
            </a:extLst>
          </p:cNvPr>
          <p:cNvCxnSpPr>
            <a:cxnSpLocks/>
          </p:cNvCxnSpPr>
          <p:nvPr/>
        </p:nvCxnSpPr>
        <p:spPr>
          <a:xfrm>
            <a:off x="1052513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906CA06-9701-E645-C0A5-594B227B288F}"/>
              </a:ext>
            </a:extLst>
          </p:cNvPr>
          <p:cNvCxnSpPr>
            <a:cxnSpLocks/>
          </p:cNvCxnSpPr>
          <p:nvPr/>
        </p:nvCxnSpPr>
        <p:spPr>
          <a:xfrm>
            <a:off x="6435725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927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214DA-C0D4-E152-7F42-F6352C961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914400"/>
            <a:ext cx="9715500" cy="990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C2AA04-1E84-460C-F560-A228F930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AB260E-3910-7D1B-5074-24F5F0AB5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020F1-A878-9B80-6B4F-7D71406BB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09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652D6-7AE9-3E3B-5C1B-2B4399B15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A7127E-2A63-6F45-4C40-835843630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6FB79-D9D1-5381-0019-E24F8B4DA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71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C23B5-7DA9-0E4F-DA39-4624DB8A2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69065"/>
            <a:ext cx="3266536" cy="2312979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A5E77-518A-1FB9-B473-E19CADE04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4423" y="987425"/>
            <a:ext cx="5615077" cy="4873625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5344F-7D06-2406-D113-D24587835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47801"/>
            <a:ext cx="3266536" cy="23828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BE708-BAD0-A0A6-9332-9D2179E6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70050-9362-4EC4-6B73-3A38445B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DA991-8608-CAB4-33FA-03D380D2F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92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7B837-332D-9100-E007-7DE279481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9" y="1385457"/>
            <a:ext cx="3312543" cy="2304288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0DE983-0B0E-07CC-8C57-4EA529E27D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24423" y="957263"/>
            <a:ext cx="5372189" cy="4962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AB867-3FC6-5007-61B0-D9B7E5B0CE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58315"/>
            <a:ext cx="3312542" cy="196147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C7E0F-BFE1-7134-163B-B777970B7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395D0B-4F98-F3BE-FB23-22D8C5D41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B2E3D-2188-B7A9-0ECE-978147358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5258B98-3BD5-0A20-B0E7-944EAEB2654A}"/>
              </a:ext>
            </a:extLst>
          </p:cNvPr>
          <p:cNvSpPr/>
          <p:nvPr/>
        </p:nvSpPr>
        <p:spPr>
          <a:xfrm>
            <a:off x="0" y="3510612"/>
            <a:ext cx="12192000" cy="334738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D404C1-E8A5-65FC-C068-21EA0397E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757238"/>
            <a:ext cx="10287000" cy="1147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DCFD78-F171-BA47-AAF3-C6EB75F94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285997"/>
            <a:ext cx="10287000" cy="3890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65A77-B1AB-D608-A6C5-F0F99B6913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68087" y="4756249"/>
            <a:ext cx="2476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9D0D92BC-42A9-434B-8530-ADBF4485E407}" type="datetimeFigureOut">
              <a:rPr lang="en-US" smtClean="0"/>
              <a:pPr/>
              <a:t>10/11/2025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E34E5-5E9B-7786-05B5-B93241EE2F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589519" y="1758059"/>
            <a:ext cx="24334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5CD4B-611E-32FA-419D-326099EEF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9542" y="3246437"/>
            <a:ext cx="533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A0289F9E-9962-4B7B-BA18-A15907CCC6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714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2120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9496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3210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20.png"/><Relationship Id="rId4" Type="http://schemas.openxmlformats.org/officeDocument/2006/relationships/image" Target="../media/image41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0.png"/><Relationship Id="rId13" Type="http://schemas.openxmlformats.org/officeDocument/2006/relationships/image" Target="../media/image53.png"/><Relationship Id="rId3" Type="http://schemas.openxmlformats.org/officeDocument/2006/relationships/image" Target="../media/image2.png"/><Relationship Id="rId7" Type="http://schemas.openxmlformats.org/officeDocument/2006/relationships/image" Target="../media/image50.png"/><Relationship Id="rId12" Type="http://schemas.openxmlformats.org/officeDocument/2006/relationships/image" Target="../media/image4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0.png"/><Relationship Id="rId11" Type="http://schemas.openxmlformats.org/officeDocument/2006/relationships/image" Target="../media/image52.png"/><Relationship Id="rId5" Type="http://schemas.openxmlformats.org/officeDocument/2006/relationships/image" Target="../media/image49.png"/><Relationship Id="rId10" Type="http://schemas.openxmlformats.org/officeDocument/2006/relationships/image" Target="../media/image47.png"/><Relationship Id="rId4" Type="http://schemas.openxmlformats.org/officeDocument/2006/relationships/image" Target="../media/image44.png"/><Relationship Id="rId9" Type="http://schemas.openxmlformats.org/officeDocument/2006/relationships/image" Target="../media/image5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2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0.png"/><Relationship Id="rId7" Type="http://schemas.openxmlformats.org/officeDocument/2006/relationships/image" Target="../media/image2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0.png"/><Relationship Id="rId5" Type="http://schemas.openxmlformats.org/officeDocument/2006/relationships/image" Target="../media/image230.png"/><Relationship Id="rId10" Type="http://schemas.openxmlformats.org/officeDocument/2006/relationships/image" Target="../media/image28.png"/><Relationship Id="rId4" Type="http://schemas.openxmlformats.org/officeDocument/2006/relationships/image" Target="../media/image220.png"/><Relationship Id="rId9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11" Type="http://schemas.openxmlformats.org/officeDocument/2006/relationships/image" Target="../media/image36.png"/><Relationship Id="rId5" Type="http://schemas.openxmlformats.org/officeDocument/2006/relationships/image" Target="../media/image31.png"/><Relationship Id="rId10" Type="http://schemas.openxmlformats.org/officeDocument/2006/relationships/image" Target="../media/image35.png"/><Relationship Id="rId4" Type="http://schemas.openxmlformats.org/officeDocument/2006/relationships/image" Target="../media/image30.png"/><Relationship Id="rId9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F55FD1-95FA-98DA-84AA-145D29A53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avy 3D art">
            <a:extLst>
              <a:ext uri="{FF2B5EF4-FFF2-40B4-BE49-F238E27FC236}">
                <a16:creationId xmlns:a16="http://schemas.microsoft.com/office/drawing/2014/main" id="{E042550C-1205-159F-AB6B-8876B479E59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0450" b="6969"/>
          <a:stretch/>
        </p:blipFill>
        <p:spPr>
          <a:xfrm>
            <a:off x="0" y="10"/>
            <a:ext cx="121920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C9EE06-57AF-0FF5-450C-2A606C23B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906214"/>
            <a:ext cx="12192000" cy="4957314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0"/>
                </a:schemeClr>
              </a:gs>
              <a:gs pos="61814">
                <a:schemeClr val="accent1">
                  <a:lumMod val="60000"/>
                  <a:lumOff val="40000"/>
                  <a:alpha val="89000"/>
                </a:schemeClr>
              </a:gs>
              <a:gs pos="94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F5F5F6-C4B3-F100-C4DC-AB185ECA14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-5528"/>
            <a:ext cx="7355457" cy="2048730"/>
          </a:xfrm>
        </p:spPr>
        <p:txBody>
          <a:bodyPr>
            <a:normAutofit fontScale="90000"/>
          </a:bodyPr>
          <a:lstStyle/>
          <a:p>
            <a:r>
              <a:rPr lang="en-GB" dirty="0"/>
              <a:t>Unit 6.1	- standard results for exponential and logarithmic differentiation</a:t>
            </a:r>
            <a:br>
              <a:rPr lang="en-GB" dirty="0"/>
            </a:br>
            <a:r>
              <a:rPr lang="en-GB" dirty="0"/>
              <a:t>Unit 6.2 – The Chain Rule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672758-E1F1-19C9-16E8-74058A228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/>
          <a:p>
            <a:r>
              <a:rPr lang="en-GB" dirty="0"/>
              <a:t>©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13FECB8-44EE-4A45-9F7B-66ECF1C3C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612574" y="460241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D29D2200-98FB-6BC3-C169-CE03B321B73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875704" y="4969177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40433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3A77B5-4FF2-FCCB-8816-ABA9BEF791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35209-5E10-20EE-BAD5-AC84C50E7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246547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TASK 1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C81CFEAC-567D-00F9-25D7-2A7CA3FF4D7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94B2C766-D499-6444-39A7-DBFF2B87F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94EDF5-F234-91C5-7A89-4DD865FCE19D}"/>
              </a:ext>
            </a:extLst>
          </p:cNvPr>
          <p:cNvSpPr txBox="1"/>
          <p:nvPr/>
        </p:nvSpPr>
        <p:spPr>
          <a:xfrm>
            <a:off x="0" y="885182"/>
            <a:ext cx="359816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effectLst/>
                <a:latin typeface="DengXian" panose="02010600030101010101" pitchFamily="2" charset="-122"/>
                <a:cs typeface="Times New Roman" panose="02020603050405020304" pitchFamily="18" charset="0"/>
              </a:rPr>
              <a:t>Differentiate th</a:t>
            </a:r>
            <a:r>
              <a:rPr lang="en-GB" sz="2000" dirty="0">
                <a:latin typeface="DengXian" panose="02010600030101010101" pitchFamily="2" charset="-122"/>
                <a:cs typeface="Times New Roman" panose="02020603050405020304" pitchFamily="18" charset="0"/>
              </a:rPr>
              <a:t>e following:</a:t>
            </a:r>
            <a:endParaRPr lang="en-GB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8A523BF-1621-6F8B-9BDB-FD2F0C5EF97E}"/>
                  </a:ext>
                </a:extLst>
              </p:cNvPr>
              <p:cNvSpPr txBox="1"/>
              <p:nvPr/>
            </p:nvSpPr>
            <p:spPr>
              <a:xfrm>
                <a:off x="58269" y="1495554"/>
                <a:ext cx="2359152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8A523BF-1621-6F8B-9BDB-FD2F0C5EF9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1495554"/>
                <a:ext cx="2359152" cy="369332"/>
              </a:xfrm>
              <a:prstGeom prst="rect">
                <a:avLst/>
              </a:prstGeom>
              <a:blipFill>
                <a:blip r:embed="rId3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77DDC9D-4271-4B05-696F-3BEE58CB87D8}"/>
                  </a:ext>
                </a:extLst>
              </p:cNvPr>
              <p:cNvSpPr txBox="1"/>
              <p:nvPr/>
            </p:nvSpPr>
            <p:spPr>
              <a:xfrm>
                <a:off x="3886557" y="1495554"/>
                <a:ext cx="2359152" cy="66191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77DDC9D-4271-4B05-696F-3BEE58CB87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557" y="1495554"/>
                <a:ext cx="2359152" cy="66191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AD87E19-67DA-F292-1563-1B398ACAFCB6}"/>
                  </a:ext>
                </a:extLst>
              </p:cNvPr>
              <p:cNvSpPr txBox="1"/>
              <p:nvPr/>
            </p:nvSpPr>
            <p:spPr>
              <a:xfrm>
                <a:off x="7714845" y="1641844"/>
                <a:ext cx="2359152" cy="4071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AD87E19-67DA-F292-1563-1B398ACAFC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4845" y="1641844"/>
                <a:ext cx="2359152" cy="407163"/>
              </a:xfrm>
              <a:prstGeom prst="rect">
                <a:avLst/>
              </a:prstGeom>
              <a:blipFill>
                <a:blip r:embed="rId5"/>
                <a:stretch>
                  <a:fillRect b="-74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2BFEC6E-4BCE-AE57-2C7A-1640B7C84E4F}"/>
                  </a:ext>
                </a:extLst>
              </p:cNvPr>
              <p:cNvSpPr txBox="1"/>
              <p:nvPr/>
            </p:nvSpPr>
            <p:spPr>
              <a:xfrm>
                <a:off x="114465" y="2324415"/>
                <a:ext cx="2844053" cy="618246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30</m:t>
                      </m:r>
                      <m:sSup>
                        <m:sSupPr>
                          <m:ctrl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0" smtClean="0">
                              <a:solidFill>
                                <a:schemeClr val="bg1"/>
                              </a:solidFill>
                              <a:latin typeface="+mj-lt"/>
                            </a:rPr>
                            <m:t>(5</m:t>
                          </m:r>
                          <m:r>
                            <a:rPr lang="en-GB" b="0" i="0" smtClean="0">
                              <a:solidFill>
                                <a:schemeClr val="bg1"/>
                              </a:solidFill>
                              <a:latin typeface="+mj-lt"/>
                            </a:rPr>
                            <m:t>𝑥</m:t>
                          </m:r>
                          <m:r>
                            <a:rPr lang="en-GB" b="0" i="0" smtClean="0">
                              <a:solidFill>
                                <a:schemeClr val="bg1"/>
                              </a:solidFill>
                              <a:latin typeface="+mj-lt"/>
                            </a:rPr>
                            <m:t>−3)</m:t>
                          </m:r>
                        </m:e>
                        <m:sup>
                          <m: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2BFEC6E-4BCE-AE57-2C7A-1640B7C84E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465" y="2324415"/>
                <a:ext cx="2844053" cy="61824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DFEAB4F-9EDB-6CBC-151D-5E7386B958AE}"/>
                  </a:ext>
                </a:extLst>
              </p:cNvPr>
              <p:cNvSpPr txBox="1"/>
              <p:nvPr/>
            </p:nvSpPr>
            <p:spPr>
              <a:xfrm>
                <a:off x="3965948" y="2324415"/>
                <a:ext cx="2844053" cy="667427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−6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DFEAB4F-9EDB-6CBC-151D-5E7386B958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5948" y="2324415"/>
                <a:ext cx="2844053" cy="66742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0329DFB-4BAE-177E-72AB-7590D925F577}"/>
                  </a:ext>
                </a:extLst>
              </p:cNvPr>
              <p:cNvSpPr txBox="1"/>
              <p:nvPr/>
            </p:nvSpPr>
            <p:spPr>
              <a:xfrm>
                <a:off x="7903695" y="2324415"/>
                <a:ext cx="2844053" cy="618246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0329DFB-4BAE-177E-72AB-7590D925F5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3695" y="2324415"/>
                <a:ext cx="2844053" cy="6182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69384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5ECD9-10E3-80CF-15EC-61AFD7D78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A0B86-65F6-6408-0084-887AA54C0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246547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As a note…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E182943D-BECA-7554-9D75-DFEA4DC6B40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926B3C13-B341-90E2-1590-048F295C2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67A9B7-9B69-2A9A-DCCD-BB6F82FDE1B7}"/>
              </a:ext>
            </a:extLst>
          </p:cNvPr>
          <p:cNvSpPr txBox="1"/>
          <p:nvPr/>
        </p:nvSpPr>
        <p:spPr>
          <a:xfrm>
            <a:off x="0" y="885182"/>
            <a:ext cx="359816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effectLst/>
                <a:latin typeface="DengXian" panose="02010600030101010101" pitchFamily="2" charset="-122"/>
                <a:cs typeface="Times New Roman" panose="02020603050405020304" pitchFamily="18" charset="0"/>
              </a:rPr>
              <a:t>Now we can explain why</a:t>
            </a:r>
            <a:r>
              <a:rPr lang="en-GB" sz="2000" dirty="0">
                <a:latin typeface="DengXian" panose="02010600030101010101" pitchFamily="2" charset="-122"/>
                <a:cs typeface="Times New Roman" panose="02020603050405020304" pitchFamily="18" charset="0"/>
              </a:rPr>
              <a:t>:</a:t>
            </a:r>
            <a:endParaRPr lang="en-GB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43F3402-7296-56F9-A1A6-A9C0B99F7145}"/>
                  </a:ext>
                </a:extLst>
              </p:cNvPr>
              <p:cNvSpPr txBox="1"/>
              <p:nvPr/>
            </p:nvSpPr>
            <p:spPr>
              <a:xfrm>
                <a:off x="58269" y="1604190"/>
                <a:ext cx="2940963" cy="49128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𝑘𝑥</m:t>
                        </m:r>
                      </m:sup>
                    </m:sSup>
                  </m:oMath>
                </a14:m>
                <a:r>
                  <a:rPr lang="en-GB" dirty="0"/>
                  <a:t> gives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𝑘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𝑘𝑥</m:t>
                        </m:r>
                      </m:sup>
                    </m:sSup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43F3402-7296-56F9-A1A6-A9C0B99F71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1604190"/>
                <a:ext cx="2940963" cy="491288"/>
              </a:xfrm>
              <a:prstGeom prst="rect">
                <a:avLst/>
              </a:prstGeom>
              <a:blipFill>
                <a:blip r:embed="rId3"/>
                <a:stretch>
                  <a:fillRect b="-61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B87495D-E873-E647-6BB9-E163738CD6D6}"/>
                  </a:ext>
                </a:extLst>
              </p:cNvPr>
              <p:cNvSpPr txBox="1"/>
              <p:nvPr/>
            </p:nvSpPr>
            <p:spPr>
              <a:xfrm>
                <a:off x="58269" y="2366993"/>
                <a:ext cx="4230268" cy="49128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GB" b="0" i="0" smtClean="0">
                        <a:latin typeface="Cambria Math" panose="02040503050406030204" pitchFamily="18" charset="0"/>
                      </a:rPr>
                      <m:t>sin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dirty="0"/>
                  <a:t> gives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GB" b="0" i="0" smtClean="0">
                        <a:latin typeface="Cambria Math" panose="02040503050406030204" pitchFamily="18" charset="0"/>
                      </a:rPr>
                      <m:t>acos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dirty="0"/>
                  <a:t>  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B87495D-E873-E647-6BB9-E163738CD6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2366993"/>
                <a:ext cx="4230268" cy="491288"/>
              </a:xfrm>
              <a:prstGeom prst="rect">
                <a:avLst/>
              </a:prstGeom>
              <a:blipFill>
                <a:blip r:embed="rId4"/>
                <a:stretch>
                  <a:fillRect b="-61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C9E0297-F97A-0183-6960-F379C5E5330B}"/>
                  </a:ext>
                </a:extLst>
              </p:cNvPr>
              <p:cNvSpPr txBox="1"/>
              <p:nvPr/>
            </p:nvSpPr>
            <p:spPr>
              <a:xfrm>
                <a:off x="58269" y="4064988"/>
                <a:ext cx="3598164" cy="19078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000" dirty="0">
                    <a:effectLst/>
                    <a:latin typeface="DengXian" panose="02010600030101010101" pitchFamily="2" charset="-122"/>
                    <a:cs typeface="Times New Roman" panose="02020603050405020304" pitchFamily="18" charset="0"/>
                  </a:rPr>
                  <a:t>And in general</a:t>
                </a:r>
                <a:r>
                  <a:rPr lang="en-GB" sz="2000" dirty="0">
                    <a:latin typeface="DengXian" panose="02010600030101010101" pitchFamily="2" charset="-122"/>
                    <a:cs typeface="Times New Roman" panose="02020603050405020304" pitchFamily="18" charset="0"/>
                  </a:rPr>
                  <a:t>:</a:t>
                </a:r>
              </a:p>
              <a:p>
                <a:endParaRPr lang="en-GB" sz="2000" dirty="0">
                  <a:latin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r>
                  <a:rPr lang="en-GB" sz="2000" dirty="0">
                    <a:latin typeface="DengXian" panose="02010600030101010101" pitchFamily="2" charset="-122"/>
                    <a:cs typeface="Times New Roman" panose="02020603050405020304" pitchFamily="18" charset="0"/>
                  </a:rPr>
                  <a:t>If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GB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𝑎𝑥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GB" sz="2000" b="0" dirty="0">
                    <a:latin typeface="DengXian" panose="02010600030101010101" pitchFamily="2" charset="-122"/>
                    <a:cs typeface="Times New Roman" panose="02020603050405020304" pitchFamily="18" charset="0"/>
                  </a:rPr>
                  <a:t>, then</a:t>
                </a:r>
              </a:p>
              <a:p>
                <a:endParaRPr lang="en-GB" sz="2000" dirty="0">
                  <a:latin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𝑎𝑓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′(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𝑎𝑥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𝑏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en-GB" sz="2000" b="0" dirty="0">
                  <a:latin typeface="DengXia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C9E0297-F97A-0183-6960-F379C5E533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4064988"/>
                <a:ext cx="3598164" cy="1907830"/>
              </a:xfrm>
              <a:prstGeom prst="rect">
                <a:avLst/>
              </a:prstGeom>
              <a:blipFill>
                <a:blip r:embed="rId5"/>
                <a:stretch>
                  <a:fillRect l="-1864" t="-19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8B47F57-FCE0-0392-A39F-E2B76F56244B}"/>
                  </a:ext>
                </a:extLst>
              </p:cNvPr>
              <p:cNvSpPr txBox="1"/>
              <p:nvPr/>
            </p:nvSpPr>
            <p:spPr>
              <a:xfrm>
                <a:off x="58269" y="3056541"/>
                <a:ext cx="4230268" cy="49128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GB" b="0" i="0" smtClean="0">
                        <a:latin typeface="Cambria Math" panose="02040503050406030204" pitchFamily="18" charset="0"/>
                      </a:rPr>
                      <m:t>ln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dirty="0"/>
                  <a:t> gives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𝑎𝑥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GB" dirty="0"/>
                  <a:t> 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8B47F57-FCE0-0392-A39F-E2B76F5624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3056541"/>
                <a:ext cx="4230268" cy="491288"/>
              </a:xfrm>
              <a:prstGeom prst="rect">
                <a:avLst/>
              </a:prstGeom>
              <a:blipFill>
                <a:blip r:embed="rId6"/>
                <a:stretch>
                  <a:fillRect b="-61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9173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1AF21-3917-CA78-6ADD-87ADE030B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B5719-9A8E-12CA-0D84-52150B3AE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0377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Quickfire(ISH) Questions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66FAA3D0-D41A-6068-97A2-495FFD67B79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801071CC-8AD5-B0AB-5C62-28B7B4C87B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0BD550-F82B-14A7-E7B2-AFE088E6D90E}"/>
              </a:ext>
            </a:extLst>
          </p:cNvPr>
          <p:cNvSpPr txBox="1"/>
          <p:nvPr/>
        </p:nvSpPr>
        <p:spPr>
          <a:xfrm>
            <a:off x="0" y="885182"/>
            <a:ext cx="359816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effectLst/>
                <a:latin typeface="DengXian" panose="02010600030101010101" pitchFamily="2" charset="-122"/>
                <a:cs typeface="Times New Roman" panose="02020603050405020304" pitchFamily="18" charset="0"/>
              </a:rPr>
              <a:t>Differentiate th</a:t>
            </a:r>
            <a:r>
              <a:rPr lang="en-GB" sz="2000" dirty="0">
                <a:latin typeface="DengXian" panose="02010600030101010101" pitchFamily="2" charset="-122"/>
                <a:cs typeface="Times New Roman" panose="02020603050405020304" pitchFamily="18" charset="0"/>
              </a:rPr>
              <a:t>e following:</a:t>
            </a:r>
            <a:endParaRPr lang="en-GB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50ADF4D-C533-DCEE-3873-FCD7A5010831}"/>
                  </a:ext>
                </a:extLst>
              </p:cNvPr>
              <p:cNvSpPr txBox="1"/>
              <p:nvPr/>
            </p:nvSpPr>
            <p:spPr>
              <a:xfrm>
                <a:off x="2366658" y="1726112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⁡(2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50ADF4D-C533-DCEE-3873-FCD7A50108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6658" y="1726112"/>
                <a:ext cx="2223630" cy="369332"/>
              </a:xfrm>
              <a:prstGeom prst="rect">
                <a:avLst/>
              </a:prstGeom>
              <a:blipFill>
                <a:blip r:embed="rId4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248E206-7513-8CD5-FA20-21D828AC9CA3}"/>
                  </a:ext>
                </a:extLst>
              </p:cNvPr>
              <p:cNvSpPr txBox="1"/>
              <p:nvPr/>
            </p:nvSpPr>
            <p:spPr>
              <a:xfrm>
                <a:off x="5298834" y="1726112"/>
                <a:ext cx="2223630" cy="639983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(2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248E206-7513-8CD5-FA20-21D828AC9C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8834" y="1726112"/>
                <a:ext cx="2223630" cy="63998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72A8A72-9A7D-F51C-448D-A884785A48C0}"/>
                  </a:ext>
                </a:extLst>
              </p:cNvPr>
              <p:cNvSpPr txBox="1"/>
              <p:nvPr/>
            </p:nvSpPr>
            <p:spPr>
              <a:xfrm>
                <a:off x="2366658" y="2536264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72A8A72-9A7D-F51C-448D-A884785A48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6658" y="2536264"/>
                <a:ext cx="2223630" cy="369332"/>
              </a:xfrm>
              <a:prstGeom prst="rect">
                <a:avLst/>
              </a:prstGeom>
              <a:blipFill>
                <a:blip r:embed="rId6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027DA27-9C82-63C6-6CBE-D27F4A7B50F7}"/>
                  </a:ext>
                </a:extLst>
              </p:cNvPr>
              <p:cNvSpPr txBox="1"/>
              <p:nvPr/>
            </p:nvSpPr>
            <p:spPr>
              <a:xfrm>
                <a:off x="5298834" y="2536264"/>
                <a:ext cx="2223630" cy="639983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=35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027DA27-9C82-63C6-6CBE-D27F4A7B50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8834" y="2536264"/>
                <a:ext cx="2223630" cy="63998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AD25434-37EA-64E4-846F-A166C716C5C5}"/>
                  </a:ext>
                </a:extLst>
              </p:cNvPr>
              <p:cNvSpPr txBox="1"/>
              <p:nvPr/>
            </p:nvSpPr>
            <p:spPr>
              <a:xfrm>
                <a:off x="2366658" y="3346416"/>
                <a:ext cx="2223630" cy="37241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AD25434-37EA-64E4-846F-A166C716C5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6658" y="3346416"/>
                <a:ext cx="2223630" cy="372410"/>
              </a:xfrm>
              <a:prstGeom prst="rect">
                <a:avLst/>
              </a:prstGeom>
              <a:blipFill>
                <a:blip r:embed="rId8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CE18D2C-8989-804A-2B52-0CE2BB919FD2}"/>
                  </a:ext>
                </a:extLst>
              </p:cNvPr>
              <p:cNvSpPr txBox="1"/>
              <p:nvPr/>
            </p:nvSpPr>
            <p:spPr>
              <a:xfrm>
                <a:off x="5298834" y="3346416"/>
                <a:ext cx="2223630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=5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CE18D2C-8989-804A-2B52-0CE2BB919F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8834" y="3346416"/>
                <a:ext cx="2223630" cy="6182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806E1AB-620A-793A-0D62-C8080FE13768}"/>
                  </a:ext>
                </a:extLst>
              </p:cNvPr>
              <p:cNvSpPr txBox="1"/>
              <p:nvPr/>
            </p:nvSpPr>
            <p:spPr>
              <a:xfrm>
                <a:off x="2366658" y="4159646"/>
                <a:ext cx="2223630" cy="437749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+3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rad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806E1AB-620A-793A-0D62-C8080FE137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6658" y="4159646"/>
                <a:ext cx="2223630" cy="437749"/>
              </a:xfrm>
              <a:prstGeom prst="rect">
                <a:avLst/>
              </a:prstGeom>
              <a:blipFill>
                <a:blip r:embed="rId10"/>
                <a:stretch>
                  <a:fillRect b="-69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7A93456-9EE1-386D-44C7-46947E0CCEFC}"/>
                  </a:ext>
                </a:extLst>
              </p:cNvPr>
              <p:cNvSpPr txBox="1"/>
              <p:nvPr/>
            </p:nvSpPr>
            <p:spPr>
              <a:xfrm>
                <a:off x="5298834" y="4159646"/>
                <a:ext cx="2223630" cy="66460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+3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+3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7A93456-9EE1-386D-44C7-46947E0CCE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8834" y="4159646"/>
                <a:ext cx="2223630" cy="66460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308F2C8-4805-B02F-35A9-DE802A1A6789}"/>
                  </a:ext>
                </a:extLst>
              </p:cNvPr>
              <p:cNvSpPr txBox="1"/>
              <p:nvPr/>
            </p:nvSpPr>
            <p:spPr>
              <a:xfrm>
                <a:off x="2366658" y="5138799"/>
                <a:ext cx="2223630" cy="66191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sSup>
                                    <m:sSupPr>
                                      <m:ctrlP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−5</m:t>
                                  </m:r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308F2C8-4805-B02F-35A9-DE802A1A67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6658" y="5138799"/>
                <a:ext cx="2223630" cy="66191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696CF2A-35FA-26DD-5142-34CD0C467C8A}"/>
                  </a:ext>
                </a:extLst>
              </p:cNvPr>
              <p:cNvSpPr txBox="1"/>
              <p:nvPr/>
            </p:nvSpPr>
            <p:spPr>
              <a:xfrm>
                <a:off x="5298834" y="5138799"/>
                <a:ext cx="2223630" cy="659155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−4(6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−5)</m:t>
                          </m:r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sSup>
                                    <m:sSupPr>
                                      <m:ctrlP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−5</m:t>
                                  </m:r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696CF2A-35FA-26DD-5142-34CD0C467C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8834" y="5138799"/>
                <a:ext cx="2223630" cy="65915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5092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C5830-C825-A2CE-8A7F-4FE8EAB17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6.1 – Standard Results</a:t>
            </a:r>
            <a:br>
              <a:rPr lang="en-GB" dirty="0"/>
            </a:br>
            <a:r>
              <a:rPr lang="en-GB" dirty="0"/>
              <a:t>Learning </a:t>
            </a:r>
            <a:r>
              <a:rPr lang="en-GB" dirty="0" err="1"/>
              <a:t>ObjectiveS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9CF7223-1457-B5D9-04C0-266968D9D8C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52500" y="2285997"/>
                <a:ext cx="10287000" cy="3675891"/>
              </a:xfrm>
            </p:spPr>
            <p:txBody>
              <a:bodyPr/>
              <a:lstStyle/>
              <a:p>
                <a:r>
                  <a:rPr lang="en-GB" dirty="0"/>
                  <a:t>To know and use the standard results for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𝑎𝑥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</m:func>
                    <m:r>
                      <a:rPr lang="en-GB" b="0" i="1" smtClean="0">
                        <a:latin typeface="Cambria Math" panose="02040503050406030204" pitchFamily="18" charset="0"/>
                      </a:rPr>
                      <m:t>,</m:t>
                    </m:r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𝑎𝑥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</m:func>
                    <m:r>
                      <a:rPr lang="en-GB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𝑎𝑥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b="0" i="0" smtClean="0">
                        <a:latin typeface="Cambria Math" panose="02040503050406030204" pitchFamily="18" charset="0"/>
                      </a:rPr>
                      <m:t>ln</m:t>
                    </m:r>
                    <m:d>
                      <m:dPr>
                        <m:begChr m:val="|"/>
                        <m:endChr m:val="|"/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𝑎𝑥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endParaRPr lang="en-GB" dirty="0"/>
              </a:p>
              <a:p>
                <a:r>
                  <a:rPr lang="en-GB" dirty="0"/>
                  <a:t>To apply differentiation of these functions to simple problems with gradient, tangents/</a:t>
                </a:r>
                <a:r>
                  <a:rPr lang="en-GB" dirty="0" err="1"/>
                  <a:t>normals</a:t>
                </a:r>
                <a:r>
                  <a:rPr lang="en-GB" dirty="0"/>
                  <a:t> and stationary points </a:t>
                </a: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9CF7223-1457-B5D9-04C0-266968D9D8C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52500" y="2285997"/>
                <a:ext cx="10287000" cy="3675891"/>
              </a:xfrm>
              <a:blipFill>
                <a:blip r:embed="rId2"/>
                <a:stretch>
                  <a:fillRect l="-3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1FACEC91-1622-18C3-0DEB-D9F39CD1AFF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31833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C52D1-2C80-8434-9E59-3100D2D925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010F5-41AC-0B5D-1963-5F8CC5C4E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237" y="94264"/>
            <a:ext cx="6333386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STANDARD RESULTS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58A13C66-5D11-EA90-07F7-FD83FA8F7B5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3177089-0E8E-A10C-9C66-B7D33E810BA8}"/>
                  </a:ext>
                </a:extLst>
              </p:cNvPr>
              <p:cNvSpPr txBox="1"/>
              <p:nvPr/>
            </p:nvSpPr>
            <p:spPr>
              <a:xfrm>
                <a:off x="3399930" y="786635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3177089-0E8E-A10C-9C66-B7D33E810B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930" y="786635"/>
                <a:ext cx="2223630" cy="369332"/>
              </a:xfrm>
              <a:prstGeom prst="rect">
                <a:avLst/>
              </a:prstGeom>
              <a:blipFill>
                <a:blip r:embed="rId3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5">
            <a:extLst>
              <a:ext uri="{FF2B5EF4-FFF2-40B4-BE49-F238E27FC236}">
                <a16:creationId xmlns:a16="http://schemas.microsoft.com/office/drawing/2014/main" id="{35081136-A065-549E-F8E6-411C5650F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9FBEAEC-4599-4FBB-4941-3970A047E99B}"/>
                  </a:ext>
                </a:extLst>
              </p:cNvPr>
              <p:cNvSpPr txBox="1"/>
              <p:nvPr/>
            </p:nvSpPr>
            <p:spPr>
              <a:xfrm>
                <a:off x="3399930" y="1644827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9FBEAEC-4599-4FBB-4941-3970A047E9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930" y="1644827"/>
                <a:ext cx="2223630" cy="369332"/>
              </a:xfrm>
              <a:prstGeom prst="rect">
                <a:avLst/>
              </a:prstGeom>
              <a:blipFill>
                <a:blip r:embed="rId4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862AEF1-28A9-2DC5-A1E8-AA69DE93DECF}"/>
                  </a:ext>
                </a:extLst>
              </p:cNvPr>
              <p:cNvSpPr txBox="1"/>
              <p:nvPr/>
            </p:nvSpPr>
            <p:spPr>
              <a:xfrm>
                <a:off x="3399930" y="2396999"/>
                <a:ext cx="2223630" cy="37427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862AEF1-28A9-2DC5-A1E8-AA69DE93DE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930" y="2396999"/>
                <a:ext cx="2223630" cy="374270"/>
              </a:xfrm>
              <a:prstGeom prst="rect">
                <a:avLst/>
              </a:prstGeom>
              <a:blipFill>
                <a:blip r:embed="rId5"/>
                <a:stretch>
                  <a:fillRect b="-80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C7EAD31-A356-E596-E6BE-B4F53D3231B3}"/>
                  </a:ext>
                </a:extLst>
              </p:cNvPr>
              <p:cNvSpPr txBox="1"/>
              <p:nvPr/>
            </p:nvSpPr>
            <p:spPr>
              <a:xfrm>
                <a:off x="3399930" y="3209357"/>
                <a:ext cx="2223630" cy="37427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𝑙𝑛</m:t>
                      </m:r>
                      <m:d>
                        <m:dPr>
                          <m:begChr m:val="|"/>
                          <m:endChr m:val="|"/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𝑎𝑥</m:t>
                          </m:r>
                        </m:e>
                      </m:d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C7EAD31-A356-E596-E6BE-B4F53D3231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930" y="3209357"/>
                <a:ext cx="2223630" cy="374270"/>
              </a:xfrm>
              <a:prstGeom prst="rect">
                <a:avLst/>
              </a:prstGeom>
              <a:blipFill>
                <a:blip r:embed="rId6"/>
                <a:stretch>
                  <a:fillRect b="-64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89877E2-79DF-2C05-D0B5-1EAA69C74E00}"/>
                  </a:ext>
                </a:extLst>
              </p:cNvPr>
              <p:cNvSpPr txBox="1"/>
              <p:nvPr/>
            </p:nvSpPr>
            <p:spPr>
              <a:xfrm>
                <a:off x="3399930" y="3966467"/>
                <a:ext cx="2223630" cy="37427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𝑙𝑛</m:t>
                      </m:r>
                      <m:d>
                        <m:dPr>
                          <m:begChr m:val="|"/>
                          <m:endChr m:val="|"/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89877E2-79DF-2C05-D0B5-1EAA69C74E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930" y="3966467"/>
                <a:ext cx="2223630" cy="374270"/>
              </a:xfrm>
              <a:prstGeom prst="rect">
                <a:avLst/>
              </a:prstGeom>
              <a:blipFill>
                <a:blip r:embed="rId7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8105F9-21AF-972A-D0C3-46EAE83852E4}"/>
                  </a:ext>
                </a:extLst>
              </p:cNvPr>
              <p:cNvSpPr txBox="1"/>
              <p:nvPr/>
            </p:nvSpPr>
            <p:spPr>
              <a:xfrm>
                <a:off x="5917578" y="651310"/>
                <a:ext cx="2223630" cy="639983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8105F9-21AF-972A-D0C3-46EAE83852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7578" y="651310"/>
                <a:ext cx="2223630" cy="63998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B930D63-FD17-075A-0F1A-D6D03B3F79DB}"/>
                  </a:ext>
                </a:extLst>
              </p:cNvPr>
              <p:cNvSpPr txBox="1"/>
              <p:nvPr/>
            </p:nvSpPr>
            <p:spPr>
              <a:xfrm>
                <a:off x="5911482" y="1468484"/>
                <a:ext cx="2223630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B930D63-FD17-075A-0F1A-D6D03B3F79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482" y="1468484"/>
                <a:ext cx="2223630" cy="6182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4DE97C6-908B-415E-1E2E-9D2EBE5861A9}"/>
                  </a:ext>
                </a:extLst>
              </p:cNvPr>
              <p:cNvSpPr txBox="1"/>
              <p:nvPr/>
            </p:nvSpPr>
            <p:spPr>
              <a:xfrm>
                <a:off x="5911482" y="2271053"/>
                <a:ext cx="2223630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4DE97C6-908B-415E-1E2E-9D2EBE5861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482" y="2271053"/>
                <a:ext cx="2223630" cy="61824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734F2D8-A2C2-E6D8-76E6-2B9A352C892A}"/>
                  </a:ext>
                </a:extLst>
              </p:cNvPr>
              <p:cNvSpPr txBox="1"/>
              <p:nvPr/>
            </p:nvSpPr>
            <p:spPr>
              <a:xfrm>
                <a:off x="5911482" y="3066490"/>
                <a:ext cx="2223630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734F2D8-A2C2-E6D8-76E6-2B9A352C89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482" y="3066490"/>
                <a:ext cx="2223630" cy="61824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C5EA5F0-0435-3F6B-8B99-88A49F12D6A5}"/>
                  </a:ext>
                </a:extLst>
              </p:cNvPr>
              <p:cNvSpPr txBox="1"/>
              <p:nvPr/>
            </p:nvSpPr>
            <p:spPr>
              <a:xfrm>
                <a:off x="5911482" y="3864639"/>
                <a:ext cx="2223630" cy="622863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C5EA5F0-0435-3F6B-8B99-88A49F12D6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482" y="3864639"/>
                <a:ext cx="2223630" cy="62286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69DF9CA-61CF-880D-6735-19B34047E2F4}"/>
                  </a:ext>
                </a:extLst>
              </p:cNvPr>
              <p:cNvSpPr txBox="1"/>
              <p:nvPr/>
            </p:nvSpPr>
            <p:spPr>
              <a:xfrm>
                <a:off x="3399930" y="4815800"/>
                <a:ext cx="2223630" cy="37427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69DF9CA-61CF-880D-6735-19B34047E2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930" y="4815800"/>
                <a:ext cx="2223630" cy="374270"/>
              </a:xfrm>
              <a:prstGeom prst="rect">
                <a:avLst/>
              </a:prstGeom>
              <a:blipFill>
                <a:blip r:embed="rId1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0120DD5-8DEE-034D-0E7F-281FC0B68224}"/>
                  </a:ext>
                </a:extLst>
              </p:cNvPr>
              <p:cNvSpPr txBox="1"/>
              <p:nvPr/>
            </p:nvSpPr>
            <p:spPr>
              <a:xfrm>
                <a:off x="5911482" y="4668054"/>
                <a:ext cx="2223630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lna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0120DD5-8DEE-034D-0E7F-281FC0B682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482" y="4668054"/>
                <a:ext cx="2223630" cy="61824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D54FB4B-43DA-3B7E-8331-47D2428A88DD}"/>
                  </a:ext>
                </a:extLst>
              </p:cNvPr>
              <p:cNvSpPr txBox="1"/>
              <p:nvPr/>
            </p:nvSpPr>
            <p:spPr>
              <a:xfrm>
                <a:off x="3399930" y="5618963"/>
                <a:ext cx="2223630" cy="37427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𝑘𝑥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D54FB4B-43DA-3B7E-8331-47D2428A88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930" y="5618963"/>
                <a:ext cx="2223630" cy="374270"/>
              </a:xfrm>
              <a:prstGeom prst="rect">
                <a:avLst/>
              </a:prstGeom>
              <a:blipFill>
                <a:blip r:embed="rId1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A733E4F-5858-058F-13D9-56CA90A590C8}"/>
                  </a:ext>
                </a:extLst>
              </p:cNvPr>
              <p:cNvSpPr txBox="1"/>
              <p:nvPr/>
            </p:nvSpPr>
            <p:spPr>
              <a:xfrm>
                <a:off x="5911482" y="5466852"/>
                <a:ext cx="2223630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𝑘𝑥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klna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A733E4F-5858-058F-13D9-56CA90A590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482" y="5466852"/>
                <a:ext cx="2223630" cy="61824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0200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25"/>
          <p:cNvSpPr txBox="1"/>
          <p:nvPr/>
        </p:nvSpPr>
        <p:spPr>
          <a:xfrm>
            <a:off x="0" y="0"/>
            <a:ext cx="12190800" cy="585000"/>
          </a:xfrm>
          <a:prstGeom prst="rect">
            <a:avLst/>
          </a:prstGeom>
          <a:solidFill>
            <a:srgbClr val="B21541"/>
          </a:solidFill>
          <a:ln>
            <a:noFill/>
          </a:ln>
        </p:spPr>
        <p:txBody>
          <a:bodyPr spcFirstLastPara="1" wrap="square" lIns="324000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Quickfire Questions: MWB (from </a:t>
            </a:r>
            <a:r>
              <a:rPr lang="en-GB" sz="32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DrFrostMaths</a:t>
            </a:r>
            <a:r>
              <a:rPr lang="en-GB" sz="3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32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25"/>
          <p:cNvSpPr txBox="1"/>
          <p:nvPr/>
        </p:nvSpPr>
        <p:spPr>
          <a:xfrm>
            <a:off x="239067" y="585000"/>
            <a:ext cx="4682700" cy="6273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286" name="Google Shape;286;p25"/>
          <p:cNvSpPr txBox="1"/>
          <p:nvPr/>
        </p:nvSpPr>
        <p:spPr>
          <a:xfrm>
            <a:off x="5423934" y="588300"/>
            <a:ext cx="4437300" cy="24399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287" name="Google Shape;287;p25"/>
          <p:cNvSpPr/>
          <p:nvPr/>
        </p:nvSpPr>
        <p:spPr>
          <a:xfrm>
            <a:off x="1961083" y="694709"/>
            <a:ext cx="1271700" cy="511500"/>
          </a:xfrm>
          <a:prstGeom prst="rect">
            <a:avLst/>
          </a:prstGeom>
          <a:solidFill>
            <a:srgbClr val="CFE2F3"/>
          </a:solidFill>
          <a:ln w="25400" cap="flat" cmpd="sng">
            <a:solidFill>
              <a:srgbClr val="7188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/>
          </a:p>
        </p:txBody>
      </p:sp>
      <p:sp>
        <p:nvSpPr>
          <p:cNvPr id="288" name="Google Shape;288;p25"/>
          <p:cNvSpPr/>
          <p:nvPr/>
        </p:nvSpPr>
        <p:spPr>
          <a:xfrm>
            <a:off x="1944564" y="1211116"/>
            <a:ext cx="1271700" cy="511500"/>
          </a:xfrm>
          <a:prstGeom prst="rect">
            <a:avLst/>
          </a:prstGeom>
          <a:solidFill>
            <a:srgbClr val="CFE2F3"/>
          </a:solidFill>
          <a:ln w="25400" cap="flat" cmpd="sng">
            <a:solidFill>
              <a:srgbClr val="7188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/>
          </a:p>
        </p:txBody>
      </p:sp>
      <p:sp>
        <p:nvSpPr>
          <p:cNvPr id="289" name="Google Shape;289;p25"/>
          <p:cNvSpPr/>
          <p:nvPr/>
        </p:nvSpPr>
        <p:spPr>
          <a:xfrm>
            <a:off x="2567054" y="1727522"/>
            <a:ext cx="1079700" cy="591300"/>
          </a:xfrm>
          <a:prstGeom prst="rect">
            <a:avLst/>
          </a:prstGeom>
          <a:solidFill>
            <a:srgbClr val="CFE2F3"/>
          </a:solidFill>
          <a:ln w="25400" cap="flat" cmpd="sng">
            <a:solidFill>
              <a:srgbClr val="7188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/>
          </a:p>
        </p:txBody>
      </p:sp>
      <p:sp>
        <p:nvSpPr>
          <p:cNvPr id="290" name="Google Shape;290;p25"/>
          <p:cNvSpPr/>
          <p:nvPr/>
        </p:nvSpPr>
        <p:spPr>
          <a:xfrm>
            <a:off x="2153089" y="2323198"/>
            <a:ext cx="1742400" cy="517500"/>
          </a:xfrm>
          <a:prstGeom prst="rect">
            <a:avLst/>
          </a:prstGeom>
          <a:solidFill>
            <a:srgbClr val="CFE2F3"/>
          </a:solidFill>
          <a:ln w="25400" cap="flat" cmpd="sng">
            <a:solidFill>
              <a:srgbClr val="7188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/>
          </a:p>
        </p:txBody>
      </p:sp>
      <p:sp>
        <p:nvSpPr>
          <p:cNvPr id="291" name="Google Shape;291;p25"/>
          <p:cNvSpPr/>
          <p:nvPr/>
        </p:nvSpPr>
        <p:spPr>
          <a:xfrm>
            <a:off x="2153089" y="2865355"/>
            <a:ext cx="1742400" cy="517500"/>
          </a:xfrm>
          <a:prstGeom prst="rect">
            <a:avLst/>
          </a:prstGeom>
          <a:solidFill>
            <a:srgbClr val="CFE2F3"/>
          </a:solidFill>
          <a:ln w="25400" cap="flat" cmpd="sng">
            <a:solidFill>
              <a:srgbClr val="7188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/>
          </a:p>
        </p:txBody>
      </p:sp>
      <p:sp>
        <p:nvSpPr>
          <p:cNvPr id="292" name="Google Shape;292;p25"/>
          <p:cNvSpPr/>
          <p:nvPr/>
        </p:nvSpPr>
        <p:spPr>
          <a:xfrm>
            <a:off x="2361802" y="3384558"/>
            <a:ext cx="1351200" cy="579600"/>
          </a:xfrm>
          <a:prstGeom prst="rect">
            <a:avLst/>
          </a:prstGeom>
          <a:solidFill>
            <a:srgbClr val="CFE2F3"/>
          </a:solidFill>
          <a:ln w="25400" cap="flat" cmpd="sng">
            <a:solidFill>
              <a:srgbClr val="7188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/>
          </a:p>
        </p:txBody>
      </p:sp>
      <p:sp>
        <p:nvSpPr>
          <p:cNvPr id="293" name="Google Shape;293;p25"/>
          <p:cNvSpPr/>
          <p:nvPr/>
        </p:nvSpPr>
        <p:spPr>
          <a:xfrm>
            <a:off x="2774509" y="4537788"/>
            <a:ext cx="1009200" cy="590100"/>
          </a:xfrm>
          <a:prstGeom prst="rect">
            <a:avLst/>
          </a:prstGeom>
          <a:solidFill>
            <a:srgbClr val="CFE2F3"/>
          </a:solidFill>
          <a:ln w="25400" cap="flat" cmpd="sng">
            <a:solidFill>
              <a:srgbClr val="7188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/>
          </a:p>
        </p:txBody>
      </p:sp>
      <p:sp>
        <p:nvSpPr>
          <p:cNvPr id="294" name="Google Shape;294;p25"/>
          <p:cNvSpPr/>
          <p:nvPr/>
        </p:nvSpPr>
        <p:spPr>
          <a:xfrm>
            <a:off x="1900218" y="5144109"/>
            <a:ext cx="1216500" cy="533400"/>
          </a:xfrm>
          <a:prstGeom prst="rect">
            <a:avLst/>
          </a:prstGeom>
          <a:solidFill>
            <a:srgbClr val="CFE2F3"/>
          </a:solidFill>
          <a:ln w="25400" cap="flat" cmpd="sng">
            <a:solidFill>
              <a:srgbClr val="7188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/>
          </a:p>
        </p:txBody>
      </p:sp>
      <p:sp>
        <p:nvSpPr>
          <p:cNvPr id="295" name="Google Shape;295;p25"/>
          <p:cNvSpPr/>
          <p:nvPr/>
        </p:nvSpPr>
        <p:spPr>
          <a:xfrm>
            <a:off x="2496329" y="5686303"/>
            <a:ext cx="1814700" cy="533400"/>
          </a:xfrm>
          <a:prstGeom prst="rect">
            <a:avLst/>
          </a:prstGeom>
          <a:solidFill>
            <a:srgbClr val="CFE2F3"/>
          </a:solidFill>
          <a:ln w="25400" cap="flat" cmpd="sng">
            <a:solidFill>
              <a:srgbClr val="7188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/>
          </a:p>
        </p:txBody>
      </p:sp>
      <p:sp>
        <p:nvSpPr>
          <p:cNvPr id="296" name="Google Shape;296;p25"/>
          <p:cNvSpPr/>
          <p:nvPr/>
        </p:nvSpPr>
        <p:spPr>
          <a:xfrm>
            <a:off x="1961083" y="6219649"/>
            <a:ext cx="1814700" cy="533400"/>
          </a:xfrm>
          <a:prstGeom prst="rect">
            <a:avLst/>
          </a:prstGeom>
          <a:solidFill>
            <a:srgbClr val="CFE2F3"/>
          </a:solidFill>
          <a:ln w="25400" cap="flat" cmpd="sng">
            <a:solidFill>
              <a:srgbClr val="7188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/>
          </a:p>
        </p:txBody>
      </p:sp>
      <p:sp>
        <p:nvSpPr>
          <p:cNvPr id="297" name="Google Shape;297;p25"/>
          <p:cNvSpPr/>
          <p:nvPr/>
        </p:nvSpPr>
        <p:spPr>
          <a:xfrm>
            <a:off x="7442895" y="585000"/>
            <a:ext cx="1485900" cy="638100"/>
          </a:xfrm>
          <a:prstGeom prst="rect">
            <a:avLst/>
          </a:prstGeom>
          <a:solidFill>
            <a:srgbClr val="CFE2F3"/>
          </a:solidFill>
          <a:ln w="25400" cap="flat" cmpd="sng">
            <a:solidFill>
              <a:srgbClr val="7188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/>
          </a:p>
        </p:txBody>
      </p:sp>
      <p:sp>
        <p:nvSpPr>
          <p:cNvPr id="298" name="Google Shape;298;p25"/>
          <p:cNvSpPr/>
          <p:nvPr/>
        </p:nvSpPr>
        <p:spPr>
          <a:xfrm>
            <a:off x="7420488" y="1235132"/>
            <a:ext cx="1053600" cy="614100"/>
          </a:xfrm>
          <a:prstGeom prst="rect">
            <a:avLst/>
          </a:prstGeom>
          <a:solidFill>
            <a:srgbClr val="CFE2F3"/>
          </a:solidFill>
          <a:ln w="25400" cap="flat" cmpd="sng">
            <a:solidFill>
              <a:srgbClr val="7188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/>
          </a:p>
        </p:txBody>
      </p:sp>
      <p:sp>
        <p:nvSpPr>
          <p:cNvPr id="300" name="Google Shape;300;p25"/>
          <p:cNvSpPr/>
          <p:nvPr/>
        </p:nvSpPr>
        <p:spPr>
          <a:xfrm>
            <a:off x="2097781" y="3971650"/>
            <a:ext cx="1009200" cy="570900"/>
          </a:xfrm>
          <a:prstGeom prst="rect">
            <a:avLst/>
          </a:prstGeom>
          <a:solidFill>
            <a:srgbClr val="CFE2F3"/>
          </a:solidFill>
          <a:ln w="25400" cap="flat" cmpd="sng">
            <a:solidFill>
              <a:srgbClr val="7188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/>
          </a:p>
        </p:txBody>
      </p:sp>
      <p:sp>
        <p:nvSpPr>
          <p:cNvPr id="301" name="Google Shape;301;p25"/>
          <p:cNvSpPr/>
          <p:nvPr/>
        </p:nvSpPr>
        <p:spPr>
          <a:xfrm>
            <a:off x="7420488" y="1834273"/>
            <a:ext cx="990900" cy="558600"/>
          </a:xfrm>
          <a:prstGeom prst="rect">
            <a:avLst/>
          </a:prstGeom>
          <a:solidFill>
            <a:srgbClr val="CFE2F3"/>
          </a:solidFill>
          <a:ln w="25400" cap="flat" cmpd="sng">
            <a:solidFill>
              <a:srgbClr val="7188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/>
          </a:p>
        </p:txBody>
      </p:sp>
      <p:sp>
        <p:nvSpPr>
          <p:cNvPr id="302" name="Google Shape;302;p25"/>
          <p:cNvSpPr/>
          <p:nvPr/>
        </p:nvSpPr>
        <p:spPr>
          <a:xfrm>
            <a:off x="7252104" y="2392681"/>
            <a:ext cx="990900" cy="558600"/>
          </a:xfrm>
          <a:prstGeom prst="rect">
            <a:avLst/>
          </a:prstGeom>
          <a:solidFill>
            <a:srgbClr val="CFE2F3"/>
          </a:solidFill>
          <a:ln w="25400" cap="flat" cmpd="sng">
            <a:solidFill>
              <a:srgbClr val="7188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2C8AA0E-BF4A-4543-B189-58411C3B33F2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41982"/>
          <a:stretch>
            <a:fillRect/>
          </a:stretch>
        </p:blipFill>
        <p:spPr>
          <a:xfrm>
            <a:off x="8185845" y="4578170"/>
            <a:ext cx="3495226" cy="221626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473984C-3D85-5C14-DF71-4921F87D6915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-1975" t="-443" r="1975" b="56975"/>
          <a:stretch>
            <a:fillRect/>
          </a:stretch>
        </p:blipFill>
        <p:spPr>
          <a:xfrm>
            <a:off x="7588872" y="2683071"/>
            <a:ext cx="4289128" cy="20375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7A0EE2-70F4-9367-B4A3-F8CBA47BF0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1F059-1278-9559-1828-DEE9B33E1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2465475" cy="526956"/>
          </a:xfrm>
        </p:spPr>
        <p:txBody>
          <a:bodyPr>
            <a:normAutofit fontScale="90000"/>
          </a:bodyPr>
          <a:lstStyle/>
          <a:p>
            <a:r>
              <a:rPr lang="en-GB">
                <a:solidFill>
                  <a:srgbClr val="FF0000"/>
                </a:solidFill>
              </a:rPr>
              <a:t>EXAMPLES</a:t>
            </a:r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BD321DD8-83D6-54C4-22E2-A69831AC4C6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07CBF5AB-9355-1FC9-D21C-9F9CD26B7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6788EC6-34D7-1235-9863-C18C0E6C10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977" y="842626"/>
            <a:ext cx="9541371" cy="109590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BFF0379-E728-F01B-4A45-DDE966E92929}"/>
                  </a:ext>
                </a:extLst>
              </p:cNvPr>
              <p:cNvSpPr txBox="1"/>
              <p:nvPr/>
            </p:nvSpPr>
            <p:spPr>
              <a:xfrm>
                <a:off x="174977" y="1813427"/>
                <a:ext cx="2844053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𝑙𝑛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3−4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^4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BFF0379-E728-F01B-4A45-DDE966E929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977" y="1813427"/>
                <a:ext cx="2844053" cy="369332"/>
              </a:xfrm>
              <a:prstGeom prst="rect">
                <a:avLst/>
              </a:prstGeom>
              <a:blipFill>
                <a:blip r:embed="rId4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6DCA0E9-ED71-4E5B-6453-7609C48BE34A}"/>
                  </a:ext>
                </a:extLst>
              </p:cNvPr>
              <p:cNvSpPr txBox="1"/>
              <p:nvPr/>
            </p:nvSpPr>
            <p:spPr>
              <a:xfrm>
                <a:off x="3803441" y="1813427"/>
                <a:ext cx="2844053" cy="141013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𝑙𝑛𝑥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  <a:p>
                <a:endParaRPr lang="en-GB" dirty="0">
                  <a:solidFill>
                    <a:schemeClr val="bg1"/>
                  </a:solidFill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6DCA0E9-ED71-4E5B-6453-7609C48BE3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3441" y="1813427"/>
                <a:ext cx="2844053" cy="14101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515A787-CC3C-090C-37CC-45ED6E2E379C}"/>
                  </a:ext>
                </a:extLst>
              </p:cNvPr>
              <p:cNvSpPr txBox="1"/>
              <p:nvPr/>
            </p:nvSpPr>
            <p:spPr>
              <a:xfrm>
                <a:off x="7586547" y="1813427"/>
                <a:ext cx="2844053" cy="92333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=5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−3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  <a:p>
                <a:endParaRPr lang="en-GB" dirty="0">
                  <a:solidFill>
                    <a:schemeClr val="bg1"/>
                  </a:solidFill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=15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+3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515A787-CC3C-090C-37CC-45ED6E2E37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6547" y="1813427"/>
                <a:ext cx="2844053" cy="923330"/>
              </a:xfrm>
              <a:prstGeom prst="rect">
                <a:avLst/>
              </a:prstGeom>
              <a:blipFill>
                <a:blip r:embed="rId6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82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04C1B-EDD3-EF8E-5059-053E130E6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0531E-1999-EADA-0F56-E6F913625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6.2 – The Chain Rule</a:t>
            </a:r>
            <a:br>
              <a:rPr lang="en-GB" dirty="0"/>
            </a:br>
            <a:r>
              <a:rPr lang="en-GB" dirty="0"/>
              <a:t>Learning </a:t>
            </a:r>
            <a:r>
              <a:rPr lang="en-GB" dirty="0" err="1"/>
              <a:t>ObjectiveS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0DF28-E102-C4F1-651E-4D6C37A17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2285997"/>
            <a:ext cx="10287000" cy="3675891"/>
          </a:xfrm>
        </p:spPr>
        <p:txBody>
          <a:bodyPr/>
          <a:lstStyle/>
          <a:p>
            <a:r>
              <a:rPr lang="en-GB" dirty="0"/>
              <a:t>To know and use the chain rule;</a:t>
            </a:r>
          </a:p>
          <a:p>
            <a:r>
              <a:rPr lang="en-GB" dirty="0"/>
              <a:t>To be able to quickly apply the chain rule in simple cases;</a:t>
            </a:r>
          </a:p>
          <a:p>
            <a:endParaRPr lang="en-GB" dirty="0"/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6E5C6FBF-C52D-EB16-9C7E-8814398D423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27227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F10F8F-43F6-0F6A-72B7-E82335C4C9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7E19E-C62C-E234-70B6-64BF5D4E3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2257" y="138795"/>
            <a:ext cx="3407486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The Chain Rule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B5D4A4A6-BB7A-5ED9-B9A5-50BEDEDB08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37DF8E88-DEBB-A32D-5D41-643AE5557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2EB30B6-88CF-129B-A4BD-FA94405185A3}"/>
                  </a:ext>
                </a:extLst>
              </p:cNvPr>
              <p:cNvSpPr txBox="1"/>
              <p:nvPr/>
            </p:nvSpPr>
            <p:spPr>
              <a:xfrm>
                <a:off x="841248" y="1267113"/>
                <a:ext cx="9875520" cy="42100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540385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sz="2000" kern="100" dirty="0">
                    <a:effectLst/>
                    <a:latin typeface="DengXian" panose="02010600030101010101" pitchFamily="2" charset="-122"/>
                    <a:ea typeface="Aptos" panose="020B0004020202020204" pitchFamily="34" charset="0"/>
                    <a:cs typeface="Times New Roman" panose="02020603050405020304" pitchFamily="18" charset="0"/>
                  </a:rPr>
                  <a:t>So far, we have looked at differentiating ‘simple’ functions where we can differentiate individual terms.</a:t>
                </a:r>
              </a:p>
              <a:p>
                <a:pPr marL="540385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en-GB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540385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sz="2000" kern="100" dirty="0">
                    <a:effectLst/>
                    <a:latin typeface="DengXian" panose="02010600030101010101" pitchFamily="2" charset="-122"/>
                    <a:ea typeface="Aptos" panose="020B0004020202020204" pitchFamily="34" charset="0"/>
                    <a:cs typeface="Times New Roman" panose="02020603050405020304" pitchFamily="18" charset="0"/>
                  </a:rPr>
                  <a:t>However, most mathematical functions are not so straightforward. For example, what if we were asked to differentiate </a:t>
                </a:r>
                <a14:m>
                  <m:oMath xmlns:m="http://schemas.openxmlformats.org/officeDocument/2006/math">
                    <m:r>
                      <a:rPr lang="en-GB" sz="2000" i="1" kern="100">
                        <a:effectLst/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GB" sz="2000" i="1" kern="100">
                        <a:effectLst/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GB" sz="2000" i="1" kern="100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sz="2000" i="1" kern="100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(2</m:t>
                        </m:r>
                        <m:r>
                          <a:rPr lang="en-GB" sz="2000" i="1" kern="100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GB" sz="2000" i="1" kern="100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−3)</m:t>
                        </m:r>
                      </m:e>
                      <m:sup>
                        <m:r>
                          <a:rPr lang="en-GB" sz="2000" i="1" kern="100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7</m:t>
                        </m:r>
                      </m:sup>
                    </m:sSup>
                  </m:oMath>
                </a14:m>
                <a:r>
                  <a:rPr lang="en-GB" sz="2000" kern="100" dirty="0">
                    <a:effectLst/>
                    <a:latin typeface="DengXian" panose="02010600030101010101" pitchFamily="2" charset="-122"/>
                    <a:ea typeface="Aptos" panose="020B0004020202020204" pitchFamily="34" charset="0"/>
                    <a:cs typeface="Times New Roman" panose="02020603050405020304" pitchFamily="18" charset="0"/>
                  </a:rPr>
                  <a:t>? </a:t>
                </a:r>
                <a:r>
                  <a:rPr lang="en-GB" sz="2000" kern="100" dirty="0">
                    <a:solidFill>
                      <a:srgbClr val="FF0000"/>
                    </a:solidFill>
                    <a:effectLst/>
                    <a:latin typeface="DengXian" panose="02010600030101010101" pitchFamily="2" charset="-122"/>
                    <a:ea typeface="Aptos" panose="020B0004020202020204" pitchFamily="34" charset="0"/>
                    <a:cs typeface="Times New Roman" panose="02020603050405020304" pitchFamily="18" charset="0"/>
                  </a:rPr>
                  <a:t>(This is a function of a function, </a:t>
                </a:r>
                <a:r>
                  <a:rPr lang="en-GB" sz="2000" kern="100" dirty="0" err="1">
                    <a:solidFill>
                      <a:srgbClr val="FF0000"/>
                    </a:solidFill>
                    <a:effectLst/>
                    <a:latin typeface="DengXian" panose="02010600030101010101" pitchFamily="2" charset="-122"/>
                    <a:ea typeface="Aptos" panose="020B0004020202020204" pitchFamily="34" charset="0"/>
                    <a:cs typeface="Times New Roman" panose="02020603050405020304" pitchFamily="18" charset="0"/>
                  </a:rPr>
                  <a:t>i.e</a:t>
                </a:r>
                <a:r>
                  <a:rPr lang="en-GB" sz="2000" kern="100" dirty="0">
                    <a:solidFill>
                      <a:srgbClr val="FF0000"/>
                    </a:solidFill>
                    <a:effectLst/>
                    <a:latin typeface="DengXian" panose="02010600030101010101" pitchFamily="2" charset="-122"/>
                    <a:ea typeface="Aptos" panose="020B0004020202020204" pitchFamily="34" charset="0"/>
                    <a:cs typeface="Times New Roman" panose="02020603050405020304" pitchFamily="18" charset="0"/>
                  </a:rPr>
                  <a:t> a composite function!)</a:t>
                </a:r>
              </a:p>
              <a:p>
                <a:pPr marL="540385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en-GB" sz="105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540385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sz="2000" kern="100" dirty="0">
                    <a:effectLst/>
                    <a:latin typeface="DengXian" panose="02010600030101010101" pitchFamily="2" charset="-122"/>
                    <a:ea typeface="Aptos" panose="020B0004020202020204" pitchFamily="34" charset="0"/>
                    <a:cs typeface="Times New Roman" panose="02020603050405020304" pitchFamily="18" charset="0"/>
                  </a:rPr>
                  <a:t>Only a sadist would want to expand everything out... but what if we then also needed to </a:t>
                </a:r>
                <a:r>
                  <a:rPr lang="en-GB" sz="2000" i="1" kern="100" dirty="0">
                    <a:effectLst/>
                    <a:latin typeface="DengXian" panose="02010600030101010101" pitchFamily="2" charset="-122"/>
                    <a:ea typeface="Aptos" panose="020B0004020202020204" pitchFamily="34" charset="0"/>
                    <a:cs typeface="Times New Roman" panose="02020603050405020304" pitchFamily="18" charset="0"/>
                  </a:rPr>
                  <a:t>simplify </a:t>
                </a:r>
                <a:r>
                  <a:rPr lang="en-GB" sz="2000" kern="100" dirty="0">
                    <a:effectLst/>
                    <a:latin typeface="DengXian" panose="02010600030101010101" pitchFamily="2" charset="-122"/>
                    <a:ea typeface="Aptos" panose="020B0004020202020204" pitchFamily="34" charset="0"/>
                    <a:cs typeface="Times New Roman" panose="02020603050405020304" pitchFamily="18" charset="0"/>
                  </a:rPr>
                  <a:t>the derivative? There must be a better way! Enter the</a:t>
                </a:r>
                <a:r>
                  <a:rPr lang="en-GB" sz="2000" b="1" kern="100" dirty="0">
                    <a:effectLst/>
                    <a:latin typeface="DengXian" panose="02010600030101010101" pitchFamily="2" charset="-122"/>
                    <a:ea typeface="Aptos" panose="020B0004020202020204" pitchFamily="34" charset="0"/>
                    <a:cs typeface="Times New Roman" panose="02020603050405020304" pitchFamily="18" charset="0"/>
                  </a:rPr>
                  <a:t> Chain Rule. </a:t>
                </a:r>
              </a:p>
              <a:p>
                <a:pPr marL="540385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sz="2400" kern="100" dirty="0">
                    <a:effectLst/>
                    <a:latin typeface="DengXian" panose="02010600030101010101" pitchFamily="2" charset="-122"/>
                    <a:ea typeface="DengXian" panose="02010600030101010101" pitchFamily="2" charset="-122"/>
                    <a:cs typeface="Times New Roman" panose="02020603050405020304" pitchFamily="18" charset="0"/>
                  </a:rPr>
                  <a:t>If </a:t>
                </a:r>
                <a14:m>
                  <m:oMath xmlns:m="http://schemas.openxmlformats.org/officeDocument/2006/math">
                    <m:r>
                      <a:rPr lang="en-GB" sz="2400" b="0" i="1" kern="100" smtClean="0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GB" sz="2400" b="0" i="1" kern="100" smtClean="0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GB" sz="2400" b="0" i="1" kern="100" smtClean="0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GB" sz="2400" b="0" i="1" kern="100" smtClean="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GB" sz="2400" b="0" i="1" kern="100" smtClean="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𝑢</m:t>
                        </m:r>
                      </m:e>
                    </m:d>
                  </m:oMath>
                </a14:m>
                <a:r>
                  <a:rPr lang="en-GB" sz="2000" kern="100" dirty="0">
                    <a:effectLst/>
                    <a:latin typeface="DengXian" panose="02010600030101010101" pitchFamily="2" charset="-122"/>
                    <a:ea typeface="DengXian" panose="02010600030101010101" pitchFamily="2" charset="-122"/>
                    <a:cs typeface="Times New Roman" panose="02020603050405020304" pitchFamily="18" charset="0"/>
                  </a:rPr>
                  <a:t> where </a:t>
                </a:r>
                <a14:m>
                  <m:oMath xmlns:m="http://schemas.openxmlformats.org/officeDocument/2006/math">
                    <m:r>
                      <a:rPr lang="en-GB" sz="2000" b="0" i="1" kern="100" smtClean="0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  <m:t>𝑢</m:t>
                    </m:r>
                  </m:oMath>
                </a14:m>
                <a:r>
                  <a:rPr lang="en-GB" sz="2000" kern="100" dirty="0">
                    <a:effectLst/>
                    <a:latin typeface="DengXian" panose="02010600030101010101" pitchFamily="2" charset="-122"/>
                    <a:ea typeface="DengXian" panose="02010600030101010101" pitchFamily="2" charset="-122"/>
                    <a:cs typeface="Times New Roman" panose="02020603050405020304" pitchFamily="18" charset="0"/>
                  </a:rPr>
                  <a:t> is a function of </a:t>
                </a:r>
                <a14:m>
                  <m:oMath xmlns:m="http://schemas.openxmlformats.org/officeDocument/2006/math">
                    <m:r>
                      <a:rPr lang="en-GB" sz="2000" b="0" i="1" kern="100" smtClean="0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en-GB" sz="2000" kern="100" dirty="0">
                    <a:effectLst/>
                    <a:latin typeface="DengXian" panose="02010600030101010101" pitchFamily="2" charset="-122"/>
                    <a:ea typeface="DengXian" panose="02010600030101010101" pitchFamily="2" charset="-122"/>
                    <a:cs typeface="Times New Roman" panose="02020603050405020304" pitchFamily="18" charset="0"/>
                  </a:rPr>
                  <a:t>, then:</a:t>
                </a:r>
                <a:endParaRPr lang="en-GB" kern="100" dirty="0">
                  <a:effectLst/>
                  <a:latin typeface="DengXian" panose="02010600030101010101" pitchFamily="2" charset="-122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2EB30B6-88CF-129B-A4BD-FA94405185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248" y="1267113"/>
                <a:ext cx="9875520" cy="4210063"/>
              </a:xfrm>
              <a:prstGeom prst="rect">
                <a:avLst/>
              </a:prstGeom>
              <a:blipFill>
                <a:blip r:embed="rId3"/>
                <a:stretch>
                  <a:fillRect t="-7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F251838-BD2B-225D-BF7B-BD887A88FC98}"/>
                  </a:ext>
                </a:extLst>
              </p:cNvPr>
              <p:cNvSpPr txBox="1"/>
              <p:nvPr/>
            </p:nvSpPr>
            <p:spPr>
              <a:xfrm>
                <a:off x="4028637" y="5374444"/>
                <a:ext cx="4134726" cy="618246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𝑑𝑢</m:t>
                          </m:r>
                        </m:den>
                      </m:f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F251838-BD2B-225D-BF7B-BD887A88FC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8637" y="5374444"/>
                <a:ext cx="4134726" cy="61824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4399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98242F-A632-1AE0-5DE1-B3FC30889C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B8039-BAEC-B2CA-EFFD-A0076C6F7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246547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1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A4D3D24C-44A0-5090-08CC-F2C751F3333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29BE9319-2789-A8CE-3852-BA6FFB984D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29D7F21-8AE4-E4DE-ED92-B30F37E05567}"/>
                  </a:ext>
                </a:extLst>
              </p:cNvPr>
              <p:cNvSpPr txBox="1"/>
              <p:nvPr/>
            </p:nvSpPr>
            <p:spPr>
              <a:xfrm>
                <a:off x="58269" y="775454"/>
                <a:ext cx="3598164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000" dirty="0">
                    <a:effectLst/>
                    <a:latin typeface="DengXian" panose="02010600030101010101" pitchFamily="2" charset="-122"/>
                    <a:cs typeface="Times New Roman" panose="02020603050405020304" pitchFamily="18" charset="0"/>
                  </a:rPr>
                  <a:t>Differentiate </a:t>
                </a:r>
                <a14:m>
                  <m:oMath xmlns:m="http://schemas.openxmlformats.org/officeDocument/2006/math">
                    <m:r>
                      <a:rPr lang="en-GB" sz="2000" i="1">
                        <a:effectLst/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GB" sz="2000" i="1">
                        <a:effectLst/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GB" sz="2000" i="1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sSupPr>
                      <m:e>
                        <m:r>
                          <a:rPr lang="en-GB" sz="2000" i="1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(2</m:t>
                        </m:r>
                        <m:r>
                          <a:rPr lang="en-GB" sz="2000" i="1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GB" sz="2000" i="1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−3)</m:t>
                        </m:r>
                      </m:e>
                      <m:sup>
                        <m:r>
                          <a:rPr lang="en-GB" sz="2000" i="1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7</m:t>
                        </m:r>
                      </m:sup>
                    </m:sSup>
                  </m:oMath>
                </a14:m>
                <a:endParaRPr lang="en-GB" sz="2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29D7F21-8AE4-E4DE-ED92-B30F37E055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775454"/>
                <a:ext cx="3598164" cy="400110"/>
              </a:xfrm>
              <a:prstGeom prst="rect">
                <a:avLst/>
              </a:prstGeom>
              <a:blipFill>
                <a:blip r:embed="rId3"/>
                <a:stretch>
                  <a:fillRect l="-1864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9F81B7B-76D1-765D-9BAA-830C77D2BE0E}"/>
                  </a:ext>
                </a:extLst>
              </p:cNvPr>
              <p:cNvSpPr txBox="1"/>
              <p:nvPr/>
            </p:nvSpPr>
            <p:spPr>
              <a:xfrm>
                <a:off x="1490473" y="1797505"/>
                <a:ext cx="1097280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𝑦</m:t>
                      </m:r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2000" i="1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𝑢</m:t>
                          </m:r>
                        </m:e>
                        <m:sup>
                          <m:r>
                            <a:rPr lang="en-GB" sz="2000" i="1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7</m:t>
                          </m:r>
                        </m:sup>
                      </m:sSup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9F81B7B-76D1-765D-9BAA-830C77D2BE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0473" y="1797505"/>
                <a:ext cx="1097280" cy="400110"/>
              </a:xfrm>
              <a:prstGeom prst="rect">
                <a:avLst/>
              </a:prstGeom>
              <a:blipFill>
                <a:blip r:embed="rId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52FB438-D2A5-7123-AB58-DB0C1FC8AF72}"/>
                  </a:ext>
                </a:extLst>
              </p:cNvPr>
              <p:cNvSpPr txBox="1"/>
              <p:nvPr/>
            </p:nvSpPr>
            <p:spPr>
              <a:xfrm>
                <a:off x="3656433" y="1797505"/>
                <a:ext cx="1731542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𝑢</m:t>
                      </m:r>
                      <m:r>
                        <a:rPr lang="en-GB" sz="2000" i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GB" sz="2000" b="0" i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en-GB" sz="2000" b="0" i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GB" sz="2000" b="0" i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−3</m:t>
                      </m:r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52FB438-D2A5-7123-AB58-DB0C1FC8AF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6433" y="1797505"/>
                <a:ext cx="1731542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57F607E-D03C-0458-626E-40FD6432A49F}"/>
                  </a:ext>
                </a:extLst>
              </p:cNvPr>
              <p:cNvSpPr txBox="1"/>
              <p:nvPr/>
            </p:nvSpPr>
            <p:spPr>
              <a:xfrm>
                <a:off x="1490472" y="2333953"/>
                <a:ext cx="1316735" cy="6767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</m:t>
                          </m:r>
                          <m:r>
                            <a:rPr lang="en-GB" sz="200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𝑑𝑢</m:t>
                          </m:r>
                        </m:den>
                      </m:f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2000" i="1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7</m:t>
                          </m:r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𝑢</m:t>
                          </m:r>
                        </m:e>
                        <m:sup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6</m:t>
                          </m:r>
                        </m:sup>
                      </m:sSup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57F607E-D03C-0458-626E-40FD6432A4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0472" y="2333953"/>
                <a:ext cx="1316735" cy="67672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7B31219-E686-9293-B9AE-D13D792F887B}"/>
                  </a:ext>
                </a:extLst>
              </p:cNvPr>
              <p:cNvSpPr txBox="1"/>
              <p:nvPr/>
            </p:nvSpPr>
            <p:spPr>
              <a:xfrm>
                <a:off x="3517392" y="2333953"/>
                <a:ext cx="1316735" cy="6767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GB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2</m:t>
                      </m:r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7B31219-E686-9293-B9AE-D13D792F88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7392" y="2333953"/>
                <a:ext cx="1316735" cy="67672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567887A-5140-BFD7-DC36-94AA4BAE2D00}"/>
                  </a:ext>
                </a:extLst>
              </p:cNvPr>
              <p:cNvSpPr txBox="1"/>
              <p:nvPr/>
            </p:nvSpPr>
            <p:spPr>
              <a:xfrm>
                <a:off x="1800732" y="3429000"/>
                <a:ext cx="2375027" cy="6182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𝑑𝑢</m:t>
                          </m:r>
                        </m:den>
                      </m:f>
                      <m:r>
                        <a:rPr lang="en-GB" i="1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567887A-5140-BFD7-DC36-94AA4BAE2D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732" y="3429000"/>
                <a:ext cx="2375027" cy="6182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828A5E3-FCAC-9A40-4BB2-948F15A5AA2F}"/>
                  </a:ext>
                </a:extLst>
              </p:cNvPr>
              <p:cNvSpPr txBox="1"/>
              <p:nvPr/>
            </p:nvSpPr>
            <p:spPr>
              <a:xfrm>
                <a:off x="2162237" y="4267200"/>
                <a:ext cx="1652015" cy="6182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=7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en-GB" i="1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828A5E3-FCAC-9A40-4BB2-948F15A5AA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237" y="4267200"/>
                <a:ext cx="1652015" cy="6182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69A4906-EFE9-3F30-44E1-00FBCFC78D01}"/>
                  </a:ext>
                </a:extLst>
              </p:cNvPr>
              <p:cNvSpPr txBox="1"/>
              <p:nvPr/>
            </p:nvSpPr>
            <p:spPr>
              <a:xfrm>
                <a:off x="1800730" y="4954990"/>
                <a:ext cx="2375027" cy="6182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=14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d>
                        </m:e>
                        <m:sup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69A4906-EFE9-3F30-44E1-00FBCFC78D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730" y="4954990"/>
                <a:ext cx="2375027" cy="61824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4400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2" grpId="0"/>
      <p:bldP spid="13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D5F013-1E05-C721-8D61-BEB72CEFB2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BF30E-4035-8D06-B7EC-820A3892F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246547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2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D4A32CA5-EE18-39B4-336B-8A77F0EC37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6B63C356-0323-6090-E7FC-653A060E66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8994838-7F60-36BC-0C34-0040384EE72C}"/>
                  </a:ext>
                </a:extLst>
              </p:cNvPr>
              <p:cNvSpPr txBox="1"/>
              <p:nvPr/>
            </p:nvSpPr>
            <p:spPr>
              <a:xfrm>
                <a:off x="58269" y="775454"/>
                <a:ext cx="3598164" cy="43896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000" dirty="0">
                    <a:effectLst/>
                    <a:latin typeface="DengXian" panose="02010600030101010101" pitchFamily="2" charset="-122"/>
                    <a:cs typeface="Times New Roman" panose="02020603050405020304" pitchFamily="18" charset="0"/>
                  </a:rPr>
                  <a:t>Differentiate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i="1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rad>
                  </m:oMath>
                </a14:m>
                <a:endParaRPr lang="en-GB" sz="2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8994838-7F60-36BC-0C34-0040384EE7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775454"/>
                <a:ext cx="3598164" cy="438966"/>
              </a:xfrm>
              <a:prstGeom prst="rect">
                <a:avLst/>
              </a:prstGeom>
              <a:blipFill>
                <a:blip r:embed="rId3"/>
                <a:stretch>
                  <a:fillRect l="-1864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EDE8BB1-D8A1-6CD8-54E2-B6AC032BD943}"/>
                  </a:ext>
                </a:extLst>
              </p:cNvPr>
              <p:cNvSpPr txBox="1"/>
              <p:nvPr/>
            </p:nvSpPr>
            <p:spPr>
              <a:xfrm>
                <a:off x="1490472" y="1632743"/>
                <a:ext cx="1097280" cy="53848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𝑦</m:t>
                      </m:r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2000" i="1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𝑢</m:t>
                          </m:r>
                        </m:e>
                        <m:sup>
                          <m:f>
                            <m:fPr>
                              <m:ctrlPr>
                                <a:rPr lang="en-GB" sz="2000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000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EDE8BB1-D8A1-6CD8-54E2-B6AC032BD9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0472" y="1632743"/>
                <a:ext cx="1097280" cy="53848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B077CED-285E-F729-6D5B-93A27BD28EA9}"/>
                  </a:ext>
                </a:extLst>
              </p:cNvPr>
              <p:cNvSpPr txBox="1"/>
              <p:nvPr/>
            </p:nvSpPr>
            <p:spPr>
              <a:xfrm>
                <a:off x="3656433" y="1796767"/>
                <a:ext cx="1731542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𝑢</m:t>
                      </m:r>
                      <m:r>
                        <a:rPr lang="en-GB" sz="2000" i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GB" sz="2000" b="0" i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GB" sz="2000" b="0" i="1" dirty="0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GB" sz="2000" b="0" i="1" dirty="0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000" b="0" i="1" dirty="0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000" b="0" i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+3</m:t>
                      </m:r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B077CED-285E-F729-6D5B-93A27BD28E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6433" y="1796767"/>
                <a:ext cx="1731542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49DEBA6-D2D4-F97B-D070-0BC72026D993}"/>
                  </a:ext>
                </a:extLst>
              </p:cNvPr>
              <p:cNvSpPr txBox="1"/>
              <p:nvPr/>
            </p:nvSpPr>
            <p:spPr>
              <a:xfrm>
                <a:off x="1490472" y="2333953"/>
                <a:ext cx="1627632" cy="6767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</m:t>
                          </m:r>
                          <m:r>
                            <a:rPr lang="en-GB" sz="200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𝑑𝑢</m:t>
                          </m:r>
                        </m:den>
                      </m:f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2000" i="1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f>
                            <m:fPr>
                              <m:ctrlPr>
                                <a:rPr lang="en-GB" sz="2000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000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2</m:t>
                              </m:r>
                            </m:den>
                          </m:f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𝑢</m:t>
                          </m:r>
                        </m:e>
                        <m:sup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2000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000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49DEBA6-D2D4-F97B-D070-0BC72026D9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0472" y="2333953"/>
                <a:ext cx="1627632" cy="67672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AB893C0-0167-C8C0-F829-4D52F5E789BD}"/>
                  </a:ext>
                </a:extLst>
              </p:cNvPr>
              <p:cNvSpPr txBox="1"/>
              <p:nvPr/>
            </p:nvSpPr>
            <p:spPr>
              <a:xfrm>
                <a:off x="3517392" y="2333953"/>
                <a:ext cx="1316735" cy="6767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GB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4</m:t>
                      </m:r>
                      <m:r>
                        <a:rPr lang="en-GB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𝑥</m:t>
                      </m:r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AB893C0-0167-C8C0-F829-4D52F5E789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7392" y="2333953"/>
                <a:ext cx="1316735" cy="67672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219BE4B-137C-0E06-667B-46EDA5C044F5}"/>
                  </a:ext>
                </a:extLst>
              </p:cNvPr>
              <p:cNvSpPr txBox="1"/>
              <p:nvPr/>
            </p:nvSpPr>
            <p:spPr>
              <a:xfrm>
                <a:off x="1800732" y="3429000"/>
                <a:ext cx="2375027" cy="6182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𝑑𝑢</m:t>
                          </m:r>
                        </m:den>
                      </m:f>
                      <m:r>
                        <a:rPr lang="en-GB" i="1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219BE4B-137C-0E06-667B-46EDA5C044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732" y="3429000"/>
                <a:ext cx="2375027" cy="6182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2BABB29-9CBA-B850-6B40-89CE000DD7D3}"/>
                  </a:ext>
                </a:extLst>
              </p:cNvPr>
              <p:cNvSpPr txBox="1"/>
              <p:nvPr/>
            </p:nvSpPr>
            <p:spPr>
              <a:xfrm>
                <a:off x="2039112" y="4254945"/>
                <a:ext cx="2108011" cy="6182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f>
                            <m:fPr>
                              <m:ctrlPr>
                                <a:rPr lang="en-GB" i="1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i="1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2</m:t>
                              </m:r>
                            </m:den>
                          </m:f>
                          <m:r>
                            <a:rPr lang="en-GB" i="1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𝑢</m:t>
                          </m:r>
                        </m:e>
                        <m:sup>
                          <m:r>
                            <a:rPr lang="en-GB" i="1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i="1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i="1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GB" i="1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i="1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4</m:t>
                      </m:r>
                      <m:r>
                        <a:rPr lang="en-GB" i="1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𝑥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2BABB29-9CBA-B850-6B40-89CE000DD7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9112" y="4254945"/>
                <a:ext cx="2108011" cy="6182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4A934CC-7899-52EE-8A53-AC46BB565B97}"/>
                  </a:ext>
                </a:extLst>
              </p:cNvPr>
              <p:cNvSpPr txBox="1"/>
              <p:nvPr/>
            </p:nvSpPr>
            <p:spPr>
              <a:xfrm>
                <a:off x="1815973" y="4989286"/>
                <a:ext cx="2375027" cy="63818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GB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𝑢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4A934CC-7899-52EE-8A53-AC46BB565B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5973" y="4989286"/>
                <a:ext cx="2375027" cy="63818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0350506-11CB-CDA1-0F51-0C251715A9ED}"/>
                  </a:ext>
                </a:extLst>
              </p:cNvPr>
              <p:cNvSpPr txBox="1"/>
              <p:nvPr/>
            </p:nvSpPr>
            <p:spPr>
              <a:xfrm>
                <a:off x="1772096" y="5623638"/>
                <a:ext cx="2375027" cy="6701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accent4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chemeClr val="accent4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accent4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0350506-11CB-CDA1-0F51-0C251715A9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2096" y="5623638"/>
                <a:ext cx="2375027" cy="6701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0618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2" grpId="0"/>
      <p:bldP spid="13" grpId="0"/>
      <p:bldP spid="15" grpId="0"/>
      <p:bldP spid="11" grpId="0"/>
    </p:bldLst>
  </p:timing>
</p:sld>
</file>

<file path=ppt/theme/theme1.xml><?xml version="1.0" encoding="utf-8"?>
<a:theme xmlns:a="http://schemas.openxmlformats.org/drawingml/2006/main" name="AfterglowVTI">
  <a:themeElements>
    <a:clrScheme name="AnalogousFromRegularSeed_2SEEDS">
      <a:dk1>
        <a:srgbClr val="000000"/>
      </a:dk1>
      <a:lt1>
        <a:srgbClr val="FFFFFF"/>
      </a:lt1>
      <a:dk2>
        <a:srgbClr val="23323E"/>
      </a:dk2>
      <a:lt2>
        <a:srgbClr val="E8E3E2"/>
      </a:lt2>
      <a:accent1>
        <a:srgbClr val="3B94B1"/>
      </a:accent1>
      <a:accent2>
        <a:srgbClr val="46B4A1"/>
      </a:accent2>
      <a:accent3>
        <a:srgbClr val="4D74C3"/>
      </a:accent3>
      <a:accent4>
        <a:srgbClr val="B13B58"/>
      </a:accent4>
      <a:accent5>
        <a:srgbClr val="C3604D"/>
      </a:accent5>
      <a:accent6>
        <a:srgbClr val="B1803B"/>
      </a:accent6>
      <a:hlink>
        <a:srgbClr val="BF5F3F"/>
      </a:hlink>
      <a:folHlink>
        <a:srgbClr val="7F7F7F"/>
      </a:folHlink>
    </a:clrScheme>
    <a:fontScheme name="Trade Gothic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terglowVTI" id="{804DBEB7-1920-4C72-A0CB-091339F1875F}" vid="{D4C59F5A-9ECA-4C96-BDFD-0606A75324E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575</Words>
  <Application>Microsoft Office PowerPoint</Application>
  <PresentationFormat>Widescreen</PresentationFormat>
  <Paragraphs>107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DengXian</vt:lpstr>
      <vt:lpstr>Aptos</vt:lpstr>
      <vt:lpstr>Arial</vt:lpstr>
      <vt:lpstr>Calibri</vt:lpstr>
      <vt:lpstr>Cambria Math</vt:lpstr>
      <vt:lpstr>Trade Gothic Next Cond</vt:lpstr>
      <vt:lpstr>Trade Gothic Next Light</vt:lpstr>
      <vt:lpstr>AfterglowVTI</vt:lpstr>
      <vt:lpstr>Unit 6.1 - standard results for exponential and logarithmic differentiation Unit 6.2 – The Chain Rule</vt:lpstr>
      <vt:lpstr>6.1 – Standard Results Learning ObjectiveS</vt:lpstr>
      <vt:lpstr>STANDARD RESULTS</vt:lpstr>
      <vt:lpstr>PowerPoint Presentation</vt:lpstr>
      <vt:lpstr>EXAMPLES</vt:lpstr>
      <vt:lpstr>6.2 – The Chain Rule Learning ObjectiveS</vt:lpstr>
      <vt:lpstr>The Chain Rule</vt:lpstr>
      <vt:lpstr>EXAMPLE 1</vt:lpstr>
      <vt:lpstr>EXAMPLE 2</vt:lpstr>
      <vt:lpstr>TASK 1</vt:lpstr>
      <vt:lpstr>As a note…</vt:lpstr>
      <vt:lpstr>Quickfire(ISH) 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Craig Evans</dc:creator>
  <cp:lastModifiedBy>Craig Evans</cp:lastModifiedBy>
  <cp:revision>8</cp:revision>
  <dcterms:created xsi:type="dcterms:W3CDTF">2024-09-19T17:07:58Z</dcterms:created>
  <dcterms:modified xsi:type="dcterms:W3CDTF">2025-10-11T18:00:01Z</dcterms:modified>
</cp:coreProperties>
</file>