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6"/>
  </p:notesMasterIdLst>
  <p:sldIdLst>
    <p:sldId id="256" r:id="rId2"/>
    <p:sldId id="290" r:id="rId3"/>
    <p:sldId id="283" r:id="rId4"/>
    <p:sldId id="257" r:id="rId5"/>
    <p:sldId id="264" r:id="rId6"/>
    <p:sldId id="309" r:id="rId7"/>
    <p:sldId id="310" r:id="rId8"/>
    <p:sldId id="289" r:id="rId9"/>
    <p:sldId id="311" r:id="rId10"/>
    <p:sldId id="312" r:id="rId11"/>
    <p:sldId id="313" r:id="rId12"/>
    <p:sldId id="314" r:id="rId13"/>
    <p:sldId id="315" r:id="rId14"/>
    <p:sldId id="316" r:id="rId15"/>
    <p:sldId id="319" r:id="rId16"/>
    <p:sldId id="281" r:id="rId17"/>
    <p:sldId id="318" r:id="rId18"/>
    <p:sldId id="317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35" r:id="rId28"/>
    <p:sldId id="328" r:id="rId29"/>
    <p:sldId id="329" r:id="rId30"/>
    <p:sldId id="330" r:id="rId31"/>
    <p:sldId id="331" r:id="rId32"/>
    <p:sldId id="332" r:id="rId33"/>
    <p:sldId id="333" r:id="rId34"/>
    <p:sldId id="33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B2BD0-3D19-44BD-BC5E-C2783E428B5A}" v="2" dt="2026-01-06T11:51:38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Evans" userId="67c3870f2eabd1e7" providerId="LiveId" clId="{51F731BF-D82C-4951-8D75-EDDAD5423E02}"/>
    <pc:docChg chg="undo redo custSel addSld modSld sldOrd">
      <pc:chgData name="Craig Evans" userId="67c3870f2eabd1e7" providerId="LiveId" clId="{51F731BF-D82C-4951-8D75-EDDAD5423E02}" dt="2026-01-07T15:30:42.904" v="3248" actId="1076"/>
      <pc:docMkLst>
        <pc:docMk/>
      </pc:docMkLst>
      <pc:sldChg chg="modSp mod">
        <pc:chgData name="Craig Evans" userId="67c3870f2eabd1e7" providerId="LiveId" clId="{51F731BF-D82C-4951-8D75-EDDAD5423E02}" dt="2025-12-10T15:59:07.210" v="3237" actId="1076"/>
        <pc:sldMkLst>
          <pc:docMk/>
          <pc:sldMk cId="2640433975" sldId="256"/>
        </pc:sldMkLst>
        <pc:spChg chg="mod">
          <ac:chgData name="Craig Evans" userId="67c3870f2eabd1e7" providerId="LiveId" clId="{51F731BF-D82C-4951-8D75-EDDAD5423E02}" dt="2025-12-10T15:59:06.472" v="3236" actId="20577"/>
          <ac:spMkLst>
            <pc:docMk/>
            <pc:sldMk cId="2640433975" sldId="256"/>
            <ac:spMk id="2" creationId="{BCF5F5F6-C4B3-F100-C4DC-AB185ECA142A}"/>
          </ac:spMkLst>
        </pc:spChg>
        <pc:picChg chg="mod">
          <ac:chgData name="Craig Evans" userId="67c3870f2eabd1e7" providerId="LiveId" clId="{51F731BF-D82C-4951-8D75-EDDAD5423E02}" dt="2025-12-10T15:59:07.210" v="3237" actId="1076"/>
          <ac:picMkLst>
            <pc:docMk/>
            <pc:sldMk cId="2640433975" sldId="256"/>
            <ac:picMk id="4" creationId="{E042550C-1205-159F-AB6B-8876B479E59D}"/>
          </ac:picMkLst>
        </pc:picChg>
      </pc:sldChg>
      <pc:sldChg chg="addSp modSp mod">
        <pc:chgData name="Craig Evans" userId="67c3870f2eabd1e7" providerId="LiveId" clId="{51F731BF-D82C-4951-8D75-EDDAD5423E02}" dt="2025-12-10T13:15:48.332" v="3042" actId="207"/>
        <pc:sldMkLst>
          <pc:docMk/>
          <pc:sldMk cId="2639245139" sldId="290"/>
        </pc:sldMkLst>
        <pc:spChg chg="add mod">
          <ac:chgData name="Craig Evans" userId="67c3870f2eabd1e7" providerId="LiveId" clId="{51F731BF-D82C-4951-8D75-EDDAD5423E02}" dt="2025-12-10T13:15:34.856" v="3038" actId="14100"/>
          <ac:spMkLst>
            <pc:docMk/>
            <pc:sldMk cId="2639245139" sldId="290"/>
            <ac:spMk id="6" creationId="{AFF9660E-8FB3-BF47-5ACF-352E712ADDD9}"/>
          </ac:spMkLst>
        </pc:spChg>
        <pc:spChg chg="add mod">
          <ac:chgData name="Craig Evans" userId="67c3870f2eabd1e7" providerId="LiveId" clId="{51F731BF-D82C-4951-8D75-EDDAD5423E02}" dt="2025-12-10T13:15:48.332" v="3042" actId="207"/>
          <ac:spMkLst>
            <pc:docMk/>
            <pc:sldMk cId="2639245139" sldId="290"/>
            <ac:spMk id="7" creationId="{E5DE3F42-BAB0-5C37-AB9F-EB67FB023AAD}"/>
          </ac:spMkLst>
        </pc:spChg>
      </pc:sldChg>
      <pc:sldChg chg="modSp">
        <pc:chgData name="Craig Evans" userId="67c3870f2eabd1e7" providerId="LiveId" clId="{51F731BF-D82C-4951-8D75-EDDAD5423E02}" dt="2025-12-10T13:18:32.814" v="3181" actId="20577"/>
        <pc:sldMkLst>
          <pc:docMk/>
          <pc:sldMk cId="3501786790" sldId="310"/>
        </pc:sldMkLst>
        <pc:spChg chg="mod">
          <ac:chgData name="Craig Evans" userId="67c3870f2eabd1e7" providerId="LiveId" clId="{51F731BF-D82C-4951-8D75-EDDAD5423E02}" dt="2025-12-10T13:18:32.814" v="3181" actId="20577"/>
          <ac:spMkLst>
            <pc:docMk/>
            <pc:sldMk cId="3501786790" sldId="310"/>
            <ac:spMk id="7" creationId="{64D18DE4-8B38-EF82-AE7D-E22D8DB77D82}"/>
          </ac:spMkLst>
        </pc:spChg>
      </pc:sldChg>
      <pc:sldChg chg="modSp">
        <pc:chgData name="Craig Evans" userId="67c3870f2eabd1e7" providerId="LiveId" clId="{51F731BF-D82C-4951-8D75-EDDAD5423E02}" dt="2026-01-06T11:51:38.996" v="3239" actId="20577"/>
        <pc:sldMkLst>
          <pc:docMk/>
          <pc:sldMk cId="4041577270" sldId="315"/>
        </pc:sldMkLst>
        <pc:spChg chg="mod">
          <ac:chgData name="Craig Evans" userId="67c3870f2eabd1e7" providerId="LiveId" clId="{51F731BF-D82C-4951-8D75-EDDAD5423E02}" dt="2026-01-06T11:51:38.996" v="3239" actId="20577"/>
          <ac:spMkLst>
            <pc:docMk/>
            <pc:sldMk cId="4041577270" sldId="315"/>
            <ac:spMk id="21" creationId="{2AA38575-F22F-1873-2372-126CA53579CD}"/>
          </ac:spMkLst>
        </pc:spChg>
      </pc:sldChg>
      <pc:sldChg chg="delSp mod">
        <pc:chgData name="Craig Evans" userId="67c3870f2eabd1e7" providerId="LiveId" clId="{51F731BF-D82C-4951-8D75-EDDAD5423E02}" dt="2026-01-07T15:29:50.560" v="3240" actId="478"/>
        <pc:sldMkLst>
          <pc:docMk/>
          <pc:sldMk cId="3318778725" sldId="327"/>
        </pc:sldMkLst>
        <pc:picChg chg="del">
          <ac:chgData name="Craig Evans" userId="67c3870f2eabd1e7" providerId="LiveId" clId="{51F731BF-D82C-4951-8D75-EDDAD5423E02}" dt="2026-01-07T15:29:50.560" v="3240" actId="478"/>
          <ac:picMkLst>
            <pc:docMk/>
            <pc:sldMk cId="3318778725" sldId="327"/>
            <ac:picMk id="11" creationId="{CF2CDD65-7990-AD29-C7D7-1EA1765AA788}"/>
          </ac:picMkLst>
        </pc:picChg>
      </pc:sldChg>
      <pc:sldChg chg="addSp delSp modSp add mod">
        <pc:chgData name="Craig Evans" userId="67c3870f2eabd1e7" providerId="LiveId" clId="{51F731BF-D82C-4951-8D75-EDDAD5423E02}" dt="2026-01-07T15:30:42.904" v="3248" actId="1076"/>
        <pc:sldMkLst>
          <pc:docMk/>
          <pc:sldMk cId="1914883401" sldId="335"/>
        </pc:sldMkLst>
        <pc:spChg chg="del">
          <ac:chgData name="Craig Evans" userId="67c3870f2eabd1e7" providerId="LiveId" clId="{51F731BF-D82C-4951-8D75-EDDAD5423E02}" dt="2026-01-07T15:29:57.410" v="3242" actId="478"/>
          <ac:spMkLst>
            <pc:docMk/>
            <pc:sldMk cId="1914883401" sldId="335"/>
            <ac:spMk id="7" creationId="{0D34DBEB-B447-1346-AE19-49928A4A1AB9}"/>
          </ac:spMkLst>
        </pc:spChg>
        <pc:spChg chg="mod">
          <ac:chgData name="Craig Evans" userId="67c3870f2eabd1e7" providerId="LiveId" clId="{51F731BF-D82C-4951-8D75-EDDAD5423E02}" dt="2026-01-07T15:30:00.567" v="3244" actId="1076"/>
          <ac:spMkLst>
            <pc:docMk/>
            <pc:sldMk cId="1914883401" sldId="335"/>
            <ac:spMk id="10" creationId="{430FCCAA-8D91-C5A1-3114-4186363D6F63}"/>
          </ac:spMkLst>
        </pc:spChg>
        <pc:picChg chg="add mod">
          <ac:chgData name="Craig Evans" userId="67c3870f2eabd1e7" providerId="LiveId" clId="{51F731BF-D82C-4951-8D75-EDDAD5423E02}" dt="2026-01-07T15:30:42.904" v="3248" actId="1076"/>
          <ac:picMkLst>
            <pc:docMk/>
            <pc:sldMk cId="1914883401" sldId="335"/>
            <ac:picMk id="5" creationId="{996681B8-5A98-9C6E-FB51-2DCAED343276}"/>
          </ac:picMkLst>
        </pc:picChg>
        <pc:picChg chg="del">
          <ac:chgData name="Craig Evans" userId="67c3870f2eabd1e7" providerId="LiveId" clId="{51F731BF-D82C-4951-8D75-EDDAD5423E02}" dt="2026-01-07T15:29:57.776" v="3243" actId="478"/>
          <ac:picMkLst>
            <pc:docMk/>
            <pc:sldMk cId="1914883401" sldId="335"/>
            <ac:picMk id="8" creationId="{2DCA56D4-B596-C31A-65C9-79FEC759E2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A6136-9ABC-41A3-A236-F15F3E85EA84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4027F-1959-4DCA-B22E-4F1F306F1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6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4027F-1959-4DCA-B22E-4F1F306F10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6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2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5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5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9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9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1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F55FD1-95FA-98DA-84AA-145D29A5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E042550C-1205-159F-AB6B-8876B479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0450" b="6969"/>
          <a:stretch/>
        </p:blipFill>
        <p:spPr>
          <a:xfrm>
            <a:off x="0" y="-5528"/>
            <a:ext cx="121920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C9EE06-57AF-0FF5-450C-2A606C23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906214"/>
            <a:ext cx="12192000" cy="495731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5F5F6-C4B3-F100-C4DC-AB185ECA1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-5528"/>
            <a:ext cx="10251219" cy="1195593"/>
          </a:xfrm>
        </p:spPr>
        <p:txBody>
          <a:bodyPr>
            <a:normAutofit/>
          </a:bodyPr>
          <a:lstStyle/>
          <a:p>
            <a:r>
              <a:rPr lang="en-GB" dirty="0"/>
              <a:t>Unit 13 – Differential Equations</a:t>
            </a:r>
            <a:br>
              <a:rPr lang="en-GB" dirty="0"/>
            </a:br>
            <a:r>
              <a:rPr lang="en-GB" dirty="0"/>
              <a:t>(Specification Reference 2.3.6 + 2.3.7)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72758-E1F1-19C9-16E8-74058A228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/>
          <a:p>
            <a:r>
              <a:rPr lang="en-GB" dirty="0"/>
              <a:t>©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2574" y="460241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D29D2200-98FB-6BC3-C169-CE03B321B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875704" y="496917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043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FD2CB-B0C3-5BF9-A748-706F39372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47A8-D019-0409-37C4-FCBA037A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Task 1: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1FA66DFF-C809-89FA-3DD9-C62944C7E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290173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3F1EF7B4-8725-DD43-4769-9D0EEAEC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F21EF-271C-9131-FD31-A43B32956752}"/>
              </a:ext>
            </a:extLst>
          </p:cNvPr>
          <p:cNvSpPr txBox="1"/>
          <p:nvPr/>
        </p:nvSpPr>
        <p:spPr>
          <a:xfrm>
            <a:off x="123091" y="735486"/>
            <a:ext cx="11726427" cy="866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Find the general solution of each of the following, giving your answers in a suitable form.</a:t>
            </a:r>
            <a:endParaRPr lang="en-GB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CD1C4-B598-D332-3E9D-28574175FFCF}"/>
                  </a:ext>
                </a:extLst>
              </p:cNvPr>
              <p:cNvSpPr txBox="1"/>
              <p:nvPr/>
            </p:nvSpPr>
            <p:spPr>
              <a:xfrm>
                <a:off x="224414" y="1738713"/>
                <a:ext cx="2816887" cy="94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kern="100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kern="100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kern="100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i="1" kern="10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400" b="0" i="1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400" b="0" i="1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en-GB" sz="2400" b="0" i="1" kern="100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kern="100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400" b="0" i="1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GB" sz="1600" i="1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CD1C4-B598-D332-3E9D-28574175F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14" y="1738713"/>
                <a:ext cx="2816887" cy="9453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B41508-D713-19A4-37EA-50DDEE468A47}"/>
                  </a:ext>
                </a:extLst>
              </p:cNvPr>
              <p:cNvSpPr txBox="1"/>
              <p:nvPr/>
            </p:nvSpPr>
            <p:spPr>
              <a:xfrm>
                <a:off x="224414" y="2684036"/>
                <a:ext cx="3511385" cy="69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i="1" kern="10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kern="10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i="1" kern="10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GB" sz="24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𝑑𝑦</m:t>
                        </m:r>
                      </m:e>
                    </m:nary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400" b="0" i="1" kern="10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 b="0" i="0" kern="10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GB" sz="2400" b="0" i="1" kern="10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B41508-D713-19A4-37EA-50DDEE468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14" y="2684036"/>
                <a:ext cx="3511385" cy="696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3132E9-CA87-32F6-20CB-91A163CA19AE}"/>
                  </a:ext>
                </a:extLst>
              </p:cNvPr>
              <p:cNvSpPr txBox="1"/>
              <p:nvPr/>
            </p:nvSpPr>
            <p:spPr>
              <a:xfrm>
                <a:off x="-39426" y="3545230"/>
                <a:ext cx="426514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i="0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3132E9-CA87-32F6-20CB-91A163CA1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426" y="3545230"/>
                <a:ext cx="4265141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17B922-E914-7427-72DF-12931455D53A}"/>
                  </a:ext>
                </a:extLst>
              </p:cNvPr>
              <p:cNvSpPr txBox="1"/>
              <p:nvPr/>
            </p:nvSpPr>
            <p:spPr>
              <a:xfrm>
                <a:off x="0" y="4168068"/>
                <a:ext cx="3457923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17B922-E914-7427-72DF-12931455D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68068"/>
                <a:ext cx="3457923" cy="5900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04AE14-7F04-8996-BFC3-2401CE4EF276}"/>
                  </a:ext>
                </a:extLst>
              </p:cNvPr>
              <p:cNvSpPr txBox="1"/>
              <p:nvPr/>
            </p:nvSpPr>
            <p:spPr>
              <a:xfrm>
                <a:off x="6821156" y="1728428"/>
                <a:ext cx="2816887" cy="945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kern="100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 kern="10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sz="2400" b="0" i="1" kern="100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sz="2400" b="0" i="1" kern="100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04AE14-7F04-8996-BFC3-2401CE4EF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156" y="1728428"/>
                <a:ext cx="2816887" cy="945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2EA2D4-1376-E6B2-A5BE-A331586A18BB}"/>
                  </a:ext>
                </a:extLst>
              </p:cNvPr>
              <p:cNvSpPr txBox="1"/>
              <p:nvPr/>
            </p:nvSpPr>
            <p:spPr>
              <a:xfrm>
                <a:off x="6700510" y="2622644"/>
                <a:ext cx="3511385" cy="65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i="1" kern="10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kern="10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400" b="0" i="1" kern="100" smtClean="0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kern="100" smtClean="0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GB" sz="2400" b="0" i="1" kern="100" smtClean="0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GB" sz="2400" i="1" kern="10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GB" sz="2400" b="0" i="1" kern="10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nary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2EA2D4-1376-E6B2-A5BE-A331586A1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510" y="2622644"/>
                <a:ext cx="3511385" cy="6503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153D87-C8D6-A049-44CF-4F6CE69C78D9}"/>
                  </a:ext>
                </a:extLst>
              </p:cNvPr>
              <p:cNvSpPr txBox="1"/>
              <p:nvPr/>
            </p:nvSpPr>
            <p:spPr>
              <a:xfrm>
                <a:off x="6700509" y="3363117"/>
                <a:ext cx="3511385" cy="65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𝑘𝑡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153D87-C8D6-A049-44CF-4F6CE69C7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509" y="3363117"/>
                <a:ext cx="3511385" cy="6503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1F3BAF-EE43-E3E1-1544-DEB2F6494250}"/>
                  </a:ext>
                </a:extLst>
              </p:cNvPr>
              <p:cNvSpPr txBox="1"/>
              <p:nvPr/>
            </p:nvSpPr>
            <p:spPr>
              <a:xfrm>
                <a:off x="6401513" y="4167231"/>
                <a:ext cx="3511385" cy="703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2400" b="0" kern="100" dirty="0"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𝑘𝑡</m:t>
                        </m:r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1F3BAF-EE43-E3E1-1544-DEB2F649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513" y="4167231"/>
                <a:ext cx="3511385" cy="703526"/>
              </a:xfrm>
              <a:prstGeom prst="rect">
                <a:avLst/>
              </a:prstGeom>
              <a:blipFill>
                <a:blip r:embed="rId11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5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273E6-BDB9-5CB1-D63C-14268C669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9BA9-3978-37E8-97D1-2D43D11D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11919366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1, Question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BBAEA7A7-BBA0-B4A2-BC81-830CBC583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EF0FF069-8F4B-D946-0E8E-E0BA825AB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96791-1E41-FCAB-CE89-ACD8B3E71FDD}"/>
              </a:ext>
            </a:extLst>
          </p:cNvPr>
          <p:cNvSpPr txBox="1"/>
          <p:nvPr/>
        </p:nvSpPr>
        <p:spPr>
          <a:xfrm>
            <a:off x="58269" y="1099965"/>
            <a:ext cx="11712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Complete TYU 1 Q1 from your pack.</a:t>
            </a:r>
          </a:p>
          <a:p>
            <a:endParaRPr lang="en-GB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Further questions available in student booklet.</a:t>
            </a:r>
          </a:p>
        </p:txBody>
      </p:sp>
    </p:spTree>
    <p:extLst>
      <p:ext uri="{BB962C8B-B14F-4D97-AF65-F5344CB8AC3E}">
        <p14:creationId xmlns:p14="http://schemas.microsoft.com/office/powerpoint/2010/main" val="311272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B053E-3F58-EE22-F121-7F00E0946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2410-360E-39F7-4917-9D5E2CBE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305" y="138795"/>
            <a:ext cx="7026144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Finding the particular Solution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C4C773B6-2C48-BBAA-8E86-DB1422D23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57009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1DFE8B5-1396-1D44-DC7E-8E73D15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7249E3-6C9D-F331-07AD-C80AE240D563}"/>
                  </a:ext>
                </a:extLst>
              </p:cNvPr>
              <p:cNvSpPr txBox="1"/>
              <p:nvPr/>
            </p:nvSpPr>
            <p:spPr>
              <a:xfrm>
                <a:off x="235752" y="748458"/>
                <a:ext cx="1026477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At this stage, we know how to find the general solution; however, in the exam we will almost always require a </a:t>
                </a:r>
                <a:r>
                  <a:rPr lang="en-GB" sz="2400" b="1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particular solution</a:t>
                </a: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i.e. one without an unknown constant ‘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’. </a:t>
                </a:r>
                <a:endParaRPr lang="en-GB" sz="36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7249E3-6C9D-F331-07AD-C80AE240D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2" y="748458"/>
                <a:ext cx="10264775" cy="1200329"/>
              </a:xfrm>
              <a:prstGeom prst="rect">
                <a:avLst/>
              </a:prstGeom>
              <a:blipFill>
                <a:blip r:embed="rId3"/>
                <a:stretch>
                  <a:fillRect l="-950" t="-3553" r="-713" b="-1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D585BE-3B65-F352-EBA0-0CA791FAFC60}"/>
                  </a:ext>
                </a:extLst>
              </p:cNvPr>
              <p:cNvSpPr txBox="1"/>
              <p:nvPr/>
            </p:nvSpPr>
            <p:spPr>
              <a:xfrm>
                <a:off x="235749" y="2240045"/>
                <a:ext cx="116112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For this, we will need to be given </a:t>
                </a:r>
                <a:r>
                  <a:rPr lang="en-GB" sz="2400" b="1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initial conditions</a:t>
                </a: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(also referred to as </a:t>
                </a:r>
                <a:r>
                  <a:rPr lang="en-GB" sz="2400" b="1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boundary conditions</a:t>
                </a: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) – these are an initial set of values linking the two variables in the problem, thus allowing us to calculate the value of ‘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’.</a:t>
                </a:r>
                <a:endParaRPr lang="en-GB" sz="32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D585BE-3B65-F352-EBA0-0CA791FAF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9" y="2240045"/>
                <a:ext cx="11611255" cy="1200329"/>
              </a:xfrm>
              <a:prstGeom prst="rect">
                <a:avLst/>
              </a:prstGeom>
              <a:blipFill>
                <a:blip r:embed="rId4"/>
                <a:stretch>
                  <a:fillRect l="-840" t="-3553" r="-210" b="-1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1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CA6F7-01E7-E5FD-670E-B7B3FA125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14F6-2E7D-5D2B-AF26-A6C815FD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 1: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BECDC079-77B4-56E4-F4E0-929719C4C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593021" y="169826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A0CFCBA-C97A-FD12-C798-AE4B78A53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F15455-C9E1-7A80-E365-E86E004EF429}"/>
                  </a:ext>
                </a:extLst>
              </p:cNvPr>
              <p:cNvSpPr txBox="1"/>
              <p:nvPr/>
            </p:nvSpPr>
            <p:spPr>
              <a:xfrm>
                <a:off x="170822" y="706016"/>
                <a:ext cx="10776857" cy="1739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The variable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satisfies the differential equation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²(1+3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.</a:t>
                </a:r>
              </a:p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Given that when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solve the differential equation and hence find the value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F15455-C9E1-7A80-E365-E86E004EF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2" y="706016"/>
                <a:ext cx="10776857" cy="1739259"/>
              </a:xfrm>
              <a:prstGeom prst="rect">
                <a:avLst/>
              </a:prstGeom>
              <a:blipFill>
                <a:blip r:embed="rId3"/>
                <a:stretch>
                  <a:fillRect l="-848" t="-2456" b="-7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E22DA8-BD3C-9630-002F-4609E92E77B9}"/>
                  </a:ext>
                </a:extLst>
              </p:cNvPr>
              <p:cNvSpPr txBox="1"/>
              <p:nvPr/>
            </p:nvSpPr>
            <p:spPr>
              <a:xfrm>
                <a:off x="170822" y="2769714"/>
                <a:ext cx="3125038" cy="945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40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(1+3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E22DA8-BD3C-9630-002F-4609E92E7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2" y="2769714"/>
                <a:ext cx="3125038" cy="945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18BB81-543D-B426-F660-BBD1AC1B69D8}"/>
                  </a:ext>
                </a:extLst>
              </p:cNvPr>
              <p:cNvSpPr txBox="1"/>
              <p:nvPr/>
            </p:nvSpPr>
            <p:spPr>
              <a:xfrm>
                <a:off x="58269" y="3869956"/>
                <a:ext cx="3679718" cy="65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1+3</m:t>
                            </m:r>
                            <m: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18BB81-543D-B426-F660-BBD1AC1B6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" y="3869956"/>
                <a:ext cx="3679718" cy="653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3E752D-6BB7-282E-8C54-B30E992C2764}"/>
                  </a:ext>
                </a:extLst>
              </p:cNvPr>
              <p:cNvSpPr txBox="1"/>
              <p:nvPr/>
            </p:nvSpPr>
            <p:spPr>
              <a:xfrm>
                <a:off x="-322837" y="4574545"/>
                <a:ext cx="5025466" cy="985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1+3</m:t>
                              </m:r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3E752D-6BB7-282E-8C54-B30E992C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2837" y="4574545"/>
                <a:ext cx="5025466" cy="9853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5497EB-D86E-9209-CBEC-FD7793F53A79}"/>
                  </a:ext>
                </a:extLst>
              </p:cNvPr>
              <p:cNvSpPr txBox="1"/>
              <p:nvPr/>
            </p:nvSpPr>
            <p:spPr>
              <a:xfrm>
                <a:off x="3295860" y="2988044"/>
                <a:ext cx="3679718" cy="532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2800" b="0" kern="100" dirty="0">
                    <a:solidFill>
                      <a:schemeClr val="accent4">
                        <a:lumMod val="75000"/>
                      </a:schemeClr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GB" sz="2800" b="0" i="1" kern="10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GB" sz="2800" b="0" i="1" kern="10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=0, </m:t>
                    </m:r>
                    <m:r>
                      <a:rPr lang="en-GB" sz="2800" b="0" i="1" kern="10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800" b="0" i="1" kern="10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=1,</m:t>
                    </m:r>
                  </m:oMath>
                </a14:m>
                <a:endParaRPr lang="en-GB" sz="1600" i="1" kern="100" dirty="0">
                  <a:solidFill>
                    <a:schemeClr val="accent4">
                      <a:lumMod val="75000"/>
                    </a:schemeClr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5497EB-D86E-9209-CBEC-FD7793F53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860" y="2988044"/>
                <a:ext cx="3679718" cy="532005"/>
              </a:xfrm>
              <a:prstGeom prst="rect">
                <a:avLst/>
              </a:prstGeom>
              <a:blipFill>
                <a:blip r:embed="rId7"/>
                <a:stretch>
                  <a:fillRect t="-11494" b="-29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BE9F5-1E0A-2BB4-E897-438B3A8A2983}"/>
                  </a:ext>
                </a:extLst>
              </p:cNvPr>
              <p:cNvSpPr txBox="1"/>
              <p:nvPr/>
            </p:nvSpPr>
            <p:spPr>
              <a:xfrm>
                <a:off x="4153947" y="3520049"/>
                <a:ext cx="4853165" cy="1120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1+3</m:t>
                              </m:r>
                              <m:r>
                                <a:rPr lang="en-GB" sz="28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28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7BE9F5-1E0A-2BB4-E897-438B3A8A2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47" y="3520049"/>
                <a:ext cx="4853165" cy="11200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FB2D47-8C8C-1B33-7ED3-E2046DBD614F}"/>
                  </a:ext>
                </a:extLst>
              </p:cNvPr>
              <p:cNvSpPr txBox="1"/>
              <p:nvPr/>
            </p:nvSpPr>
            <p:spPr>
              <a:xfrm>
                <a:off x="6332484" y="2988044"/>
                <a:ext cx="2349641" cy="655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2800" i="1" kern="1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kern="1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FB2D47-8C8C-1B33-7ED3-E2046DBD6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484" y="2988044"/>
                <a:ext cx="2349641" cy="6559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DFD68C-08C8-2AE0-937B-A5E1AE2DB169}"/>
                  </a:ext>
                </a:extLst>
              </p:cNvPr>
              <p:cNvSpPr txBox="1"/>
              <p:nvPr/>
            </p:nvSpPr>
            <p:spPr>
              <a:xfrm>
                <a:off x="3905901" y="4663895"/>
                <a:ext cx="4853165" cy="930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∴1+3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2800" b="0" i="1" kern="100" smtClean="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8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8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𝑙𝑛</m:t>
                          </m:r>
                          <m:r>
                            <a:rPr lang="en-GB" sz="28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DFD68C-08C8-2AE0-937B-A5E1AE2DB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901" y="4663895"/>
                <a:ext cx="4853165" cy="9303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AC410-4ADF-3118-4FD7-20D318AE43D5}"/>
                  </a:ext>
                </a:extLst>
              </p:cNvPr>
              <p:cNvSpPr txBox="1"/>
              <p:nvPr/>
            </p:nvSpPr>
            <p:spPr>
              <a:xfrm>
                <a:off x="5223212" y="5342293"/>
                <a:ext cx="2714633" cy="1395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800" i="1" kern="100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 kern="100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sz="2800" b="0" i="1" kern="100" smtClean="0"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28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AC410-4ADF-3118-4FD7-20D318AE4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212" y="5342293"/>
                <a:ext cx="2714633" cy="13958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537835-D328-B489-0393-5AEB349CBE50}"/>
                  </a:ext>
                </a:extLst>
              </p:cNvPr>
              <p:cNvSpPr txBox="1"/>
              <p:nvPr/>
            </p:nvSpPr>
            <p:spPr>
              <a:xfrm>
                <a:off x="9200800" y="2975988"/>
                <a:ext cx="2808271" cy="532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2800" kern="100" dirty="0">
                    <a:solidFill>
                      <a:schemeClr val="accent4">
                        <a:lumMod val="75000"/>
                      </a:schemeClr>
                    </a:solidFill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800" b="0" i="1" kern="10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800" b="0" i="1" kern="10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GB" sz="2800" kern="100" dirty="0">
                  <a:solidFill>
                    <a:schemeClr val="accent4">
                      <a:lumMod val="75000"/>
                    </a:schemeClr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537835-D328-B489-0393-5AEB349C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800" y="2975988"/>
                <a:ext cx="2808271" cy="532710"/>
              </a:xfrm>
              <a:prstGeom prst="rect">
                <a:avLst/>
              </a:prstGeom>
              <a:blipFill>
                <a:blip r:embed="rId12"/>
                <a:stretch>
                  <a:fillRect t="-10227" b="-29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13E6D7-6D5A-C228-0F5C-460721644BA3}"/>
                  </a:ext>
                </a:extLst>
              </p:cNvPr>
              <p:cNvSpPr txBox="1"/>
              <p:nvPr/>
            </p:nvSpPr>
            <p:spPr>
              <a:xfrm>
                <a:off x="8659567" y="3520049"/>
                <a:ext cx="3361611" cy="1120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e>
                      </m:func>
                      <m:r>
                        <a:rPr lang="en-GB" sz="2800" b="0" i="1" kern="1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kern="10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kern="10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2800" b="0" i="1" kern="10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kern="1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13E6D7-6D5A-C228-0F5C-4607216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567" y="3520049"/>
                <a:ext cx="3361611" cy="11200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9316BA-3D24-8189-1EA9-DBE6E6EFF2AD}"/>
                  </a:ext>
                </a:extLst>
              </p:cNvPr>
              <p:cNvSpPr txBox="1"/>
              <p:nvPr/>
            </p:nvSpPr>
            <p:spPr>
              <a:xfrm>
                <a:off x="8458428" y="4770246"/>
                <a:ext cx="3361611" cy="655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2800" b="0" i="1" kern="1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9316BA-3D24-8189-1EA9-DBE6E6EFF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428" y="4770246"/>
                <a:ext cx="3361611" cy="6559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A38575-F22F-1873-2372-126CA53579CD}"/>
                  </a:ext>
                </a:extLst>
              </p:cNvPr>
              <p:cNvSpPr txBox="1"/>
              <p:nvPr/>
            </p:nvSpPr>
            <p:spPr>
              <a:xfrm>
                <a:off x="9098306" y="5594278"/>
                <a:ext cx="3361611" cy="713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800" b="0" i="1" kern="1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GB" sz="2800" b="0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𝑙𝑛</m:t>
                          </m:r>
                          <m:r>
                            <a:rPr lang="en-GB" sz="2800" b="0" i="1" kern="1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64</m:t>
                          </m:r>
                        </m:e>
                      </m:rad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A38575-F22F-1873-2372-126CA5357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306" y="5594278"/>
                <a:ext cx="3361611" cy="7130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5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9" grpId="0"/>
      <p:bldP spid="20" grpId="0"/>
      <p:bldP spid="5" grpId="0"/>
      <p:bldP spid="6" grpId="0"/>
      <p:bldP spid="8" grpId="0"/>
      <p:bldP spid="9" grpId="0"/>
      <p:bldP spid="16" grpId="0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0D12C-106A-3BF4-4255-EC56AC3C6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06F3-5183-4C3F-E884-B58A3CB2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 2: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B6D10E88-1F49-1C23-6735-7372F726A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593021" y="169826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39983B7D-0D3D-2A59-3BE9-EDBE2FC44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86DF92-754C-42CB-4F1E-A94797F123F9}"/>
                  </a:ext>
                </a:extLst>
              </p:cNvPr>
              <p:cNvSpPr txBox="1"/>
              <p:nvPr/>
            </p:nvSpPr>
            <p:spPr>
              <a:xfrm>
                <a:off x="170822" y="706016"/>
                <a:ext cx="10776857" cy="2108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A situation is modelled by the differential equation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𝑘𝑦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.</a:t>
                </a:r>
              </a:p>
              <a:p>
                <a:pPr marL="514350" indent="-514350">
                  <a:buAutoNum type="romanLcParenR"/>
                </a:pP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𝐴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𝑘𝑥</m:t>
                        </m:r>
                      </m:sup>
                    </m:sSup>
                  </m:oMath>
                </a14:m>
                <a:endParaRPr lang="en-GB" sz="24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marL="514350" indent="-514350">
                  <a:buAutoNum type="romanLcParenR"/>
                </a:pP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=1,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=2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and the rate of change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𝑦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𝑥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is 6. Find the values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𝐴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𝑘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86DF92-754C-42CB-4F1E-A94797F12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2" y="706016"/>
                <a:ext cx="10776857" cy="2108141"/>
              </a:xfrm>
              <a:prstGeom prst="rect">
                <a:avLst/>
              </a:prstGeom>
              <a:blipFill>
                <a:blip r:embed="rId3"/>
                <a:stretch>
                  <a:fillRect l="-848" t="-2023" b="-5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ADF371-C3D0-9D46-2066-C71E67D4F45D}"/>
                  </a:ext>
                </a:extLst>
              </p:cNvPr>
              <p:cNvSpPr txBox="1"/>
              <p:nvPr/>
            </p:nvSpPr>
            <p:spPr>
              <a:xfrm>
                <a:off x="170822" y="2769714"/>
                <a:ext cx="3125038" cy="94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𝑘𝑦</m:t>
                      </m:r>
                    </m:oMath>
                  </m:oMathPara>
                </a14:m>
                <a:endParaRPr lang="en-GB" sz="1600" i="1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ADF371-C3D0-9D46-2066-C71E67D4F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2" y="2769714"/>
                <a:ext cx="3125038" cy="9453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637804-F654-52D3-3C2A-103739CB57E4}"/>
                  </a:ext>
                </a:extLst>
              </p:cNvPr>
              <p:cNvSpPr txBox="1"/>
              <p:nvPr/>
            </p:nvSpPr>
            <p:spPr>
              <a:xfrm>
                <a:off x="58269" y="3869956"/>
                <a:ext cx="3679718" cy="69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𝑑𝑦</m:t>
                        </m:r>
                      </m:e>
                    </m:nary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𝑘𝑑𝑥</m:t>
                    </m:r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637804-F654-52D3-3C2A-103739CB5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" y="3869956"/>
                <a:ext cx="3679718" cy="696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59A1F5-0883-F78C-B632-CBE0E44A1F7D}"/>
                  </a:ext>
                </a:extLst>
              </p:cNvPr>
              <p:cNvSpPr txBox="1"/>
              <p:nvPr/>
            </p:nvSpPr>
            <p:spPr>
              <a:xfrm>
                <a:off x="-322837" y="4574545"/>
                <a:ext cx="502546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𝑘𝑥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GB" sz="2400" b="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59A1F5-0883-F78C-B632-CBE0E44A1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2837" y="4574545"/>
                <a:ext cx="5025466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9C7BA9-7682-987F-1E04-83F93264A94B}"/>
                  </a:ext>
                </a:extLst>
              </p:cNvPr>
              <p:cNvSpPr txBox="1"/>
              <p:nvPr/>
            </p:nvSpPr>
            <p:spPr>
              <a:xfrm>
                <a:off x="4089541" y="2769714"/>
                <a:ext cx="4676061" cy="75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2800" b="0" kern="100" dirty="0">
                    <a:solidFill>
                      <a:schemeClr val="accent4">
                        <a:lumMod val="75000"/>
                      </a:schemeClr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GB" sz="2800" b="0" i="1" kern="10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800" b="0" i="1" kern="10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=1, </m:t>
                    </m:r>
                    <m:r>
                      <a:rPr lang="en-GB" sz="2800" b="0" i="1" kern="10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2800" b="0" i="1" kern="10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=2,</m:t>
                    </m:r>
                    <m:f>
                      <m:fPr>
                        <m:ctrlPr>
                          <a:rPr lang="en-GB" sz="2800" b="0" i="1" kern="10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b="0" i="1" kern="10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800" b="0" i="1" kern="10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GB" sz="2800" b="0" i="1" kern="10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GB" sz="1600" i="1" kern="100" dirty="0">
                  <a:solidFill>
                    <a:schemeClr val="accent4">
                      <a:lumMod val="75000"/>
                    </a:schemeClr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9C7BA9-7682-987F-1E04-83F93264A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41" y="2769714"/>
                <a:ext cx="4676061" cy="756297"/>
              </a:xfrm>
              <a:prstGeom prst="rect">
                <a:avLst/>
              </a:prstGeom>
              <a:blipFill>
                <a:blip r:embed="rId7"/>
                <a:stretch>
                  <a:fillRect b="-8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0AA3E8-E54A-C7DC-21A6-58F8DBF46ADC}"/>
                  </a:ext>
                </a:extLst>
              </p:cNvPr>
              <p:cNvSpPr txBox="1"/>
              <p:nvPr/>
            </p:nvSpPr>
            <p:spPr>
              <a:xfrm>
                <a:off x="4153947" y="3520049"/>
                <a:ext cx="4853165" cy="1633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=6⇒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en-GB" sz="2800" b="0" i="1" kern="100" dirty="0"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C0AA3E8-E54A-C7DC-21A6-58F8DBF46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47" y="3520049"/>
                <a:ext cx="4853165" cy="16338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20B864-473C-06FA-6812-5D1F896CD205}"/>
                  </a:ext>
                </a:extLst>
              </p:cNvPr>
              <p:cNvSpPr txBox="1"/>
              <p:nvPr/>
            </p:nvSpPr>
            <p:spPr>
              <a:xfrm>
                <a:off x="4000988" y="5342293"/>
                <a:ext cx="4853165" cy="1238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∴2=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(3)(1)</m:t>
                          </m:r>
                        </m:sup>
                      </m:sSup>
                    </m:oMath>
                  </m:oMathPara>
                </a14:m>
                <a:endParaRPr lang="en-GB" sz="2800" b="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2800" b="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20B864-473C-06FA-6812-5D1F896CD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988" y="5342293"/>
                <a:ext cx="4853165" cy="12387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B0D58C-6367-B9C9-1AD1-1BF2BA3D3CD8}"/>
                  </a:ext>
                </a:extLst>
              </p:cNvPr>
              <p:cNvSpPr txBox="1"/>
              <p:nvPr/>
            </p:nvSpPr>
            <p:spPr>
              <a:xfrm>
                <a:off x="-322837" y="5342293"/>
                <a:ext cx="5025466" cy="1112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𝑘𝑥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GB" sz="2400" b="0" i="0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(=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2400" b="0" i="1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𝑘𝑥</m:t>
                          </m:r>
                        </m:sup>
                      </m:sSup>
                    </m:oMath>
                  </m:oMathPara>
                </a14:m>
                <a:endParaRPr lang="en-GB" sz="2400" b="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B0D58C-6367-B9C9-1AD1-1BF2BA3D3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2837" y="5342293"/>
                <a:ext cx="5025466" cy="11124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7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9" grpId="0"/>
      <p:bldP spid="20" grpId="0"/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71771-DAB6-3349-FD1A-B449E7E1F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E0EA-FCFA-D99E-18FA-E667C8E4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TASK 1: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44582969-121B-8C44-B03D-EACABD96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593021" y="169826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696AD1E8-32F0-47CC-C2CE-A650B5A64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BE8D4C-19FF-9A1B-62F4-07D7413C64FD}"/>
                  </a:ext>
                </a:extLst>
              </p:cNvPr>
              <p:cNvSpPr txBox="1"/>
              <p:nvPr/>
            </p:nvSpPr>
            <p:spPr>
              <a:xfrm>
                <a:off x="170822" y="706016"/>
                <a:ext cx="10776857" cy="2470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A scientist monitors the growth of algae on a lake’s surface. At time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𝑡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years, the amount of lake surface covered by algae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𝑆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 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. The rate of increase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𝑆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is modelled by the differential equation: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𝑑𝑆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𝑑𝑡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𝑘𝑆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&gt;0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.</a:t>
                </a:r>
              </a:p>
              <a:p>
                <a:pPr algn="ctr"/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At the start of monitoring, the area of algae covering the lake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0.2 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and after one year the area covered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1.2 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𝑚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. Find an expression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𝑆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𝑡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BE8D4C-19FF-9A1B-62F4-07D7413C6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2" y="706016"/>
                <a:ext cx="10776857" cy="2470933"/>
              </a:xfrm>
              <a:prstGeom prst="rect">
                <a:avLst/>
              </a:prstGeom>
              <a:blipFill>
                <a:blip r:embed="rId3"/>
                <a:stretch>
                  <a:fillRect l="-848" t="-1728" r="-1584" b="-5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FF44A-2D2A-DCC5-C8A7-D926A3EE6B1F}"/>
                  </a:ext>
                </a:extLst>
              </p:cNvPr>
              <p:cNvSpPr txBox="1"/>
              <p:nvPr/>
            </p:nvSpPr>
            <p:spPr>
              <a:xfrm>
                <a:off x="392217" y="3365570"/>
                <a:ext cx="3125038" cy="945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𝑘𝑆</m:t>
                      </m:r>
                    </m:oMath>
                  </m:oMathPara>
                </a14:m>
                <a:endParaRPr lang="en-GB" sz="1600" i="1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FF44A-2D2A-DCC5-C8A7-D926A3EE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17" y="3365570"/>
                <a:ext cx="3125038" cy="945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FC2024-64D2-B9F2-49F7-2DC526BCBD42}"/>
                  </a:ext>
                </a:extLst>
              </p:cNvPr>
              <p:cNvSpPr txBox="1"/>
              <p:nvPr/>
            </p:nvSpPr>
            <p:spPr>
              <a:xfrm>
                <a:off x="150102" y="4443586"/>
                <a:ext cx="3679718" cy="652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kern="10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den>
                        </m:f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𝑑𝑆</m:t>
                        </m:r>
                      </m:e>
                    </m:nary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FC2024-64D2-B9F2-49F7-2DC526BCB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02" y="4443586"/>
                <a:ext cx="3679718" cy="652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D1A898-F957-A2B7-5F90-6D4415344785}"/>
                  </a:ext>
                </a:extLst>
              </p:cNvPr>
              <p:cNvSpPr txBox="1"/>
              <p:nvPr/>
            </p:nvSpPr>
            <p:spPr>
              <a:xfrm>
                <a:off x="-623475" y="5299229"/>
                <a:ext cx="502546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𝑘𝑡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D1A898-F957-A2B7-5F90-6D4415344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3475" y="5299229"/>
                <a:ext cx="5025466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8B8721-B16A-BC77-6A4F-AC515883C661}"/>
                  </a:ext>
                </a:extLst>
              </p:cNvPr>
              <p:cNvSpPr txBox="1"/>
              <p:nvPr/>
            </p:nvSpPr>
            <p:spPr>
              <a:xfrm>
                <a:off x="-623475" y="5856935"/>
                <a:ext cx="5025466" cy="597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8B8721-B16A-BC77-6A4F-AC515883C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3475" y="5856935"/>
                <a:ext cx="5025466" cy="5970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34CE85-33CB-DB01-09C4-7C6D4DE1E6D5}"/>
                  </a:ext>
                </a:extLst>
              </p:cNvPr>
              <p:cNvSpPr txBox="1"/>
              <p:nvPr/>
            </p:nvSpPr>
            <p:spPr>
              <a:xfrm>
                <a:off x="4238085" y="3511724"/>
                <a:ext cx="5025466" cy="597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=0⇒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=0.2</m:t>
                      </m:r>
                    </m:oMath>
                  </m:oMathPara>
                </a14:m>
                <a:endParaRPr lang="en-GB" sz="1600" kern="100" dirty="0">
                  <a:solidFill>
                    <a:schemeClr val="accent4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34CE85-33CB-DB01-09C4-7C6D4DE1E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085" y="3511724"/>
                <a:ext cx="5025466" cy="5970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EF0D91-CF71-F51C-B4DD-2069E7B62341}"/>
                  </a:ext>
                </a:extLst>
              </p:cNvPr>
              <p:cNvSpPr txBox="1"/>
              <p:nvPr/>
            </p:nvSpPr>
            <p:spPr>
              <a:xfrm>
                <a:off x="4238085" y="3953873"/>
                <a:ext cx="5025466" cy="1029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∴0.2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×0</m:t>
                          </m:r>
                        </m:sup>
                      </m:sSup>
                    </m:oMath>
                  </m:oMathPara>
                </a14:m>
                <a:endParaRPr lang="en-GB" sz="2400" b="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0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GB" sz="20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=0.2</m:t>
                      </m:r>
                    </m:oMath>
                  </m:oMathPara>
                </a14:m>
                <a:endParaRPr lang="en-GB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EF0D91-CF71-F51C-B4DD-2069E7B62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085" y="3953873"/>
                <a:ext cx="5025466" cy="1029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C0CA29-B6E2-3BEA-354C-A356F59ECC71}"/>
                  </a:ext>
                </a:extLst>
              </p:cNvPr>
              <p:cNvSpPr txBox="1"/>
              <p:nvPr/>
            </p:nvSpPr>
            <p:spPr>
              <a:xfrm>
                <a:off x="4238085" y="5000685"/>
                <a:ext cx="5025466" cy="597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=1⇒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=1.2</m:t>
                      </m:r>
                    </m:oMath>
                  </m:oMathPara>
                </a14:m>
                <a:endParaRPr lang="en-GB" sz="1600" kern="100" dirty="0">
                  <a:solidFill>
                    <a:schemeClr val="accent4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C0CA29-B6E2-3BEA-354C-A356F59EC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085" y="5000685"/>
                <a:ext cx="5025466" cy="597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5FA923-A9E5-EFA3-060D-396952DDC358}"/>
                  </a:ext>
                </a:extLst>
              </p:cNvPr>
              <p:cNvSpPr txBox="1"/>
              <p:nvPr/>
            </p:nvSpPr>
            <p:spPr>
              <a:xfrm>
                <a:off x="4143934" y="5577919"/>
                <a:ext cx="5025466" cy="1029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∴1.2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0.2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×1</m:t>
                          </m:r>
                        </m:sup>
                      </m:sSup>
                    </m:oMath>
                  </m:oMathPara>
                </a14:m>
                <a:endParaRPr lang="en-GB" sz="2400" b="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0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GB" sz="20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0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GB" sz="20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GB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5FA923-A9E5-EFA3-060D-396952DDC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934" y="5577919"/>
                <a:ext cx="5025466" cy="1029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1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3" grpId="0"/>
      <p:bldP spid="5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92C9E-F738-8041-14E6-EF2DA7A88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6B01-E2ED-4D4C-1BDD-4E950F64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A055FF25-F22F-E746-E6C8-9B4EC1988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385112A1-FB41-8F37-B3F9-E5BF1B2E7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A02B4-A3FA-56CD-8FEE-B6682FFE4DF3}"/>
              </a:ext>
            </a:extLst>
          </p:cNvPr>
          <p:cNvSpPr txBox="1"/>
          <p:nvPr/>
        </p:nvSpPr>
        <p:spPr>
          <a:xfrm>
            <a:off x="58269" y="1099965"/>
            <a:ext cx="11712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Complete TYU 1 from your pack.</a:t>
            </a:r>
          </a:p>
          <a:p>
            <a:endParaRPr lang="en-GB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Further questions available in student booklet.</a:t>
            </a:r>
          </a:p>
        </p:txBody>
      </p:sp>
    </p:spTree>
    <p:extLst>
      <p:ext uri="{BB962C8B-B14F-4D97-AF65-F5344CB8AC3E}">
        <p14:creationId xmlns:p14="http://schemas.microsoft.com/office/powerpoint/2010/main" val="277420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DFA69-DFAB-7C5A-8FC3-79960BBBC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57B3-D1E6-6868-057F-17A647A3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305" y="138795"/>
            <a:ext cx="7026144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Forming and Solving Equations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23C423E6-89BF-D5F9-F0AB-7A29FCFCB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57009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A0010EE-F8E9-2400-BFAA-38350E838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A9BE86-F85C-E4FD-44DF-BBF61D17753F}"/>
              </a:ext>
            </a:extLst>
          </p:cNvPr>
          <p:cNvSpPr txBox="1"/>
          <p:nvPr/>
        </p:nvSpPr>
        <p:spPr>
          <a:xfrm>
            <a:off x="235752" y="748458"/>
            <a:ext cx="10264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Sometimes, the examiner will require us to form the initial differential equation to be solved (or, at least, to show how it can be formed/written in a given way) – this is particularly the case in Mechanics (Unit 4).</a:t>
            </a:r>
            <a:endParaRPr lang="en-GB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4869CF-60A4-1B07-51EC-36B77F5E7BA0}"/>
                  </a:ext>
                </a:extLst>
              </p:cNvPr>
              <p:cNvSpPr txBox="1"/>
              <p:nvPr/>
            </p:nvSpPr>
            <p:spPr>
              <a:xfrm>
                <a:off x="235749" y="2240045"/>
                <a:ext cx="11611255" cy="346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This often requires us to use our GCSE knowledge of proportion:</a:t>
                </a:r>
              </a:p>
              <a:p>
                <a:endParaRPr lang="en-GB" sz="24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If the </a:t>
                </a:r>
                <a:r>
                  <a:rPr lang="en-GB" sz="2400" u="sng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rate of change </a:t>
                </a: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𝑦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(with respect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𝑥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) is directly proportional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𝑥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then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𝑘𝑥</m:t>
                      </m:r>
                    </m:oMath>
                  </m:oMathPara>
                </a14:m>
                <a:endParaRPr lang="en-GB" sz="32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If the </a:t>
                </a:r>
                <a:r>
                  <a:rPr lang="en-GB" sz="2400" u="sng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rate of change </a:t>
                </a: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of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𝑃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(with respect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𝑡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) is inversely proportional to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𝑡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then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𝑃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𝑘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lvl="1"/>
                <a:endParaRPr lang="en-GB" sz="32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4869CF-60A4-1B07-51EC-36B77F5E7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9" y="2240045"/>
                <a:ext cx="11611255" cy="3464666"/>
              </a:xfrm>
              <a:prstGeom prst="rect">
                <a:avLst/>
              </a:prstGeom>
              <a:blipFill>
                <a:blip r:embed="rId3"/>
                <a:stretch>
                  <a:fillRect l="-840" t="-1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07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92E04-8E13-C602-E7F3-DC1819C15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A4B7-7BB1-9046-0E36-6DED7E352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 1: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6EB35DD7-FDE4-2C0B-468F-C9E2C4F51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593021" y="169826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FE35DA37-5702-D479-21B1-DA05DB6F5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387A35-F1F2-09EB-CE74-7D13CB35EC59}"/>
                  </a:ext>
                </a:extLst>
              </p:cNvPr>
              <p:cNvSpPr txBox="1"/>
              <p:nvPr/>
            </p:nvSpPr>
            <p:spPr>
              <a:xfrm>
                <a:off x="170823" y="706016"/>
                <a:ext cx="5315578" cy="5959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of rabbits after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years is proportional to the number of rabbits at that time.</a:t>
                </a:r>
              </a:p>
              <a:p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marL="457200" indent="-457200">
                  <a:buAutoNum type="alphaLcParenR"/>
                </a:pPr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Form a differential equation using this information.</a:t>
                </a:r>
              </a:p>
              <a:p>
                <a:pPr marL="457200" indent="-457200">
                  <a:buAutoNum type="alphaLcParenR"/>
                </a:pPr>
                <a:endParaRPr lang="en-GB" sz="105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b) Given that the initial population is 80 rabbits, and that the initial rate of increase is 200, solve the differential equation, giving your answer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𝑏𝑡</m:t>
                        </m:r>
                      </m:sup>
                    </m:sSup>
                  </m:oMath>
                </a14:m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.</a:t>
                </a:r>
              </a:p>
              <a:p>
                <a:endParaRPr lang="en-GB" sz="1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c) Find the time taken for the population to reach 5000.</a:t>
                </a:r>
              </a:p>
              <a:p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d) Comment on the long-term suitability of this model.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387A35-F1F2-09EB-CE74-7D13CB35E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3" y="706016"/>
                <a:ext cx="5315578" cy="5959260"/>
              </a:xfrm>
              <a:prstGeom prst="rect">
                <a:avLst/>
              </a:prstGeom>
              <a:blipFill>
                <a:blip r:embed="rId3"/>
                <a:stretch>
                  <a:fillRect l="-1147" t="-614" r="-2294" b="-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1819A7-8FF5-A657-55BE-3E65DA89E6E1}"/>
                  </a:ext>
                </a:extLst>
              </p:cNvPr>
              <p:cNvSpPr txBox="1"/>
              <p:nvPr/>
            </p:nvSpPr>
            <p:spPr>
              <a:xfrm>
                <a:off x="5705355" y="1744787"/>
                <a:ext cx="2000491" cy="820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0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0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0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𝑘𝑃</m:t>
                      </m:r>
                    </m:oMath>
                  </m:oMathPara>
                </a14:m>
                <a:endParaRPr lang="en-GB" sz="1400" i="1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1819A7-8FF5-A657-55BE-3E65DA89E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355" y="1744787"/>
                <a:ext cx="2000491" cy="820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2E900B-C9A5-8DAD-776B-AD651A953993}"/>
                  </a:ext>
                </a:extLst>
              </p:cNvPr>
              <p:cNvSpPr txBox="1"/>
              <p:nvPr/>
            </p:nvSpPr>
            <p:spPr>
              <a:xfrm>
                <a:off x="5269601" y="2596199"/>
                <a:ext cx="3679718" cy="105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GB" sz="20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𝑑𝑃</m:t>
                          </m:r>
                        </m:e>
                      </m:nary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kern="100" dirty="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GB" sz="20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20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4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2E900B-C9A5-8DAD-776B-AD651A953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01" y="2596199"/>
                <a:ext cx="3679718" cy="1058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081402-D807-583C-D719-8EEA0D471F09}"/>
                  </a:ext>
                </a:extLst>
              </p:cNvPr>
              <p:cNvSpPr txBox="1"/>
              <p:nvPr/>
            </p:nvSpPr>
            <p:spPr>
              <a:xfrm>
                <a:off x="7705846" y="2815153"/>
                <a:ext cx="3047950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func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𝑘𝑡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081402-D807-583C-D719-8EEA0D471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846" y="2815153"/>
                <a:ext cx="3047950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736E16-2D26-7E1A-8F51-EE2914154D29}"/>
                  </a:ext>
                </a:extLst>
              </p:cNvPr>
              <p:cNvSpPr txBox="1"/>
              <p:nvPr/>
            </p:nvSpPr>
            <p:spPr>
              <a:xfrm>
                <a:off x="754187" y="3862802"/>
                <a:ext cx="4169664" cy="945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=0, 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=80,</m:t>
                      </m:r>
                      <m:f>
                        <m:fPr>
                          <m:ctrlPr>
                            <a:rPr lang="en-GB" sz="2400" b="0" i="1" kern="100" smtClean="0"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b="0" i="1" kern="100" smtClean="0"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2400" b="0" i="1" kern="100" smtClean="0">
                              <a:solidFill>
                                <a:schemeClr val="accent4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=200</m:t>
                      </m:r>
                    </m:oMath>
                  </m:oMathPara>
                </a14:m>
                <a:endParaRPr lang="en-GB" sz="1600" kern="100" dirty="0">
                  <a:solidFill>
                    <a:schemeClr val="accent4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736E16-2D26-7E1A-8F51-EE2914154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87" y="3862802"/>
                <a:ext cx="4169664" cy="9452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B01AEC-1907-6EE7-CFFA-3068443F2243}"/>
                  </a:ext>
                </a:extLst>
              </p:cNvPr>
              <p:cNvSpPr txBox="1"/>
              <p:nvPr/>
            </p:nvSpPr>
            <p:spPr>
              <a:xfrm>
                <a:off x="8072652" y="3331933"/>
                <a:ext cx="3047950" cy="597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B01AEC-1907-6EE7-CFFA-3068443F2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652" y="3331933"/>
                <a:ext cx="3047950" cy="5970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6278C6-6FCB-00F5-5BA2-80AADBF9022D}"/>
                  </a:ext>
                </a:extLst>
              </p:cNvPr>
              <p:cNvSpPr txBox="1"/>
              <p:nvPr/>
            </p:nvSpPr>
            <p:spPr>
              <a:xfrm>
                <a:off x="6234659" y="3863978"/>
                <a:ext cx="1691639" cy="597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80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6278C6-6FCB-00F5-5BA2-80AADBF90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59" y="3863978"/>
                <a:ext cx="1691639" cy="5970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E48E3F-3823-56A3-A7E5-3E5E613421FC}"/>
                  </a:ext>
                </a:extLst>
              </p:cNvPr>
              <p:cNvSpPr txBox="1"/>
              <p:nvPr/>
            </p:nvSpPr>
            <p:spPr>
              <a:xfrm>
                <a:off x="8473221" y="3863977"/>
                <a:ext cx="169163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0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2.5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E48E3F-3823-56A3-A7E5-3E5E61342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221" y="3863977"/>
                <a:ext cx="1691639" cy="590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6437B0B-DA1E-6E5E-637B-2001BD402601}"/>
              </a:ext>
            </a:extLst>
          </p:cNvPr>
          <p:cNvSpPr/>
          <p:nvPr/>
        </p:nvSpPr>
        <p:spPr>
          <a:xfrm>
            <a:off x="2116837" y="2743030"/>
            <a:ext cx="2505456" cy="338328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8A1582-F9FA-69B2-B037-5CF958B1C3F8}"/>
              </a:ext>
            </a:extLst>
          </p:cNvPr>
          <p:cNvSpPr/>
          <p:nvPr/>
        </p:nvSpPr>
        <p:spPr>
          <a:xfrm>
            <a:off x="1042416" y="3973879"/>
            <a:ext cx="2026920" cy="716150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F54A46-BF0C-7EF9-C754-1EDC4B55CF95}"/>
              </a:ext>
            </a:extLst>
          </p:cNvPr>
          <p:cNvSpPr/>
          <p:nvPr/>
        </p:nvSpPr>
        <p:spPr>
          <a:xfrm>
            <a:off x="2476702" y="3063084"/>
            <a:ext cx="2614779" cy="376951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E05DE9-A69B-BC5B-00EE-D361E5FE18DF}"/>
              </a:ext>
            </a:extLst>
          </p:cNvPr>
          <p:cNvSpPr/>
          <p:nvPr/>
        </p:nvSpPr>
        <p:spPr>
          <a:xfrm>
            <a:off x="196171" y="3304848"/>
            <a:ext cx="520610" cy="376951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209079-F8FA-4A16-AAC2-75A54984E33E}"/>
              </a:ext>
            </a:extLst>
          </p:cNvPr>
          <p:cNvSpPr/>
          <p:nvPr/>
        </p:nvSpPr>
        <p:spPr>
          <a:xfrm>
            <a:off x="3069336" y="3966888"/>
            <a:ext cx="1429512" cy="723141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D00073-4ED2-6275-E1CE-33FFC7E952C0}"/>
                  </a:ext>
                </a:extLst>
              </p:cNvPr>
              <p:cNvSpPr txBox="1"/>
              <p:nvPr/>
            </p:nvSpPr>
            <p:spPr>
              <a:xfrm>
                <a:off x="8072652" y="4283745"/>
                <a:ext cx="3047950" cy="597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80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2.5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D00073-4ED2-6275-E1CE-33FFC7E95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652" y="4283745"/>
                <a:ext cx="3047950" cy="5970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E60993-6A3D-D7C4-6175-54463F1560AD}"/>
                  </a:ext>
                </a:extLst>
              </p:cNvPr>
              <p:cNvSpPr txBox="1"/>
              <p:nvPr/>
            </p:nvSpPr>
            <p:spPr>
              <a:xfrm>
                <a:off x="5535243" y="4989949"/>
                <a:ext cx="3047950" cy="597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80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2.5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=5000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E60993-6A3D-D7C4-6175-54463F156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43" y="4989949"/>
                <a:ext cx="3047950" cy="5970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95E68B-A96C-E52A-2B18-A5178DC6CA75}"/>
                  </a:ext>
                </a:extLst>
              </p:cNvPr>
              <p:cNvSpPr txBox="1"/>
              <p:nvPr/>
            </p:nvSpPr>
            <p:spPr>
              <a:xfrm>
                <a:off x="8072652" y="4982959"/>
                <a:ext cx="3047950" cy="597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1.65 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𝑦𝑒𝑎𝑟𝑠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95E68B-A96C-E52A-2B18-A5178DC6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652" y="4982959"/>
                <a:ext cx="3047950" cy="5970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8C2026D9-D17E-529E-ABE7-8A7028E4C84A}"/>
              </a:ext>
            </a:extLst>
          </p:cNvPr>
          <p:cNvSpPr/>
          <p:nvPr/>
        </p:nvSpPr>
        <p:spPr>
          <a:xfrm>
            <a:off x="2419611" y="5941761"/>
            <a:ext cx="2326125" cy="338328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A04644-02CB-855E-A5CE-48E703118C22}"/>
                  </a:ext>
                </a:extLst>
              </p:cNvPr>
              <p:cNvSpPr txBox="1"/>
              <p:nvPr/>
            </p:nvSpPr>
            <p:spPr>
              <a:xfrm>
                <a:off x="5269601" y="5714568"/>
                <a:ext cx="6934200" cy="926407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gets large,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grows without limit (tends to infinity), which implies the population grows indefinitely. This is not realistic, therefore the model is not suitable long-term.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A04644-02CB-855E-A5CE-48E703118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01" y="5714568"/>
                <a:ext cx="6934200" cy="926407"/>
              </a:xfrm>
              <a:prstGeom prst="rect">
                <a:avLst/>
              </a:prstGeom>
              <a:blipFill>
                <a:blip r:embed="rId14"/>
                <a:stretch>
                  <a:fillRect l="-703" t="-2632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2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3" grpId="0"/>
      <p:bldP spid="5" grpId="0"/>
      <p:bldP spid="6" grpId="0"/>
      <p:bldP spid="9" grpId="0"/>
      <p:bldP spid="12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FEA54-C62B-B6BD-DECE-1784D603A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3A90-44D4-1409-9E37-52730720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Task 1: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BB5E2262-36E5-AE1A-1706-8B3AC391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593021" y="169826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619D43F-FB69-A9F8-82A4-34E3417E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CD9D93-F85F-75D2-34B6-6BA13DD62728}"/>
                  </a:ext>
                </a:extLst>
              </p:cNvPr>
              <p:cNvSpPr txBox="1"/>
              <p:nvPr/>
            </p:nvSpPr>
            <p:spPr>
              <a:xfrm>
                <a:off x="170822" y="706016"/>
                <a:ext cx="6579281" cy="5655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The rate of radioactive decay of a substance is to be modelled. The rate of decay is found to be proportional to the number of particles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𝑁</m:t>
                    </m:r>
                  </m:oMath>
                </a14:m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remaining at time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𝑡</m:t>
                    </m:r>
                  </m:oMath>
                </a14:m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where t is in days. Letting the constant of proportionality be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𝜆</m:t>
                    </m:r>
                  </m:oMath>
                </a14:m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a) Form a differential equation using this information.</a:t>
                </a:r>
              </a:p>
              <a:p>
                <a:pPr marL="457200" indent="-457200">
                  <a:buAutoNum type="alphaLcParenR"/>
                </a:pPr>
                <a:endParaRPr lang="en-GB" sz="105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marL="457200" indent="-457200">
                  <a:buAutoNum type="alphaLcParenR"/>
                </a:pPr>
                <a:endParaRPr lang="en-GB" sz="105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marL="457200" indent="-457200">
                  <a:buAutoNum type="alphaLcParenR"/>
                </a:pPr>
                <a:endParaRPr lang="en-GB" sz="105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b) Given that the initial quantity of the substance contained 4000 particles, and that the number of particles had halved after 10 days, find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𝜆</m:t>
                    </m:r>
                  </m:oMath>
                </a14:m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to 3 significant figures.</a:t>
                </a:r>
              </a:p>
              <a:p>
                <a:endParaRPr lang="en-GB" sz="1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c) Find the time taken for substance to contain one tenth of the initial number of particles.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CD9D93-F85F-75D2-34B6-6BA13DD62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2" y="706016"/>
                <a:ext cx="6579281" cy="5655394"/>
              </a:xfrm>
              <a:prstGeom prst="rect">
                <a:avLst/>
              </a:prstGeom>
              <a:blipFill>
                <a:blip r:embed="rId3"/>
                <a:stretch>
                  <a:fillRect l="-927" t="-647" r="-1576" b="-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EB6D98-7D98-255A-6BC3-DE4C86013369}"/>
                  </a:ext>
                </a:extLst>
              </p:cNvPr>
              <p:cNvSpPr txBox="1"/>
              <p:nvPr/>
            </p:nvSpPr>
            <p:spPr>
              <a:xfrm>
                <a:off x="5925807" y="1991497"/>
                <a:ext cx="2398061" cy="820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0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GB" sz="20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0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0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𝜆</m:t>
                      </m:r>
                      <m:r>
                        <a:rPr lang="en-GB" sz="20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GB" sz="1400" i="1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EB6D98-7D98-255A-6BC3-DE4C86013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807" y="1991497"/>
                <a:ext cx="2398061" cy="820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DD0A4B-0B94-0D62-6BE7-E36D7DC64B8C}"/>
                  </a:ext>
                </a:extLst>
              </p:cNvPr>
              <p:cNvSpPr txBox="1"/>
              <p:nvPr/>
            </p:nvSpPr>
            <p:spPr>
              <a:xfrm>
                <a:off x="7187252" y="2561832"/>
                <a:ext cx="3679718" cy="105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GB" sz="20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𝑑𝑁</m:t>
                          </m:r>
                        </m:e>
                      </m:nary>
                      <m:r>
                        <a:rPr lang="en-GB" sz="20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kern="100" dirty="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400" b="0" i="1" kern="100" dirty="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𝜆</m:t>
                          </m:r>
                          <m:r>
                            <m:rPr>
                              <m:nor/>
                            </m:rPr>
                            <a:rPr lang="en-GB" sz="2000" dirty="0">
                              <a:latin typeface="DengXian" panose="02010600030101010101" pitchFamily="2" charset="-122"/>
                              <a:ea typeface="DengXian" panose="02010600030101010101" pitchFamily="2" charset="-122"/>
                            </a:rPr>
                            <m:t> </m:t>
                          </m:r>
                          <m:r>
                            <a:rPr lang="en-GB" sz="20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4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DD0A4B-0B94-0D62-6BE7-E36D7DC64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252" y="2561832"/>
                <a:ext cx="3679718" cy="1058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D6AAFF-F19C-39DC-81C2-7D2280B5980E}"/>
                  </a:ext>
                </a:extLst>
              </p:cNvPr>
              <p:cNvSpPr txBox="1"/>
              <p:nvPr/>
            </p:nvSpPr>
            <p:spPr>
              <a:xfrm>
                <a:off x="7107810" y="3381369"/>
                <a:ext cx="383860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𝜆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D6AAFF-F19C-39DC-81C2-7D2280B59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810" y="3381369"/>
                <a:ext cx="3838602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8AB15B-0D4B-11BF-DD02-FDCE55077FE8}"/>
                  </a:ext>
                </a:extLst>
              </p:cNvPr>
              <p:cNvSpPr txBox="1"/>
              <p:nvPr/>
            </p:nvSpPr>
            <p:spPr>
              <a:xfrm>
                <a:off x="716781" y="4517319"/>
                <a:ext cx="416966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=0, 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=4000</m:t>
                      </m:r>
                    </m:oMath>
                  </m:oMathPara>
                </a14:m>
                <a:endParaRPr lang="en-GB" sz="1600" kern="100" dirty="0">
                  <a:solidFill>
                    <a:schemeClr val="accent4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8AB15B-0D4B-11BF-DD02-FDCE55077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81" y="4517319"/>
                <a:ext cx="4169664" cy="5900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A8A06-2ECB-81E7-0944-14058EE90087}"/>
                  </a:ext>
                </a:extLst>
              </p:cNvPr>
              <p:cNvSpPr txBox="1"/>
              <p:nvPr/>
            </p:nvSpPr>
            <p:spPr>
              <a:xfrm>
                <a:off x="7545071" y="3838740"/>
                <a:ext cx="3047950" cy="608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𝜆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8A8A06-2ECB-81E7-0944-14058EE90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71" y="3838740"/>
                <a:ext cx="3047950" cy="6086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A6EF3B-3A8A-F828-1140-502E3C5C3AAC}"/>
                  </a:ext>
                </a:extLst>
              </p:cNvPr>
              <p:cNvSpPr txBox="1"/>
              <p:nvPr/>
            </p:nvSpPr>
            <p:spPr>
              <a:xfrm>
                <a:off x="3417962" y="4466619"/>
                <a:ext cx="5693271" cy="669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4000=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𝜆</m:t>
                          </m:r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(0)</m:t>
                          </m:r>
                          <m:r>
                            <m:rPr>
                              <m:nor/>
                            </m:rPr>
                            <a:rPr lang="en-GB" sz="2400" dirty="0">
                              <a:latin typeface="DengXian" panose="02010600030101010101" pitchFamily="2" charset="-122"/>
                              <a:ea typeface="DengXian" panose="02010600030101010101" pitchFamily="2" charset="-122"/>
                            </a:rPr>
                            <m:t> </m:t>
                          </m:r>
                        </m:sup>
                      </m:sSup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4000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A6EF3B-3A8A-F828-1140-502E3C5C3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962" y="4466619"/>
                <a:ext cx="5693271" cy="6692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6FAC5D-17D6-BCFF-0BBB-BD1EE36B0C09}"/>
                  </a:ext>
                </a:extLst>
              </p:cNvPr>
              <p:cNvSpPr txBox="1"/>
              <p:nvPr/>
            </p:nvSpPr>
            <p:spPr>
              <a:xfrm>
                <a:off x="3508633" y="5002438"/>
                <a:ext cx="5560413" cy="608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2000=4000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−10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𝜆</m:t>
                          </m:r>
                          <m:r>
                            <m:rPr>
                              <m:nor/>
                            </m:rPr>
                            <a:rPr lang="en-GB" sz="2400" dirty="0">
                              <a:latin typeface="DengXian" panose="02010600030101010101" pitchFamily="2" charset="-122"/>
                              <a:ea typeface="DengXian" panose="02010600030101010101" pitchFamily="2" charset="-122"/>
                            </a:rPr>
                            <m:t> 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 ⇒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𝜆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0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0.0693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6FAC5D-17D6-BCFF-0BBB-BD1EE36B0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633" y="5002438"/>
                <a:ext cx="5560413" cy="6086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148AC38-AEB4-2A99-EB34-DD52ED325095}"/>
              </a:ext>
            </a:extLst>
          </p:cNvPr>
          <p:cNvSpPr/>
          <p:nvPr/>
        </p:nvSpPr>
        <p:spPr>
          <a:xfrm>
            <a:off x="2084362" y="3041318"/>
            <a:ext cx="3524586" cy="338328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3D4B74-590F-B83E-ECA4-41AF3C4A8FEC}"/>
              </a:ext>
            </a:extLst>
          </p:cNvPr>
          <p:cNvSpPr/>
          <p:nvPr/>
        </p:nvSpPr>
        <p:spPr>
          <a:xfrm>
            <a:off x="1473732" y="4582288"/>
            <a:ext cx="2294024" cy="344720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63E93-170E-5F00-3DA8-27721B479FE6}"/>
              </a:ext>
            </a:extLst>
          </p:cNvPr>
          <p:cNvSpPr/>
          <p:nvPr/>
        </p:nvSpPr>
        <p:spPr>
          <a:xfrm>
            <a:off x="201819" y="3722168"/>
            <a:ext cx="2749487" cy="291502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B67363-AD82-3B76-4BE9-3170274CBECF}"/>
              </a:ext>
            </a:extLst>
          </p:cNvPr>
          <p:cNvSpPr/>
          <p:nvPr/>
        </p:nvSpPr>
        <p:spPr>
          <a:xfrm>
            <a:off x="1866508" y="1070375"/>
            <a:ext cx="1470582" cy="297462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7692F4-1E18-D86B-3510-C858917E33A4}"/>
              </a:ext>
            </a:extLst>
          </p:cNvPr>
          <p:cNvSpPr/>
          <p:nvPr/>
        </p:nvSpPr>
        <p:spPr>
          <a:xfrm>
            <a:off x="4401569" y="3416580"/>
            <a:ext cx="2244328" cy="275695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84055AF-C9E2-77DC-0C19-00FBC42FE86A}"/>
                  </a:ext>
                </a:extLst>
              </p:cNvPr>
              <p:cNvSpPr txBox="1"/>
              <p:nvPr/>
            </p:nvSpPr>
            <p:spPr>
              <a:xfrm>
                <a:off x="8460963" y="5020968"/>
                <a:ext cx="356021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4000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−0.0693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84055AF-C9E2-77DC-0C19-00FBC42F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963" y="5020968"/>
                <a:ext cx="3560215" cy="5900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7B3943-9B62-E1BC-AEC6-E869FD95E581}"/>
                  </a:ext>
                </a:extLst>
              </p:cNvPr>
              <p:cNvSpPr txBox="1"/>
              <p:nvPr/>
            </p:nvSpPr>
            <p:spPr>
              <a:xfrm>
                <a:off x="5183882" y="6073773"/>
                <a:ext cx="356959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GB" sz="2400" b="0" i="1" kern="10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00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0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−0.0693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=400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7B3943-9B62-E1BC-AEC6-E869FD95E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882" y="6073773"/>
                <a:ext cx="3569591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88F101-0735-07DE-C109-BA0B1EFBE6F8}"/>
                  </a:ext>
                </a:extLst>
              </p:cNvPr>
              <p:cNvSpPr txBox="1"/>
              <p:nvPr/>
            </p:nvSpPr>
            <p:spPr>
              <a:xfrm>
                <a:off x="8460963" y="6062866"/>
                <a:ext cx="3047950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33.2 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𝑑𝑎𝑦𝑠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88F101-0735-07DE-C109-BA0B1EFBE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963" y="6062866"/>
                <a:ext cx="3047950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F512DC03-9525-66E8-2893-198387413CAE}"/>
              </a:ext>
            </a:extLst>
          </p:cNvPr>
          <p:cNvSpPr/>
          <p:nvPr/>
        </p:nvSpPr>
        <p:spPr>
          <a:xfrm>
            <a:off x="1438736" y="5084992"/>
            <a:ext cx="2326125" cy="338328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0DC57E-A25E-03B4-A717-49CDB3C929E0}"/>
              </a:ext>
            </a:extLst>
          </p:cNvPr>
          <p:cNvSpPr/>
          <p:nvPr/>
        </p:nvSpPr>
        <p:spPr>
          <a:xfrm>
            <a:off x="7107810" y="2271860"/>
            <a:ext cx="367646" cy="245097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A84D0B-2AC8-94B0-03F2-F486286731B7}"/>
              </a:ext>
            </a:extLst>
          </p:cNvPr>
          <p:cNvSpPr/>
          <p:nvPr/>
        </p:nvSpPr>
        <p:spPr>
          <a:xfrm>
            <a:off x="191676" y="3383192"/>
            <a:ext cx="2749487" cy="338328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A6F8AE-8504-BEA1-32B8-F5309E64EC44}"/>
                  </a:ext>
                </a:extLst>
              </p:cNvPr>
              <p:cNvSpPr txBox="1"/>
              <p:nvPr/>
            </p:nvSpPr>
            <p:spPr>
              <a:xfrm>
                <a:off x="733190" y="5013948"/>
                <a:ext cx="416966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=10, 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GB" sz="2400" b="0" i="1" kern="100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=2000</m:t>
                      </m:r>
                    </m:oMath>
                  </m:oMathPara>
                </a14:m>
                <a:endParaRPr lang="en-GB" sz="1600" kern="100" dirty="0">
                  <a:solidFill>
                    <a:schemeClr val="accent4"/>
                  </a:solidFill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A6F8AE-8504-BEA1-32B8-F5309E64E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90" y="5013948"/>
                <a:ext cx="4169664" cy="5900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8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3" grpId="0"/>
      <p:bldP spid="5" grpId="0"/>
      <p:bldP spid="6" grpId="0"/>
      <p:bldP spid="9" grpId="0"/>
      <p:bldP spid="12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B47134-1839-2DC1-F4AF-09522D560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05F4E3-2ED3-E27F-4A7F-2181A7CE7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01EAEEFE-E989-E12E-2729-3F93B032A4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0450" b="6969"/>
          <a:stretch/>
        </p:blipFill>
        <p:spPr>
          <a:xfrm>
            <a:off x="-2" y="10"/>
            <a:ext cx="121920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0DF448-E33B-E7EF-A796-E7B914E6C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906214"/>
            <a:ext cx="12192000" cy="495731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92EDB-19D4-C363-7AFB-AA00356D7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-5528"/>
            <a:ext cx="11885023" cy="666131"/>
          </a:xfrm>
        </p:spPr>
        <p:txBody>
          <a:bodyPr>
            <a:normAutofit/>
          </a:bodyPr>
          <a:lstStyle/>
          <a:p>
            <a:r>
              <a:rPr lang="en-GB" dirty="0"/>
              <a:t>SPECIFICATION REFERENCES: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6EF2B-0F5D-12AF-0AFB-69D72609C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2752" y="6236356"/>
            <a:ext cx="547171" cy="416272"/>
          </a:xfrm>
        </p:spPr>
        <p:txBody>
          <a:bodyPr>
            <a:normAutofit/>
          </a:bodyPr>
          <a:lstStyle/>
          <a:p>
            <a:r>
              <a:rPr lang="en-GB" dirty="0"/>
              <a:t>©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768187-E098-162D-1ADC-AB5D1CEE3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2574" y="460241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A1156157-A8D2-C6F8-461D-4BEB728D2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126337" y="6305109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6F138BD-27FA-25B5-9849-E27481E5DB7C}"/>
              </a:ext>
            </a:extLst>
          </p:cNvPr>
          <p:cNvGrpSpPr/>
          <p:nvPr/>
        </p:nvGrpSpPr>
        <p:grpSpPr>
          <a:xfrm>
            <a:off x="324394" y="1190978"/>
            <a:ext cx="6448454" cy="4504159"/>
            <a:chOff x="228599" y="1587753"/>
            <a:chExt cx="6448454" cy="450415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2EA5C6-5265-91CA-8B02-BCDD2288D851}"/>
                </a:ext>
              </a:extLst>
            </p:cNvPr>
            <p:cNvGrpSpPr/>
            <p:nvPr/>
          </p:nvGrpSpPr>
          <p:grpSpPr>
            <a:xfrm>
              <a:off x="228599" y="1587753"/>
              <a:ext cx="6448453" cy="787974"/>
              <a:chOff x="1990151" y="3296844"/>
              <a:chExt cx="8211696" cy="96852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8CFD3E8-C605-E08E-EA19-62A9FB1B1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151" y="3296844"/>
                <a:ext cx="8211696" cy="333422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E5A717C-68E6-6E4F-03D4-BCDF8BE1D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r="347"/>
              <a:stretch>
                <a:fillRect/>
              </a:stretch>
            </p:blipFill>
            <p:spPr>
              <a:xfrm>
                <a:off x="1990151" y="3588998"/>
                <a:ext cx="8211696" cy="676369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F844FE-8232-1C70-DFCB-FEB7E4229541}"/>
                </a:ext>
              </a:extLst>
            </p:cNvPr>
            <p:cNvGrpSpPr/>
            <p:nvPr/>
          </p:nvGrpSpPr>
          <p:grpSpPr>
            <a:xfrm>
              <a:off x="228600" y="2329257"/>
              <a:ext cx="6448453" cy="1624427"/>
              <a:chOff x="504112" y="3753065"/>
              <a:chExt cx="8211696" cy="219948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93D40C8-2248-6B27-786C-57E350C05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r="347"/>
              <a:stretch>
                <a:fillRect/>
              </a:stretch>
            </p:blipFill>
            <p:spPr>
              <a:xfrm>
                <a:off x="504113" y="4066336"/>
                <a:ext cx="8211695" cy="188621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D402E7-5EFB-5BB2-375E-2F56AE359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4112" y="3753065"/>
                <a:ext cx="8211696" cy="333422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5F627E-3C6D-5824-6A5B-20070986C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8600" y="3907518"/>
              <a:ext cx="6448452" cy="2184394"/>
            </a:xfrm>
            <a:prstGeom prst="rect">
              <a:avLst/>
            </a:prstGeom>
          </p:spPr>
        </p:pic>
      </p:grp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47AD85A4-5506-7AD3-0CC6-E55EF93067D0}"/>
              </a:ext>
            </a:extLst>
          </p:cNvPr>
          <p:cNvSpPr/>
          <p:nvPr/>
        </p:nvSpPr>
        <p:spPr>
          <a:xfrm>
            <a:off x="7123611" y="1162863"/>
            <a:ext cx="1576252" cy="2394046"/>
          </a:xfrm>
          <a:prstGeom prst="up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Unit 3</a:t>
            </a:r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095207E4-6E9C-97E4-57F4-2D4A6EB7DB29}"/>
              </a:ext>
            </a:extLst>
          </p:cNvPr>
          <p:cNvSpPr/>
          <p:nvPr/>
        </p:nvSpPr>
        <p:spPr>
          <a:xfrm>
            <a:off x="7123611" y="3608053"/>
            <a:ext cx="1576252" cy="2087083"/>
          </a:xfrm>
          <a:prstGeom prst="up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Unit 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5DA89A-CA58-2D69-CECB-28844FDE13EE}"/>
              </a:ext>
            </a:extLst>
          </p:cNvPr>
          <p:cNvCxnSpPr>
            <a:cxnSpLocks/>
          </p:cNvCxnSpPr>
          <p:nvPr/>
        </p:nvCxnSpPr>
        <p:spPr>
          <a:xfrm>
            <a:off x="324395" y="5695136"/>
            <a:ext cx="6450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80925C-ECFE-6BEE-A891-DE6E70B94643}"/>
              </a:ext>
            </a:extLst>
          </p:cNvPr>
          <p:cNvCxnSpPr>
            <a:cxnSpLocks/>
          </p:cNvCxnSpPr>
          <p:nvPr/>
        </p:nvCxnSpPr>
        <p:spPr>
          <a:xfrm>
            <a:off x="6772847" y="1190978"/>
            <a:ext cx="0" cy="4521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582500-9C1F-C4D4-15A3-F227F54D8893}"/>
              </a:ext>
            </a:extLst>
          </p:cNvPr>
          <p:cNvCxnSpPr>
            <a:cxnSpLocks/>
          </p:cNvCxnSpPr>
          <p:nvPr/>
        </p:nvCxnSpPr>
        <p:spPr>
          <a:xfrm>
            <a:off x="324394" y="1190978"/>
            <a:ext cx="6450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B48D16-EDB5-215B-5D4F-8FF4CB3ED5C6}"/>
              </a:ext>
            </a:extLst>
          </p:cNvPr>
          <p:cNvCxnSpPr>
            <a:cxnSpLocks/>
          </p:cNvCxnSpPr>
          <p:nvPr/>
        </p:nvCxnSpPr>
        <p:spPr>
          <a:xfrm>
            <a:off x="326327" y="1190978"/>
            <a:ext cx="0" cy="4521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F9660E-8FB3-BF47-5ACF-352E712ADDD9}"/>
              </a:ext>
            </a:extLst>
          </p:cNvPr>
          <p:cNvSpPr/>
          <p:nvPr/>
        </p:nvSpPr>
        <p:spPr>
          <a:xfrm>
            <a:off x="321957" y="3527729"/>
            <a:ext cx="6446016" cy="2184394"/>
          </a:xfrm>
          <a:prstGeom prst="rect">
            <a:avLst/>
          </a:prstGeom>
          <a:solidFill>
            <a:srgbClr val="FFC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E3F42-BAB0-5C37-AB9F-EB67FB023AAD}"/>
              </a:ext>
            </a:extLst>
          </p:cNvPr>
          <p:cNvSpPr/>
          <p:nvPr/>
        </p:nvSpPr>
        <p:spPr>
          <a:xfrm>
            <a:off x="338798" y="1196506"/>
            <a:ext cx="6446016" cy="2325693"/>
          </a:xfrm>
          <a:prstGeom prst="rect">
            <a:avLst/>
          </a:prstGeom>
          <a:solidFill>
            <a:srgbClr val="92D05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4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DB9D7-9181-A6F0-AD71-03A794BFC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871C-9C31-6FB1-0F4B-69E0CFB5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2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2CE5A90D-1B6F-ACDE-C1B4-0871C1ACA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64B2F817-A5FC-15BE-E614-624FDD19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B38CA-2A98-B540-28EB-B8D6023C0986}"/>
              </a:ext>
            </a:extLst>
          </p:cNvPr>
          <p:cNvSpPr txBox="1"/>
          <p:nvPr/>
        </p:nvSpPr>
        <p:spPr>
          <a:xfrm>
            <a:off x="58269" y="1099965"/>
            <a:ext cx="11712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Complete TYU 2 from your pack.</a:t>
            </a:r>
          </a:p>
          <a:p>
            <a:endParaRPr lang="en-GB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Further questions available in student booklet.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F31AF-D954-28AC-3E84-D24BA2332BA9}"/>
              </a:ext>
            </a:extLst>
          </p:cNvPr>
          <p:cNvSpPr txBox="1"/>
          <p:nvPr/>
        </p:nvSpPr>
        <p:spPr>
          <a:xfrm>
            <a:off x="3431146" y="3869296"/>
            <a:ext cx="61310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The following slides contain solutions generated by AI (Gemini Pro 3.0 Preview Edition). </a:t>
            </a:r>
          </a:p>
          <a:p>
            <a:r>
              <a:rPr lang="en-GB" sz="1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These may contain errors!</a:t>
            </a:r>
          </a:p>
        </p:txBody>
      </p:sp>
    </p:spTree>
    <p:extLst>
      <p:ext uri="{BB962C8B-B14F-4D97-AF65-F5344CB8AC3E}">
        <p14:creationId xmlns:p14="http://schemas.microsoft.com/office/powerpoint/2010/main" val="361761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C5215-21D7-DFA3-35C0-5D3992429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4E8D-FDD2-4781-3780-A7783B6D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25BCFD18-9B9A-F956-CA7C-325E3651D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925BA64-929A-C0DB-F23F-EA66B606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E28BB4D2-62B5-B430-CB8E-11738C6FB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61" y="905256"/>
            <a:ext cx="4820411" cy="5806059"/>
          </a:xfrm>
          <a:prstGeom prst="rect">
            <a:avLst/>
          </a:prstGeom>
        </p:spPr>
      </p:pic>
      <p:pic>
        <p:nvPicPr>
          <p:cNvPr id="6" name="Picture 5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966876F4-64CA-C2EB-100E-5D5DBCED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520" y="315983"/>
            <a:ext cx="4383406" cy="6395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6ABA28-61BF-AC4E-2D3C-02E04CCCAE1D}"/>
              </a:ext>
            </a:extLst>
          </p:cNvPr>
          <p:cNvSpPr txBox="1"/>
          <p:nvPr/>
        </p:nvSpPr>
        <p:spPr>
          <a:xfrm>
            <a:off x="205740" y="567159"/>
            <a:ext cx="1412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Question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859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31992-F451-5757-3749-27E741CD4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52C4-04E8-85C4-4C52-F5DAB1FF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33CBEEA2-421A-6558-1ADD-56D290B83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F79D7F34-5AB2-B086-70CF-301C75E58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FD8DE361-5FC0-B807-B03D-34B1BF23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64" y="669832"/>
            <a:ext cx="4477785" cy="6099878"/>
          </a:xfrm>
          <a:prstGeom prst="rect">
            <a:avLst/>
          </a:prstGeom>
        </p:spPr>
      </p:pic>
      <p:pic>
        <p:nvPicPr>
          <p:cNvPr id="7" name="Picture 6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5CE9BF0A-C71F-9AEB-6307-07011B7AD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768" y="574992"/>
            <a:ext cx="4606290" cy="6211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816508-2D70-6C71-51D8-C7605BEA66DA}"/>
              </a:ext>
            </a:extLst>
          </p:cNvPr>
          <p:cNvSpPr txBox="1"/>
          <p:nvPr/>
        </p:nvSpPr>
        <p:spPr>
          <a:xfrm>
            <a:off x="5929884" y="182256"/>
            <a:ext cx="2098548" cy="392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DengXia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Question 2: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32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39EB8-3401-ECB1-4B37-7A6D2DE5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69B9-4997-A1AA-461B-5D5EE5A6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B05808CE-3816-8A9B-EF63-EF1655335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BB384C97-7087-72D8-4584-4941B66F0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6B094AC7-05DC-17D6-23CA-A7CC9C59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92" y="740663"/>
            <a:ext cx="5320064" cy="5958839"/>
          </a:xfrm>
          <a:prstGeom prst="rect">
            <a:avLst/>
          </a:prstGeom>
        </p:spPr>
      </p:pic>
      <p:pic>
        <p:nvPicPr>
          <p:cNvPr id="6" name="Picture 5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647A7381-497C-D7E0-C9D8-01A7BA15D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458" y="931100"/>
            <a:ext cx="4989195" cy="29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8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57EBA-8CA1-94F9-5AEC-DC26FDE1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629B-B9E7-E111-8DBA-E49F9331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8AA61806-E46D-1BC2-5FC3-BA3A53A6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A8CD4E48-4A05-20B1-CF90-A06AE83D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93776C44-D23B-A732-05BB-CC48BF7886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930"/>
          <a:stretch>
            <a:fillRect/>
          </a:stretch>
        </p:blipFill>
        <p:spPr>
          <a:xfrm>
            <a:off x="606552" y="1090452"/>
            <a:ext cx="4084320" cy="4146266"/>
          </a:xfrm>
          <a:prstGeom prst="rect">
            <a:avLst/>
          </a:prstGeom>
        </p:spPr>
      </p:pic>
      <p:pic>
        <p:nvPicPr>
          <p:cNvPr id="7" name="Picture 6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A44A4923-82BE-64C3-90F9-5247B99B9D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668"/>
          <a:stretch>
            <a:fillRect/>
          </a:stretch>
        </p:blipFill>
        <p:spPr>
          <a:xfrm>
            <a:off x="5093208" y="1990598"/>
            <a:ext cx="408432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1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9E895-9D2B-FDC9-B59B-CE1115A73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6B67-3A7C-6015-F1D6-F9EE6716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8B2C5B98-D3B8-2147-6490-E29660BAA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0C278BBC-CC1F-EE6B-47C9-53B51D8A2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0180EDC4-39CC-5E85-DA4D-F90A1324F7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" r="-157" b="57691"/>
          <a:stretch>
            <a:fillRect/>
          </a:stretch>
        </p:blipFill>
        <p:spPr>
          <a:xfrm>
            <a:off x="290068" y="1200087"/>
            <a:ext cx="5839460" cy="3417634"/>
          </a:xfrm>
          <a:prstGeom prst="rect">
            <a:avLst/>
          </a:prstGeom>
        </p:spPr>
      </p:pic>
      <p:pic>
        <p:nvPicPr>
          <p:cNvPr id="6" name="Picture 5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EAA5BB27-2C76-9493-5CFC-04DF5AB90F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086"/>
          <a:stretch>
            <a:fillRect/>
          </a:stretch>
        </p:blipFill>
        <p:spPr>
          <a:xfrm>
            <a:off x="5586246" y="731378"/>
            <a:ext cx="5839460" cy="43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5D7AC-24C4-F709-EC50-53224943F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50A5-97C1-2B81-6163-57D1B81E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96981EF8-363D-3AC5-D264-2D5D4C7E50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E686B65D-21F4-7B9A-0469-F75299616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D37D9-E970-9F5E-66DC-46B35266E5EC}"/>
              </a:ext>
            </a:extLst>
          </p:cNvPr>
          <p:cNvSpPr txBox="1"/>
          <p:nvPr/>
        </p:nvSpPr>
        <p:spPr>
          <a:xfrm>
            <a:off x="141732" y="669832"/>
            <a:ext cx="1924812" cy="392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DengXia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Question 3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BFDD08B6-01AD-405C-AD58-22625DF8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" y="1062568"/>
            <a:ext cx="4730915" cy="5743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32D0D7-0956-66C6-5D5B-5361F90126C9}"/>
              </a:ext>
            </a:extLst>
          </p:cNvPr>
          <p:cNvSpPr txBox="1"/>
          <p:nvPr/>
        </p:nvSpPr>
        <p:spPr>
          <a:xfrm>
            <a:off x="4872647" y="669832"/>
            <a:ext cx="2089404" cy="392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DengXia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Question 4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78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1C2BA-5BD8-B1CF-83A1-99DF68917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42A8-F207-4A22-5F91-1F23A811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C880D26C-FEEF-833C-A904-14A7811E7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8F24CE93-D728-5929-9FCB-655B4302E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FCCAA-8D91-C5A1-3114-4186363D6F63}"/>
              </a:ext>
            </a:extLst>
          </p:cNvPr>
          <p:cNvSpPr txBox="1"/>
          <p:nvPr/>
        </p:nvSpPr>
        <p:spPr>
          <a:xfrm>
            <a:off x="-351360" y="669832"/>
            <a:ext cx="2089404" cy="392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DengXia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Question 4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681B8-5A98-9C6E-FB51-2DCAED343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44" y="1193729"/>
            <a:ext cx="8259328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3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4B43B-E1C7-70B3-88AF-5F400CB4C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F0C5-091D-D0CB-423E-F149E673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5707249E-BD13-4BE0-4FAF-69AB7577A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0921AF18-5B45-0AEE-F42A-AF73AFD5F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D06E9-4279-B649-CD57-FF870598DB91}"/>
              </a:ext>
            </a:extLst>
          </p:cNvPr>
          <p:cNvSpPr txBox="1"/>
          <p:nvPr/>
        </p:nvSpPr>
        <p:spPr>
          <a:xfrm>
            <a:off x="58269" y="669832"/>
            <a:ext cx="1924812" cy="392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DengXia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Question 5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C14C73B3-6145-63E3-8BED-A95DB500A7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39"/>
          <a:stretch>
            <a:fillRect/>
          </a:stretch>
        </p:blipFill>
        <p:spPr>
          <a:xfrm>
            <a:off x="6237121" y="2096964"/>
            <a:ext cx="5051425" cy="3652389"/>
          </a:xfrm>
          <a:prstGeom prst="rect">
            <a:avLst/>
          </a:prstGeom>
        </p:spPr>
      </p:pic>
      <p:pic>
        <p:nvPicPr>
          <p:cNvPr id="5" name="Picture 4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36DE9C9A-6FD7-8DFF-9738-E00FE956EE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7434"/>
          <a:stretch>
            <a:fillRect/>
          </a:stretch>
        </p:blipFill>
        <p:spPr>
          <a:xfrm>
            <a:off x="507213" y="1341945"/>
            <a:ext cx="5051425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18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A0CF6-5B95-6248-EFAA-35FE012B9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1097-A5C9-EAF8-2562-64D2ED92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2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400E7030-F0C7-9645-49E1-6179B6055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5ADE40A9-6BEB-2843-105A-0C15E7966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D1AB8-18C6-D923-E4C0-56C0D1543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54" y="873442"/>
            <a:ext cx="5039428" cy="5458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829EBD-B07F-3C32-6F87-908A11D58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3929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2B5C-CE4B-22FE-8983-2D0188AB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8332"/>
            <a:ext cx="10287000" cy="621086"/>
          </a:xfrm>
        </p:spPr>
        <p:txBody>
          <a:bodyPr/>
          <a:lstStyle/>
          <a:p>
            <a:r>
              <a:rPr lang="en-GB" dirty="0"/>
              <a:t>STARTER (Prerequisite atom check):</a:t>
            </a:r>
          </a:p>
        </p:txBody>
      </p:sp>
      <p:pic>
        <p:nvPicPr>
          <p:cNvPr id="5" name="Picture 4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7DF5F2C5-7694-CE6D-8937-8C104C8A6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4EF228-B182-4789-44F1-D80BEBD38524}"/>
                  </a:ext>
                </a:extLst>
              </p:cNvPr>
              <p:cNvSpPr txBox="1"/>
              <p:nvPr/>
            </p:nvSpPr>
            <p:spPr>
              <a:xfrm>
                <a:off x="423582" y="1371520"/>
                <a:ext cx="9560859" cy="273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GB" sz="28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nary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 b="0" i="0" smtClean="0"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nary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GB" sz="2800" dirty="0"/>
                  <a:t> in the form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4EF228-B182-4789-44F1-D80BEBD38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2" y="1371520"/>
                <a:ext cx="9560859" cy="2735749"/>
              </a:xfrm>
              <a:prstGeom prst="rect">
                <a:avLst/>
              </a:prstGeom>
              <a:blipFill>
                <a:blip r:embed="rId3"/>
                <a:stretch>
                  <a:fillRect l="-1275" b="-5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09EB3D-7512-DB02-8B46-5B1B9629403B}"/>
                  </a:ext>
                </a:extLst>
              </p:cNvPr>
              <p:cNvSpPr txBox="1"/>
              <p:nvPr/>
            </p:nvSpPr>
            <p:spPr>
              <a:xfrm>
                <a:off x="9844494" y="1371520"/>
                <a:ext cx="2032363" cy="6109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+3|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09EB3D-7512-DB02-8B46-5B1B96294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494" y="1371520"/>
                <a:ext cx="2032363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6A1253-5BB3-EA7A-E9A4-C87498F135AE}"/>
                  </a:ext>
                </a:extLst>
              </p:cNvPr>
              <p:cNvSpPr txBox="1"/>
              <p:nvPr/>
            </p:nvSpPr>
            <p:spPr>
              <a:xfrm>
                <a:off x="9837419" y="2387210"/>
                <a:ext cx="661851" cy="6365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6A1253-5BB3-EA7A-E9A4-C87498F13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419" y="2387210"/>
                <a:ext cx="661851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F97451-9E79-FBE0-3BD1-CA5107A6A9F6}"/>
                  </a:ext>
                </a:extLst>
              </p:cNvPr>
              <p:cNvSpPr txBox="1"/>
              <p:nvPr/>
            </p:nvSpPr>
            <p:spPr>
              <a:xfrm>
                <a:off x="9844494" y="3535714"/>
                <a:ext cx="1309552" cy="4071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F97451-9E79-FBE0-3BD1-CA5107A6A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494" y="3535714"/>
                <a:ext cx="1309552" cy="407163"/>
              </a:xfrm>
              <a:prstGeom prst="rect">
                <a:avLst/>
              </a:prstGeom>
              <a:blipFill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6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73F61-D921-7A01-77FA-E44C0CE3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AF96-7461-4CF3-5A70-72D85D63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2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5EB982C6-FBC5-F082-E498-AF6C16DB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14F9911E-DE56-3AC4-24F8-FBDEE1BE0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5FBC5-0EC2-1D2D-3CD3-1621DC6D1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" y="795528"/>
            <a:ext cx="4229456" cy="6062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23DD3D-C6FD-0ED7-F295-3DEABE000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994" y="669832"/>
            <a:ext cx="4906060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12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BA6CE-2BAD-513B-D9F8-A6A5EC08D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E6FC-287D-558E-5A7B-9B69C322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2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094915E7-E97F-C8EF-E658-3E98795C3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BB13D623-D2A3-4472-139C-5C6194391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279C9A-2AE8-FC30-037D-7D9577545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" y="598394"/>
            <a:ext cx="4519630" cy="6188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F9822-88C5-A626-7A0A-C93565572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24" y="642080"/>
            <a:ext cx="4925112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10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10D13-5CE1-213D-0D05-C35C498A7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B33B-4128-42F9-9C06-53DFC2DD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2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6DC60D10-7426-62BB-B152-5D64E2B86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4022F7C-00E9-2B31-A079-A928100E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65DBF-37A1-9B4F-038C-3488F63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5" y="669832"/>
            <a:ext cx="4896533" cy="4058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9F49F2-3F0D-5F8D-B526-FB8AC258E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878" y="367982"/>
            <a:ext cx="3980943" cy="644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72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ADDAC-858F-72F0-9D26-27EAAED8E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7246-8067-5CAA-9154-ADEC0A9D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2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398DA332-746E-25FF-DDB2-EB8A2706A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E06C443A-2B57-1E7D-AC3F-7E8138B1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F3A08-B8A3-50A8-CDCC-0049FBC35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91" y="669832"/>
            <a:ext cx="4021549" cy="61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6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AAC4F-0FB4-66FB-E708-6AC255074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3730-513F-CD0B-5EE4-BC0BF6DA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2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3B3AB4D3-FDFB-5C56-0A46-D5E44A615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717681" y="8921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70345913-1957-B9BA-7FE1-D84C6E2CE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16EBB-9CF6-AA94-9C69-89E2B6F4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47" y="844194"/>
            <a:ext cx="5106113" cy="4182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58CCF5-C326-2BED-EEAF-4D1A3645F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126" y="457199"/>
            <a:ext cx="4946917" cy="631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6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5830-C825-A2CE-8A7F-4FE8EAB1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43431"/>
            <a:ext cx="10287000" cy="9060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Unit 13 – Differential Equations</a:t>
            </a:r>
            <a:br>
              <a:rPr lang="en-GB" dirty="0"/>
            </a:br>
            <a:r>
              <a:rPr lang="en-GB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7223-1457-B5D9-04C0-266968D9D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379898"/>
            <a:ext cx="10287000" cy="2042163"/>
          </a:xfrm>
        </p:spPr>
        <p:txBody>
          <a:bodyPr/>
          <a:lstStyle/>
          <a:p>
            <a:pPr lvl="0"/>
            <a:r>
              <a:rPr lang="en-GB" b="1" i="1" dirty="0"/>
              <a:t>To understand what is meant by a first-order differential equation;</a:t>
            </a:r>
            <a:endParaRPr lang="en-GB" dirty="0"/>
          </a:p>
          <a:p>
            <a:pPr lvl="0"/>
            <a:r>
              <a:rPr lang="en-GB" b="1" i="1" dirty="0"/>
              <a:t>To solve first-order differential equations by separating variables, understanding the difference between the general and particular solutions;</a:t>
            </a:r>
            <a:endParaRPr lang="en-GB" dirty="0"/>
          </a:p>
          <a:p>
            <a:pPr lvl="0"/>
            <a:r>
              <a:rPr lang="en-GB" b="1" i="1" dirty="0"/>
              <a:t>To be able to form first-order differential equations in a variety of contexts, and solve mechanics problems involving separation of variables.</a:t>
            </a:r>
            <a:endParaRPr lang="en-GB" dirty="0"/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1FACEC91-1622-18C3-0DEB-D9F39CD1A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C99F49-7E5E-66FA-0E9C-23725A81B4CD}"/>
              </a:ext>
            </a:extLst>
          </p:cNvPr>
          <p:cNvSpPr txBox="1"/>
          <p:nvPr/>
        </p:nvSpPr>
        <p:spPr>
          <a:xfrm>
            <a:off x="3048000" y="3818281"/>
            <a:ext cx="6096000" cy="1962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Prior Learning Atoms: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Differentiation</a:t>
            </a:r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Integration</a:t>
            </a:r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Logarithms and Exponentials</a:t>
            </a:r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knowledge of the AS/A2 Mechanics content (for the applied questions)</a:t>
            </a:r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3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C52D1-2C80-8434-9E59-3100D2D92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10F5-41AC-0B5D-1963-5F8CC5C4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94264"/>
            <a:ext cx="7750628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Introducing differential equations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58A13C66-5D11-EA90-07F7-FD83FA8F7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35081136-A065-549E-F8E6-411C5650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AD1FFC-EE62-2416-F16B-95013E619245}"/>
                  </a:ext>
                </a:extLst>
              </p:cNvPr>
              <p:cNvSpPr txBox="1"/>
              <p:nvPr/>
            </p:nvSpPr>
            <p:spPr>
              <a:xfrm>
                <a:off x="130628" y="715484"/>
                <a:ext cx="11930743" cy="3111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At their heart, a differential equation is a very simple thing – it’s an equation involving a derivative. So, for example, we can consider the following:</a:t>
                </a:r>
              </a:p>
              <a:p>
                <a:endParaRPr lang="en-GB" sz="24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  <a:p>
                <a:endParaRPr lang="en-GB" b="0" dirty="0"/>
              </a:p>
              <a:p>
                <a:r>
                  <a:rPr lang="en-GB" sz="2400" dirty="0"/>
                  <a:t>So, we can integrate both sides, and we’re done – right? </a:t>
                </a:r>
              </a:p>
              <a:p>
                <a:endParaRPr lang="en-GB" sz="24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Well... </a:t>
                </a:r>
                <a:r>
                  <a:rPr lang="en-GB" sz="2400" dirty="0" err="1">
                    <a:latin typeface="DengXian" panose="02010600030101010101" pitchFamily="2" charset="-122"/>
                    <a:ea typeface="DengXian" panose="02010600030101010101" pitchFamily="2" charset="-122"/>
                  </a:rPr>
                  <a:t>kinda</a:t>
                </a: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AD1FFC-EE62-2416-F16B-95013E619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715484"/>
                <a:ext cx="11930743" cy="3111236"/>
              </a:xfrm>
              <a:prstGeom prst="rect">
                <a:avLst/>
              </a:prstGeom>
              <a:blipFill>
                <a:blip r:embed="rId3"/>
                <a:stretch>
                  <a:fillRect l="-766" t="-1566" b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2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4C6D9-99FA-ED73-6C0E-BD4A4EB47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68C9-3A23-D57A-7E8F-D13C4A3D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94264"/>
            <a:ext cx="7750628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Introducing differential equations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A8DE6D86-B71A-94A9-8860-BDBE68BA9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3E9B805D-3DD0-4004-ED97-6F7A4CD15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78A264-B065-C85A-1B05-C3A59C833D52}"/>
                  </a:ext>
                </a:extLst>
              </p:cNvPr>
              <p:cNvSpPr txBox="1"/>
              <p:nvPr/>
            </p:nvSpPr>
            <p:spPr>
              <a:xfrm>
                <a:off x="130628" y="715484"/>
                <a:ext cx="566928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78A264-B065-C85A-1B05-C3A59C833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715484"/>
                <a:ext cx="5669281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094DB8-D898-AB8D-CFA1-CBD1D5AAB59E}"/>
                  </a:ext>
                </a:extLst>
              </p:cNvPr>
              <p:cNvSpPr txBox="1"/>
              <p:nvPr/>
            </p:nvSpPr>
            <p:spPr>
              <a:xfrm>
                <a:off x="130628" y="1427081"/>
                <a:ext cx="609600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effectLst/>
                    <a:latin typeface="DengXian" panose="02010600030101010101" pitchFamily="2" charset="-122"/>
                    <a:cs typeface="Times New Roman" panose="02020603050405020304" pitchFamily="18" charset="0"/>
                  </a:rPr>
                  <a:t>The problem is, when we integrate, we get a constant of integration (the dreaded ‘+c’!). So, in our example, we would get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</m:ctrlPr>
                      </m:s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effectLst/>
                    <a:latin typeface="DengXian" panose="02010600030101010101" pitchFamily="2" charset="-122"/>
                    <a:cs typeface="Times New Roman" panose="02020603050405020304" pitchFamily="18" charset="0"/>
                  </a:rPr>
                  <a:t>. The following diagram shows us this graphically, for some selected values of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effectLst/>
                    <a:latin typeface="DengXian" panose="02010600030101010101" pitchFamily="2" charset="-122"/>
                    <a:cs typeface="Times New Roman" panose="02020603050405020304" pitchFamily="18" charset="0"/>
                  </a:rPr>
                  <a:t>:</a:t>
                </a:r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094DB8-D898-AB8D-CFA1-CBD1D5AAB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1427081"/>
                <a:ext cx="6096000" cy="1631216"/>
              </a:xfrm>
              <a:prstGeom prst="rect">
                <a:avLst/>
              </a:prstGeom>
              <a:blipFill>
                <a:blip r:embed="rId4"/>
                <a:stretch>
                  <a:fillRect l="-1000" t="-1866" r="-800" b="-5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ABC4088-AD84-1676-9BB2-AD3891100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25" y="1311990"/>
            <a:ext cx="5057045" cy="47275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CDB885-C6D9-F280-9E84-564E1FA724EC}"/>
              </a:ext>
            </a:extLst>
          </p:cNvPr>
          <p:cNvSpPr txBox="1"/>
          <p:nvPr/>
        </p:nvSpPr>
        <p:spPr>
          <a:xfrm>
            <a:off x="130628" y="305829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What we actually have here are a ‘family’ of solutions; an infinite number of solutions depending on the value of 𝑐. This is what we call the </a:t>
            </a:r>
            <a:r>
              <a:rPr lang="en-GB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general solution</a:t>
            </a:r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 of the differential equation.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389558-D316-0926-B718-6F098D2E59EA}"/>
                  </a:ext>
                </a:extLst>
              </p:cNvPr>
              <p:cNvSpPr txBox="1"/>
              <p:nvPr/>
            </p:nvSpPr>
            <p:spPr>
              <a:xfrm>
                <a:off x="-341646" y="4452395"/>
                <a:ext cx="6568273" cy="106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20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If we were given a point on the curve, we could find the precise curve we were wanting (i.e. a specific value of </a:t>
                </a:r>
                <a14:m>
                  <m:oMath xmlns:m="http://schemas.openxmlformats.org/officeDocument/2006/math">
                    <m:r>
                      <a:rPr lang="en-GB" sz="20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GB" sz="20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); this would be our </a:t>
                </a:r>
                <a:r>
                  <a:rPr lang="en-GB" sz="2000" b="1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particular solution.</a:t>
                </a:r>
                <a:endParaRPr lang="en-GB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389558-D316-0926-B718-6F098D2E5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646" y="4452395"/>
                <a:ext cx="6568273" cy="1065548"/>
              </a:xfrm>
              <a:prstGeom prst="rect">
                <a:avLst/>
              </a:prstGeom>
              <a:blipFill>
                <a:blip r:embed="rId6"/>
                <a:stretch>
                  <a:fillRect t="-2286" b="-9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7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40066-7146-C664-901E-03EE0AA7E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43D3-189F-E396-9051-57C955FE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353" y="103642"/>
            <a:ext cx="6348548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Finding the General Solution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E4A08A0F-29A2-87E3-4431-B5CC9AD6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A338B002-B732-F858-ED5A-E92CE7AF2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F22FB-E70C-5FFF-BA71-55F75057C55F}"/>
              </a:ext>
            </a:extLst>
          </p:cNvPr>
          <p:cNvSpPr txBox="1"/>
          <p:nvPr/>
        </p:nvSpPr>
        <p:spPr>
          <a:xfrm>
            <a:off x="235752" y="748458"/>
            <a:ext cx="10264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So, how do we actually solve a differential equation?</a:t>
            </a:r>
            <a:endParaRPr lang="en-GB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B3A4C-E49D-6650-C530-5A233BA357F3}"/>
              </a:ext>
            </a:extLst>
          </p:cNvPr>
          <p:cNvSpPr txBox="1"/>
          <p:nvPr/>
        </p:nvSpPr>
        <p:spPr>
          <a:xfrm>
            <a:off x="235751" y="1370959"/>
            <a:ext cx="11611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In Further Mathematics and the real world, this is an important and complicated topic, on which thousands of books exist. However, we have to start somewhere, right?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D18DE4-8B38-EF82-AE7D-E22D8DB77D82}"/>
                  </a:ext>
                </a:extLst>
              </p:cNvPr>
              <p:cNvSpPr txBox="1"/>
              <p:nvPr/>
            </p:nvSpPr>
            <p:spPr>
              <a:xfrm>
                <a:off x="235750" y="2362792"/>
                <a:ext cx="11611255" cy="1369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In A2 Mathematics, we will only consider </a:t>
                </a:r>
                <a:r>
                  <a:rPr lang="en-GB" sz="2400" b="1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first-order</a:t>
                </a: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differential equations (that is, equations with only the first derivative,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) which can be solved by </a:t>
                </a:r>
                <a:r>
                  <a:rPr lang="en-GB" sz="2400" b="1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separating the variables</a:t>
                </a: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D18DE4-8B38-EF82-AE7D-E22D8DB77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0" y="2362792"/>
                <a:ext cx="11611255" cy="1369927"/>
              </a:xfrm>
              <a:prstGeom prst="rect">
                <a:avLst/>
              </a:prstGeom>
              <a:blipFill>
                <a:blip r:embed="rId3"/>
                <a:stretch>
                  <a:fillRect l="-840" t="-3125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7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66858-F403-FFEF-542A-90006F59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5F05B-C313-64B0-6B88-0159691B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 1: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CF42FD28-1695-AE81-FFB0-01D46BAA3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290173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576D9FD5-0306-BAD9-7C43-00B1BEF75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8657BA-9BD8-714C-6498-8F99D6C3202B}"/>
                  </a:ext>
                </a:extLst>
              </p:cNvPr>
              <p:cNvSpPr txBox="1"/>
              <p:nvPr/>
            </p:nvSpPr>
            <p:spPr>
              <a:xfrm>
                <a:off x="597877" y="669832"/>
                <a:ext cx="10776857" cy="242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24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By first separating variables, find the general solution to the differential equation</a:t>
                </a:r>
                <a:endParaRPr lang="en-GB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𝑥𝑦</m:t>
                      </m:r>
                    </m:oMath>
                  </m:oMathPara>
                </a14:m>
                <a:endParaRPr lang="en-GB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4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24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giving your answer in the form</a:t>
                </a:r>
                <a:r>
                  <a:rPr lang="en-GB" sz="2400" kern="100" dirty="0"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GB" sz="2400" kern="100" dirty="0" err="1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GB" sz="24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GB" sz="24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GB" sz="24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 	   </a:t>
                </a:r>
                <a:r>
                  <a:rPr lang="en-GB" sz="24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ii) </a:t>
                </a:r>
                <a14:m>
                  <m:oMath xmlns:m="http://schemas.openxmlformats.org/officeDocument/2006/math"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</m:ctrlPr>
                      </m:s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4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GB" sz="24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8657BA-9BD8-714C-6498-8F99D6C32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7" y="669832"/>
                <a:ext cx="10776857" cy="2427716"/>
              </a:xfrm>
              <a:prstGeom prst="rect">
                <a:avLst/>
              </a:prstGeom>
              <a:blipFill>
                <a:blip r:embed="rId3"/>
                <a:stretch>
                  <a:fillRect t="-1508" b="-3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59FFB8-60F0-81D3-2263-652133AC183F}"/>
                  </a:ext>
                </a:extLst>
              </p:cNvPr>
              <p:cNvSpPr txBox="1"/>
              <p:nvPr/>
            </p:nvSpPr>
            <p:spPr>
              <a:xfrm>
                <a:off x="2768321" y="3014603"/>
                <a:ext cx="1753437" cy="94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𝑥𝑦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59FFB8-60F0-81D3-2263-652133AC1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21" y="3014603"/>
                <a:ext cx="1753437" cy="9453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9E6295-0985-DCC1-6497-76AA1C502F82}"/>
                  </a:ext>
                </a:extLst>
              </p:cNvPr>
              <p:cNvSpPr txBox="1"/>
              <p:nvPr/>
            </p:nvSpPr>
            <p:spPr>
              <a:xfrm>
                <a:off x="4438022" y="3138931"/>
                <a:ext cx="2816887" cy="69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kern="10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𝑑𝑦</m:t>
                    </m:r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𝑥𝑑𝑥</m:t>
                    </m:r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9E6295-0985-DCC1-6497-76AA1C502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022" y="3138931"/>
                <a:ext cx="2816887" cy="696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9C29A8-4FAB-419D-2C6A-2BB7EBF7331F}"/>
                  </a:ext>
                </a:extLst>
              </p:cNvPr>
              <p:cNvSpPr txBox="1"/>
              <p:nvPr/>
            </p:nvSpPr>
            <p:spPr>
              <a:xfrm>
                <a:off x="4225716" y="3835597"/>
                <a:ext cx="3457923" cy="1231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𝑥𝑑𝑥</m:t>
                          </m:r>
                        </m:e>
                      </m:nary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9C29A8-4FAB-419D-2C6A-2BB7EBF73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716" y="3835597"/>
                <a:ext cx="3457923" cy="1231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F4B69A-CF64-7CCB-34DB-96BB099443C6}"/>
                  </a:ext>
                </a:extLst>
              </p:cNvPr>
              <p:cNvSpPr txBox="1"/>
              <p:nvPr/>
            </p:nvSpPr>
            <p:spPr>
              <a:xfrm>
                <a:off x="4225715" y="4780920"/>
                <a:ext cx="3457923" cy="985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F4B69A-CF64-7CCB-34DB-96BB09944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715" y="4780920"/>
                <a:ext cx="3457923" cy="9853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465642-7FFF-C3EC-03BD-69E5AEAF71D1}"/>
                  </a:ext>
                </a:extLst>
              </p:cNvPr>
              <p:cNvSpPr txBox="1"/>
              <p:nvPr/>
            </p:nvSpPr>
            <p:spPr>
              <a:xfrm>
                <a:off x="8446669" y="3014603"/>
                <a:ext cx="2676857" cy="985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kern="100" smtClean="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465642-7FFF-C3EC-03BD-69E5AEAF7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669" y="3014603"/>
                <a:ext cx="2676857" cy="9853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0ED202-696A-38E4-3BD6-6B8EC50D8823}"/>
                  </a:ext>
                </a:extLst>
              </p:cNvPr>
              <p:cNvSpPr txBox="1"/>
              <p:nvPr/>
            </p:nvSpPr>
            <p:spPr>
              <a:xfrm>
                <a:off x="8273465" y="3835597"/>
                <a:ext cx="3457923" cy="92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GB" sz="28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8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8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0ED202-696A-38E4-3BD6-6B8EC50D8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465" y="3835597"/>
                <a:ext cx="3457923" cy="9280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4D034C-FD03-A1A4-1F5A-94D915A6B2C2}"/>
                  </a:ext>
                </a:extLst>
              </p:cNvPr>
              <p:cNvSpPr txBox="1"/>
              <p:nvPr/>
            </p:nvSpPr>
            <p:spPr>
              <a:xfrm>
                <a:off x="8273464" y="4589497"/>
                <a:ext cx="3457923" cy="92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8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4D034C-FD03-A1A4-1F5A-94D915A6B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464" y="4589497"/>
                <a:ext cx="3457923" cy="9280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38B486-013C-7988-8114-0E5C28A235E7}"/>
                  </a:ext>
                </a:extLst>
              </p:cNvPr>
              <p:cNvSpPr txBox="1"/>
              <p:nvPr/>
            </p:nvSpPr>
            <p:spPr>
              <a:xfrm>
                <a:off x="8357261" y="5273587"/>
                <a:ext cx="2153315" cy="92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8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i="1" kern="100"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38B486-013C-7988-8114-0E5C28A23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261" y="5273587"/>
                <a:ext cx="2153315" cy="9280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93A2B76-473D-C26C-20C0-8DDF2BECB495}"/>
              </a:ext>
            </a:extLst>
          </p:cNvPr>
          <p:cNvSpPr txBox="1"/>
          <p:nvPr/>
        </p:nvSpPr>
        <p:spPr>
          <a:xfrm>
            <a:off x="8120741" y="6027487"/>
            <a:ext cx="406353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i="1" u="sng" dirty="0">
                <a:solidFill>
                  <a:srgbClr val="FF00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Pro tip</a:t>
            </a:r>
            <a:r>
              <a:rPr lang="en-GB" sz="2400" i="1" dirty="0">
                <a:solidFill>
                  <a:srgbClr val="FF00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 – we often need to write a solution in this form!!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72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BE912-CBE1-80ED-2AB4-5AEA181B6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B2E6-FAD6-1485-D2E2-6514C003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 2: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3A02A0A8-660F-9234-F521-4DD840D34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290173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75B78468-C6C9-9E37-638F-F274414DC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8CDFF9-E701-40E2-5277-6889C9FCD377}"/>
                  </a:ext>
                </a:extLst>
              </p:cNvPr>
              <p:cNvSpPr txBox="1"/>
              <p:nvPr/>
            </p:nvSpPr>
            <p:spPr>
              <a:xfrm>
                <a:off x="597877" y="669832"/>
                <a:ext cx="10776857" cy="2025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24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Find the general solution of the </a:t>
                </a:r>
                <a:r>
                  <a:rPr lang="en-GB" sz="2400" kern="100" dirty="0"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first-order </a:t>
                </a:r>
                <a:r>
                  <a:rPr lang="en-GB" sz="24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differential equation</a:t>
                </a:r>
                <a:endParaRPr lang="en-GB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GB" sz="2400" i="1" kern="1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400" i="1" kern="1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GB" sz="20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4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24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giving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kern="100" dirty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0" i="1" kern="100" dirty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2400" b="0" i="1" kern="100" dirty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𝑡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8CDFF9-E701-40E2-5277-6889C9FCD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7" y="669832"/>
                <a:ext cx="10776857" cy="2025683"/>
              </a:xfrm>
              <a:prstGeom prst="rect">
                <a:avLst/>
              </a:prstGeom>
              <a:blipFill>
                <a:blip r:embed="rId3"/>
                <a:stretch>
                  <a:fillRect t="-1807" b="-4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8DC0A6-12B8-EB22-AF13-32259B1B28E3}"/>
                  </a:ext>
                </a:extLst>
              </p:cNvPr>
              <p:cNvSpPr txBox="1"/>
              <p:nvPr/>
            </p:nvSpPr>
            <p:spPr>
              <a:xfrm>
                <a:off x="1621135" y="2831427"/>
                <a:ext cx="2816887" cy="945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 kern="10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sz="240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8DC0A6-12B8-EB22-AF13-32259B1B2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35" y="2831427"/>
                <a:ext cx="2816887" cy="945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1F5143-2121-515C-EA23-B6150DEF7B3D}"/>
                  </a:ext>
                </a:extLst>
              </p:cNvPr>
              <p:cNvSpPr txBox="1"/>
              <p:nvPr/>
            </p:nvSpPr>
            <p:spPr>
              <a:xfrm>
                <a:off x="3954540" y="3017218"/>
                <a:ext cx="4063530" cy="450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⇒    2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𝑃𝑑𝑃</m:t>
                    </m:r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+3)</m:t>
                    </m:r>
                    <m:r>
                      <a:rPr lang="en-GB" sz="24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GB" sz="2400" b="0" i="1" kern="10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1F5143-2121-515C-EA23-B6150DEF7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40" y="3017218"/>
                <a:ext cx="4063530" cy="450251"/>
              </a:xfrm>
              <a:prstGeom prst="rect">
                <a:avLst/>
              </a:prstGeom>
              <a:blipFill>
                <a:blip r:embed="rId5"/>
                <a:stretch>
                  <a:fillRect b="-20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27FDF1-8CC7-D930-4B84-1EAF295832C2}"/>
                  </a:ext>
                </a:extLst>
              </p:cNvPr>
              <p:cNvSpPr txBox="1"/>
              <p:nvPr/>
            </p:nvSpPr>
            <p:spPr>
              <a:xfrm>
                <a:off x="3964459" y="3745755"/>
                <a:ext cx="4265141" cy="1231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sz="2400" b="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𝑃𝑑𝑃</m:t>
                          </m:r>
                          <m:r>
                            <a:rPr lang="en-GB" sz="2400" b="0" i="1" kern="100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2400" i="1" kern="100" smtClean="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2400" b="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en-GB" sz="2400" b="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GB" sz="2400" b="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+3)</m:t>
                              </m:r>
                              <m:r>
                                <a:rPr lang="en-GB" sz="2400" b="0" i="1" kern="10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27FDF1-8CC7-D930-4B84-1EAF2958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459" y="3745755"/>
                <a:ext cx="4265141" cy="1231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D9CD37-6920-7172-A52E-857B034BCCDC}"/>
                  </a:ext>
                </a:extLst>
              </p:cNvPr>
              <p:cNvSpPr txBox="1"/>
              <p:nvPr/>
            </p:nvSpPr>
            <p:spPr>
              <a:xfrm>
                <a:off x="4225715" y="4780920"/>
                <a:ext cx="3457923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b="0" i="1" kern="100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b="0" i="1" kern="100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D9CD37-6920-7172-A52E-857B034BC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715" y="4780920"/>
                <a:ext cx="3457923" cy="5900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9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Afterglow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1673</Words>
  <Application>Microsoft Office PowerPoint</Application>
  <PresentationFormat>Widescreen</PresentationFormat>
  <Paragraphs>214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DengXian</vt:lpstr>
      <vt:lpstr>Aptos</vt:lpstr>
      <vt:lpstr>Arial</vt:lpstr>
      <vt:lpstr>Calibri</vt:lpstr>
      <vt:lpstr>Cambria Math</vt:lpstr>
      <vt:lpstr>Symbol</vt:lpstr>
      <vt:lpstr>Trade Gothic Next Cond</vt:lpstr>
      <vt:lpstr>Trade Gothic Next Light</vt:lpstr>
      <vt:lpstr>AfterglowVTI</vt:lpstr>
      <vt:lpstr>Unit 13 – Differential Equations (Specification Reference 2.3.6 + 2.3.7)</vt:lpstr>
      <vt:lpstr>SPECIFICATION REFERENCES:</vt:lpstr>
      <vt:lpstr>STARTER (Prerequisite atom check):</vt:lpstr>
      <vt:lpstr>Unit 13 – Differential Equations Learning objectives</vt:lpstr>
      <vt:lpstr>Introducing differential equations</vt:lpstr>
      <vt:lpstr>Introducing differential equations</vt:lpstr>
      <vt:lpstr>Finding the General Solution</vt:lpstr>
      <vt:lpstr>example 1:</vt:lpstr>
      <vt:lpstr>example 2:</vt:lpstr>
      <vt:lpstr>Task 1:</vt:lpstr>
      <vt:lpstr>Test your understanding 1, Question 1</vt:lpstr>
      <vt:lpstr>Finding the particular Solution</vt:lpstr>
      <vt:lpstr>example 1:</vt:lpstr>
      <vt:lpstr>example 2:</vt:lpstr>
      <vt:lpstr>TASK 1:</vt:lpstr>
      <vt:lpstr>Test your understanding 1</vt:lpstr>
      <vt:lpstr>Forming and Solving Equations</vt:lpstr>
      <vt:lpstr>EXAMPLE 1:</vt:lpstr>
      <vt:lpstr>Task 1:</vt:lpstr>
      <vt:lpstr>Test your understanding 2</vt:lpstr>
      <vt:lpstr>Test your understanding 1</vt:lpstr>
      <vt:lpstr>Test your understanding 1</vt:lpstr>
      <vt:lpstr>Test your understanding 1</vt:lpstr>
      <vt:lpstr>Test your understanding 1</vt:lpstr>
      <vt:lpstr>Test your understanding 1</vt:lpstr>
      <vt:lpstr>Test your understanding 1</vt:lpstr>
      <vt:lpstr>Test your understanding 1</vt:lpstr>
      <vt:lpstr>Test your understanding 1</vt:lpstr>
      <vt:lpstr>Test your understanding 2</vt:lpstr>
      <vt:lpstr>Test your understanding 2</vt:lpstr>
      <vt:lpstr>Test your understanding 2</vt:lpstr>
      <vt:lpstr>Test your understanding 2</vt:lpstr>
      <vt:lpstr>Test your understanding 2</vt:lpstr>
      <vt:lpstr>Test your understanding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Evans</dc:creator>
  <cp:lastModifiedBy>Craig Evans</cp:lastModifiedBy>
  <cp:revision>13</cp:revision>
  <dcterms:created xsi:type="dcterms:W3CDTF">2024-09-19T17:07:58Z</dcterms:created>
  <dcterms:modified xsi:type="dcterms:W3CDTF">2026-01-07T15:30:45Z</dcterms:modified>
</cp:coreProperties>
</file>