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 Bold" panose="020B060402020202020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openai.com/gpt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openai.com/docs/guides/prompt-engineer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undraw.io/create_music" TargetMode="External"/><Relationship Id="rId5" Type="http://schemas.openxmlformats.org/officeDocument/2006/relationships/hyperlink" Target="https://roadmap.sh/prompt-engineering" TargetMode="External"/><Relationship Id="rId4" Type="http://schemas.openxmlformats.org/officeDocument/2006/relationships/hyperlink" Target="https://app.leonardo.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hat.openai.com/g/g-bo0FiWLY7-consens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fiati.com/uk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openai.com/g/g-wmg5ljCXW-pdf-summarizer-and-translato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openai.com/g/g-GvcYCKPIH-video-summariz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openai.com/g/g-n7Rs0IK86-grimoir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openai.com/g/g-0S5FXLyFN-wolfra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hat.mistral.ai/ch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aude.ai/chats" TargetMode="External"/><Relationship Id="rId5" Type="http://schemas.openxmlformats.org/officeDocument/2006/relationships/hyperlink" Target="https://gemini.google.com/app" TargetMode="Externa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at.lmsy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33719" y="264641"/>
            <a:ext cx="18120066" cy="17987318"/>
            <a:chOff x="0" y="0"/>
            <a:chExt cx="24160088" cy="2398309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215" r="215"/>
            <a:stretch>
              <a:fillRect/>
            </a:stretch>
          </p:blipFill>
          <p:spPr>
            <a:xfrm>
              <a:off x="0" y="0"/>
              <a:ext cx="24160088" cy="2398309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923160" y="3063667"/>
            <a:ext cx="5570549" cy="123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9"/>
              </a:lnSpc>
              <a:spcBef>
                <a:spcPct val="0"/>
              </a:spcBef>
            </a:pPr>
            <a:r>
              <a:rPr lang="en-US" sz="7199">
                <a:solidFill>
                  <a:srgbClr val="FFFFFF"/>
                </a:solidFill>
                <a:latin typeface="Inter Bold"/>
              </a:rPr>
              <a:t>GPT-STORE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6" tooltip="https://chat.openai.com/gpts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606" y="4387055"/>
            <a:ext cx="6567185" cy="6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Open Sans"/>
              </a:rPr>
              <a:t>та штучний інтелект в освіті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33846" y="1328937"/>
            <a:ext cx="491543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НА ОСТАНОК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3846" y="2419747"/>
            <a:ext cx="60183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Корисні посилання...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33846" y="3501035"/>
            <a:ext cx="4780022" cy="2057002"/>
            <a:chOff x="0" y="0"/>
            <a:chExt cx="1258936" cy="5417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8936" cy="541762"/>
            </a:xfrm>
            <a:custGeom>
              <a:avLst/>
              <a:gdLst/>
              <a:ahLst/>
              <a:cxnLst/>
              <a:rect l="l" t="t" r="r" b="b"/>
              <a:pathLst>
                <a:path w="1258936" h="541762">
                  <a:moveTo>
                    <a:pt x="0" y="0"/>
                  </a:moveTo>
                  <a:lnTo>
                    <a:pt x="1258936" y="0"/>
                  </a:lnTo>
                  <a:lnTo>
                    <a:pt x="1258936" y="541762"/>
                  </a:lnTo>
                  <a:lnTo>
                    <a:pt x="0" y="541762"/>
                  </a:lnTo>
                  <a:close/>
                </a:path>
              </a:pathLst>
            </a:custGeom>
            <a:solidFill>
              <a:srgbClr val="EBF1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58936" cy="589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r>
                <a:rPr lang="en-US" sz="1963" u="sng">
                  <a:solidFill>
                    <a:srgbClr val="000000"/>
                  </a:solidFill>
                  <a:latin typeface="Open Sans Bold"/>
                  <a:hlinkClick r:id="rId3" tooltip="https://platform.openai.com/docs/guides/prompt-engineering"/>
                </a:rPr>
                <a:t>HTTPS://PLATFORM.OPENAI.COM/DOCS/GUIDES/PROMPT-ENGINEERING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33846" y="6786762"/>
            <a:ext cx="4780022" cy="2057002"/>
            <a:chOff x="0" y="0"/>
            <a:chExt cx="1258936" cy="5417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8936" cy="541762"/>
            </a:xfrm>
            <a:custGeom>
              <a:avLst/>
              <a:gdLst/>
              <a:ahLst/>
              <a:cxnLst/>
              <a:rect l="l" t="t" r="r" b="b"/>
              <a:pathLst>
                <a:path w="1258936" h="541762">
                  <a:moveTo>
                    <a:pt x="0" y="0"/>
                  </a:moveTo>
                  <a:lnTo>
                    <a:pt x="1258936" y="0"/>
                  </a:lnTo>
                  <a:lnTo>
                    <a:pt x="1258936" y="541762"/>
                  </a:lnTo>
                  <a:lnTo>
                    <a:pt x="0" y="541762"/>
                  </a:lnTo>
                  <a:close/>
                </a:path>
              </a:pathLst>
            </a:custGeom>
            <a:solidFill>
              <a:srgbClr val="EBF1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58936" cy="589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r>
                <a:rPr lang="en-US" sz="1963" u="sng">
                  <a:solidFill>
                    <a:srgbClr val="000000"/>
                  </a:solidFill>
                  <a:latin typeface="Open Sans Bold"/>
                  <a:hlinkClick r:id="rId4" tooltip="https://app.leonardo.ai"/>
                </a:rPr>
                <a:t>HTTPS://APP.LEONARDO.AI/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74131" y="6786762"/>
            <a:ext cx="4780022" cy="2057002"/>
            <a:chOff x="0" y="0"/>
            <a:chExt cx="1258936" cy="5417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8936" cy="541762"/>
            </a:xfrm>
            <a:custGeom>
              <a:avLst/>
              <a:gdLst/>
              <a:ahLst/>
              <a:cxnLst/>
              <a:rect l="l" t="t" r="r" b="b"/>
              <a:pathLst>
                <a:path w="1258936" h="541762">
                  <a:moveTo>
                    <a:pt x="0" y="0"/>
                  </a:moveTo>
                  <a:lnTo>
                    <a:pt x="1258936" y="0"/>
                  </a:lnTo>
                  <a:lnTo>
                    <a:pt x="1258936" y="541762"/>
                  </a:lnTo>
                  <a:lnTo>
                    <a:pt x="0" y="541762"/>
                  </a:lnTo>
                  <a:close/>
                </a:path>
              </a:pathLst>
            </a:custGeom>
            <a:solidFill>
              <a:srgbClr val="EBF1E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58936" cy="589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r>
                <a:rPr lang="en-US" sz="1963" u="sng">
                  <a:solidFill>
                    <a:srgbClr val="000000"/>
                  </a:solidFill>
                  <a:latin typeface="Open Sans Bold"/>
                  <a:hlinkClick r:id="rId5" tooltip="https://roadmap.sh/prompt-engineering"/>
                </a:rPr>
                <a:t>HTTPS://ROADMAP.SH/PROMPT-ENGINEERING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74131" y="3501035"/>
            <a:ext cx="4780022" cy="2057002"/>
            <a:chOff x="0" y="0"/>
            <a:chExt cx="1258936" cy="5417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8936" cy="541762"/>
            </a:xfrm>
            <a:custGeom>
              <a:avLst/>
              <a:gdLst/>
              <a:ahLst/>
              <a:cxnLst/>
              <a:rect l="l" t="t" r="r" b="b"/>
              <a:pathLst>
                <a:path w="1258936" h="541762">
                  <a:moveTo>
                    <a:pt x="0" y="0"/>
                  </a:moveTo>
                  <a:lnTo>
                    <a:pt x="1258936" y="0"/>
                  </a:lnTo>
                  <a:lnTo>
                    <a:pt x="1258936" y="541762"/>
                  </a:lnTo>
                  <a:lnTo>
                    <a:pt x="0" y="541762"/>
                  </a:lnTo>
                  <a:close/>
                </a:path>
              </a:pathLst>
            </a:custGeom>
            <a:solidFill>
              <a:srgbClr val="EBF1E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258936" cy="589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r>
                <a:rPr lang="en-US" sz="1963" u="sng">
                  <a:solidFill>
                    <a:srgbClr val="000000"/>
                  </a:solidFill>
                  <a:latin typeface="Open Sans Bold"/>
                  <a:hlinkClick r:id="rId6" tooltip="https://soundraw.io/create_music"/>
                </a:rPr>
                <a:t>HTTPS://SOUNDRAW.IO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997215" y="0"/>
            <a:ext cx="9621225" cy="10287000"/>
            <a:chOff x="0" y="0"/>
            <a:chExt cx="12828301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779" r="779"/>
            <a:stretch>
              <a:fillRect/>
            </a:stretch>
          </p:blipFill>
          <p:spPr>
            <a:xfrm>
              <a:off x="0" y="0"/>
              <a:ext cx="12828301" cy="1371600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70700" y="8957779"/>
            <a:ext cx="4549845" cy="1030058"/>
            <a:chOff x="0" y="0"/>
            <a:chExt cx="1198313" cy="2712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8313" cy="271291"/>
            </a:xfrm>
            <a:custGeom>
              <a:avLst/>
              <a:gdLst/>
              <a:ahLst/>
              <a:cxnLst/>
              <a:rect l="l" t="t" r="r" b="b"/>
              <a:pathLst>
                <a:path w="1198313" h="271291">
                  <a:moveTo>
                    <a:pt x="0" y="0"/>
                  </a:moveTo>
                  <a:lnTo>
                    <a:pt x="1198313" y="0"/>
                  </a:lnTo>
                  <a:lnTo>
                    <a:pt x="1198313" y="271291"/>
                  </a:lnTo>
                  <a:lnTo>
                    <a:pt x="0" y="271291"/>
                  </a:lnTo>
                  <a:close/>
                </a:path>
              </a:pathLst>
            </a:custGeom>
            <a:solidFill>
              <a:srgbClr val="EBF1E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198313" cy="318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r>
                <a:rPr lang="en-US" sz="1963" u="sng">
                  <a:solidFill>
                    <a:srgbClr val="000000"/>
                  </a:solidFill>
                  <a:latin typeface="Open Sans Bold"/>
                  <a:hlinkClick r:id="rId6" tooltip="https://www.grafiati.com/uk/"/>
                </a:rPr>
                <a:t>HTTPS://WWW.GRAFIATI.COM/UK/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15924" y="3800298"/>
            <a:ext cx="617255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ПОШУК ДЖЕРЕЛ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7" tooltip="https://chat.openai.com/g/g-bo0FiWLY7-consensus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0172" y="4852515"/>
            <a:ext cx="60183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Довічна проблема освітян та здобувачів освіти...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ru-UA" dirty="0"/>
          </a:p>
        </p:txBody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33719" y="404022"/>
            <a:ext cx="9621225" cy="9258300"/>
            <a:chOff x="0" y="0"/>
            <a:chExt cx="12828301" cy="123444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t="573" b="573"/>
            <a:stretch>
              <a:fillRect/>
            </a:stretch>
          </p:blipFill>
          <p:spPr>
            <a:xfrm>
              <a:off x="0" y="0"/>
              <a:ext cx="12828301" cy="1234440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515924" y="3828873"/>
            <a:ext cx="6172550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FFFFFF"/>
                </a:solidFill>
                <a:latin typeface="Inter Bold"/>
              </a:rPr>
              <a:t>РЕЗЮМЕ ДОКУМЕНТУ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 dirty="0">
                <a:solidFill>
                  <a:srgbClr val="000000"/>
                </a:solidFill>
                <a:latin typeface="Open Sans Bold"/>
                <a:hlinkClick r:id="rId6" tooltip="https://chat.openai.com/g/g-wmg5ljCXW-pdf-summarizer-and-translator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3048" y="4852515"/>
            <a:ext cx="60183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Чи є сенс самостійно продивляти усі джерела...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33719" y="514350"/>
            <a:ext cx="9621225" cy="9258300"/>
            <a:chOff x="0" y="0"/>
            <a:chExt cx="12828301" cy="123444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t="978" b="978"/>
            <a:stretch>
              <a:fillRect/>
            </a:stretch>
          </p:blipFill>
          <p:spPr>
            <a:xfrm>
              <a:off x="0" y="0"/>
              <a:ext cx="12828301" cy="1234440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781513" y="3782592"/>
            <a:ext cx="5641372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РЕЗЮМЕ ВІДЕО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6" tooltip="https://chat.openai.com/g/g-GvcYCKPIH-video-summarizer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7748" y="4820285"/>
            <a:ext cx="60183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Коли не має часу передивлятись відеоурок...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33719" y="0"/>
            <a:ext cx="9410944" cy="10287000"/>
            <a:chOff x="0" y="0"/>
            <a:chExt cx="12547926" cy="137160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t="838" b="838"/>
            <a:stretch>
              <a:fillRect/>
            </a:stretch>
          </p:blipFill>
          <p:spPr>
            <a:xfrm>
              <a:off x="0" y="0"/>
              <a:ext cx="12547926" cy="1371600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157224" y="3782592"/>
            <a:ext cx="712471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ПРОСТО МАШИНА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6" tooltip="https://chat.openai.com/g/g-n7Rs0IK86-grimoire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4753" y="4820285"/>
            <a:ext cx="731489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Коли код потрібно на завтра, а він вже піднятий на хостингу...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39204" y="5728438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33719" y="694804"/>
            <a:ext cx="9957638" cy="8897391"/>
            <a:chOff x="0" y="0"/>
            <a:chExt cx="13276851" cy="118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t="533" b="533"/>
            <a:stretch>
              <a:fillRect/>
            </a:stretch>
          </p:blipFill>
          <p:spPr>
            <a:xfrm>
              <a:off x="0" y="0"/>
              <a:ext cx="13276851" cy="11863189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274342" y="3764886"/>
            <a:ext cx="6809963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ЧАТ-МАТАПАРАТ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9204" y="5911838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6" tooltip="https://chat.openai.com/g/g-0S5FXLyFN-wolfram"/>
              </a:rPr>
              <a:t>MORE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6002" y="4820285"/>
            <a:ext cx="60183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Алгебра, геометрія, рахує навіть калорії...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33719" y="0"/>
            <a:ext cx="9363806" cy="10287000"/>
            <a:chOff x="0" y="0"/>
            <a:chExt cx="24661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6188" cy="2709333"/>
            </a:xfrm>
            <a:custGeom>
              <a:avLst/>
              <a:gdLst/>
              <a:ahLst/>
              <a:cxnLst/>
              <a:rect l="l" t="t" r="r" b="b"/>
              <a:pathLst>
                <a:path w="2466188" h="2709333">
                  <a:moveTo>
                    <a:pt x="0" y="0"/>
                  </a:moveTo>
                  <a:lnTo>
                    <a:pt x="2466188" y="0"/>
                  </a:lnTo>
                  <a:lnTo>
                    <a:pt x="24661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6618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41250" y="3676357"/>
            <a:ext cx="3321897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CВІЙ GPT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3048" y="4837991"/>
            <a:ext cx="6018302" cy="81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pen Sans"/>
              </a:rPr>
              <a:t>Коли ще потрібно щось зробити самостійно, особливо для потреб НУШ...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95784" y="837619"/>
            <a:ext cx="8039675" cy="857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5"/>
              </a:lnSpc>
            </a:pPr>
            <a:r>
              <a:rPr lang="en-US" sz="2204">
                <a:solidFill>
                  <a:srgbClr val="FFFFFF"/>
                </a:solidFill>
                <a:latin typeface="Open Sans"/>
              </a:rPr>
              <a:t>Я хочу створити гру-квест, в якій гравець (у моєму випадку це буде учень середньої школи) візьме на себе роль хороброго космічного рейнджера, першовідкривача і взагалі героя науково-повчальної історії. В тому сенсі, що труднощі, які ставитиме перед гравцем гра, розв'язуватимуться за допомогою знань в математиці та природничих науках: фізиці, біології, хімії, астрономії тощо. Це має бути цікава гра текстовий-квест, що розвиває, де за правильні відповіді пригода продовжиться, а неправильні відповіді коригуватимуться і пояснюватимуться з точки зору природознавства.</a:t>
            </a:r>
          </a:p>
          <a:p>
            <a:pPr algn="just">
              <a:lnSpc>
                <a:spcPts val="3085"/>
              </a:lnSpc>
            </a:pPr>
            <a:endParaRPr lang="en-US" sz="2204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3085"/>
              </a:lnSpc>
            </a:pPr>
            <a:r>
              <a:rPr lang="en-US" sz="2204">
                <a:solidFill>
                  <a:srgbClr val="FFFFFF"/>
                </a:solidFill>
                <a:latin typeface="Open Sans"/>
              </a:rPr>
              <a:t>Коли даєш гравцеві варіанти відповідей, лише одна має бути правильною (не позначай її, гравець має сам здогадатися), а решта мають призвести до кепських наслідків і пояснення помилки з наукової точки зору. </a:t>
            </a:r>
          </a:p>
          <a:p>
            <a:pPr algn="just">
              <a:lnSpc>
                <a:spcPts val="3085"/>
              </a:lnSpc>
            </a:pPr>
            <a:endParaRPr lang="en-US" sz="2204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3085"/>
              </a:lnSpc>
            </a:pPr>
            <a:r>
              <a:rPr lang="en-US" sz="2204">
                <a:solidFill>
                  <a:srgbClr val="FFFFFF"/>
                </a:solidFill>
                <a:latin typeface="Open Sans"/>
              </a:rPr>
              <a:t>Після пояснення, автоматично обери правильний варіант і продовж гру, видаючи слідуючий етап пригоди.</a:t>
            </a:r>
          </a:p>
          <a:p>
            <a:pPr algn="just">
              <a:lnSpc>
                <a:spcPts val="3085"/>
              </a:lnSpc>
            </a:pPr>
            <a:r>
              <a:rPr lang="en-US" sz="2204">
                <a:solidFill>
                  <a:srgbClr val="FFFFFF"/>
                </a:solidFill>
                <a:latin typeface="Open Sans"/>
              </a:rPr>
              <a:t>Май на увазі, текст повинна розуміти дитина молодшого шкільного віку. Не перебільшуй з об’ємом і складністю.</a:t>
            </a:r>
          </a:p>
          <a:p>
            <a:pPr algn="just">
              <a:lnSpc>
                <a:spcPts val="3085"/>
              </a:lnSpc>
              <a:spcBef>
                <a:spcPct val="0"/>
              </a:spcBef>
            </a:pPr>
            <a:endParaRPr lang="en-US" sz="2204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39276" y="5515967"/>
            <a:ext cx="2525991" cy="643964"/>
            <a:chOff x="0" y="0"/>
            <a:chExt cx="6463964" cy="1647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39276" y="3782592"/>
            <a:ext cx="2914661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GEMINI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39276" y="5699367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5" tooltip="https://gemini.google.com/app"/>
              </a:rPr>
              <a:t>MORE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42959" y="4802579"/>
            <a:ext cx="270729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Аналог від Google...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81005" y="5470786"/>
            <a:ext cx="2525991" cy="643964"/>
            <a:chOff x="0" y="0"/>
            <a:chExt cx="6463964" cy="1647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581077" y="3737417"/>
            <a:ext cx="2914661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CLOUDE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29544" y="5654192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6" tooltip="https://claude.ai/chats"/>
              </a:rPr>
              <a:t>MORE INFORMATION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88443" y="4820285"/>
            <a:ext cx="270729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Аналог від Anthropik...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619813" y="5515967"/>
            <a:ext cx="2525991" cy="643964"/>
            <a:chOff x="0" y="0"/>
            <a:chExt cx="6463964" cy="16478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2429313" y="3782592"/>
            <a:ext cx="3264514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MISTRAL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19813" y="5699367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7" tooltip="https://chat.mistral.ai/chat"/>
              </a:rPr>
              <a:t>MORE INFORMATION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19813" y="4802579"/>
            <a:ext cx="281097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Аналог від Mistral AI...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14371" y="8187151"/>
            <a:ext cx="2525991" cy="643964"/>
            <a:chOff x="0" y="0"/>
            <a:chExt cx="6463964" cy="16478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63964" cy="1647893"/>
            </a:xfrm>
            <a:custGeom>
              <a:avLst/>
              <a:gdLst/>
              <a:ahLst/>
              <a:cxnLst/>
              <a:rect l="l" t="t" r="r" b="b"/>
              <a:pathLst>
                <a:path w="6463964" h="1647893">
                  <a:moveTo>
                    <a:pt x="0" y="0"/>
                  </a:moveTo>
                  <a:lnTo>
                    <a:pt x="6463964" y="0"/>
                  </a:lnTo>
                  <a:lnTo>
                    <a:pt x="6463964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14371" y="1455885"/>
            <a:ext cx="14023653" cy="6437657"/>
          </a:xfrm>
          <a:custGeom>
            <a:avLst/>
            <a:gdLst/>
            <a:ahLst/>
            <a:cxnLst/>
            <a:rect l="l" t="t" r="r" b="b"/>
            <a:pathLst>
              <a:path w="14023653" h="6437657">
                <a:moveTo>
                  <a:pt x="0" y="0"/>
                </a:moveTo>
                <a:lnTo>
                  <a:pt x="14023652" y="0"/>
                </a:lnTo>
                <a:lnTo>
                  <a:pt x="14023652" y="6437656"/>
                </a:lnTo>
                <a:lnTo>
                  <a:pt x="0" y="6437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14371" y="8370552"/>
            <a:ext cx="2525991" cy="24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  <a:spcBef>
                <a:spcPct val="0"/>
              </a:spcBef>
            </a:pPr>
            <a:r>
              <a:rPr lang="en-US" sz="1463" u="sng">
                <a:solidFill>
                  <a:srgbClr val="000000"/>
                </a:solidFill>
                <a:latin typeface="Open Sans Bold"/>
                <a:hlinkClick r:id="rId4" tooltip="https://chat.lmsys.org"/>
              </a:rPr>
              <a:t>MORE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320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Inter Bold</vt:lpstr>
      <vt:lpstr>Open Sans Bold</vt:lpstr>
      <vt:lpstr>Calibri</vt:lpstr>
      <vt:lpstr>Open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Company Presentation</dc:title>
  <cp:lastModifiedBy>Виктор Кораблев</cp:lastModifiedBy>
  <cp:revision>2</cp:revision>
  <dcterms:created xsi:type="dcterms:W3CDTF">2006-08-16T00:00:00Z</dcterms:created>
  <dcterms:modified xsi:type="dcterms:W3CDTF">2024-02-28T01:18:15Z</dcterms:modified>
  <dc:identifier>DAF-BofvA2M</dc:identifier>
</cp:coreProperties>
</file>