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7" r:id="rId5"/>
    <p:sldId id="261" r:id="rId6"/>
    <p:sldId id="265" r:id="rId7"/>
    <p:sldId id="268" r:id="rId8"/>
    <p:sldId id="263" r:id="rId9"/>
    <p:sldId id="266" r:id="rId10"/>
    <p:sldId id="269" r:id="rId11"/>
    <p:sldId id="257" r:id="rId12"/>
    <p:sldId id="260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4C91"/>
    <a:srgbClr val="F88CAB"/>
    <a:srgbClr val="C71762"/>
    <a:srgbClr val="7BEEFD"/>
    <a:srgbClr val="03A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87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742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20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108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645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184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356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13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364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688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313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22B07-5428-4144-A4BC-3777161FA0AB}" type="datetimeFigureOut">
              <a:rPr lang="es-MX" smtClean="0"/>
              <a:t>29/10/2024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98A1E-DADA-44FE-A904-114133A8FE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7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14.jp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C71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Documento 7"/>
          <p:cNvSpPr/>
          <p:nvPr/>
        </p:nvSpPr>
        <p:spPr>
          <a:xfrm rot="5400000">
            <a:off x="6739070" y="1405072"/>
            <a:ext cx="6858000" cy="4047857"/>
          </a:xfrm>
          <a:prstGeom prst="flowChartDocument">
            <a:avLst/>
          </a:prstGeom>
          <a:solidFill>
            <a:srgbClr val="F88CAB"/>
          </a:solidFill>
          <a:ln>
            <a:solidFill>
              <a:srgbClr val="C717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196411" y="3011541"/>
            <a:ext cx="4520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 smtClean="0">
                <a:solidFill>
                  <a:schemeClr val="bg1">
                    <a:lumMod val="95000"/>
                  </a:schemeClr>
                </a:solidFill>
              </a:rPr>
              <a:t>¡Escanéame!</a:t>
            </a:r>
            <a:endParaRPr lang="es-MX" sz="6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27" y="1051134"/>
            <a:ext cx="4753596" cy="47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73722" y="1360240"/>
            <a:ext cx="667415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45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2000505000000020004" pitchFamily="2" charset="0"/>
            </a:endParaRPr>
          </a:p>
          <a:p>
            <a:r>
              <a:rPr lang="es-MX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Ejemplo mensualidad</a:t>
            </a:r>
          </a:p>
          <a:p>
            <a:r>
              <a:rPr lang="es-MX" sz="4500" dirty="0" smtClean="0">
                <a:solidFill>
                  <a:srgbClr val="C71762"/>
                </a:solidFill>
                <a:latin typeface="Montserrat" panose="02000505000000020004" pitchFamily="2" charset="0"/>
              </a:rPr>
              <a:t>Vida Mujer</a:t>
            </a:r>
            <a:endParaRPr lang="es-MX" sz="4500" dirty="0">
              <a:solidFill>
                <a:srgbClr val="C71762"/>
              </a:solidFill>
              <a:latin typeface="Montserrat" panose="02000505000000020004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27723" y="3530065"/>
            <a:ext cx="50734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MX" sz="3500" dirty="0">
              <a:solidFill>
                <a:srgbClr val="000000"/>
              </a:solidFill>
              <a:latin typeface="Montserrat" panose="02000505000000020004" pitchFamily="2" charset="0"/>
            </a:endParaRPr>
          </a:p>
          <a:p>
            <a:pPr algn="r"/>
            <a:r>
              <a:rPr lang="es-ES" sz="3500" dirty="0">
                <a:solidFill>
                  <a:srgbClr val="888888"/>
                </a:solidFill>
                <a:latin typeface="Montserrat" panose="02000505000000020004" pitchFamily="2" charset="0"/>
              </a:rPr>
              <a:t>25 años </a:t>
            </a:r>
            <a:r>
              <a:rPr lang="es-ES" sz="3500" dirty="0">
                <a:solidFill>
                  <a:srgbClr val="C71762"/>
                </a:solidFill>
                <a:latin typeface="Montserrat" panose="02000505000000020004" pitchFamily="2" charset="0"/>
              </a:rPr>
              <a:t>$</a:t>
            </a:r>
            <a:r>
              <a:rPr lang="es-ES" sz="3500" dirty="0" smtClean="0">
                <a:solidFill>
                  <a:srgbClr val="C71762"/>
                </a:solidFill>
                <a:latin typeface="Montserrat" panose="02000505000000020004" pitchFamily="2" charset="0"/>
              </a:rPr>
              <a:t>1,571</a:t>
            </a:r>
          </a:p>
          <a:p>
            <a:pPr algn="r"/>
            <a:r>
              <a:rPr lang="es-ES" sz="3500" dirty="0" smtClean="0">
                <a:solidFill>
                  <a:srgbClr val="888888"/>
                </a:solidFill>
                <a:latin typeface="Montserrat" panose="02000505000000020004" pitchFamily="2" charset="0"/>
              </a:rPr>
              <a:t>35 </a:t>
            </a:r>
            <a:r>
              <a:rPr lang="es-ES" sz="3500" dirty="0">
                <a:solidFill>
                  <a:srgbClr val="888888"/>
                </a:solidFill>
                <a:latin typeface="Montserrat" panose="02000505000000020004" pitchFamily="2" charset="0"/>
              </a:rPr>
              <a:t>años </a:t>
            </a:r>
            <a:r>
              <a:rPr lang="es-ES" sz="3500" dirty="0">
                <a:solidFill>
                  <a:srgbClr val="C71762"/>
                </a:solidFill>
                <a:latin typeface="Montserrat" panose="02000505000000020004" pitchFamily="2" charset="0"/>
              </a:rPr>
              <a:t>$</a:t>
            </a:r>
            <a:r>
              <a:rPr lang="es-ES" sz="3500" dirty="0" smtClean="0">
                <a:solidFill>
                  <a:srgbClr val="C71762"/>
                </a:solidFill>
                <a:latin typeface="Montserrat" panose="02000505000000020004" pitchFamily="2" charset="0"/>
              </a:rPr>
              <a:t>1,603</a:t>
            </a:r>
          </a:p>
          <a:p>
            <a:pPr algn="r"/>
            <a:r>
              <a:rPr lang="es-ES" sz="3500" dirty="0" smtClean="0">
                <a:solidFill>
                  <a:srgbClr val="888888"/>
                </a:solidFill>
                <a:latin typeface="Montserrat" panose="02000505000000020004" pitchFamily="2" charset="0"/>
              </a:rPr>
              <a:t>45 </a:t>
            </a:r>
            <a:r>
              <a:rPr lang="es-ES" sz="3500" dirty="0">
                <a:solidFill>
                  <a:srgbClr val="888888"/>
                </a:solidFill>
                <a:latin typeface="Montserrat" panose="02000505000000020004" pitchFamily="2" charset="0"/>
              </a:rPr>
              <a:t>años </a:t>
            </a:r>
            <a:r>
              <a:rPr lang="es-ES" sz="3500" dirty="0">
                <a:solidFill>
                  <a:srgbClr val="C71762"/>
                </a:solidFill>
                <a:latin typeface="Montserrat" panose="02000505000000020004" pitchFamily="2" charset="0"/>
              </a:rPr>
              <a:t>$1,714</a:t>
            </a:r>
            <a:endParaRPr lang="es-MX" sz="3500" dirty="0">
              <a:solidFill>
                <a:srgbClr val="C71762"/>
              </a:solidFill>
              <a:latin typeface="Montserrat" panose="02000505000000020004" pitchFamily="2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8753">
            <a:off x="4532267" y="-406731"/>
            <a:ext cx="1511644" cy="15243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36" y="-784599"/>
            <a:ext cx="1867325" cy="19181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06" y="-452469"/>
            <a:ext cx="1435427" cy="144813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69143">
            <a:off x="6807129" y="-473057"/>
            <a:ext cx="1308398" cy="168948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7348">
            <a:off x="9044730" y="-406261"/>
            <a:ext cx="1180585" cy="107400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0107">
            <a:off x="7846166" y="-468492"/>
            <a:ext cx="1511644" cy="152434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1369" flipH="1">
            <a:off x="1835061" y="-383082"/>
            <a:ext cx="1123953" cy="107400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3" y="-116818"/>
            <a:ext cx="1103411" cy="1113176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8058886" y="2684295"/>
            <a:ext cx="3558966" cy="3522846"/>
          </a:xfrm>
          <a:prstGeom prst="ellipse">
            <a:avLst/>
          </a:prstGeom>
          <a:solidFill>
            <a:srgbClr val="F88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3" r="28513"/>
          <a:stretch/>
        </p:blipFill>
        <p:spPr>
          <a:xfrm>
            <a:off x="8155138" y="1110581"/>
            <a:ext cx="3558966" cy="57526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8" y="6207141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55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10800000">
            <a:off x="0" y="-95250"/>
            <a:ext cx="12192000" cy="6963818"/>
          </a:xfrm>
          <a:prstGeom prst="rect">
            <a:avLst/>
          </a:prstGeom>
          <a:solidFill>
            <a:srgbClr val="C71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Documento 7"/>
          <p:cNvSpPr/>
          <p:nvPr/>
        </p:nvSpPr>
        <p:spPr>
          <a:xfrm rot="16200000">
            <a:off x="-1447799" y="1352550"/>
            <a:ext cx="6953250" cy="4057648"/>
          </a:xfrm>
          <a:prstGeom prst="flowChartDocument">
            <a:avLst/>
          </a:prstGeom>
          <a:solidFill>
            <a:srgbClr val="F88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-1176641" y="333584"/>
            <a:ext cx="6562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000" b="1" dirty="0" smtClean="0">
                <a:solidFill>
                  <a:schemeClr val="bg1">
                    <a:lumMod val="95000"/>
                  </a:schemeClr>
                </a:solidFill>
              </a:rPr>
              <a:t>Vida Mujer</a:t>
            </a:r>
            <a:endParaRPr lang="es-MX" sz="6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6435" y="1603396"/>
            <a:ext cx="29725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 smtClean="0">
                <a:solidFill>
                  <a:schemeClr val="bg1">
                    <a:lumMod val="95000"/>
                  </a:schemeClr>
                </a:solidFill>
              </a:rPr>
              <a:t>Sin Plan</a:t>
            </a:r>
            <a:endParaRPr lang="es-MX" sz="3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438858" y="1581050"/>
            <a:ext cx="29725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 smtClean="0">
                <a:solidFill>
                  <a:schemeClr val="bg1">
                    <a:lumMod val="95000"/>
                  </a:schemeClr>
                </a:solidFill>
              </a:rPr>
              <a:t>Con Plan</a:t>
            </a:r>
            <a:endParaRPr lang="es-MX" sz="3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487665" y="1677069"/>
            <a:ext cx="171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Apoyo económico ante cáncer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490462" y="5256652"/>
            <a:ext cx="230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Protección económica ante invalidez total o permanente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959664" y="3006480"/>
            <a:ext cx="115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Ahorro 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490462" y="2723747"/>
            <a:ext cx="2189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Protección económica a tus beneficiarios en caso de fallecimiento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948627" y="3983514"/>
            <a:ext cx="205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Adelanto de tu ahorro en caso de casarse entre el 4to y 5to año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498152" y="3916015"/>
            <a:ext cx="2035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Adelanto de tu ahorro en caso de adoptar o tener un hijo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948627" y="5256652"/>
            <a:ext cx="2521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Apoyo económico de hasta 5 veces tu suma asegurada en caso de enfermedad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60" y="5259000"/>
            <a:ext cx="681535" cy="8286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97" y="2932846"/>
            <a:ext cx="926672" cy="596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60" y="4043000"/>
            <a:ext cx="1005736" cy="71202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53" y="3980080"/>
            <a:ext cx="738230" cy="75177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49565" y1="5200" x2="49565" y2="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31" y="1645679"/>
            <a:ext cx="1222495" cy="6644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8" b="96854" l="10000" r="90000">
                        <a14:foregroundMark x1="39438" y1="33708" x2="39438" y2="33708"/>
                        <a14:foregroundMark x1="64607" y1="32472" x2="64607" y2="32472"/>
                        <a14:foregroundMark x1="63146" y1="87079" x2="63146" y2="87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95" y="2760342"/>
            <a:ext cx="814013" cy="81401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1667" y1="11644" x2="41667" y2="11644"/>
                        <a14:foregroundMark x1="12500" y1="54566" x2="12500" y2="54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88" y="5283338"/>
            <a:ext cx="661077" cy="8043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5373" y="2061053"/>
            <a:ext cx="2158798" cy="48271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61" y="333584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07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C71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Documento 7"/>
          <p:cNvSpPr/>
          <p:nvPr/>
        </p:nvSpPr>
        <p:spPr>
          <a:xfrm rot="5400000">
            <a:off x="6739070" y="1405072"/>
            <a:ext cx="6858000" cy="4047857"/>
          </a:xfrm>
          <a:prstGeom prst="flowChartDocument">
            <a:avLst/>
          </a:prstGeom>
          <a:solidFill>
            <a:srgbClr val="F88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196411" y="3011541"/>
            <a:ext cx="4520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 smtClean="0">
                <a:solidFill>
                  <a:schemeClr val="bg1">
                    <a:lumMod val="95000"/>
                  </a:schemeClr>
                </a:solidFill>
              </a:rPr>
              <a:t>¡Escanéame!</a:t>
            </a:r>
            <a:endParaRPr lang="es-MX" sz="6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27" y="1051134"/>
            <a:ext cx="4753596" cy="47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3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/>
          <a:stretch/>
        </p:blipFill>
        <p:spPr>
          <a:xfrm>
            <a:off x="-17092" y="0"/>
            <a:ext cx="9598708" cy="6858000"/>
          </a:xfrm>
          <a:prstGeom prst="rect">
            <a:avLst/>
          </a:prstGeom>
        </p:spPr>
      </p:pic>
      <p:sp>
        <p:nvSpPr>
          <p:cNvPr id="8" name="Documento 7"/>
          <p:cNvSpPr/>
          <p:nvPr/>
        </p:nvSpPr>
        <p:spPr>
          <a:xfrm rot="5400000">
            <a:off x="6063953" y="729954"/>
            <a:ext cx="6858000" cy="5398093"/>
          </a:xfrm>
          <a:prstGeom prst="flowChartDocument">
            <a:avLst/>
          </a:prstGeom>
          <a:solidFill>
            <a:srgbClr val="C71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7871051" y="1843950"/>
            <a:ext cx="342112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0" b="1" dirty="0" smtClean="0">
                <a:solidFill>
                  <a:schemeClr val="bg1">
                    <a:lumMod val="95000"/>
                  </a:schemeClr>
                </a:solidFill>
              </a:rPr>
              <a:t>Vida</a:t>
            </a:r>
          </a:p>
          <a:p>
            <a:r>
              <a:rPr lang="es-MX" sz="10000" b="1" dirty="0" smtClean="0">
                <a:solidFill>
                  <a:schemeClr val="bg1">
                    <a:lumMod val="95000"/>
                  </a:schemeClr>
                </a:solidFill>
              </a:rPr>
              <a:t>Mujer</a:t>
            </a:r>
            <a:endParaRPr lang="es-MX" sz="10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190">
            <a:off x="2940489" y="5887460"/>
            <a:ext cx="1511644" cy="15243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58" y="5509592"/>
            <a:ext cx="1867325" cy="19181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8" y="5841722"/>
            <a:ext cx="1435427" cy="14481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87" y="5453379"/>
            <a:ext cx="1308398" cy="16894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52" y="5887930"/>
            <a:ext cx="1180585" cy="10740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916">
            <a:off x="6254388" y="5825699"/>
            <a:ext cx="1511644" cy="152434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09" y="5678846"/>
            <a:ext cx="1123953" cy="107400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5" y="6177373"/>
            <a:ext cx="1103411" cy="11131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82" y="6070584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9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 rot="10800000">
            <a:off x="0" y="-105818"/>
            <a:ext cx="12192000" cy="6963818"/>
          </a:xfrm>
          <a:prstGeom prst="rect">
            <a:avLst/>
          </a:prstGeom>
          <a:solidFill>
            <a:srgbClr val="C71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/>
          <p:cNvSpPr/>
          <p:nvPr/>
        </p:nvSpPr>
        <p:spPr>
          <a:xfrm>
            <a:off x="7716012" y="-491059"/>
            <a:ext cx="7658100" cy="7734300"/>
          </a:xfrm>
          <a:prstGeom prst="ellipse">
            <a:avLst/>
          </a:prstGeom>
          <a:blipFill dpi="0" rotWithShape="1">
            <a:blip r:embed="rId2"/>
            <a:srcRect/>
            <a:stretch>
              <a:fillRect l="-37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678562" y="1201571"/>
            <a:ext cx="7087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6000" b="1" dirty="0">
                <a:solidFill>
                  <a:schemeClr val="bg1">
                    <a:lumMod val="95000"/>
                  </a:schemeClr>
                </a:solidFill>
              </a:rPr>
              <a:t>Reconocemos el reto que vives día a día.</a:t>
            </a:r>
            <a:endParaRPr lang="es-MX" sz="60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69167" y="3695352"/>
            <a:ext cx="6202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Como esposa, madre, profesionista, emprendedora, ama de casa, amiga e hija, entre muchos otros de tus roles.</a:t>
            </a:r>
            <a:endParaRPr lang="es-MX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Forma libre 19"/>
          <p:cNvSpPr/>
          <p:nvPr/>
        </p:nvSpPr>
        <p:spPr>
          <a:xfrm>
            <a:off x="-178636" y="-558895"/>
            <a:ext cx="947803" cy="3061672"/>
          </a:xfrm>
          <a:custGeom>
            <a:avLst/>
            <a:gdLst>
              <a:gd name="connsiteX0" fmla="*/ 111961 w 947803"/>
              <a:gd name="connsiteY0" fmla="*/ 3054445 h 3061672"/>
              <a:gd name="connsiteX1" fmla="*/ 931111 w 947803"/>
              <a:gd name="connsiteY1" fmla="*/ 1044670 h 3061672"/>
              <a:gd name="connsiteX2" fmla="*/ 616786 w 947803"/>
              <a:gd name="connsiteY2" fmla="*/ 206470 h 3061672"/>
              <a:gd name="connsiteX3" fmla="*/ 64336 w 947803"/>
              <a:gd name="connsiteY3" fmla="*/ 263620 h 3061672"/>
              <a:gd name="connsiteX4" fmla="*/ 111961 w 947803"/>
              <a:gd name="connsiteY4" fmla="*/ 3054445 h 306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803" h="3061672">
                <a:moveTo>
                  <a:pt x="111961" y="3054445"/>
                </a:moveTo>
                <a:cubicBezTo>
                  <a:pt x="256424" y="3184620"/>
                  <a:pt x="846974" y="1519332"/>
                  <a:pt x="931111" y="1044670"/>
                </a:cubicBezTo>
                <a:cubicBezTo>
                  <a:pt x="1015249" y="570007"/>
                  <a:pt x="761249" y="336645"/>
                  <a:pt x="616786" y="206470"/>
                </a:cubicBezTo>
                <a:cubicBezTo>
                  <a:pt x="472324" y="76295"/>
                  <a:pt x="153236" y="-212630"/>
                  <a:pt x="64336" y="263620"/>
                </a:cubicBezTo>
                <a:cubicBezTo>
                  <a:pt x="-24564" y="739870"/>
                  <a:pt x="-32502" y="2924270"/>
                  <a:pt x="111961" y="3054445"/>
                </a:cubicBezTo>
                <a:close/>
              </a:path>
            </a:pathLst>
          </a:custGeom>
          <a:solidFill>
            <a:srgbClr val="F88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97" y="5954960"/>
            <a:ext cx="1180585" cy="107400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8" y="6207141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7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 rot="10800000">
            <a:off x="0" y="-105818"/>
            <a:ext cx="12192000" cy="6963818"/>
          </a:xfrm>
          <a:prstGeom prst="rect">
            <a:avLst/>
          </a:prstGeom>
          <a:solidFill>
            <a:srgbClr val="C71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955864" y="1080129"/>
            <a:ext cx="416752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b="1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Vida </a:t>
            </a:r>
            <a:r>
              <a:rPr lang="es-ES" sz="2500" b="1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Mujer</a:t>
            </a:r>
            <a:r>
              <a:rPr lang="es-ES" sz="2500" b="1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®,</a:t>
            </a:r>
          </a:p>
          <a:p>
            <a:pPr algn="just"/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el </a:t>
            </a:r>
            <a:r>
              <a:rPr lang="es-ES" sz="16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seguro de vida de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Seguros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Monterrey New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York Life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porque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protege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tu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patrimonio </a:t>
            </a:r>
            <a:r>
              <a:rPr lang="es-ES" sz="16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y te brinda un atractivo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esquema de </a:t>
            </a:r>
            <a:r>
              <a:rPr lang="es-ES" sz="16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ahorro con el que podrás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materializar aquellas </a:t>
            </a:r>
            <a:r>
              <a:rPr lang="es-ES" sz="1600" dirty="0">
                <a:solidFill>
                  <a:schemeClr val="bg1">
                    <a:lumMod val="95000"/>
                  </a:schemeClr>
                </a:solidFill>
                <a:latin typeface="NYLICEffra-Regular"/>
              </a:rPr>
              <a:t>metas que te propongas.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926568" y="1311456"/>
            <a:ext cx="38967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  <a:latin typeface="AldaOT-Regular"/>
              </a:rPr>
              <a:t>Protección por </a:t>
            </a:r>
            <a:r>
              <a:rPr lang="es-MX" sz="2200" b="1" dirty="0" smtClean="0">
                <a:solidFill>
                  <a:schemeClr val="bg1"/>
                </a:solidFill>
                <a:latin typeface="AldaOT-Regular"/>
              </a:rPr>
              <a:t>fallecimiento</a:t>
            </a:r>
            <a:endParaRPr lang="es-MX" sz="2200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926568" y="2587654"/>
            <a:ext cx="4024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chemeClr val="bg1"/>
                </a:solidFill>
                <a:latin typeface="AldaOT-Regular"/>
              </a:rPr>
              <a:t>Protección </a:t>
            </a:r>
            <a:r>
              <a:rPr lang="es-MX" sz="2200" b="1" dirty="0" smtClean="0">
                <a:solidFill>
                  <a:schemeClr val="bg1"/>
                </a:solidFill>
                <a:latin typeface="AldaOT-Regular"/>
              </a:rPr>
              <a:t>por Cáncer femenino</a:t>
            </a:r>
            <a:endParaRPr lang="es-MX" sz="2200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942441" y="3960172"/>
            <a:ext cx="26356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b="1" dirty="0">
                <a:solidFill>
                  <a:schemeClr val="bg1"/>
                </a:solidFill>
                <a:latin typeface="AldaOT-Regular"/>
              </a:rPr>
              <a:t>Apoyo económico</a:t>
            </a:r>
            <a:endParaRPr lang="es-MX" sz="2200" b="1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942441" y="5236370"/>
            <a:ext cx="42495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  <a:latin typeface="AldaOT-Regular"/>
              </a:rPr>
              <a:t>Disposición de </a:t>
            </a:r>
            <a:r>
              <a:rPr lang="es-MX" sz="2200" b="1" dirty="0">
                <a:solidFill>
                  <a:schemeClr val="bg1"/>
                </a:solidFill>
                <a:latin typeface="AldaOT-Regular"/>
              </a:rPr>
              <a:t>ahorros</a:t>
            </a:r>
            <a:endParaRPr lang="es-MX" sz="2200" b="1" dirty="0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64" r="89796">
                        <a14:foregroundMark x1="48639" y1="56875" x2="48639" y2="56875"/>
                        <a14:foregroundMark x1="38435" y1="78750" x2="38435" y2="78750"/>
                        <a14:foregroundMark x1="41837" y1="35000" x2="41837" y2="35000"/>
                        <a14:foregroundMark x1="58503" y1="36250" x2="58503" y2="3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82" y="2471591"/>
            <a:ext cx="1222495" cy="664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087" y1="23828" x2="46087" y2="23828"/>
                        <a14:foregroundMark x1="65000" y1="36328" x2="65000" y2="36328"/>
                        <a14:foregroundMark x1="70109" y1="39063" x2="70109" y2="39063"/>
                        <a14:foregroundMark x1="51196" y1="38281" x2="51196" y2="38281"/>
                        <a14:foregroundMark x1="52500" y1="52539" x2="52500" y2="52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35" y="3817377"/>
            <a:ext cx="1232688" cy="6860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217" r="90000">
                        <a14:foregroundMark x1="45435" y1="17773" x2="45435" y2="1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35" y="4975774"/>
            <a:ext cx="1269460" cy="70648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18" b="96854" l="10000" r="90000">
                        <a14:foregroundMark x1="39438" y1="33708" x2="39438" y2="33708"/>
                        <a14:foregroundMark x1="64607" y1="32472" x2="64607" y2="32472"/>
                        <a14:foregroundMark x1="63146" y1="87079" x2="63146" y2="87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24" y="1120196"/>
            <a:ext cx="814013" cy="814013"/>
          </a:xfrm>
          <a:prstGeom prst="rect">
            <a:avLst/>
          </a:prstGeom>
        </p:spPr>
      </p:pic>
      <p:sp>
        <p:nvSpPr>
          <p:cNvPr id="20" name="Forma libre 19"/>
          <p:cNvSpPr/>
          <p:nvPr/>
        </p:nvSpPr>
        <p:spPr>
          <a:xfrm rot="16200000">
            <a:off x="12121251" y="5663459"/>
            <a:ext cx="947803" cy="1770229"/>
          </a:xfrm>
          <a:custGeom>
            <a:avLst/>
            <a:gdLst>
              <a:gd name="connsiteX0" fmla="*/ 111961 w 947803"/>
              <a:gd name="connsiteY0" fmla="*/ 3054445 h 3061672"/>
              <a:gd name="connsiteX1" fmla="*/ 931111 w 947803"/>
              <a:gd name="connsiteY1" fmla="*/ 1044670 h 3061672"/>
              <a:gd name="connsiteX2" fmla="*/ 616786 w 947803"/>
              <a:gd name="connsiteY2" fmla="*/ 206470 h 3061672"/>
              <a:gd name="connsiteX3" fmla="*/ 64336 w 947803"/>
              <a:gd name="connsiteY3" fmla="*/ 263620 h 3061672"/>
              <a:gd name="connsiteX4" fmla="*/ 111961 w 947803"/>
              <a:gd name="connsiteY4" fmla="*/ 3054445 h 306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803" h="3061672">
                <a:moveTo>
                  <a:pt x="111961" y="3054445"/>
                </a:moveTo>
                <a:cubicBezTo>
                  <a:pt x="256424" y="3184620"/>
                  <a:pt x="846974" y="1519332"/>
                  <a:pt x="931111" y="1044670"/>
                </a:cubicBezTo>
                <a:cubicBezTo>
                  <a:pt x="1015249" y="570007"/>
                  <a:pt x="761249" y="336645"/>
                  <a:pt x="616786" y="206470"/>
                </a:cubicBezTo>
                <a:cubicBezTo>
                  <a:pt x="472324" y="76295"/>
                  <a:pt x="153236" y="-212630"/>
                  <a:pt x="64336" y="263620"/>
                </a:cubicBezTo>
                <a:cubicBezTo>
                  <a:pt x="-24564" y="739870"/>
                  <a:pt x="-32502" y="2924270"/>
                  <a:pt x="111961" y="3054445"/>
                </a:cubicBezTo>
                <a:close/>
              </a:path>
            </a:pathLst>
          </a:custGeom>
          <a:solidFill>
            <a:srgbClr val="F88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redondeado 6"/>
          <p:cNvSpPr/>
          <p:nvPr/>
        </p:nvSpPr>
        <p:spPr>
          <a:xfrm>
            <a:off x="920222" y="3330244"/>
            <a:ext cx="4934797" cy="4674025"/>
          </a:xfrm>
          <a:prstGeom prst="roundRect">
            <a:avLst>
              <a:gd name="adj" fmla="val 22387"/>
            </a:avLst>
          </a:prstGeom>
          <a:blipFill dpi="0" rotWithShape="1">
            <a:blip r:embed="rId10"/>
            <a:srcRect/>
            <a:stretch>
              <a:fillRect l="-22000" t="-4000" r="-15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52" y="6117365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40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1012928" y="827951"/>
            <a:ext cx="3855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err="1" smtClean="0">
                <a:solidFill>
                  <a:srgbClr val="E44C91"/>
                </a:solidFill>
              </a:rPr>
              <a:t>Estadisticas</a:t>
            </a:r>
            <a:endParaRPr lang="es-MX" sz="6000" b="1" dirty="0">
              <a:solidFill>
                <a:srgbClr val="E44C9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190">
            <a:off x="4987395" y="6269342"/>
            <a:ext cx="1045253" cy="10540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33" y="6102684"/>
            <a:ext cx="1291195" cy="13263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3" y="6289801"/>
            <a:ext cx="992551" cy="10013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62" y="5975925"/>
            <a:ext cx="904715" cy="11682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28" y="6220579"/>
            <a:ext cx="816336" cy="7426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916">
            <a:off x="8285961" y="6238830"/>
            <a:ext cx="1045253" cy="10540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4560" y="6220579"/>
            <a:ext cx="777177" cy="74263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40" y="6522108"/>
            <a:ext cx="762973" cy="7697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12928" y="2625494"/>
            <a:ext cx="3208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Cifras reportadas por la </a:t>
            </a:r>
            <a:r>
              <a:rPr lang="es-ES" b="1" dirty="0">
                <a:solidFill>
                  <a:schemeClr val="bg1"/>
                </a:solidFill>
              </a:rPr>
              <a:t>OPS/OMS: </a:t>
            </a:r>
            <a:r>
              <a:rPr lang="es-ES" dirty="0">
                <a:solidFill>
                  <a:schemeClr val="bg1"/>
                </a:solidFill>
              </a:rPr>
              <a:t>cada año en las </a:t>
            </a:r>
            <a:r>
              <a:rPr lang="es-ES" dirty="0" smtClean="0">
                <a:solidFill>
                  <a:schemeClr val="bg1"/>
                </a:solidFill>
              </a:rPr>
              <a:t>Américas, </a:t>
            </a:r>
            <a:r>
              <a:rPr lang="es-ES" b="1" dirty="0" smtClean="0">
                <a:solidFill>
                  <a:srgbClr val="E44C91"/>
                </a:solidFill>
              </a:rPr>
              <a:t>más </a:t>
            </a:r>
            <a:r>
              <a:rPr lang="es-ES" b="1" dirty="0">
                <a:solidFill>
                  <a:srgbClr val="E44C91"/>
                </a:solidFill>
              </a:rPr>
              <a:t>de 462 mil mujeres son diagnosticadas </a:t>
            </a:r>
            <a:r>
              <a:rPr lang="es-ES" dirty="0">
                <a:solidFill>
                  <a:schemeClr val="bg1"/>
                </a:solidFill>
              </a:rPr>
              <a:t>con cáncer </a:t>
            </a:r>
            <a:r>
              <a:rPr lang="es-ES" dirty="0" smtClean="0">
                <a:solidFill>
                  <a:schemeClr val="bg1"/>
                </a:solidFill>
              </a:rPr>
              <a:t>de mama </a:t>
            </a:r>
            <a:r>
              <a:rPr lang="es-ES" dirty="0">
                <a:solidFill>
                  <a:schemeClr val="bg1"/>
                </a:solidFill>
              </a:rPr>
              <a:t>y </a:t>
            </a:r>
            <a:r>
              <a:rPr lang="es-ES" b="1" dirty="0">
                <a:solidFill>
                  <a:srgbClr val="E44C91"/>
                </a:solidFill>
              </a:rPr>
              <a:t>casi </a:t>
            </a:r>
            <a:r>
              <a:rPr lang="es-ES" b="1" dirty="0" smtClean="0">
                <a:solidFill>
                  <a:srgbClr val="E44C91"/>
                </a:solidFill>
              </a:rPr>
              <a:t>100mil mueren</a:t>
            </a:r>
            <a:r>
              <a:rPr lang="es-ES" dirty="0" smtClean="0">
                <a:solidFill>
                  <a:srgbClr val="C71762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a causa de esta enfermedad.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073593" y="2625495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Si las tendencias actuales continúan, </a:t>
            </a:r>
            <a:r>
              <a:rPr lang="es-ES" b="1" dirty="0">
                <a:solidFill>
                  <a:schemeClr val="bg1"/>
                </a:solidFill>
              </a:rPr>
              <a:t>para el año 2030 </a:t>
            </a:r>
            <a:r>
              <a:rPr lang="es-ES" dirty="0">
                <a:solidFill>
                  <a:schemeClr val="bg1"/>
                </a:solidFill>
              </a:rPr>
              <a:t>se </a:t>
            </a:r>
            <a:r>
              <a:rPr lang="es-ES" dirty="0" smtClean="0">
                <a:solidFill>
                  <a:schemeClr val="bg1"/>
                </a:solidFill>
              </a:rPr>
              <a:t>prevé que </a:t>
            </a:r>
            <a:r>
              <a:rPr lang="es-ES" dirty="0">
                <a:solidFill>
                  <a:schemeClr val="bg1"/>
                </a:solidFill>
              </a:rPr>
              <a:t>el número de </a:t>
            </a:r>
            <a:r>
              <a:rPr lang="es-ES" dirty="0" smtClean="0">
                <a:solidFill>
                  <a:schemeClr val="bg1"/>
                </a:solidFill>
              </a:rPr>
              <a:t>mujeres diagnosticadas </a:t>
            </a:r>
            <a:r>
              <a:rPr lang="es-ES" dirty="0">
                <a:solidFill>
                  <a:schemeClr val="bg1"/>
                </a:solidFill>
              </a:rPr>
              <a:t>con cáncer de </a:t>
            </a:r>
            <a:r>
              <a:rPr lang="es-ES" dirty="0" smtClean="0">
                <a:solidFill>
                  <a:schemeClr val="bg1"/>
                </a:solidFill>
              </a:rPr>
              <a:t>mama </a:t>
            </a:r>
            <a:r>
              <a:rPr lang="es-ES" sz="2500" b="1" dirty="0" smtClean="0">
                <a:solidFill>
                  <a:srgbClr val="E44C91"/>
                </a:solidFill>
              </a:rPr>
              <a:t>aumente </a:t>
            </a:r>
            <a:r>
              <a:rPr lang="es-ES" sz="2500" b="1" dirty="0">
                <a:solidFill>
                  <a:srgbClr val="E44C91"/>
                </a:solidFill>
              </a:rPr>
              <a:t>en un 34% en las Américas.</a:t>
            </a:r>
            <a:endParaRPr lang="es-MX" sz="2500" b="1" dirty="0">
              <a:solidFill>
                <a:srgbClr val="E44C9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571497" y="2625495"/>
            <a:ext cx="2984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En América Latina y el Caribe, </a:t>
            </a:r>
            <a:r>
              <a:rPr lang="es-ES" b="1" dirty="0">
                <a:solidFill>
                  <a:schemeClr val="bg1"/>
                </a:solidFill>
              </a:rPr>
              <a:t>el mayor porcentaje de </a:t>
            </a:r>
            <a:r>
              <a:rPr lang="es-ES" b="1" dirty="0" smtClean="0">
                <a:solidFill>
                  <a:schemeClr val="bg1"/>
                </a:solidFill>
              </a:rPr>
              <a:t>muertes por </a:t>
            </a:r>
            <a:r>
              <a:rPr lang="es-ES" b="1" dirty="0">
                <a:solidFill>
                  <a:schemeClr val="bg1"/>
                </a:solidFill>
              </a:rPr>
              <a:t>cáncer de mama ocurre en </a:t>
            </a:r>
            <a:r>
              <a:rPr lang="es-ES" b="1" dirty="0">
                <a:solidFill>
                  <a:srgbClr val="E44C91"/>
                </a:solidFill>
              </a:rPr>
              <a:t>mujeres menores de 65 </a:t>
            </a:r>
            <a:r>
              <a:rPr lang="es-ES" b="1" dirty="0" smtClean="0">
                <a:solidFill>
                  <a:srgbClr val="E44C91"/>
                </a:solidFill>
              </a:rPr>
              <a:t>años </a:t>
            </a:r>
            <a:r>
              <a:rPr lang="es-ES" dirty="0" smtClean="0">
                <a:solidFill>
                  <a:schemeClr val="bg1"/>
                </a:solidFill>
              </a:rPr>
              <a:t>(56</a:t>
            </a:r>
            <a:r>
              <a:rPr lang="es-ES" dirty="0">
                <a:solidFill>
                  <a:schemeClr val="bg1"/>
                </a:solidFill>
              </a:rPr>
              <a:t>%), en comparación con los Estados Unidos y Canadá (37%).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8" y="6207141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15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56148" y="2537886"/>
            <a:ext cx="10455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71762"/>
                </a:solidFill>
              </a:rPr>
              <a:t>En México, </a:t>
            </a:r>
            <a:r>
              <a:rPr lang="es-ES" sz="4000" b="1" dirty="0" smtClean="0">
                <a:solidFill>
                  <a:srgbClr val="C71762"/>
                </a:solidFill>
              </a:rPr>
              <a:t>el </a:t>
            </a:r>
            <a:r>
              <a:rPr lang="es-ES" sz="4000" b="1" dirty="0">
                <a:solidFill>
                  <a:srgbClr val="C71762"/>
                </a:solidFill>
              </a:rPr>
              <a:t>cáncer de </a:t>
            </a:r>
            <a:r>
              <a:rPr lang="es-ES" sz="4000" b="1" dirty="0" smtClean="0">
                <a:solidFill>
                  <a:srgbClr val="C71762"/>
                </a:solidFill>
              </a:rPr>
              <a:t>mama es </a:t>
            </a:r>
            <a:r>
              <a:rPr lang="es-ES" sz="4000" b="1" dirty="0">
                <a:solidFill>
                  <a:srgbClr val="C71762"/>
                </a:solidFill>
              </a:rPr>
              <a:t>la </a:t>
            </a:r>
            <a:r>
              <a:rPr lang="es-ES" sz="4000" b="1" dirty="0" smtClean="0">
                <a:solidFill>
                  <a:srgbClr val="C71762"/>
                </a:solidFill>
              </a:rPr>
              <a:t>primera</a:t>
            </a:r>
          </a:p>
          <a:p>
            <a:pPr algn="ctr"/>
            <a:r>
              <a:rPr lang="es-ES" sz="4000" b="1" dirty="0" smtClean="0">
                <a:solidFill>
                  <a:srgbClr val="C71762"/>
                </a:solidFill>
              </a:rPr>
              <a:t>causa </a:t>
            </a:r>
            <a:r>
              <a:rPr lang="es-ES" sz="4000" b="1" dirty="0">
                <a:solidFill>
                  <a:srgbClr val="C71762"/>
                </a:solidFill>
              </a:rPr>
              <a:t>de muerte por tumor maligno </a:t>
            </a:r>
            <a:r>
              <a:rPr lang="es-ES" sz="4000" b="1" dirty="0" smtClean="0">
                <a:solidFill>
                  <a:srgbClr val="C71762"/>
                </a:solidFill>
              </a:rPr>
              <a:t>en </a:t>
            </a:r>
            <a:r>
              <a:rPr lang="es-MX" sz="4000" b="1" dirty="0" smtClean="0">
                <a:solidFill>
                  <a:srgbClr val="C71762"/>
                </a:solidFill>
              </a:rPr>
              <a:t>la mujer</a:t>
            </a:r>
            <a:r>
              <a:rPr lang="es-MX" sz="4000" b="1" dirty="0">
                <a:solidFill>
                  <a:srgbClr val="C71762"/>
                </a:solidFill>
              </a:rPr>
              <a:t>.</a:t>
            </a:r>
            <a:endParaRPr lang="es-MX" sz="4000" b="1" dirty="0">
              <a:solidFill>
                <a:srgbClr val="C7176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190">
            <a:off x="4987395" y="6269342"/>
            <a:ext cx="1045253" cy="10540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33" y="6102684"/>
            <a:ext cx="1291195" cy="13263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3" y="6289801"/>
            <a:ext cx="992551" cy="10013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62" y="5975925"/>
            <a:ext cx="904715" cy="11682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28" y="6220579"/>
            <a:ext cx="816336" cy="7426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916">
            <a:off x="8285961" y="6238830"/>
            <a:ext cx="1045253" cy="10540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4560" y="6220579"/>
            <a:ext cx="777177" cy="74263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40" y="6522108"/>
            <a:ext cx="762973" cy="7697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72" y="423286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1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/>
          <p:cNvSpPr/>
          <p:nvPr/>
        </p:nvSpPr>
        <p:spPr>
          <a:xfrm>
            <a:off x="-1290040" y="-383943"/>
            <a:ext cx="7658100" cy="7734300"/>
          </a:xfrm>
          <a:prstGeom prst="ellipse">
            <a:avLst/>
          </a:prstGeom>
          <a:blipFill dpi="0" rotWithShape="1">
            <a:blip r:embed="rId2"/>
            <a:srcRect/>
            <a:stretch>
              <a:fillRect l="-37000" t="-52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6593748" y="3764417"/>
            <a:ext cx="50372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MX" sz="28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2000505000000020004" pitchFamily="2" charset="0"/>
            </a:endParaRPr>
          </a:p>
          <a:p>
            <a:pPr algn="r"/>
            <a:r>
              <a:rPr lang="es-MX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Cada </a:t>
            </a:r>
            <a:r>
              <a:rPr lang="es-MX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añ̃o</a:t>
            </a:r>
            <a:r>
              <a:rPr lang="es-MX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 se registran </a:t>
            </a:r>
            <a:r>
              <a:rPr lang="es-MX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má́s</a:t>
            </a:r>
            <a:r>
              <a:rPr lang="es-MX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 de </a:t>
            </a:r>
            <a:r>
              <a:rPr lang="es-MX" sz="2800" dirty="0" smtClean="0">
                <a:solidFill>
                  <a:srgbClr val="C71762"/>
                </a:solidFill>
                <a:latin typeface="Montserrat" panose="02000505000000020004" pitchFamily="2" charset="0"/>
              </a:rPr>
              <a:t>13,700 nuevos casos</a:t>
            </a:r>
            <a:r>
              <a:rPr lang="es-MX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 en nuestro </a:t>
            </a:r>
            <a:r>
              <a:rPr lang="es-MX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país</a:t>
            </a:r>
            <a:r>
              <a:rPr lang="es-MX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.</a:t>
            </a:r>
          </a:p>
          <a:p>
            <a:pPr algn="r"/>
            <a:endParaRPr lang="es-MX" sz="28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2000505000000020004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5339">
            <a:off x="4823765" y="-372090"/>
            <a:ext cx="1045253" cy="10540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03" y="-538748"/>
            <a:ext cx="1291195" cy="13263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73" y="-351631"/>
            <a:ext cx="992551" cy="10013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2456">
            <a:off x="7103170" y="-336144"/>
            <a:ext cx="904715" cy="11682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1266">
            <a:off x="9027356" y="-90945"/>
            <a:ext cx="816336" cy="7426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8693">
            <a:off x="8122331" y="-402602"/>
            <a:ext cx="1045253" cy="10540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17099" flipH="1">
            <a:off x="1994928" y="-162004"/>
            <a:ext cx="777177" cy="74263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10" y="-119324"/>
            <a:ext cx="762973" cy="7697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495381" y="1236438"/>
            <a:ext cx="50734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MX" sz="2800" dirty="0">
              <a:solidFill>
                <a:srgbClr val="000000"/>
              </a:solidFill>
              <a:latin typeface="Montserrat" panose="02000505000000020004" pitchFamily="2" charset="0"/>
            </a:endParaRPr>
          </a:p>
          <a:p>
            <a:pPr algn="r"/>
            <a:r>
              <a:rPr lang="es-MX" sz="2800" dirty="0">
                <a:solidFill>
                  <a:srgbClr val="888888"/>
                </a:solidFill>
                <a:latin typeface="Montserrat" panose="02000505000000020004" pitchFamily="2" charset="0"/>
              </a:rPr>
              <a:t>Actualmente</a:t>
            </a:r>
            <a:r>
              <a:rPr lang="es-MX" sz="2800" dirty="0" smtClean="0">
                <a:solidFill>
                  <a:srgbClr val="888888"/>
                </a:solidFill>
                <a:latin typeface="Montserrat" panose="02000505000000020004" pitchFamily="2" charset="0"/>
              </a:rPr>
              <a:t>, el </a:t>
            </a:r>
            <a:r>
              <a:rPr lang="es-MX" sz="2800" dirty="0" smtClean="0">
                <a:solidFill>
                  <a:srgbClr val="C71762"/>
                </a:solidFill>
                <a:latin typeface="Montserrat" panose="02000505000000020004" pitchFamily="2" charset="0"/>
              </a:rPr>
              <a:t>90% de los casos</a:t>
            </a:r>
            <a:r>
              <a:rPr lang="es-MX" sz="2800" dirty="0" smtClean="0">
                <a:solidFill>
                  <a:srgbClr val="9D2348"/>
                </a:solidFill>
                <a:latin typeface="Montserrat" panose="02000505000000020004" pitchFamily="2" charset="0"/>
              </a:rPr>
              <a:t> </a:t>
            </a:r>
            <a:r>
              <a:rPr lang="es-MX" sz="2800" dirty="0" smtClean="0">
                <a:solidFill>
                  <a:srgbClr val="888888"/>
                </a:solidFill>
                <a:latin typeface="Montserrat" panose="02000505000000020004" pitchFamily="2" charset="0"/>
              </a:rPr>
              <a:t>de </a:t>
            </a:r>
            <a:r>
              <a:rPr lang="es-MX" sz="2800" dirty="0" err="1" smtClean="0">
                <a:solidFill>
                  <a:srgbClr val="888888"/>
                </a:solidFill>
                <a:latin typeface="Montserrat" panose="02000505000000020004" pitchFamily="2" charset="0"/>
              </a:rPr>
              <a:t>cá́ncer</a:t>
            </a:r>
            <a:r>
              <a:rPr lang="es-MX" sz="2800" dirty="0" smtClean="0">
                <a:solidFill>
                  <a:srgbClr val="888888"/>
                </a:solidFill>
                <a:latin typeface="Montserrat" panose="02000505000000020004" pitchFamily="2" charset="0"/>
              </a:rPr>
              <a:t> de mama en </a:t>
            </a:r>
            <a:r>
              <a:rPr lang="es-MX" sz="2800" dirty="0" err="1" smtClean="0">
                <a:solidFill>
                  <a:srgbClr val="888888"/>
                </a:solidFill>
                <a:latin typeface="Montserrat" panose="02000505000000020004" pitchFamily="2" charset="0"/>
              </a:rPr>
              <a:t>México</a:t>
            </a:r>
            <a:r>
              <a:rPr lang="es-MX" sz="2800" dirty="0" smtClean="0">
                <a:solidFill>
                  <a:srgbClr val="888888"/>
                </a:solidFill>
                <a:latin typeface="Montserrat" panose="02000505000000020004" pitchFamily="2" charset="0"/>
              </a:rPr>
              <a:t> se detectan en etapas tardías</a:t>
            </a:r>
            <a:r>
              <a:rPr lang="es-MX" sz="2800" dirty="0">
                <a:solidFill>
                  <a:srgbClr val="888888"/>
                </a:solidFill>
                <a:latin typeface="Montserrat" panose="02000505000000020004" pitchFamily="2" charset="0"/>
              </a:rPr>
              <a:t>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009" y="6011186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4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cumento 7"/>
          <p:cNvSpPr/>
          <p:nvPr/>
        </p:nvSpPr>
        <p:spPr>
          <a:xfrm rot="5400000">
            <a:off x="5333289" y="-710"/>
            <a:ext cx="6858000" cy="6859426"/>
          </a:xfrm>
          <a:prstGeom prst="flowChartDocumen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5173">
            <a:off x="11283803" y="-330530"/>
            <a:ext cx="1511644" cy="152434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8745" y="5491072"/>
            <a:ext cx="1123953" cy="10740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57" y="6158156"/>
            <a:ext cx="1103411" cy="11131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00957" y="1242917"/>
            <a:ext cx="504541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300" dirty="0" smtClean="0">
                <a:solidFill>
                  <a:schemeClr val="bg1"/>
                </a:solidFill>
                <a:latin typeface="AdelleSans-Regular"/>
              </a:rPr>
              <a:t>En </a:t>
            </a:r>
            <a:r>
              <a:rPr lang="es-ES" sz="2300" dirty="0" smtClean="0">
                <a:solidFill>
                  <a:schemeClr val="bg1"/>
                </a:solidFill>
                <a:latin typeface="AdelleSans-Regular"/>
              </a:rPr>
              <a:t>el </a:t>
            </a:r>
            <a:r>
              <a:rPr lang="es-ES" sz="2300" dirty="0">
                <a:solidFill>
                  <a:schemeClr val="bg1"/>
                </a:solidFill>
                <a:latin typeface="AdelleSans-Regular"/>
              </a:rPr>
              <a:t>2020 se registraron </a:t>
            </a:r>
            <a:r>
              <a:rPr lang="es-ES" sz="2300" b="1" dirty="0">
                <a:solidFill>
                  <a:srgbClr val="E42D92"/>
                </a:solidFill>
                <a:latin typeface="AdelleSans-Regular"/>
              </a:rPr>
              <a:t>2 mil 52</a:t>
            </a:r>
            <a:r>
              <a:rPr lang="es-ES" sz="2300" dirty="0">
                <a:solidFill>
                  <a:srgbClr val="E42D92"/>
                </a:solidFill>
                <a:latin typeface="AdelleSans-Regular"/>
              </a:rPr>
              <a:t> </a:t>
            </a:r>
            <a:r>
              <a:rPr lang="es-ES" sz="2300" dirty="0">
                <a:solidFill>
                  <a:schemeClr val="bg1"/>
                </a:solidFill>
                <a:latin typeface="AdelleSans-Regular"/>
              </a:rPr>
              <a:t>casos nuevos y </a:t>
            </a:r>
            <a:r>
              <a:rPr lang="es-ES" sz="2300" b="1" dirty="0">
                <a:solidFill>
                  <a:srgbClr val="E42D92"/>
                </a:solidFill>
                <a:latin typeface="AdelleSans-Regular"/>
              </a:rPr>
              <a:t>7 mil 785 </a:t>
            </a:r>
            <a:r>
              <a:rPr lang="es-ES" sz="2300" dirty="0">
                <a:solidFill>
                  <a:schemeClr val="bg1"/>
                </a:solidFill>
                <a:latin typeface="AdelleSans-Regular"/>
              </a:rPr>
              <a:t>defunciones en el país, con una tasa de </a:t>
            </a:r>
            <a:r>
              <a:rPr lang="es-ES" sz="2300" b="1" dirty="0" smtClean="0">
                <a:solidFill>
                  <a:srgbClr val="E42D92"/>
                </a:solidFill>
                <a:latin typeface="AdelleSans-Regular"/>
              </a:rPr>
              <a:t>20.4</a:t>
            </a:r>
            <a:r>
              <a:rPr lang="es-ES" sz="2300" dirty="0" smtClean="0">
                <a:solidFill>
                  <a:srgbClr val="E42D92"/>
                </a:solidFill>
                <a:latin typeface="AdelleSans-Regular"/>
              </a:rPr>
              <a:t> </a:t>
            </a:r>
            <a:r>
              <a:rPr lang="es-ES" sz="2300" dirty="0" smtClean="0">
                <a:solidFill>
                  <a:schemeClr val="bg1"/>
                </a:solidFill>
                <a:latin typeface="AdelleSans-Regular"/>
              </a:rPr>
              <a:t>muertes </a:t>
            </a:r>
            <a:r>
              <a:rPr lang="es-ES" sz="2300" dirty="0">
                <a:solidFill>
                  <a:schemeClr val="bg1"/>
                </a:solidFill>
                <a:latin typeface="AdelleSans-Regular"/>
              </a:rPr>
              <a:t>por 100 mil mujeres de 25 años y más. El promedio de edad de ocurrencia de </a:t>
            </a:r>
            <a:r>
              <a:rPr lang="es-ES" sz="2300" dirty="0" smtClean="0">
                <a:solidFill>
                  <a:schemeClr val="bg1"/>
                </a:solidFill>
                <a:latin typeface="AdelleSans-Regular"/>
              </a:rPr>
              <a:t>las defunciones </a:t>
            </a:r>
            <a:r>
              <a:rPr lang="es-ES" sz="2300" dirty="0">
                <a:solidFill>
                  <a:schemeClr val="bg1"/>
                </a:solidFill>
                <a:latin typeface="AdelleSans-Regular"/>
              </a:rPr>
              <a:t>fue de </a:t>
            </a:r>
            <a:r>
              <a:rPr lang="es-ES" sz="2300" b="1" dirty="0">
                <a:solidFill>
                  <a:srgbClr val="E42D92"/>
                </a:solidFill>
                <a:latin typeface="AdelleSans-Bold"/>
              </a:rPr>
              <a:t>56 </a:t>
            </a:r>
            <a:r>
              <a:rPr lang="es-ES" sz="2300" b="1" dirty="0" smtClean="0">
                <a:solidFill>
                  <a:srgbClr val="E42D92"/>
                </a:solidFill>
                <a:latin typeface="AdelleSans-Bold"/>
              </a:rPr>
              <a:t>años.</a:t>
            </a:r>
            <a:endParaRPr lang="es-MX" sz="2300" dirty="0"/>
          </a:p>
        </p:txBody>
      </p:sp>
      <p:sp>
        <p:nvSpPr>
          <p:cNvPr id="3" name="CuadroTexto 2"/>
          <p:cNvSpPr txBox="1"/>
          <p:nvPr/>
        </p:nvSpPr>
        <p:spPr>
          <a:xfrm>
            <a:off x="7788822" y="4219771"/>
            <a:ext cx="385755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bg1"/>
                </a:solidFill>
              </a:rPr>
              <a:t>Las entidades con mayor mortalidad por cáncer</a:t>
            </a:r>
          </a:p>
          <a:p>
            <a:pPr algn="r"/>
            <a:r>
              <a:rPr lang="es-ES" sz="1400" dirty="0">
                <a:solidFill>
                  <a:schemeClr val="bg1"/>
                </a:solidFill>
              </a:rPr>
              <a:t>de mama para el año 2020 fueron los estados </a:t>
            </a:r>
            <a:r>
              <a:rPr lang="es-ES" sz="1400" dirty="0" smtClean="0">
                <a:solidFill>
                  <a:schemeClr val="bg1"/>
                </a:solidFill>
              </a:rPr>
              <a:t>de:</a:t>
            </a:r>
            <a:endParaRPr lang="es-ES" sz="1400" dirty="0">
              <a:solidFill>
                <a:schemeClr val="bg1"/>
              </a:solidFill>
            </a:endParaRPr>
          </a:p>
          <a:p>
            <a:pPr algn="r"/>
            <a:r>
              <a:rPr lang="es-ES" b="1" dirty="0">
                <a:solidFill>
                  <a:schemeClr val="bg1"/>
                </a:solidFill>
              </a:rPr>
              <a:t>Nuevo </a:t>
            </a:r>
            <a:r>
              <a:rPr lang="es-ES" b="1" dirty="0" smtClean="0">
                <a:solidFill>
                  <a:schemeClr val="bg1"/>
                </a:solidFill>
              </a:rPr>
              <a:t>León</a:t>
            </a:r>
          </a:p>
          <a:p>
            <a:pPr algn="r"/>
            <a:r>
              <a:rPr lang="es-ES" b="1" dirty="0" smtClean="0">
                <a:solidFill>
                  <a:schemeClr val="bg1"/>
                </a:solidFill>
              </a:rPr>
              <a:t>Colima </a:t>
            </a:r>
          </a:p>
          <a:p>
            <a:pPr algn="r"/>
            <a:r>
              <a:rPr lang="es-ES" b="1" dirty="0" smtClean="0">
                <a:solidFill>
                  <a:schemeClr val="bg1"/>
                </a:solidFill>
              </a:rPr>
              <a:t>Chihuahua</a:t>
            </a:r>
          </a:p>
          <a:p>
            <a:pPr algn="r"/>
            <a:r>
              <a:rPr lang="es-ES" b="1" dirty="0" smtClean="0">
                <a:solidFill>
                  <a:schemeClr val="bg1"/>
                </a:solidFill>
              </a:rPr>
              <a:t>Coahuila </a:t>
            </a:r>
          </a:p>
          <a:p>
            <a:pPr algn="r"/>
            <a:r>
              <a:rPr lang="es-ES" b="1" dirty="0" smtClean="0">
                <a:solidFill>
                  <a:schemeClr val="bg1"/>
                </a:solidFill>
              </a:rPr>
              <a:t>Sonora 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0" y="1188777"/>
            <a:ext cx="7286732" cy="496937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925" y="6202467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63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cumento 7"/>
          <p:cNvSpPr/>
          <p:nvPr/>
        </p:nvSpPr>
        <p:spPr>
          <a:xfrm>
            <a:off x="0" y="0"/>
            <a:ext cx="12192000" cy="3783436"/>
          </a:xfrm>
          <a:prstGeom prst="flowChartDocument">
            <a:avLst/>
          </a:prstGeom>
          <a:solidFill>
            <a:srgbClr val="F88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4110624" y="2113857"/>
            <a:ext cx="36954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6000" b="1" dirty="0" smtClean="0">
                <a:solidFill>
                  <a:schemeClr val="bg1"/>
                </a:solidFill>
              </a:rPr>
              <a:t>Testimonio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918483" y="3787655"/>
            <a:ext cx="20441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rgbClr val="E44C91"/>
                </a:solidFill>
              </a:rPr>
              <a:t>Video</a:t>
            </a:r>
            <a:endParaRPr lang="es-MX" sz="6000" b="1" dirty="0">
              <a:solidFill>
                <a:srgbClr val="E44C9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190">
            <a:off x="4426389" y="5868940"/>
            <a:ext cx="1511644" cy="15243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58" y="5491072"/>
            <a:ext cx="1867325" cy="19181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28" y="5823202"/>
            <a:ext cx="1435427" cy="14481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87" y="5434859"/>
            <a:ext cx="1308398" cy="168948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52" y="5869410"/>
            <a:ext cx="1180585" cy="107400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916">
            <a:off x="7740288" y="5807179"/>
            <a:ext cx="1511644" cy="152434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5409" y="5660326"/>
            <a:ext cx="1123953" cy="10740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65" y="6158853"/>
            <a:ext cx="1103411" cy="11131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8" y="6207141"/>
            <a:ext cx="902786" cy="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399</Words>
  <Application>Microsoft Office PowerPoint</Application>
  <PresentationFormat>Panorámica</PresentationFormat>
  <Paragraphs>49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AdelleSans-Bold</vt:lpstr>
      <vt:lpstr>AdelleSans-Regular</vt:lpstr>
      <vt:lpstr>AldaOT-Regular</vt:lpstr>
      <vt:lpstr>Arial</vt:lpstr>
      <vt:lpstr>Calibri</vt:lpstr>
      <vt:lpstr>Calibri Light</vt:lpstr>
      <vt:lpstr>Montserrat</vt:lpstr>
      <vt:lpstr>NYLICEffra-Regular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Veronica Ruiz</dc:creator>
  <cp:lastModifiedBy>Veronica Ruiz</cp:lastModifiedBy>
  <cp:revision>29</cp:revision>
  <dcterms:created xsi:type="dcterms:W3CDTF">2024-10-11T19:44:14Z</dcterms:created>
  <dcterms:modified xsi:type="dcterms:W3CDTF">2024-10-29T18:37:53Z</dcterms:modified>
</cp:coreProperties>
</file>