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Lst>
  <p:sldIdLst>
    <p:sldId id="264" r:id="rId2"/>
    <p:sldId id="267" r:id="rId3"/>
    <p:sldId id="265" r:id="rId4"/>
    <p:sldId id="266" r:id="rId5"/>
    <p:sldId id="256" r:id="rId6"/>
    <p:sldId id="257" r:id="rId7"/>
    <p:sldId id="258" r:id="rId8"/>
    <p:sldId id="259" r:id="rId9"/>
    <p:sldId id="260" r:id="rId10"/>
    <p:sldId id="261" r:id="rId11"/>
    <p:sldId id="262"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100" d="100"/>
          <a:sy n="100" d="100"/>
        </p:scale>
        <p:origin x="78"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F7C12D-21B4-734F-841C-4081E05E662F}" type="doc">
      <dgm:prSet loTypeId="urn:microsoft.com/office/officeart/2005/8/layout/pyramid2" loCatId="" qsTypeId="urn:microsoft.com/office/officeart/2005/8/quickstyle/simple1" qsCatId="simple" csTypeId="urn:microsoft.com/office/officeart/2005/8/colors/accent1_2" csCatId="accent1" phldr="1"/>
      <dgm:spPr/>
      <dgm:t>
        <a:bodyPr/>
        <a:lstStyle/>
        <a:p>
          <a:endParaRPr lang="es-ES"/>
        </a:p>
      </dgm:t>
    </dgm:pt>
    <dgm:pt modelId="{61A53097-51F4-5543-B5FB-1402F3FD1D0B}">
      <dgm:prSet/>
      <dgm:spPr>
        <a:noFill/>
        <a:ln>
          <a:solidFill>
            <a:schemeClr val="accent3">
              <a:lumMod val="60000"/>
              <a:lumOff val="40000"/>
            </a:schemeClr>
          </a:solidFill>
        </a:ln>
      </dgm:spPr>
      <dgm:t>
        <a:bodyPr/>
        <a:lstStyle/>
        <a:p>
          <a:r>
            <a:rPr lang="es-MX" dirty="0">
              <a:solidFill>
                <a:schemeClr val="tx1"/>
              </a:solidFill>
            </a:rPr>
            <a:t>Utilizar las palabras adecuadas</a:t>
          </a:r>
        </a:p>
      </dgm:t>
    </dgm:pt>
    <dgm:pt modelId="{A827AB08-64B4-5D47-B1E4-C034C004C703}" type="parTrans" cxnId="{3E0A2E70-FF85-1B40-BD72-4834E07D5B03}">
      <dgm:prSet/>
      <dgm:spPr/>
      <dgm:t>
        <a:bodyPr/>
        <a:lstStyle/>
        <a:p>
          <a:endParaRPr lang="es-ES"/>
        </a:p>
      </dgm:t>
    </dgm:pt>
    <dgm:pt modelId="{40DF24F5-FC42-454B-9E8D-5F7C2EC93CE4}" type="sibTrans" cxnId="{3E0A2E70-FF85-1B40-BD72-4834E07D5B03}">
      <dgm:prSet/>
      <dgm:spPr/>
      <dgm:t>
        <a:bodyPr/>
        <a:lstStyle/>
        <a:p>
          <a:endParaRPr lang="es-ES"/>
        </a:p>
      </dgm:t>
    </dgm:pt>
    <dgm:pt modelId="{6AC56AEC-E873-2942-B708-50DE56C95E9E}">
      <dgm:prSet/>
      <dgm:spPr>
        <a:noFill/>
        <a:ln>
          <a:solidFill>
            <a:schemeClr val="accent3">
              <a:lumMod val="60000"/>
              <a:lumOff val="40000"/>
            </a:schemeClr>
          </a:solidFill>
        </a:ln>
      </dgm:spPr>
      <dgm:t>
        <a:bodyPr/>
        <a:lstStyle/>
        <a:p>
          <a:r>
            <a:rPr lang="es-MX" dirty="0">
              <a:solidFill>
                <a:schemeClr val="tx1"/>
              </a:solidFill>
            </a:rPr>
            <a:t>No depender de la inspiración</a:t>
          </a:r>
        </a:p>
      </dgm:t>
    </dgm:pt>
    <dgm:pt modelId="{F0C286F8-A813-184E-A783-9BDB65DA44E2}" type="parTrans" cxnId="{3ED7DE6E-49A0-264F-9B30-F83E0C868416}">
      <dgm:prSet/>
      <dgm:spPr/>
      <dgm:t>
        <a:bodyPr/>
        <a:lstStyle/>
        <a:p>
          <a:endParaRPr lang="es-ES"/>
        </a:p>
      </dgm:t>
    </dgm:pt>
    <dgm:pt modelId="{06FE91EB-7AD8-B344-ACD3-BA5CDEB24DF6}" type="sibTrans" cxnId="{3ED7DE6E-49A0-264F-9B30-F83E0C868416}">
      <dgm:prSet/>
      <dgm:spPr/>
      <dgm:t>
        <a:bodyPr/>
        <a:lstStyle/>
        <a:p>
          <a:endParaRPr lang="es-ES"/>
        </a:p>
      </dgm:t>
    </dgm:pt>
    <dgm:pt modelId="{278830EE-0160-5B49-9728-2E88E6304287}">
      <dgm:prSet phldrT="[Texto]"/>
      <dgm:spPr>
        <a:noFill/>
        <a:ln>
          <a:solidFill>
            <a:schemeClr val="accent3">
              <a:lumMod val="60000"/>
              <a:lumOff val="40000"/>
            </a:schemeClr>
          </a:solidFill>
        </a:ln>
      </dgm:spPr>
      <dgm:t>
        <a:bodyPr/>
        <a:lstStyle/>
        <a:p>
          <a:pPr>
            <a:buNone/>
          </a:pPr>
          <a:r>
            <a:rPr lang="es-MX" dirty="0">
              <a:solidFill>
                <a:schemeClr val="tx1"/>
              </a:solidFill>
            </a:rPr>
            <a:t>Decir siempre lo correcto</a:t>
          </a:r>
          <a:endParaRPr lang="es-ES" dirty="0">
            <a:solidFill>
              <a:schemeClr val="tx1"/>
            </a:solidFill>
          </a:endParaRPr>
        </a:p>
      </dgm:t>
    </dgm:pt>
    <dgm:pt modelId="{55176458-F301-B043-9AC4-68D4479A048F}" type="sibTrans" cxnId="{7F0F4F9D-CB68-5443-BB41-005A53D1B924}">
      <dgm:prSet/>
      <dgm:spPr/>
      <dgm:t>
        <a:bodyPr/>
        <a:lstStyle/>
        <a:p>
          <a:endParaRPr lang="es-ES"/>
        </a:p>
      </dgm:t>
    </dgm:pt>
    <dgm:pt modelId="{34CA7F20-2806-4241-928D-535BA831AC0C}" type="parTrans" cxnId="{7F0F4F9D-CB68-5443-BB41-005A53D1B924}">
      <dgm:prSet/>
      <dgm:spPr/>
      <dgm:t>
        <a:bodyPr/>
        <a:lstStyle/>
        <a:p>
          <a:endParaRPr lang="es-ES"/>
        </a:p>
      </dgm:t>
    </dgm:pt>
    <dgm:pt modelId="{372CEDEE-44DF-4341-9D8D-E05F6B73669D}" type="pres">
      <dgm:prSet presAssocID="{D3F7C12D-21B4-734F-841C-4081E05E662F}" presName="compositeShape" presStyleCnt="0">
        <dgm:presLayoutVars>
          <dgm:dir/>
          <dgm:resizeHandles/>
        </dgm:presLayoutVars>
      </dgm:prSet>
      <dgm:spPr/>
      <dgm:t>
        <a:bodyPr/>
        <a:lstStyle/>
        <a:p>
          <a:endParaRPr lang="es-MX"/>
        </a:p>
      </dgm:t>
    </dgm:pt>
    <dgm:pt modelId="{DD4F70A8-08AF-A747-93F9-E4FEAAB9916F}" type="pres">
      <dgm:prSet presAssocID="{D3F7C12D-21B4-734F-841C-4081E05E662F}" presName="pyramid" presStyleLbl="node1" presStyleIdx="0" presStyleCnt="1" custScaleX="97754" custLinFactNeighborX="-33061" custLinFactNeighborY="-7027"/>
      <dgm:spPr>
        <a:solidFill>
          <a:schemeClr val="accent3">
            <a:lumMod val="75000"/>
          </a:schemeClr>
        </a:solidFill>
        <a:ln>
          <a:noFill/>
        </a:ln>
      </dgm:spPr>
      <dgm:t>
        <a:bodyPr/>
        <a:lstStyle/>
        <a:p>
          <a:endParaRPr lang="es-ES"/>
        </a:p>
      </dgm:t>
    </dgm:pt>
    <dgm:pt modelId="{34281FBE-21C9-BF48-98EA-1E69A4BE3A42}" type="pres">
      <dgm:prSet presAssocID="{D3F7C12D-21B4-734F-841C-4081E05E662F}" presName="theList" presStyleCnt="0"/>
      <dgm:spPr/>
    </dgm:pt>
    <dgm:pt modelId="{E14EAD23-EB76-F742-A2DD-3A4B3A0FFEDC}" type="pres">
      <dgm:prSet presAssocID="{278830EE-0160-5B49-9728-2E88E6304287}" presName="aNode" presStyleLbl="fgAcc1" presStyleIdx="0" presStyleCnt="3" custLinFactNeighborX="-17842" custLinFactNeighborY="-67339">
        <dgm:presLayoutVars>
          <dgm:bulletEnabled val="1"/>
        </dgm:presLayoutVars>
      </dgm:prSet>
      <dgm:spPr/>
      <dgm:t>
        <a:bodyPr/>
        <a:lstStyle/>
        <a:p>
          <a:endParaRPr lang="es-MX"/>
        </a:p>
      </dgm:t>
    </dgm:pt>
    <dgm:pt modelId="{5671DACB-2039-A940-AD01-214E6326B124}" type="pres">
      <dgm:prSet presAssocID="{278830EE-0160-5B49-9728-2E88E6304287}" presName="aSpace" presStyleCnt="0"/>
      <dgm:spPr/>
    </dgm:pt>
    <dgm:pt modelId="{6B09537D-FDB5-3341-BED9-9CB78BBE36F5}" type="pres">
      <dgm:prSet presAssocID="{61A53097-51F4-5543-B5FB-1402F3FD1D0B}" presName="aNode" presStyleLbl="fgAcc1" presStyleIdx="1" presStyleCnt="3" custLinFactNeighborX="4388" custLinFactNeighborY="13046">
        <dgm:presLayoutVars>
          <dgm:bulletEnabled val="1"/>
        </dgm:presLayoutVars>
      </dgm:prSet>
      <dgm:spPr/>
      <dgm:t>
        <a:bodyPr/>
        <a:lstStyle/>
        <a:p>
          <a:endParaRPr lang="es-MX"/>
        </a:p>
      </dgm:t>
    </dgm:pt>
    <dgm:pt modelId="{A328F39E-97A3-A747-BB02-90F038479D4C}" type="pres">
      <dgm:prSet presAssocID="{61A53097-51F4-5543-B5FB-1402F3FD1D0B}" presName="aSpace" presStyleCnt="0"/>
      <dgm:spPr/>
    </dgm:pt>
    <dgm:pt modelId="{7C2B5335-8AF9-C24B-8556-85EBB4098FE1}" type="pres">
      <dgm:prSet presAssocID="{6AC56AEC-E873-2942-B708-50DE56C95E9E}" presName="aNode" presStyleLbl="fgAcc1" presStyleIdx="2" presStyleCnt="3" custLinFactY="1755" custLinFactNeighborX="25983" custLinFactNeighborY="100000">
        <dgm:presLayoutVars>
          <dgm:bulletEnabled val="1"/>
        </dgm:presLayoutVars>
      </dgm:prSet>
      <dgm:spPr/>
      <dgm:t>
        <a:bodyPr/>
        <a:lstStyle/>
        <a:p>
          <a:endParaRPr lang="es-MX"/>
        </a:p>
      </dgm:t>
    </dgm:pt>
    <dgm:pt modelId="{42AAD831-BC57-AA4C-A0D4-5EF502D645A2}" type="pres">
      <dgm:prSet presAssocID="{6AC56AEC-E873-2942-B708-50DE56C95E9E}" presName="aSpace" presStyleCnt="0"/>
      <dgm:spPr/>
    </dgm:pt>
  </dgm:ptLst>
  <dgm:cxnLst>
    <dgm:cxn modelId="{79725B01-1A0B-4BC1-813A-013BA5324EAD}" type="presOf" srcId="{61A53097-51F4-5543-B5FB-1402F3FD1D0B}" destId="{6B09537D-FDB5-3341-BED9-9CB78BBE36F5}" srcOrd="0" destOrd="0" presId="urn:microsoft.com/office/officeart/2005/8/layout/pyramid2"/>
    <dgm:cxn modelId="{3E0A2E70-FF85-1B40-BD72-4834E07D5B03}" srcId="{D3F7C12D-21B4-734F-841C-4081E05E662F}" destId="{61A53097-51F4-5543-B5FB-1402F3FD1D0B}" srcOrd="1" destOrd="0" parTransId="{A827AB08-64B4-5D47-B1E4-C034C004C703}" sibTransId="{40DF24F5-FC42-454B-9E8D-5F7C2EC93CE4}"/>
    <dgm:cxn modelId="{7F0F4F9D-CB68-5443-BB41-005A53D1B924}" srcId="{D3F7C12D-21B4-734F-841C-4081E05E662F}" destId="{278830EE-0160-5B49-9728-2E88E6304287}" srcOrd="0" destOrd="0" parTransId="{34CA7F20-2806-4241-928D-535BA831AC0C}" sibTransId="{55176458-F301-B043-9AC4-68D4479A048F}"/>
    <dgm:cxn modelId="{3ED7DE6E-49A0-264F-9B30-F83E0C868416}" srcId="{D3F7C12D-21B4-734F-841C-4081E05E662F}" destId="{6AC56AEC-E873-2942-B708-50DE56C95E9E}" srcOrd="2" destOrd="0" parTransId="{F0C286F8-A813-184E-A783-9BDB65DA44E2}" sibTransId="{06FE91EB-7AD8-B344-ACD3-BA5CDEB24DF6}"/>
    <dgm:cxn modelId="{18DA16AF-F251-4383-92BA-9BD166DB63AA}" type="presOf" srcId="{6AC56AEC-E873-2942-B708-50DE56C95E9E}" destId="{7C2B5335-8AF9-C24B-8556-85EBB4098FE1}" srcOrd="0" destOrd="0" presId="urn:microsoft.com/office/officeart/2005/8/layout/pyramid2"/>
    <dgm:cxn modelId="{98C27B37-86E5-4C8F-8BF9-3E1DF1BBA1EE}" type="presOf" srcId="{278830EE-0160-5B49-9728-2E88E6304287}" destId="{E14EAD23-EB76-F742-A2DD-3A4B3A0FFEDC}" srcOrd="0" destOrd="0" presId="urn:microsoft.com/office/officeart/2005/8/layout/pyramid2"/>
    <dgm:cxn modelId="{D77DFC22-3087-4548-AE84-17B720081087}" type="presOf" srcId="{D3F7C12D-21B4-734F-841C-4081E05E662F}" destId="{372CEDEE-44DF-4341-9D8D-E05F6B73669D}" srcOrd="0" destOrd="0" presId="urn:microsoft.com/office/officeart/2005/8/layout/pyramid2"/>
    <dgm:cxn modelId="{C4A4628E-A5C8-4C96-AD16-8A73D8B52732}" type="presParOf" srcId="{372CEDEE-44DF-4341-9D8D-E05F6B73669D}" destId="{DD4F70A8-08AF-A747-93F9-E4FEAAB9916F}" srcOrd="0" destOrd="0" presId="urn:microsoft.com/office/officeart/2005/8/layout/pyramid2"/>
    <dgm:cxn modelId="{554A4690-5786-4DBC-B5B7-3EBDED45F75E}" type="presParOf" srcId="{372CEDEE-44DF-4341-9D8D-E05F6B73669D}" destId="{34281FBE-21C9-BF48-98EA-1E69A4BE3A42}" srcOrd="1" destOrd="0" presId="urn:microsoft.com/office/officeart/2005/8/layout/pyramid2"/>
    <dgm:cxn modelId="{E4352E89-D6D2-454C-B4F0-DCECB7EC782C}" type="presParOf" srcId="{34281FBE-21C9-BF48-98EA-1E69A4BE3A42}" destId="{E14EAD23-EB76-F742-A2DD-3A4B3A0FFEDC}" srcOrd="0" destOrd="0" presId="urn:microsoft.com/office/officeart/2005/8/layout/pyramid2"/>
    <dgm:cxn modelId="{B922A5A0-8CD4-44F7-9C17-A57B985DE484}" type="presParOf" srcId="{34281FBE-21C9-BF48-98EA-1E69A4BE3A42}" destId="{5671DACB-2039-A940-AD01-214E6326B124}" srcOrd="1" destOrd="0" presId="urn:microsoft.com/office/officeart/2005/8/layout/pyramid2"/>
    <dgm:cxn modelId="{74779121-F570-4DAE-AE4D-CAE0C64B2FC3}" type="presParOf" srcId="{34281FBE-21C9-BF48-98EA-1E69A4BE3A42}" destId="{6B09537D-FDB5-3341-BED9-9CB78BBE36F5}" srcOrd="2" destOrd="0" presId="urn:microsoft.com/office/officeart/2005/8/layout/pyramid2"/>
    <dgm:cxn modelId="{FBA9E0F6-460F-4AF5-93EA-BAFF0AED0EC5}" type="presParOf" srcId="{34281FBE-21C9-BF48-98EA-1E69A4BE3A42}" destId="{A328F39E-97A3-A747-BB02-90F038479D4C}" srcOrd="3" destOrd="0" presId="urn:microsoft.com/office/officeart/2005/8/layout/pyramid2"/>
    <dgm:cxn modelId="{1F2415FE-9258-4D95-9770-DECC82794688}" type="presParOf" srcId="{34281FBE-21C9-BF48-98EA-1E69A4BE3A42}" destId="{7C2B5335-8AF9-C24B-8556-85EBB4098FE1}" srcOrd="4" destOrd="0" presId="urn:microsoft.com/office/officeart/2005/8/layout/pyramid2"/>
    <dgm:cxn modelId="{1354DAD0-38BE-4197-A0C6-AF3CE5E83245}" type="presParOf" srcId="{34281FBE-21C9-BF48-98EA-1E69A4BE3A42}" destId="{42AAD831-BC57-AA4C-A0D4-5EF502D645A2}"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F70A8-08AF-A747-93F9-E4FEAAB9916F}">
      <dsp:nvSpPr>
        <dsp:cNvPr id="0" name=""/>
        <dsp:cNvSpPr/>
      </dsp:nvSpPr>
      <dsp:spPr>
        <a:xfrm>
          <a:off x="20" y="0"/>
          <a:ext cx="3972722" cy="4064000"/>
        </a:xfrm>
        <a:prstGeom prst="triangle">
          <a:avLst/>
        </a:prstGeom>
        <a:solidFill>
          <a:schemeClr val="accent3">
            <a:lumMod val="7500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14EAD23-EB76-F742-A2DD-3A4B3A0FFEDC}">
      <dsp:nvSpPr>
        <dsp:cNvPr id="0" name=""/>
        <dsp:cNvSpPr/>
      </dsp:nvSpPr>
      <dsp:spPr>
        <a:xfrm>
          <a:off x="2858666" y="327605"/>
          <a:ext cx="2641600" cy="962025"/>
        </a:xfrm>
        <a:prstGeom prst="roundRect">
          <a:avLst/>
        </a:prstGeom>
        <a:noFill/>
        <a:ln w="15875" cap="rnd"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s-MX" sz="2000" kern="1200" dirty="0">
              <a:solidFill>
                <a:schemeClr val="tx1"/>
              </a:solidFill>
            </a:rPr>
            <a:t>Decir siempre lo correcto</a:t>
          </a:r>
          <a:endParaRPr lang="es-ES" sz="2000" kern="1200" dirty="0">
            <a:solidFill>
              <a:schemeClr val="tx1"/>
            </a:solidFill>
          </a:endParaRPr>
        </a:p>
      </dsp:txBody>
      <dsp:txXfrm>
        <a:off x="2905628" y="374567"/>
        <a:ext cx="2547676" cy="868101"/>
      </dsp:txXfrm>
    </dsp:sp>
    <dsp:sp modelId="{6B09537D-FDB5-3341-BED9-9CB78BBE36F5}">
      <dsp:nvSpPr>
        <dsp:cNvPr id="0" name=""/>
        <dsp:cNvSpPr/>
      </dsp:nvSpPr>
      <dsp:spPr>
        <a:xfrm>
          <a:off x="3445894" y="1506549"/>
          <a:ext cx="2641600" cy="962025"/>
        </a:xfrm>
        <a:prstGeom prst="roundRect">
          <a:avLst/>
        </a:prstGeom>
        <a:noFill/>
        <a:ln w="15875" cap="rnd"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a:solidFill>
                <a:schemeClr val="tx1"/>
              </a:solidFill>
            </a:rPr>
            <a:t>Utilizar las palabras adecuadas</a:t>
          </a:r>
        </a:p>
      </dsp:txBody>
      <dsp:txXfrm>
        <a:off x="3492856" y="1553511"/>
        <a:ext cx="2547676" cy="868101"/>
      </dsp:txXfrm>
    </dsp:sp>
    <dsp:sp modelId="{7C2B5335-8AF9-C24B-8556-85EBB4098FE1}">
      <dsp:nvSpPr>
        <dsp:cNvPr id="0" name=""/>
        <dsp:cNvSpPr/>
      </dsp:nvSpPr>
      <dsp:spPr>
        <a:xfrm>
          <a:off x="4016347" y="2710275"/>
          <a:ext cx="2641600" cy="962025"/>
        </a:xfrm>
        <a:prstGeom prst="roundRect">
          <a:avLst/>
        </a:prstGeom>
        <a:noFill/>
        <a:ln w="15875" cap="rnd"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a:solidFill>
                <a:schemeClr val="tx1"/>
              </a:solidFill>
            </a:rPr>
            <a:t>No depender de la inspiración</a:t>
          </a:r>
        </a:p>
      </dsp:txBody>
      <dsp:txXfrm>
        <a:off x="4063309" y="2757237"/>
        <a:ext cx="2547676" cy="86810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801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18C79C5D-2A6F-F04D-97DA-BEF2467B64E4}" type="datetimeFigureOut">
              <a:rPr lang="en-US" smtClean="0"/>
              <a:pPr/>
              <a:t>1/14/2025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1249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09B482E8-6E0E-1B4F-B1FD-C69DB9E858D9}"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8857138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DFA1846-DA80-1C48-A609-854EA85C59AD}"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661863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FBF54567-0DE4-3F47-BF90-CB84690072F9}"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44208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09B482E8-6E0E-1B4F-B1FD-C69DB9E858D9}"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5998201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09B482E8-6E0E-1B4F-B1FD-C69DB9E858D9}"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6944124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6246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2950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75835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DFA1846-DA80-1C48-A609-854EA85C59AD}"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39905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0648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72210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0125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27984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0DF5E60-9974-AC48-9591-99C2BB44B7CF}" type="datetimeFigureOut">
              <a:rPr lang="en-US" smtClean="0"/>
              <a:pPr/>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9707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8C79C5D-2A6F-F04D-97DA-BEF2467B64E4}" type="datetimeFigureOut">
              <a:rPr lang="en-US" smtClean="0"/>
              <a:pPr/>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6590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9B482E8-6E0E-1B4F-B1FD-C69DB9E858D9}" type="datetimeFigureOut">
              <a:rPr lang="en-US" smtClean="0"/>
              <a:pPr/>
              <a:t>1/14/2025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02024022"/>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1" b="12434"/>
          <a:stretch/>
        </p:blipFill>
        <p:spPr>
          <a:xfrm flipH="1">
            <a:off x="28546" y="0"/>
            <a:ext cx="12163454" cy="6870583"/>
          </a:xfrm>
          <a:prstGeom prst="rect">
            <a:avLst/>
          </a:prstGeom>
        </p:spPr>
      </p:pic>
      <p:sp>
        <p:nvSpPr>
          <p:cNvPr id="16" name="Rectángulo 15"/>
          <p:cNvSpPr/>
          <p:nvPr/>
        </p:nvSpPr>
        <p:spPr>
          <a:xfrm>
            <a:off x="28546" y="0"/>
            <a:ext cx="12163454" cy="6858000"/>
          </a:xfrm>
          <a:prstGeom prst="rect">
            <a:avLst/>
          </a:prstGeom>
          <a:solidFill>
            <a:schemeClr val="accent3">
              <a:lumMod val="7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p:cNvSpPr>
            <a:spLocks noGrp="1"/>
          </p:cNvSpPr>
          <p:nvPr>
            <p:ph type="title"/>
          </p:nvPr>
        </p:nvSpPr>
        <p:spPr>
          <a:xfrm>
            <a:off x="1473493" y="2733461"/>
            <a:ext cx="6210823" cy="970450"/>
          </a:xfrm>
          <a:ln>
            <a:noFill/>
          </a:ln>
        </p:spPr>
        <p:txBody>
          <a:bodyPr>
            <a:noAutofit/>
          </a:bodyPr>
          <a:lstStyle/>
          <a:p>
            <a:r>
              <a:rPr lang="es-MX" sz="4500" dirty="0" smtClean="0"/>
              <a:t>Acercamiento</a:t>
            </a:r>
            <a:br>
              <a:rPr lang="es-MX" sz="4500" dirty="0" smtClean="0"/>
            </a:br>
            <a:r>
              <a:rPr lang="es-MX" sz="4500" dirty="0" smtClean="0"/>
              <a:t>telefónico</a:t>
            </a:r>
            <a:endParaRPr lang="es-MX" sz="4500" dirty="0"/>
          </a:p>
        </p:txBody>
      </p:sp>
      <p:pic>
        <p:nvPicPr>
          <p:cNvPr id="22" name="Imagen 21"/>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631733" y="4107940"/>
            <a:ext cx="2000701" cy="643465"/>
          </a:xfrm>
          <a:prstGeom prst="rect">
            <a:avLst/>
          </a:prstGeom>
        </p:spPr>
      </p:pic>
    </p:spTree>
    <p:extLst>
      <p:ext uri="{BB962C8B-B14F-4D97-AF65-F5344CB8AC3E}">
        <p14:creationId xmlns:p14="http://schemas.microsoft.com/office/powerpoint/2010/main" val="1602252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04349" y="2021988"/>
            <a:ext cx="7916676" cy="970450"/>
          </a:xfrm>
        </p:spPr>
        <p:txBody>
          <a:bodyPr/>
          <a:lstStyle/>
          <a:p>
            <a:r>
              <a:rPr lang="es-MX" sz="3800" dirty="0" smtClean="0"/>
              <a:t>Paso #3.- Apele a la cortesía</a:t>
            </a:r>
            <a:endParaRPr lang="es-MX" sz="3800" dirty="0"/>
          </a:p>
        </p:txBody>
      </p:sp>
      <p:sp>
        <p:nvSpPr>
          <p:cNvPr id="3" name="CuadroTexto 2"/>
          <p:cNvSpPr txBox="1"/>
          <p:nvPr/>
        </p:nvSpPr>
        <p:spPr>
          <a:xfrm>
            <a:off x="2528174" y="3115898"/>
            <a:ext cx="7359944" cy="1569660"/>
          </a:xfrm>
          <a:prstGeom prst="rect">
            <a:avLst/>
          </a:prstGeom>
          <a:noFill/>
        </p:spPr>
        <p:txBody>
          <a:bodyPr wrap="square" rtlCol="0">
            <a:spAutoFit/>
          </a:bodyPr>
          <a:lstStyle/>
          <a:p>
            <a:pPr algn="just"/>
            <a:r>
              <a:rPr lang="es-MX" sz="1600" dirty="0"/>
              <a:t>Respeto su opinión al respecto </a:t>
            </a:r>
            <a:r>
              <a:rPr lang="es-MX" sz="1600" b="1" u="sng" dirty="0">
                <a:solidFill>
                  <a:srgbClr val="FFFF00"/>
                </a:solidFill>
              </a:rPr>
              <a:t>Mary </a:t>
            </a:r>
            <a:r>
              <a:rPr lang="es-MX" sz="1600" b="1" u="sng" dirty="0" err="1">
                <a:solidFill>
                  <a:srgbClr val="FFFF00"/>
                </a:solidFill>
              </a:rPr>
              <a:t>Fer</a:t>
            </a:r>
            <a:r>
              <a:rPr lang="es-MX" sz="1600" dirty="0"/>
              <a:t>, sin embargo confió en que encontrara muy interesante nuestro servicio. Apreciaría la cortesía de que me conceda </a:t>
            </a:r>
            <a:r>
              <a:rPr lang="es-MX" sz="1600" dirty="0" smtClean="0"/>
              <a:t>40 </a:t>
            </a:r>
            <a:r>
              <a:rPr lang="es-MX" sz="1600" dirty="0"/>
              <a:t>minutos para reunirme con usted y mostrarle el tipo de trabajo que hacemos para nuestros clientes…entonces le parece si nos vemos el martes o prefiere que sea el jueves?</a:t>
            </a:r>
            <a:endParaRPr lang="en-US" sz="1600" dirty="0"/>
          </a:p>
          <a:p>
            <a:endParaRPr lang="es-MX" sz="1600"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293" y="272357"/>
            <a:ext cx="827784" cy="374342"/>
          </a:xfrm>
          <a:prstGeom prst="rect">
            <a:avLst/>
          </a:prstGeom>
        </p:spPr>
      </p:pic>
      <p:pic>
        <p:nvPicPr>
          <p:cNvPr id="7" name="Imagen 6"/>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908374" y="317548"/>
            <a:ext cx="882906" cy="283960"/>
          </a:xfrm>
          <a:prstGeom prst="rect">
            <a:avLst/>
          </a:prstGeom>
        </p:spPr>
      </p:pic>
    </p:spTree>
    <p:extLst>
      <p:ext uri="{BB962C8B-B14F-4D97-AF65-F5344CB8AC3E}">
        <p14:creationId xmlns:p14="http://schemas.microsoft.com/office/powerpoint/2010/main" val="3762958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812" y="812937"/>
            <a:ext cx="1592116" cy="719990"/>
          </a:xfrm>
          <a:prstGeom prst="rect">
            <a:avLst/>
          </a:prstGeom>
        </p:spPr>
      </p:pic>
      <p:pic>
        <p:nvPicPr>
          <p:cNvPr id="6" name="Imagen 5"/>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775119" y="2381444"/>
            <a:ext cx="5146921" cy="1655351"/>
          </a:xfrm>
          <a:prstGeom prst="rect">
            <a:avLst/>
          </a:prstGeom>
        </p:spPr>
      </p:pic>
    </p:spTree>
    <p:extLst>
      <p:ext uri="{BB962C8B-B14F-4D97-AF65-F5344CB8AC3E}">
        <p14:creationId xmlns:p14="http://schemas.microsoft.com/office/powerpoint/2010/main" val="2463053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48688" y="1396135"/>
            <a:ext cx="10571998" cy="970450"/>
          </a:xfrm>
          <a:ln>
            <a:noFill/>
          </a:ln>
        </p:spPr>
        <p:txBody>
          <a:bodyPr>
            <a:normAutofit fontScale="90000"/>
          </a:bodyPr>
          <a:lstStyle/>
          <a:p>
            <a:r>
              <a:rPr lang="es-MX" dirty="0" smtClean="0"/>
              <a:t>Acordar una cita</a:t>
            </a:r>
            <a:br>
              <a:rPr lang="es-MX" dirty="0" smtClean="0"/>
            </a:br>
            <a:r>
              <a:rPr lang="es-MX" dirty="0" smtClean="0"/>
              <a:t>bajo condiciones favorables</a:t>
            </a:r>
            <a:endParaRPr lang="es-MX" dirty="0"/>
          </a:p>
        </p:txBody>
      </p:sp>
      <p:sp>
        <p:nvSpPr>
          <p:cNvPr id="4" name="Rectángulo 3"/>
          <p:cNvSpPr/>
          <p:nvPr/>
        </p:nvSpPr>
        <p:spPr>
          <a:xfrm>
            <a:off x="1448688" y="3276498"/>
            <a:ext cx="9334919" cy="447777"/>
          </a:xfrm>
          <a:prstGeom prst="rect">
            <a:avLst/>
          </a:prstGeom>
          <a:noFill/>
        </p:spPr>
        <p:style>
          <a:lnRef idx="2">
            <a:schemeClr val="accent1"/>
          </a:lnRef>
          <a:fillRef idx="1">
            <a:schemeClr val="lt1"/>
          </a:fillRef>
          <a:effectRef idx="0">
            <a:schemeClr val="accent1"/>
          </a:effectRef>
          <a:fontRef idx="minor">
            <a:schemeClr val="dk1"/>
          </a:fontRef>
        </p:style>
      </p:sp>
      <p:grpSp>
        <p:nvGrpSpPr>
          <p:cNvPr id="5" name="Grupo 4"/>
          <p:cNvGrpSpPr/>
          <p:nvPr/>
        </p:nvGrpSpPr>
        <p:grpSpPr>
          <a:xfrm>
            <a:off x="1340376" y="3010369"/>
            <a:ext cx="3370020" cy="2304989"/>
            <a:chOff x="400050" y="43136"/>
            <a:chExt cx="5600700" cy="1264999"/>
          </a:xfrm>
          <a:solidFill>
            <a:schemeClr val="accent3">
              <a:lumMod val="75000"/>
            </a:schemeClr>
          </a:solidFill>
        </p:grpSpPr>
        <p:sp>
          <p:nvSpPr>
            <p:cNvPr id="14" name="Rectángulo redondeado 13"/>
            <p:cNvSpPr/>
            <p:nvPr/>
          </p:nvSpPr>
          <p:spPr>
            <a:xfrm>
              <a:off x="400050" y="43136"/>
              <a:ext cx="5600700" cy="1264999"/>
            </a:xfrm>
            <a:prstGeom prst="round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ángulo 14"/>
            <p:cNvSpPr/>
            <p:nvPr/>
          </p:nvSpPr>
          <p:spPr>
            <a:xfrm>
              <a:off x="461802" y="104888"/>
              <a:ext cx="5477196" cy="114149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11693" tIns="0" rIns="211693" bIns="0" numCol="1" spcCol="1270" anchor="ctr" anchorCtr="0">
              <a:noAutofit/>
            </a:bodyPr>
            <a:lstStyle/>
            <a:p>
              <a:pPr lvl="0" algn="l" defTabSz="711200">
                <a:lnSpc>
                  <a:spcPct val="90000"/>
                </a:lnSpc>
                <a:spcBef>
                  <a:spcPct val="0"/>
                </a:spcBef>
                <a:spcAft>
                  <a:spcPct val="35000"/>
                </a:spcAft>
              </a:pPr>
              <a:r>
                <a:rPr lang="es-MX" sz="1600" kern="1200" dirty="0"/>
                <a:t>Contactarse con quienes toman la decisión establecer la hora y lugar de su cita inicial. Contar con una cantidad de tiempo adecuado, sin interrupciones ni distracciones.</a:t>
              </a:r>
              <a:endParaRPr lang="es-ES" sz="1600" kern="1200" dirty="0"/>
            </a:p>
          </p:txBody>
        </p:sp>
      </p:grpSp>
      <p:grpSp>
        <p:nvGrpSpPr>
          <p:cNvPr id="7" name="Grupo 6"/>
          <p:cNvGrpSpPr/>
          <p:nvPr/>
        </p:nvGrpSpPr>
        <p:grpSpPr>
          <a:xfrm>
            <a:off x="5358828" y="3053253"/>
            <a:ext cx="2798520" cy="1285814"/>
            <a:chOff x="400050" y="1783335"/>
            <a:chExt cx="5600700" cy="885600"/>
          </a:xfrm>
          <a:solidFill>
            <a:schemeClr val="accent3">
              <a:lumMod val="75000"/>
            </a:schemeClr>
          </a:solidFill>
        </p:grpSpPr>
        <p:sp>
          <p:nvSpPr>
            <p:cNvPr id="12" name="Rectángulo redondeado 11"/>
            <p:cNvSpPr/>
            <p:nvPr/>
          </p:nvSpPr>
          <p:spPr>
            <a:xfrm>
              <a:off x="400050" y="1783335"/>
              <a:ext cx="5600700" cy="885600"/>
            </a:xfrm>
            <a:prstGeom prst="round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ángulo 12"/>
            <p:cNvSpPr/>
            <p:nvPr/>
          </p:nvSpPr>
          <p:spPr>
            <a:xfrm>
              <a:off x="443281" y="1826566"/>
              <a:ext cx="5514238" cy="799138"/>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11693" tIns="0" rIns="211693" bIns="0" numCol="1" spcCol="1270" anchor="ctr" anchorCtr="0">
              <a:noAutofit/>
            </a:bodyPr>
            <a:lstStyle/>
            <a:p>
              <a:pPr lvl="0" algn="l" defTabSz="711200">
                <a:lnSpc>
                  <a:spcPct val="90000"/>
                </a:lnSpc>
                <a:spcBef>
                  <a:spcPct val="0"/>
                </a:spcBef>
                <a:spcAft>
                  <a:spcPct val="35000"/>
                </a:spcAft>
              </a:pPr>
              <a:r>
                <a:rPr lang="es-MX" sz="1600" kern="1200" dirty="0"/>
                <a:t>La llamadas inician casi todo lo bueno que le sucede a usted en las ventas!!</a:t>
              </a:r>
              <a:endParaRPr lang="es-ES" sz="1600" kern="1200" dirty="0"/>
            </a:p>
          </p:txBody>
        </p:sp>
      </p:grpSp>
      <p:grpSp>
        <p:nvGrpSpPr>
          <p:cNvPr id="9" name="Grupo 8"/>
          <p:cNvGrpSpPr/>
          <p:nvPr/>
        </p:nvGrpSpPr>
        <p:grpSpPr>
          <a:xfrm>
            <a:off x="8776604" y="3116021"/>
            <a:ext cx="2131770" cy="885600"/>
            <a:chOff x="400050" y="3144135"/>
            <a:chExt cx="5600700" cy="885600"/>
          </a:xfrm>
          <a:solidFill>
            <a:schemeClr val="accent3">
              <a:lumMod val="75000"/>
            </a:schemeClr>
          </a:solidFill>
        </p:grpSpPr>
        <p:sp>
          <p:nvSpPr>
            <p:cNvPr id="10" name="Rectángulo redondeado 9"/>
            <p:cNvSpPr/>
            <p:nvPr/>
          </p:nvSpPr>
          <p:spPr>
            <a:xfrm>
              <a:off x="400050" y="3144135"/>
              <a:ext cx="5600700" cy="885600"/>
            </a:xfrm>
            <a:prstGeom prst="round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ángulo 10"/>
            <p:cNvSpPr/>
            <p:nvPr/>
          </p:nvSpPr>
          <p:spPr>
            <a:xfrm>
              <a:off x="443281" y="3187366"/>
              <a:ext cx="5514238" cy="799138"/>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11693" tIns="0" rIns="211693" bIns="0" numCol="1" spcCol="1270" anchor="ctr" anchorCtr="0">
              <a:noAutofit/>
            </a:bodyPr>
            <a:lstStyle/>
            <a:p>
              <a:pPr lvl="0" algn="l" defTabSz="711200">
                <a:lnSpc>
                  <a:spcPct val="90000"/>
                </a:lnSpc>
                <a:spcBef>
                  <a:spcPct val="0"/>
                </a:spcBef>
                <a:spcAft>
                  <a:spcPct val="35000"/>
                </a:spcAft>
              </a:pPr>
              <a:r>
                <a:rPr lang="es-MX" sz="1600" kern="1200" dirty="0"/>
                <a:t>Desarrolle coraje y hagalo YA!!!</a:t>
              </a:r>
              <a:endParaRPr lang="es-ES" sz="1600" kern="1200" dirty="0"/>
            </a:p>
          </p:txBody>
        </p:sp>
      </p:grpSp>
      <p:pic>
        <p:nvPicPr>
          <p:cNvPr id="21" name="Imagen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293" y="272357"/>
            <a:ext cx="827784" cy="374342"/>
          </a:xfrm>
          <a:prstGeom prst="rect">
            <a:avLst/>
          </a:prstGeom>
        </p:spPr>
      </p:pic>
      <p:pic>
        <p:nvPicPr>
          <p:cNvPr id="22" name="Imagen 21"/>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908374" y="317548"/>
            <a:ext cx="882906" cy="283960"/>
          </a:xfrm>
          <a:prstGeom prst="rect">
            <a:avLst/>
          </a:prstGeom>
        </p:spPr>
      </p:pic>
    </p:spTree>
    <p:extLst>
      <p:ext uri="{BB962C8B-B14F-4D97-AF65-F5344CB8AC3E}">
        <p14:creationId xmlns:p14="http://schemas.microsoft.com/office/powerpoint/2010/main" val="1900807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9650" y="747411"/>
            <a:ext cx="7429936" cy="970450"/>
          </a:xfrm>
        </p:spPr>
        <p:txBody>
          <a:bodyPr>
            <a:normAutofit fontScale="90000"/>
          </a:bodyPr>
          <a:lstStyle/>
          <a:p>
            <a:r>
              <a:rPr lang="es-MX" dirty="0" smtClean="0"/>
              <a:t>Modelo de</a:t>
            </a:r>
            <a:br>
              <a:rPr lang="es-MX" dirty="0" smtClean="0"/>
            </a:br>
            <a:r>
              <a:rPr lang="es-MX" dirty="0" smtClean="0"/>
              <a:t>abordaje telefónico</a:t>
            </a:r>
            <a:endParaRPr lang="es-MX" dirty="0"/>
          </a:p>
        </p:txBody>
      </p:sp>
      <p:sp>
        <p:nvSpPr>
          <p:cNvPr id="4" name="Content Placeholder 2"/>
          <p:cNvSpPr>
            <a:spLocks noGrp="1"/>
          </p:cNvSpPr>
          <p:nvPr>
            <p:ph idx="1"/>
          </p:nvPr>
        </p:nvSpPr>
        <p:spPr>
          <a:xfrm>
            <a:off x="7676066" y="2693798"/>
            <a:ext cx="4380312" cy="2768600"/>
          </a:xfrm>
        </p:spPr>
        <p:txBody>
          <a:bodyPr>
            <a:normAutofit fontScale="40000" lnSpcReduction="20000"/>
          </a:bodyPr>
          <a:lstStyle/>
          <a:p>
            <a:endParaRPr lang="es-MX" sz="5600" dirty="0"/>
          </a:p>
          <a:p>
            <a:pPr>
              <a:buNone/>
            </a:pPr>
            <a:r>
              <a:rPr lang="es-MX" sz="5600" dirty="0">
                <a:solidFill>
                  <a:schemeClr val="tx1"/>
                </a:solidFill>
              </a:rPr>
              <a:t>Fases de un guion</a:t>
            </a:r>
          </a:p>
          <a:p>
            <a:pPr marL="514350" indent="-514350">
              <a:buFont typeface="+mj-lt"/>
              <a:buAutoNum type="arabicPeriod"/>
            </a:pPr>
            <a:r>
              <a:rPr lang="es-MX" sz="5600" dirty="0">
                <a:solidFill>
                  <a:schemeClr val="tx1"/>
                </a:solidFill>
              </a:rPr>
              <a:t>Memorizarlo</a:t>
            </a:r>
          </a:p>
          <a:p>
            <a:pPr marL="514350" indent="-514350">
              <a:buFont typeface="+mj-lt"/>
              <a:buAutoNum type="arabicPeriod"/>
            </a:pPr>
            <a:r>
              <a:rPr lang="es-MX" sz="5600" dirty="0">
                <a:solidFill>
                  <a:schemeClr val="tx1"/>
                </a:solidFill>
              </a:rPr>
              <a:t>Profesionalizarlo (30 días)</a:t>
            </a:r>
          </a:p>
          <a:p>
            <a:pPr marL="514350" indent="-514350">
              <a:buFont typeface="+mj-lt"/>
              <a:buAutoNum type="arabicPeriod"/>
            </a:pPr>
            <a:r>
              <a:rPr lang="es-MX" sz="5600" dirty="0">
                <a:solidFill>
                  <a:schemeClr val="tx1"/>
                </a:solidFill>
              </a:rPr>
              <a:t>Naturalizarlo (90 días)</a:t>
            </a:r>
          </a:p>
          <a:p>
            <a:pPr>
              <a:buNone/>
            </a:pPr>
            <a:endParaRPr lang="es-MX" dirty="0"/>
          </a:p>
          <a:p>
            <a:pPr>
              <a:buNone/>
            </a:pPr>
            <a:endParaRPr lang="es-MX" dirty="0"/>
          </a:p>
          <a:p>
            <a:pPr>
              <a:buNone/>
            </a:pPr>
            <a:endParaRPr lang="en-US" dirty="0"/>
          </a:p>
        </p:txBody>
      </p:sp>
      <p:graphicFrame>
        <p:nvGraphicFramePr>
          <p:cNvPr id="5" name="Diagrama 4">
            <a:extLst>
              <a:ext uri="{FF2B5EF4-FFF2-40B4-BE49-F238E27FC236}">
                <a16:creationId xmlns:a16="http://schemas.microsoft.com/office/drawing/2014/main" id="{D3000508-8A1D-3449-B5A9-7B52FBD16963}"/>
              </a:ext>
            </a:extLst>
          </p:cNvPr>
          <p:cNvGraphicFramePr/>
          <p:nvPr>
            <p:extLst>
              <p:ext uri="{D42A27DB-BD31-4B8C-83A1-F6EECF244321}">
                <p14:modId xmlns:p14="http://schemas.microsoft.com/office/powerpoint/2010/main" val="1280538356"/>
              </p:ext>
            </p:extLst>
          </p:nvPr>
        </p:nvGraphicFramePr>
        <p:xfrm>
          <a:off x="801288" y="2331682"/>
          <a:ext cx="7315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a:extLst>
              <a:ext uri="{FF2B5EF4-FFF2-40B4-BE49-F238E27FC236}">
                <a16:creationId xmlns:a16="http://schemas.microsoft.com/office/drawing/2014/main" id="{74CFB4D8-0E67-EB4A-BBB9-FC6F310C1765}"/>
              </a:ext>
            </a:extLst>
          </p:cNvPr>
          <p:cNvSpPr/>
          <p:nvPr/>
        </p:nvSpPr>
        <p:spPr>
          <a:xfrm>
            <a:off x="1350464" y="4529775"/>
            <a:ext cx="3008712" cy="707886"/>
          </a:xfrm>
          <a:prstGeom prst="rect">
            <a:avLst/>
          </a:prstGeom>
          <a:noFill/>
          <a:ln>
            <a:noFill/>
          </a:ln>
        </p:spPr>
        <p:txBody>
          <a:bodyPr wrap="square" lIns="91440" tIns="45720" rIns="91440" bIns="45720">
            <a:spAutoFit/>
          </a:bodyPr>
          <a:lstStyle/>
          <a:p>
            <a:pPr algn="ctr"/>
            <a:r>
              <a:rPr lang="es-ES" sz="2000" b="1" cap="non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Metropolis" panose="00000500000000000000" pitchFamily="50" charset="0"/>
              </a:rPr>
              <a:t>La importancia</a:t>
            </a:r>
            <a:endParaRPr lang="es-ES" sz="20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etropolis" panose="00000500000000000000" pitchFamily="50" charset="0"/>
            </a:endParaRPr>
          </a:p>
          <a:p>
            <a:pPr algn="ctr"/>
            <a:r>
              <a:rPr lang="es-ES" sz="2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Metropolis" panose="00000500000000000000" pitchFamily="50" charset="0"/>
              </a:rPr>
              <a:t>de usar guiones</a:t>
            </a:r>
            <a:endParaRPr lang="es-ES" sz="20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etropolis" panose="00000500000000000000" pitchFamily="50" charset="0"/>
            </a:endParaRPr>
          </a:p>
        </p:txBody>
      </p:sp>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4293" y="272357"/>
            <a:ext cx="827784" cy="374342"/>
          </a:xfrm>
          <a:prstGeom prst="rect">
            <a:avLst/>
          </a:prstGeom>
        </p:spPr>
      </p:pic>
      <p:pic>
        <p:nvPicPr>
          <p:cNvPr id="9" name="Imagen 8"/>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10908374" y="317548"/>
            <a:ext cx="882906" cy="283960"/>
          </a:xfrm>
          <a:prstGeom prst="rect">
            <a:avLst/>
          </a:prstGeom>
        </p:spPr>
      </p:pic>
    </p:spTree>
    <p:extLst>
      <p:ext uri="{BB962C8B-B14F-4D97-AF65-F5344CB8AC3E}">
        <p14:creationId xmlns:p14="http://schemas.microsoft.com/office/powerpoint/2010/main" val="1268216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8002" y="616730"/>
            <a:ext cx="10571998" cy="970450"/>
          </a:xfrm>
        </p:spPr>
        <p:txBody>
          <a:bodyPr>
            <a:normAutofit fontScale="90000"/>
          </a:bodyPr>
          <a:lstStyle/>
          <a:p>
            <a:r>
              <a:rPr lang="es-MX" dirty="0" smtClean="0"/>
              <a:t>12 recomendaciones</a:t>
            </a:r>
            <a:br>
              <a:rPr lang="es-MX" dirty="0" smtClean="0"/>
            </a:br>
            <a:r>
              <a:rPr lang="es-MX" dirty="0" smtClean="0"/>
              <a:t>para hacer llamados</a:t>
            </a:r>
            <a:endParaRPr lang="es-MX" dirty="0"/>
          </a:p>
        </p:txBody>
      </p:sp>
      <p:grpSp>
        <p:nvGrpSpPr>
          <p:cNvPr id="4" name="Grupo 3"/>
          <p:cNvGrpSpPr/>
          <p:nvPr/>
        </p:nvGrpSpPr>
        <p:grpSpPr>
          <a:xfrm>
            <a:off x="971690" y="1931553"/>
            <a:ext cx="2611871" cy="690617"/>
            <a:chOff x="334980" y="217080"/>
            <a:chExt cx="5697270" cy="433970"/>
          </a:xfrm>
          <a:noFill/>
        </p:grpSpPr>
        <p:sp>
          <p:nvSpPr>
            <p:cNvPr id="23" name="Rectángulo 22"/>
            <p:cNvSpPr/>
            <p:nvPr/>
          </p:nvSpPr>
          <p:spPr>
            <a:xfrm>
              <a:off x="334980" y="217080"/>
              <a:ext cx="5697270" cy="43397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ángulo 23"/>
            <p:cNvSpPr/>
            <p:nvPr/>
          </p:nvSpPr>
          <p:spPr>
            <a:xfrm>
              <a:off x="334980" y="217080"/>
              <a:ext cx="5697270" cy="4339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4464" tIns="30480" rIns="30480" bIns="30480" numCol="1" spcCol="1270" anchor="ctr" anchorCtr="0">
              <a:noAutofit/>
            </a:bodyPr>
            <a:lstStyle/>
            <a:p>
              <a:pPr lvl="0" algn="ctr" defTabSz="533400">
                <a:lnSpc>
                  <a:spcPct val="90000"/>
                </a:lnSpc>
                <a:spcBef>
                  <a:spcPct val="0"/>
                </a:spcBef>
                <a:spcAft>
                  <a:spcPct val="35000"/>
                </a:spcAft>
              </a:pPr>
              <a:r>
                <a:rPr lang="es-MX" sz="1600" kern="1200" dirty="0"/>
                <a:t>Mantenga una actitud positiva</a:t>
              </a:r>
              <a:endParaRPr lang="es-ES" sz="1600" kern="1200" dirty="0"/>
            </a:p>
          </p:txBody>
        </p:sp>
      </p:grpSp>
      <p:grpSp>
        <p:nvGrpSpPr>
          <p:cNvPr id="5" name="Grupo 4"/>
          <p:cNvGrpSpPr/>
          <p:nvPr/>
        </p:nvGrpSpPr>
        <p:grpSpPr>
          <a:xfrm>
            <a:off x="798078" y="2487079"/>
            <a:ext cx="2757921" cy="1877768"/>
            <a:chOff x="-10315510" y="1075918"/>
            <a:chExt cx="5304272" cy="433970"/>
          </a:xfrm>
          <a:noFill/>
        </p:grpSpPr>
        <p:sp>
          <p:nvSpPr>
            <p:cNvPr id="21" name="Rectángulo 20"/>
            <p:cNvSpPr/>
            <p:nvPr/>
          </p:nvSpPr>
          <p:spPr>
            <a:xfrm>
              <a:off x="-10031804" y="1152466"/>
              <a:ext cx="5020566" cy="280873"/>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ángulo 21"/>
            <p:cNvSpPr/>
            <p:nvPr/>
          </p:nvSpPr>
          <p:spPr>
            <a:xfrm>
              <a:off x="-10315510" y="1075918"/>
              <a:ext cx="5304272" cy="4339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4464" tIns="30480" rIns="30480" bIns="30480" numCol="1" spcCol="1270" anchor="ctr" anchorCtr="0">
              <a:noAutofit/>
            </a:bodyPr>
            <a:lstStyle/>
            <a:p>
              <a:pPr lvl="0" algn="ctr" defTabSz="533400">
                <a:lnSpc>
                  <a:spcPct val="90000"/>
                </a:lnSpc>
                <a:spcBef>
                  <a:spcPct val="0"/>
                </a:spcBef>
                <a:spcAft>
                  <a:spcPct val="35000"/>
                </a:spcAft>
              </a:pPr>
              <a:r>
                <a:rPr lang="es-MX" sz="1600" kern="1200" dirty="0"/>
                <a:t>Elija un lugar privado y evite interrupciones</a:t>
              </a:r>
            </a:p>
          </p:txBody>
        </p:sp>
      </p:grpSp>
      <p:grpSp>
        <p:nvGrpSpPr>
          <p:cNvPr id="6" name="Grupo 5"/>
          <p:cNvGrpSpPr/>
          <p:nvPr/>
        </p:nvGrpSpPr>
        <p:grpSpPr>
          <a:xfrm>
            <a:off x="798078" y="4163386"/>
            <a:ext cx="2757920" cy="762207"/>
            <a:chOff x="658781" y="1349371"/>
            <a:chExt cx="5373469" cy="762207"/>
          </a:xfrm>
          <a:noFill/>
        </p:grpSpPr>
        <p:sp>
          <p:nvSpPr>
            <p:cNvPr id="19" name="Rectángulo 18"/>
            <p:cNvSpPr/>
            <p:nvPr/>
          </p:nvSpPr>
          <p:spPr>
            <a:xfrm>
              <a:off x="943340" y="1349371"/>
              <a:ext cx="5088910" cy="762207"/>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ángulo 19"/>
            <p:cNvSpPr/>
            <p:nvPr/>
          </p:nvSpPr>
          <p:spPr>
            <a:xfrm>
              <a:off x="658781" y="1516289"/>
              <a:ext cx="5088910" cy="4339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4464" tIns="30480" rIns="30480" bIns="30480" numCol="1" spcCol="1270" anchor="ctr" anchorCtr="0">
              <a:noAutofit/>
            </a:bodyPr>
            <a:lstStyle/>
            <a:p>
              <a:pPr lvl="0" algn="ctr" defTabSz="533400">
                <a:lnSpc>
                  <a:spcPct val="90000"/>
                </a:lnSpc>
                <a:spcBef>
                  <a:spcPct val="0"/>
                </a:spcBef>
                <a:spcAft>
                  <a:spcPct val="35000"/>
                </a:spcAft>
              </a:pPr>
              <a:r>
                <a:rPr lang="es-MX" sz="1600" kern="1200" dirty="0"/>
                <a:t>Organice sus llamados</a:t>
              </a:r>
            </a:p>
          </p:txBody>
        </p:sp>
      </p:grpSp>
      <p:grpSp>
        <p:nvGrpSpPr>
          <p:cNvPr id="7" name="Grupo 6"/>
          <p:cNvGrpSpPr/>
          <p:nvPr/>
        </p:nvGrpSpPr>
        <p:grpSpPr>
          <a:xfrm>
            <a:off x="613928" y="5055356"/>
            <a:ext cx="2942071" cy="1152716"/>
            <a:chOff x="-5883630" y="5114711"/>
            <a:chExt cx="3973779" cy="1152716"/>
          </a:xfrm>
          <a:noFill/>
        </p:grpSpPr>
        <p:sp>
          <p:nvSpPr>
            <p:cNvPr id="17" name="Rectángulo 16"/>
            <p:cNvSpPr/>
            <p:nvPr/>
          </p:nvSpPr>
          <p:spPr>
            <a:xfrm>
              <a:off x="-5437639" y="5114711"/>
              <a:ext cx="3527786" cy="115271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ángulo 17"/>
            <p:cNvSpPr/>
            <p:nvPr/>
          </p:nvSpPr>
          <p:spPr>
            <a:xfrm>
              <a:off x="-5883630" y="5154853"/>
              <a:ext cx="3973779" cy="100726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4464" tIns="30480" rIns="30480" bIns="30480" numCol="1" spcCol="1270" anchor="ctr" anchorCtr="0">
              <a:noAutofit/>
            </a:bodyPr>
            <a:lstStyle/>
            <a:p>
              <a:pPr lvl="0" algn="ctr" defTabSz="533400">
                <a:lnSpc>
                  <a:spcPct val="90000"/>
                </a:lnSpc>
                <a:spcBef>
                  <a:spcPct val="0"/>
                </a:spcBef>
                <a:spcAft>
                  <a:spcPct val="35000"/>
                </a:spcAft>
              </a:pPr>
              <a:r>
                <a:rPr lang="es-MX" sz="1600" kern="1200" dirty="0"/>
                <a:t>Busque algo en común con el prospecto</a:t>
              </a:r>
            </a:p>
          </p:txBody>
        </p:sp>
      </p:grpSp>
      <p:grpSp>
        <p:nvGrpSpPr>
          <p:cNvPr id="8" name="Grupo 7"/>
          <p:cNvGrpSpPr/>
          <p:nvPr/>
        </p:nvGrpSpPr>
        <p:grpSpPr>
          <a:xfrm>
            <a:off x="4421649" y="1982936"/>
            <a:ext cx="2954770" cy="714019"/>
            <a:chOff x="831744" y="2821952"/>
            <a:chExt cx="3328880" cy="433970"/>
          </a:xfrm>
          <a:noFill/>
        </p:grpSpPr>
        <p:sp>
          <p:nvSpPr>
            <p:cNvPr id="15" name="Rectángulo 14"/>
            <p:cNvSpPr/>
            <p:nvPr/>
          </p:nvSpPr>
          <p:spPr>
            <a:xfrm>
              <a:off x="831744" y="2821952"/>
              <a:ext cx="3328880" cy="43397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ángulo 15"/>
            <p:cNvSpPr/>
            <p:nvPr/>
          </p:nvSpPr>
          <p:spPr>
            <a:xfrm>
              <a:off x="831745" y="2821952"/>
              <a:ext cx="3042291" cy="42058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4464" tIns="30480" rIns="30480" bIns="30480" numCol="1" spcCol="1270" anchor="ctr" anchorCtr="0">
              <a:noAutofit/>
            </a:bodyPr>
            <a:lstStyle/>
            <a:p>
              <a:pPr lvl="0" algn="ctr" defTabSz="533400">
                <a:spcBef>
                  <a:spcPct val="0"/>
                </a:spcBef>
                <a:spcAft>
                  <a:spcPct val="35000"/>
                </a:spcAft>
              </a:pPr>
              <a:r>
                <a:rPr lang="es-MX" sz="1600" kern="1200" dirty="0"/>
                <a:t>Desarrolle </a:t>
              </a:r>
              <a:r>
                <a:rPr lang="es-MX" sz="1600" kern="1200" dirty="0" smtClean="0"/>
                <a:t>y</a:t>
              </a:r>
            </a:p>
            <a:p>
              <a:pPr lvl="0" algn="ctr" defTabSz="533400">
                <a:spcBef>
                  <a:spcPct val="0"/>
                </a:spcBef>
                <a:spcAft>
                  <a:spcPct val="35000"/>
                </a:spcAft>
              </a:pPr>
              <a:r>
                <a:rPr lang="es-MX" sz="1600" kern="1200" dirty="0" smtClean="0"/>
                <a:t>utilice </a:t>
              </a:r>
              <a:r>
                <a:rPr lang="es-MX" sz="1600" kern="1200" dirty="0"/>
                <a:t>su guion</a:t>
              </a:r>
            </a:p>
          </p:txBody>
        </p:sp>
      </p:grpSp>
      <p:grpSp>
        <p:nvGrpSpPr>
          <p:cNvPr id="9" name="Grupo 8"/>
          <p:cNvGrpSpPr/>
          <p:nvPr/>
        </p:nvGrpSpPr>
        <p:grpSpPr>
          <a:xfrm>
            <a:off x="4220728" y="2822858"/>
            <a:ext cx="3155691" cy="1965754"/>
            <a:chOff x="5404074" y="2369089"/>
            <a:chExt cx="5539890" cy="702758"/>
          </a:xfrm>
          <a:noFill/>
        </p:grpSpPr>
        <p:sp>
          <p:nvSpPr>
            <p:cNvPr id="13" name="Rectángulo 12"/>
            <p:cNvSpPr/>
            <p:nvPr/>
          </p:nvSpPr>
          <p:spPr>
            <a:xfrm>
              <a:off x="5756796" y="2369089"/>
              <a:ext cx="5187168" cy="702758"/>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ángulo 13"/>
            <p:cNvSpPr/>
            <p:nvPr/>
          </p:nvSpPr>
          <p:spPr>
            <a:xfrm>
              <a:off x="5404074" y="2517024"/>
              <a:ext cx="5304271" cy="4339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4464" tIns="30480" rIns="30480" bIns="30480" numCol="1" spcCol="1270" anchor="ctr" anchorCtr="0">
              <a:noAutofit/>
            </a:bodyPr>
            <a:lstStyle/>
            <a:p>
              <a:pPr lvl="0" algn="ctr" defTabSz="533400">
                <a:lnSpc>
                  <a:spcPct val="90000"/>
                </a:lnSpc>
                <a:spcBef>
                  <a:spcPct val="0"/>
                </a:spcBef>
                <a:spcAft>
                  <a:spcPct val="35000"/>
                </a:spcAft>
              </a:pPr>
              <a:r>
                <a:rPr lang="es-MX" sz="1600" kern="1200" dirty="0"/>
                <a:t>Preséntese, presente a la compañía, mencione el referente  y el propósito de su llamada sin excusarse</a:t>
              </a:r>
            </a:p>
          </p:txBody>
        </p:sp>
      </p:grpSp>
      <p:grpSp>
        <p:nvGrpSpPr>
          <p:cNvPr id="10" name="Grupo 9"/>
          <p:cNvGrpSpPr/>
          <p:nvPr/>
        </p:nvGrpSpPr>
        <p:grpSpPr>
          <a:xfrm>
            <a:off x="4269505" y="4929928"/>
            <a:ext cx="3106914" cy="701786"/>
            <a:chOff x="101764" y="5076794"/>
            <a:chExt cx="4762450" cy="816232"/>
          </a:xfrm>
          <a:noFill/>
        </p:grpSpPr>
        <p:sp>
          <p:nvSpPr>
            <p:cNvPr id="11" name="Rectángulo 10"/>
            <p:cNvSpPr/>
            <p:nvPr/>
          </p:nvSpPr>
          <p:spPr>
            <a:xfrm>
              <a:off x="334979" y="5076794"/>
              <a:ext cx="4529235" cy="816232"/>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ángulo 11"/>
            <p:cNvSpPr/>
            <p:nvPr/>
          </p:nvSpPr>
          <p:spPr>
            <a:xfrm>
              <a:off x="101764" y="5289994"/>
              <a:ext cx="4474328" cy="4339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4464" tIns="30480" rIns="30480" bIns="30480" numCol="1" spcCol="1270" anchor="ctr" anchorCtr="0">
              <a:noAutofit/>
            </a:bodyPr>
            <a:lstStyle/>
            <a:p>
              <a:pPr lvl="0" algn="ctr" defTabSz="533400">
                <a:lnSpc>
                  <a:spcPct val="90000"/>
                </a:lnSpc>
                <a:spcBef>
                  <a:spcPct val="0"/>
                </a:spcBef>
                <a:spcAft>
                  <a:spcPct val="35000"/>
                </a:spcAft>
              </a:pPr>
              <a:r>
                <a:rPr lang="es-MX" sz="1600" kern="1200" dirty="0"/>
                <a:t>Verifique el nombre del prospecto</a:t>
              </a:r>
            </a:p>
          </p:txBody>
        </p:sp>
      </p:grpSp>
      <p:grpSp>
        <p:nvGrpSpPr>
          <p:cNvPr id="32" name="Grupo 31"/>
          <p:cNvGrpSpPr/>
          <p:nvPr/>
        </p:nvGrpSpPr>
        <p:grpSpPr>
          <a:xfrm>
            <a:off x="4421649" y="5757617"/>
            <a:ext cx="2954770" cy="536770"/>
            <a:chOff x="377899" y="247449"/>
            <a:chExt cx="5652884" cy="494710"/>
          </a:xfrm>
          <a:noFill/>
        </p:grpSpPr>
        <p:sp>
          <p:nvSpPr>
            <p:cNvPr id="48" name="Rectángulo 47"/>
            <p:cNvSpPr/>
            <p:nvPr/>
          </p:nvSpPr>
          <p:spPr>
            <a:xfrm>
              <a:off x="377899" y="247449"/>
              <a:ext cx="5652884" cy="49471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Rectángulo 48"/>
            <p:cNvSpPr/>
            <p:nvPr/>
          </p:nvSpPr>
          <p:spPr>
            <a:xfrm>
              <a:off x="377899" y="247449"/>
              <a:ext cx="5652884" cy="4947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92677" tIns="35560" rIns="35560" bIns="35560" numCol="1" spcCol="1270" anchor="ctr" anchorCtr="0">
              <a:noAutofit/>
            </a:bodyPr>
            <a:lstStyle/>
            <a:p>
              <a:pPr lvl="0" algn="ctr" defTabSz="622300">
                <a:lnSpc>
                  <a:spcPct val="90000"/>
                </a:lnSpc>
                <a:spcBef>
                  <a:spcPct val="0"/>
                </a:spcBef>
                <a:spcAft>
                  <a:spcPct val="35000"/>
                </a:spcAft>
              </a:pPr>
              <a:r>
                <a:rPr lang="es-MX" sz="1600" kern="1200" dirty="0"/>
                <a:t>Verifique el nombre del prospecto</a:t>
              </a:r>
              <a:endParaRPr lang="es-ES" sz="1600" kern="1200" dirty="0"/>
            </a:p>
          </p:txBody>
        </p:sp>
      </p:grpSp>
      <p:grpSp>
        <p:nvGrpSpPr>
          <p:cNvPr id="33" name="Grupo 32"/>
          <p:cNvGrpSpPr/>
          <p:nvPr/>
        </p:nvGrpSpPr>
        <p:grpSpPr>
          <a:xfrm>
            <a:off x="7898708" y="1982936"/>
            <a:ext cx="3531292" cy="688857"/>
            <a:chOff x="496216" y="989421"/>
            <a:chExt cx="5534567" cy="494710"/>
          </a:xfrm>
          <a:noFill/>
        </p:grpSpPr>
        <p:sp>
          <p:nvSpPr>
            <p:cNvPr id="46" name="Rectángulo 45"/>
            <p:cNvSpPr/>
            <p:nvPr/>
          </p:nvSpPr>
          <p:spPr>
            <a:xfrm>
              <a:off x="784833" y="989421"/>
              <a:ext cx="5245950" cy="49471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Rectángulo 46"/>
            <p:cNvSpPr/>
            <p:nvPr/>
          </p:nvSpPr>
          <p:spPr>
            <a:xfrm>
              <a:off x="496216" y="989421"/>
              <a:ext cx="5245950" cy="4947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92677" tIns="35560" rIns="35560" bIns="35560" numCol="1" spcCol="1270" anchor="ctr" anchorCtr="0">
              <a:noAutofit/>
            </a:bodyPr>
            <a:lstStyle/>
            <a:p>
              <a:pPr lvl="0" algn="ctr" defTabSz="622300">
                <a:lnSpc>
                  <a:spcPct val="90000"/>
                </a:lnSpc>
                <a:spcBef>
                  <a:spcPct val="0"/>
                </a:spcBef>
                <a:spcAft>
                  <a:spcPct val="35000"/>
                </a:spcAft>
              </a:pPr>
              <a:r>
                <a:rPr lang="es-MX" sz="1600" kern="1200" dirty="0"/>
                <a:t>Sea Cortés, claro, sincero, amable</a:t>
              </a:r>
            </a:p>
          </p:txBody>
        </p:sp>
      </p:grpSp>
      <p:grpSp>
        <p:nvGrpSpPr>
          <p:cNvPr id="34" name="Grupo 33"/>
          <p:cNvGrpSpPr/>
          <p:nvPr/>
        </p:nvGrpSpPr>
        <p:grpSpPr>
          <a:xfrm>
            <a:off x="8082858" y="2818299"/>
            <a:ext cx="3347142" cy="494710"/>
            <a:chOff x="970913" y="1731393"/>
            <a:chExt cx="5059870" cy="494710"/>
          </a:xfrm>
          <a:noFill/>
        </p:grpSpPr>
        <p:sp>
          <p:nvSpPr>
            <p:cNvPr id="44" name="Rectángulo 43"/>
            <p:cNvSpPr/>
            <p:nvPr/>
          </p:nvSpPr>
          <p:spPr>
            <a:xfrm>
              <a:off x="970913" y="1731393"/>
              <a:ext cx="5059870" cy="49471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Rectángulo 44"/>
            <p:cNvSpPr/>
            <p:nvPr/>
          </p:nvSpPr>
          <p:spPr>
            <a:xfrm>
              <a:off x="970913" y="1731393"/>
              <a:ext cx="5059870" cy="4947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92677" tIns="35560" rIns="35560" bIns="35560" numCol="1" spcCol="1270" anchor="ctr" anchorCtr="0">
              <a:noAutofit/>
            </a:bodyPr>
            <a:lstStyle/>
            <a:p>
              <a:pPr lvl="0" algn="ctr" defTabSz="622300">
                <a:lnSpc>
                  <a:spcPct val="90000"/>
                </a:lnSpc>
                <a:spcBef>
                  <a:spcPct val="0"/>
                </a:spcBef>
                <a:spcAft>
                  <a:spcPct val="35000"/>
                </a:spcAft>
              </a:pPr>
              <a:r>
                <a:rPr lang="es-MX" sz="1600" kern="1200" dirty="0"/>
                <a:t>Transmita entusiasmo</a:t>
              </a:r>
            </a:p>
          </p:txBody>
        </p:sp>
      </p:grpSp>
      <p:grpSp>
        <p:nvGrpSpPr>
          <p:cNvPr id="35" name="Grupo 34"/>
          <p:cNvGrpSpPr/>
          <p:nvPr/>
        </p:nvGrpSpPr>
        <p:grpSpPr>
          <a:xfrm>
            <a:off x="8082858" y="3459515"/>
            <a:ext cx="3506353" cy="494710"/>
            <a:chOff x="970913" y="2472895"/>
            <a:chExt cx="5300549" cy="494710"/>
          </a:xfrm>
          <a:noFill/>
        </p:grpSpPr>
        <p:sp>
          <p:nvSpPr>
            <p:cNvPr id="42" name="Rectángulo 41"/>
            <p:cNvSpPr/>
            <p:nvPr/>
          </p:nvSpPr>
          <p:spPr>
            <a:xfrm>
              <a:off x="970913" y="2472895"/>
              <a:ext cx="5059870" cy="49471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ectángulo 42"/>
            <p:cNvSpPr/>
            <p:nvPr/>
          </p:nvSpPr>
          <p:spPr>
            <a:xfrm>
              <a:off x="1211592" y="2472895"/>
              <a:ext cx="5059870" cy="4947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92677" tIns="35560" rIns="35560" bIns="35560" numCol="1" spcCol="1270" anchor="ctr" anchorCtr="0">
              <a:noAutofit/>
            </a:bodyPr>
            <a:lstStyle/>
            <a:p>
              <a:pPr lvl="0" algn="ctr" defTabSz="622300">
                <a:lnSpc>
                  <a:spcPct val="90000"/>
                </a:lnSpc>
                <a:spcBef>
                  <a:spcPct val="0"/>
                </a:spcBef>
                <a:spcAft>
                  <a:spcPct val="35000"/>
                </a:spcAft>
              </a:pPr>
              <a:r>
                <a:rPr lang="es-MX" sz="1600" kern="1200" dirty="0"/>
                <a:t>Evite discusiones</a:t>
              </a:r>
            </a:p>
          </p:txBody>
        </p:sp>
      </p:grpSp>
      <p:grpSp>
        <p:nvGrpSpPr>
          <p:cNvPr id="36" name="Grupo 35"/>
          <p:cNvGrpSpPr/>
          <p:nvPr/>
        </p:nvGrpSpPr>
        <p:grpSpPr>
          <a:xfrm>
            <a:off x="7803458" y="4100731"/>
            <a:ext cx="3626542" cy="645854"/>
            <a:chOff x="784833" y="2355017"/>
            <a:chExt cx="4394824" cy="645854"/>
          </a:xfrm>
          <a:noFill/>
        </p:grpSpPr>
        <p:sp>
          <p:nvSpPr>
            <p:cNvPr id="40" name="Rectángulo 39"/>
            <p:cNvSpPr/>
            <p:nvPr/>
          </p:nvSpPr>
          <p:spPr>
            <a:xfrm>
              <a:off x="1123424" y="2355017"/>
              <a:ext cx="4056233" cy="645854"/>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Rectángulo 40"/>
            <p:cNvSpPr/>
            <p:nvPr/>
          </p:nvSpPr>
          <p:spPr>
            <a:xfrm>
              <a:off x="784833" y="2439140"/>
              <a:ext cx="4287091" cy="4947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92677" tIns="35560" rIns="35560" bIns="35560" numCol="1" spcCol="1270" anchor="ctr" anchorCtr="0">
              <a:noAutofit/>
            </a:bodyPr>
            <a:lstStyle/>
            <a:p>
              <a:pPr lvl="0" algn="ctr" defTabSz="622300">
                <a:lnSpc>
                  <a:spcPct val="90000"/>
                </a:lnSpc>
                <a:spcBef>
                  <a:spcPct val="0"/>
                </a:spcBef>
                <a:spcAft>
                  <a:spcPct val="35000"/>
                </a:spcAft>
              </a:pPr>
              <a:r>
                <a:rPr lang="es-MX" sz="1600" kern="1200" dirty="0"/>
                <a:t>Complete su objetivo de citas agendadas</a:t>
              </a:r>
            </a:p>
          </p:txBody>
        </p:sp>
      </p:grpSp>
      <p:grpSp>
        <p:nvGrpSpPr>
          <p:cNvPr id="37" name="Grupo 36"/>
          <p:cNvGrpSpPr/>
          <p:nvPr/>
        </p:nvGrpSpPr>
        <p:grpSpPr>
          <a:xfrm>
            <a:off x="7803458" y="4893090"/>
            <a:ext cx="3626542" cy="981069"/>
            <a:chOff x="377899" y="3147376"/>
            <a:chExt cx="4735736" cy="981069"/>
          </a:xfrm>
          <a:noFill/>
        </p:grpSpPr>
        <p:sp>
          <p:nvSpPr>
            <p:cNvPr id="38" name="Rectángulo 37"/>
            <p:cNvSpPr/>
            <p:nvPr/>
          </p:nvSpPr>
          <p:spPr>
            <a:xfrm>
              <a:off x="742755" y="3147376"/>
              <a:ext cx="4370880" cy="98106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Rectángulo 38"/>
            <p:cNvSpPr/>
            <p:nvPr/>
          </p:nvSpPr>
          <p:spPr>
            <a:xfrm>
              <a:off x="377899" y="3373714"/>
              <a:ext cx="4735736" cy="4947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92677" tIns="35560" rIns="35560" bIns="35560" numCol="1" spcCol="1270" anchor="ctr" anchorCtr="0">
              <a:noAutofit/>
            </a:bodyPr>
            <a:lstStyle/>
            <a:p>
              <a:pPr lvl="0" algn="ctr" defTabSz="622300">
                <a:lnSpc>
                  <a:spcPct val="90000"/>
                </a:lnSpc>
                <a:spcBef>
                  <a:spcPct val="0"/>
                </a:spcBef>
                <a:spcAft>
                  <a:spcPct val="35000"/>
                </a:spcAft>
              </a:pPr>
              <a:r>
                <a:rPr lang="es-MX" sz="1600" kern="1200" dirty="0"/>
                <a:t>Agradezca y siempre deje que el prospecto corte primero.</a:t>
              </a:r>
              <a:endParaRPr lang="en-US" sz="1600" kern="1200" dirty="0"/>
            </a:p>
          </p:txBody>
        </p:sp>
      </p:grpSp>
      <p:pic>
        <p:nvPicPr>
          <p:cNvPr id="50" name="Imagen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293" y="272357"/>
            <a:ext cx="827784" cy="374342"/>
          </a:xfrm>
          <a:prstGeom prst="rect">
            <a:avLst/>
          </a:prstGeom>
        </p:spPr>
      </p:pic>
      <p:pic>
        <p:nvPicPr>
          <p:cNvPr id="51" name="Imagen 5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908374" y="317548"/>
            <a:ext cx="882906" cy="283960"/>
          </a:xfrm>
          <a:prstGeom prst="rect">
            <a:avLst/>
          </a:prstGeom>
        </p:spPr>
      </p:pic>
    </p:spTree>
    <p:extLst>
      <p:ext uri="{BB962C8B-B14F-4D97-AF65-F5344CB8AC3E}">
        <p14:creationId xmlns:p14="http://schemas.microsoft.com/office/powerpoint/2010/main" val="1253909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7852" y="2065526"/>
            <a:ext cx="8180637" cy="3030829"/>
          </a:xfrm>
        </p:spPr>
        <p:txBody>
          <a:bodyPr>
            <a:normAutofit/>
          </a:bodyPr>
          <a:lstStyle/>
          <a:p>
            <a:r>
              <a:rPr lang="es-MX" sz="1400" cap="none" dirty="0" smtClean="0">
                <a:solidFill>
                  <a:schemeClr val="tx1"/>
                </a:solidFill>
                <a:effectLst/>
                <a:latin typeface="Metropolis" panose="00000500000000000000" pitchFamily="50" charset="0"/>
              </a:rPr>
              <a:t>Hola o buenos días</a:t>
            </a:r>
            <a:br>
              <a:rPr lang="es-MX" sz="1400" cap="none" dirty="0" smtClean="0">
                <a:solidFill>
                  <a:schemeClr val="tx1"/>
                </a:solidFill>
                <a:effectLst/>
                <a:latin typeface="Metropolis" panose="00000500000000000000" pitchFamily="50" charset="0"/>
              </a:rPr>
            </a:br>
            <a:r>
              <a:rPr lang="es-MX" sz="1400" cap="none" dirty="0" smtClean="0">
                <a:solidFill>
                  <a:schemeClr val="tx1"/>
                </a:solidFill>
                <a:effectLst/>
                <a:latin typeface="Metropolis" panose="00000500000000000000" pitchFamily="50" charset="0"/>
              </a:rPr>
              <a:t/>
            </a:r>
            <a:br>
              <a:rPr lang="es-MX" sz="1400" cap="none" dirty="0" smtClean="0">
                <a:solidFill>
                  <a:schemeClr val="tx1"/>
                </a:solidFill>
                <a:effectLst/>
                <a:latin typeface="Metropolis" panose="00000500000000000000" pitchFamily="50" charset="0"/>
              </a:rPr>
            </a:br>
            <a:r>
              <a:rPr lang="es-MX" sz="1400" b="1" u="sng" cap="none" dirty="0" smtClean="0">
                <a:solidFill>
                  <a:srgbClr val="FFFF00"/>
                </a:solidFill>
                <a:latin typeface="Metropolis" panose="00000500000000000000" pitchFamily="50" charset="0"/>
              </a:rPr>
              <a:t>M</a:t>
            </a:r>
            <a:r>
              <a:rPr lang="es-MX" sz="1400" b="1" u="sng" cap="none" dirty="0" smtClean="0">
                <a:solidFill>
                  <a:srgbClr val="FFFF00"/>
                </a:solidFill>
                <a:effectLst/>
                <a:latin typeface="Metropolis" panose="00000500000000000000" pitchFamily="50" charset="0"/>
              </a:rPr>
              <a:t>ary </a:t>
            </a:r>
            <a:r>
              <a:rPr lang="es-MX" sz="1400" b="1" u="sng" cap="none" dirty="0" err="1" smtClean="0">
                <a:solidFill>
                  <a:srgbClr val="FFFF00"/>
                </a:solidFill>
                <a:latin typeface="Metropolis" panose="00000500000000000000" pitchFamily="50" charset="0"/>
              </a:rPr>
              <a:t>F</a:t>
            </a:r>
            <a:r>
              <a:rPr lang="es-MX" sz="1400" b="1" u="sng" cap="none" dirty="0" err="1" smtClean="0">
                <a:solidFill>
                  <a:srgbClr val="FFFF00"/>
                </a:solidFill>
                <a:effectLst/>
                <a:latin typeface="Metropolis" panose="00000500000000000000" pitchFamily="50" charset="0"/>
              </a:rPr>
              <a:t>er</a:t>
            </a:r>
            <a:r>
              <a:rPr lang="es-MX" sz="1400" u="sng" cap="none" dirty="0" smtClean="0">
                <a:solidFill>
                  <a:schemeClr val="tx1"/>
                </a:solidFill>
                <a:effectLst/>
                <a:latin typeface="Metropolis" panose="00000500000000000000" pitchFamily="50" charset="0"/>
              </a:rPr>
              <a:t/>
            </a:r>
            <a:br>
              <a:rPr lang="es-MX" sz="1400" u="sng" cap="none" dirty="0" smtClean="0">
                <a:solidFill>
                  <a:schemeClr val="tx1"/>
                </a:solidFill>
                <a:effectLst/>
                <a:latin typeface="Metropolis" panose="00000500000000000000" pitchFamily="50" charset="0"/>
              </a:rPr>
            </a:br>
            <a:r>
              <a:rPr lang="es-MX" sz="1400" cap="none" dirty="0" smtClean="0">
                <a:solidFill>
                  <a:schemeClr val="tx1"/>
                </a:solidFill>
                <a:effectLst/>
                <a:latin typeface="Metropolis" panose="00000500000000000000" pitchFamily="50" charset="0"/>
              </a:rPr>
              <a:t/>
            </a:r>
            <a:br>
              <a:rPr lang="es-MX" sz="1400" cap="none" dirty="0" smtClean="0">
                <a:solidFill>
                  <a:schemeClr val="tx1"/>
                </a:solidFill>
                <a:effectLst/>
                <a:latin typeface="Metropolis" panose="00000500000000000000" pitchFamily="50" charset="0"/>
              </a:rPr>
            </a:br>
            <a:r>
              <a:rPr lang="es-MX" sz="1400" cap="none" dirty="0" smtClean="0">
                <a:solidFill>
                  <a:schemeClr val="tx1"/>
                </a:solidFill>
                <a:effectLst/>
                <a:latin typeface="Metropolis" panose="00000500000000000000" pitchFamily="50" charset="0"/>
              </a:rPr>
              <a:t>como has estado?</a:t>
            </a:r>
            <a:br>
              <a:rPr lang="es-MX" sz="1400" cap="none" dirty="0" smtClean="0">
                <a:solidFill>
                  <a:schemeClr val="tx1"/>
                </a:solidFill>
                <a:effectLst/>
                <a:latin typeface="Metropolis" panose="00000500000000000000" pitchFamily="50" charset="0"/>
              </a:rPr>
            </a:br>
            <a:r>
              <a:rPr lang="es-MX" sz="1400" cap="none" dirty="0" smtClean="0">
                <a:solidFill>
                  <a:schemeClr val="tx1"/>
                </a:solidFill>
                <a:effectLst/>
                <a:latin typeface="Metropolis" panose="00000500000000000000" pitchFamily="50" charset="0"/>
              </a:rPr>
              <a:t/>
            </a:r>
            <a:br>
              <a:rPr lang="es-MX" sz="1400" cap="none" dirty="0" smtClean="0">
                <a:solidFill>
                  <a:schemeClr val="tx1"/>
                </a:solidFill>
                <a:effectLst/>
                <a:latin typeface="Metropolis" panose="00000500000000000000" pitchFamily="50" charset="0"/>
              </a:rPr>
            </a:br>
            <a:r>
              <a:rPr lang="es-MX" sz="1400" cap="none" dirty="0" smtClean="0">
                <a:solidFill>
                  <a:schemeClr val="tx1"/>
                </a:solidFill>
                <a:effectLst/>
                <a:latin typeface="Metropolis" panose="00000500000000000000" pitchFamily="50" charset="0"/>
              </a:rPr>
              <a:t>La intención de mi llamada además de saludarte es agendar una cita contigo, estoy en SMNYL y quiero brindarte una asesoría  patrimonial y mostrarte un proceso que te permite ver como estas hoy y que puedes lograr en un futuro.</a:t>
            </a:r>
            <a:br>
              <a:rPr lang="es-MX" sz="1400" cap="none" dirty="0" smtClean="0">
                <a:solidFill>
                  <a:schemeClr val="tx1"/>
                </a:solidFill>
                <a:effectLst/>
                <a:latin typeface="Metropolis" panose="00000500000000000000" pitchFamily="50" charset="0"/>
              </a:rPr>
            </a:br>
            <a:r>
              <a:rPr lang="es-MX" sz="1400" cap="none" dirty="0" smtClean="0">
                <a:solidFill>
                  <a:schemeClr val="tx1"/>
                </a:solidFill>
                <a:effectLst/>
                <a:latin typeface="Metropolis" panose="00000500000000000000" pitchFamily="50" charset="0"/>
              </a:rPr>
              <a:t/>
            </a:r>
            <a:br>
              <a:rPr lang="es-MX" sz="1400" cap="none" dirty="0" smtClean="0">
                <a:solidFill>
                  <a:schemeClr val="tx1"/>
                </a:solidFill>
                <a:effectLst/>
                <a:latin typeface="Metropolis" panose="00000500000000000000" pitchFamily="50" charset="0"/>
              </a:rPr>
            </a:br>
            <a:r>
              <a:rPr lang="en-US" sz="1400" cap="none" dirty="0" smtClean="0">
                <a:solidFill>
                  <a:schemeClr val="tx1"/>
                </a:solidFill>
                <a:effectLst/>
                <a:latin typeface="Metropolis" panose="00000500000000000000" pitchFamily="50" charset="0"/>
              </a:rPr>
              <a:t/>
            </a:r>
            <a:br>
              <a:rPr lang="en-US" sz="1400" cap="none" dirty="0" smtClean="0">
                <a:solidFill>
                  <a:schemeClr val="tx1"/>
                </a:solidFill>
                <a:effectLst/>
                <a:latin typeface="Metropolis" panose="00000500000000000000" pitchFamily="50" charset="0"/>
              </a:rPr>
            </a:br>
            <a:endParaRPr lang="es-MX" sz="1400" cap="none" dirty="0">
              <a:solidFill>
                <a:schemeClr val="tx1"/>
              </a:solidFill>
              <a:effectLst/>
              <a:latin typeface="Metropolis" panose="00000500000000000000" pitchFamily="50" charset="0"/>
            </a:endParaRPr>
          </a:p>
        </p:txBody>
      </p:sp>
      <p:sp>
        <p:nvSpPr>
          <p:cNvPr id="4" name="CuadroTexto 3"/>
          <p:cNvSpPr txBox="1"/>
          <p:nvPr/>
        </p:nvSpPr>
        <p:spPr>
          <a:xfrm>
            <a:off x="1107852" y="4522976"/>
            <a:ext cx="7894887" cy="1600438"/>
          </a:xfrm>
          <a:prstGeom prst="rect">
            <a:avLst/>
          </a:prstGeom>
          <a:noFill/>
        </p:spPr>
        <p:txBody>
          <a:bodyPr wrap="square" rtlCol="0">
            <a:spAutoFit/>
          </a:bodyPr>
          <a:lstStyle/>
          <a:p>
            <a:pPr algn="just"/>
            <a:r>
              <a:rPr lang="es-MX" sz="1400" dirty="0" smtClean="0">
                <a:effectLst/>
                <a:latin typeface="Metropolis" panose="00000500000000000000" pitchFamily="50" charset="0"/>
              </a:rPr>
              <a:t>Nos </a:t>
            </a:r>
            <a:r>
              <a:rPr lang="es-MX" sz="1400" dirty="0">
                <a:effectLst/>
                <a:latin typeface="Metropolis" panose="00000500000000000000" pitchFamily="50" charset="0"/>
              </a:rPr>
              <a:t>podemos ver </a:t>
            </a:r>
            <a:r>
              <a:rPr lang="es-MX" sz="1400" b="1" dirty="0">
                <a:solidFill>
                  <a:srgbClr val="FFFF00"/>
                </a:solidFill>
                <a:effectLst/>
                <a:latin typeface="Metropolis" panose="00000500000000000000" pitchFamily="50" charset="0"/>
              </a:rPr>
              <a:t>este </a:t>
            </a:r>
            <a:r>
              <a:rPr lang="es-MX" sz="1400" b="1" u="sng" dirty="0">
                <a:solidFill>
                  <a:srgbClr val="FFFF00"/>
                </a:solidFill>
                <a:effectLst/>
                <a:latin typeface="Metropolis" panose="00000500000000000000" pitchFamily="50" charset="0"/>
              </a:rPr>
              <a:t>martes a las  10 am en tu oficina</a:t>
            </a:r>
            <a:r>
              <a:rPr lang="es-MX" sz="1400" dirty="0">
                <a:solidFill>
                  <a:srgbClr val="92D050"/>
                </a:solidFill>
                <a:effectLst/>
                <a:latin typeface="Metropolis" panose="00000500000000000000" pitchFamily="50" charset="0"/>
              </a:rPr>
              <a:t> </a:t>
            </a:r>
            <a:r>
              <a:rPr lang="es-MX" sz="1400" dirty="0">
                <a:effectLst/>
                <a:latin typeface="Metropolis" panose="00000500000000000000" pitchFamily="50" charset="0"/>
              </a:rPr>
              <a:t>o prefieres a </a:t>
            </a:r>
            <a:r>
              <a:rPr lang="es-MX" sz="1400" b="1" u="sng" dirty="0">
                <a:solidFill>
                  <a:srgbClr val="FFFF00"/>
                </a:solidFill>
                <a:effectLst/>
                <a:latin typeface="Metropolis" panose="00000500000000000000" pitchFamily="50" charset="0"/>
              </a:rPr>
              <a:t>las 4 de la tarde en tu domicilio</a:t>
            </a:r>
            <a:r>
              <a:rPr lang="es-MX" sz="1400" b="1" u="sng" dirty="0" smtClean="0">
                <a:solidFill>
                  <a:srgbClr val="FFFF00"/>
                </a:solidFill>
                <a:effectLst/>
                <a:latin typeface="Metropolis" panose="00000500000000000000" pitchFamily="50" charset="0"/>
              </a:rPr>
              <a:t>?</a:t>
            </a:r>
          </a:p>
          <a:p>
            <a:pPr algn="just"/>
            <a:r>
              <a:rPr lang="es-MX" sz="1400" u="sng" dirty="0">
                <a:effectLst/>
                <a:latin typeface="Metropolis" panose="00000500000000000000" pitchFamily="50" charset="0"/>
              </a:rPr>
              <a:t/>
            </a:r>
            <a:br>
              <a:rPr lang="es-MX" sz="1400" u="sng" dirty="0">
                <a:effectLst/>
                <a:latin typeface="Metropolis" panose="00000500000000000000" pitchFamily="50" charset="0"/>
              </a:rPr>
            </a:br>
            <a:r>
              <a:rPr lang="es-MX" sz="1400" dirty="0" smtClean="0">
                <a:effectLst/>
                <a:latin typeface="Metropolis" panose="00000500000000000000" pitchFamily="50" charset="0"/>
              </a:rPr>
              <a:t>Muy </a:t>
            </a:r>
            <a:r>
              <a:rPr lang="es-MX" sz="1400" dirty="0">
                <a:effectLst/>
                <a:latin typeface="Metropolis" panose="00000500000000000000" pitchFamily="50" charset="0"/>
              </a:rPr>
              <a:t>bien </a:t>
            </a:r>
            <a:r>
              <a:rPr lang="es-MX" sz="1400" b="1" u="sng" dirty="0">
                <a:solidFill>
                  <a:srgbClr val="FFFF00"/>
                </a:solidFill>
                <a:effectLst/>
                <a:latin typeface="Metropolis" panose="00000500000000000000" pitchFamily="50" charset="0"/>
              </a:rPr>
              <a:t>Mary </a:t>
            </a:r>
            <a:r>
              <a:rPr lang="es-MX" sz="1400" b="1" u="sng" dirty="0" err="1">
                <a:solidFill>
                  <a:srgbClr val="FFFF00"/>
                </a:solidFill>
                <a:effectLst/>
                <a:latin typeface="Metropolis" panose="00000500000000000000" pitchFamily="50" charset="0"/>
              </a:rPr>
              <a:t>Fer</a:t>
            </a:r>
            <a:r>
              <a:rPr lang="es-MX" sz="1400" b="1" u="sng" dirty="0">
                <a:solidFill>
                  <a:srgbClr val="FFFF00"/>
                </a:solidFill>
                <a:effectLst/>
                <a:latin typeface="Metropolis" panose="00000500000000000000" pitchFamily="50" charset="0"/>
              </a:rPr>
              <a:t> </a:t>
            </a:r>
            <a:r>
              <a:rPr lang="es-MX" sz="1400" dirty="0">
                <a:effectLst/>
                <a:latin typeface="Metropolis" panose="00000500000000000000" pitchFamily="50" charset="0"/>
              </a:rPr>
              <a:t>entonces tenemos un compromiso este </a:t>
            </a:r>
            <a:r>
              <a:rPr lang="es-MX" sz="1400" b="1" u="sng" dirty="0">
                <a:solidFill>
                  <a:srgbClr val="FFFF00"/>
                </a:solidFill>
                <a:effectLst/>
                <a:latin typeface="Metropolis" panose="00000500000000000000" pitchFamily="50" charset="0"/>
              </a:rPr>
              <a:t>martes a las 4 pm en tu domicilio</a:t>
            </a:r>
            <a:r>
              <a:rPr lang="es-MX" sz="1400" b="1" u="sng" dirty="0" smtClean="0">
                <a:solidFill>
                  <a:srgbClr val="FFFF00"/>
                </a:solidFill>
                <a:effectLst/>
                <a:latin typeface="Metropolis" panose="00000500000000000000" pitchFamily="50" charset="0"/>
              </a:rPr>
              <a:t>.</a:t>
            </a:r>
          </a:p>
          <a:p>
            <a:pPr algn="just"/>
            <a:r>
              <a:rPr lang="es-MX" sz="1400" dirty="0">
                <a:effectLst/>
                <a:latin typeface="Metropolis" panose="00000500000000000000" pitchFamily="50" charset="0"/>
              </a:rPr>
              <a:t/>
            </a:r>
            <a:br>
              <a:rPr lang="es-MX" sz="1400" dirty="0">
                <a:effectLst/>
                <a:latin typeface="Metropolis" panose="00000500000000000000" pitchFamily="50" charset="0"/>
              </a:rPr>
            </a:br>
            <a:r>
              <a:rPr lang="es-MX" sz="1400" dirty="0">
                <a:effectLst/>
                <a:latin typeface="Metropolis" panose="00000500000000000000" pitchFamily="50" charset="0"/>
              </a:rPr>
              <a:t>Te agradezco mucho la atención a mi llamada y que tengas un excelente </a:t>
            </a:r>
            <a:r>
              <a:rPr lang="es-MX" sz="1400" dirty="0" smtClean="0">
                <a:effectLst/>
                <a:latin typeface="Metropolis" panose="00000500000000000000" pitchFamily="50" charset="0"/>
              </a:rPr>
              <a:t>día.</a:t>
            </a:r>
            <a:endParaRPr lang="es-MX" sz="1400" dirty="0">
              <a:effectLst/>
              <a:latin typeface="Metropolis" panose="00000500000000000000" pitchFamily="50" charset="0"/>
            </a:endParaRPr>
          </a:p>
        </p:txBody>
      </p:sp>
      <p:sp>
        <p:nvSpPr>
          <p:cNvPr id="7" name="Título 1"/>
          <p:cNvSpPr txBox="1">
            <a:spLocks/>
          </p:cNvSpPr>
          <p:nvPr/>
        </p:nvSpPr>
        <p:spPr>
          <a:xfrm>
            <a:off x="1107852" y="840306"/>
            <a:ext cx="6807423" cy="970450"/>
          </a:xfrm>
          <a:prstGeom prst="rect">
            <a:avLst/>
          </a:prstGeom>
          <a:effectLst/>
        </p:spPr>
        <p:txBody>
          <a:bodyPr vert="horz" lIns="91440" tIns="45720" rIns="91440" bIns="45720" rtlCol="0" anchor="ctr">
            <a:normAutofit fontScale="900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Guion –</a:t>
            </a:r>
          </a:p>
          <a:p>
            <a:r>
              <a:rPr lang="es-MX" dirty="0" smtClean="0"/>
              <a:t>mercado cálido O natural</a:t>
            </a:r>
            <a:endParaRPr lang="es-MX" dirty="0"/>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293" y="272357"/>
            <a:ext cx="827784" cy="374342"/>
          </a:xfrm>
          <a:prstGeom prst="rect">
            <a:avLst/>
          </a:prstGeom>
        </p:spPr>
      </p:pic>
      <p:pic>
        <p:nvPicPr>
          <p:cNvPr id="11" name="Imagen 1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908374" y="317548"/>
            <a:ext cx="882906" cy="283960"/>
          </a:xfrm>
          <a:prstGeom prst="rect">
            <a:avLst/>
          </a:prstGeom>
        </p:spPr>
      </p:pic>
    </p:spTree>
    <p:extLst>
      <p:ext uri="{BB962C8B-B14F-4D97-AF65-F5344CB8AC3E}">
        <p14:creationId xmlns:p14="http://schemas.microsoft.com/office/powerpoint/2010/main" val="116772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107852" y="2337266"/>
            <a:ext cx="7169373" cy="1815882"/>
          </a:xfrm>
          <a:prstGeom prst="rect">
            <a:avLst/>
          </a:prstGeom>
          <a:noFill/>
        </p:spPr>
        <p:txBody>
          <a:bodyPr wrap="square" rtlCol="0">
            <a:spAutoFit/>
          </a:bodyPr>
          <a:lstStyle/>
          <a:p>
            <a:r>
              <a:rPr lang="es-MX" sz="1400" b="1" u="sng" dirty="0">
                <a:solidFill>
                  <a:srgbClr val="FFFF00"/>
                </a:solidFill>
              </a:rPr>
              <a:t>Mariana</a:t>
            </a:r>
            <a:r>
              <a:rPr lang="es-MX" sz="1400" b="1" dirty="0" smtClean="0">
                <a:solidFill>
                  <a:srgbClr val="FFFF00"/>
                </a:solidFill>
              </a:rPr>
              <a:t>?</a:t>
            </a:r>
          </a:p>
          <a:p>
            <a:endParaRPr lang="es-MX" sz="1400" dirty="0"/>
          </a:p>
          <a:p>
            <a:r>
              <a:rPr lang="es-MX" sz="1400" dirty="0"/>
              <a:t>Como estás? Soy </a:t>
            </a:r>
            <a:r>
              <a:rPr lang="es-MX" sz="1400" b="1" u="sng" dirty="0">
                <a:solidFill>
                  <a:srgbClr val="FFFF00"/>
                </a:solidFill>
              </a:rPr>
              <a:t>Nadia Erives </a:t>
            </a:r>
            <a:r>
              <a:rPr lang="es-MX" sz="1400" dirty="0"/>
              <a:t>y te llamo de parte de </a:t>
            </a:r>
            <a:r>
              <a:rPr lang="es-MX" sz="1400" b="1" u="sng" dirty="0">
                <a:solidFill>
                  <a:srgbClr val="FFFF00"/>
                </a:solidFill>
              </a:rPr>
              <a:t>Francisco Ruiz</a:t>
            </a:r>
            <a:r>
              <a:rPr lang="es-MX" sz="1400" b="1" u="sng" dirty="0" smtClean="0">
                <a:solidFill>
                  <a:srgbClr val="FFFF00"/>
                </a:solidFill>
              </a:rPr>
              <a:t>.</a:t>
            </a:r>
          </a:p>
          <a:p>
            <a:endParaRPr lang="es-MX" sz="1400" dirty="0"/>
          </a:p>
          <a:p>
            <a:r>
              <a:rPr lang="es-MX" sz="1400" b="1" u="sng" dirty="0">
                <a:solidFill>
                  <a:srgbClr val="FFFF00"/>
                </a:solidFill>
              </a:rPr>
              <a:t>Mariana </a:t>
            </a:r>
            <a:r>
              <a:rPr lang="es-MX" sz="1400" dirty="0"/>
              <a:t>la semana pasada me reuní con </a:t>
            </a:r>
            <a:r>
              <a:rPr lang="es-MX" sz="1400" b="1" u="sng" dirty="0">
                <a:solidFill>
                  <a:srgbClr val="FFFF00"/>
                </a:solidFill>
              </a:rPr>
              <a:t>Francisco</a:t>
            </a:r>
            <a:r>
              <a:rPr lang="es-MX" sz="1400" dirty="0"/>
              <a:t> en una asesoría patrimonial que le ha sido de gran utilidad, me pidió que me comunicará contigo porque quedo muy contento con él trabajo que hicimos para él y considera que será sumamente positivo para ti también, </a:t>
            </a:r>
          </a:p>
        </p:txBody>
      </p:sp>
      <p:sp>
        <p:nvSpPr>
          <p:cNvPr id="4" name="CuadroTexto 3"/>
          <p:cNvSpPr txBox="1"/>
          <p:nvPr/>
        </p:nvSpPr>
        <p:spPr>
          <a:xfrm>
            <a:off x="1107852" y="4460583"/>
            <a:ext cx="7445599" cy="1384995"/>
          </a:xfrm>
          <a:prstGeom prst="rect">
            <a:avLst/>
          </a:prstGeom>
          <a:noFill/>
        </p:spPr>
        <p:txBody>
          <a:bodyPr wrap="square" rtlCol="0">
            <a:spAutoFit/>
          </a:bodyPr>
          <a:lstStyle/>
          <a:p>
            <a:r>
              <a:rPr lang="es-MX" sz="1400" dirty="0"/>
              <a:t>Tomando en cuenta tu agenda, Nos podemos ver este </a:t>
            </a:r>
            <a:r>
              <a:rPr lang="es-MX" sz="1400" b="1" u="sng" dirty="0">
                <a:solidFill>
                  <a:srgbClr val="FFFF00"/>
                </a:solidFill>
              </a:rPr>
              <a:t>martes a las  10 am</a:t>
            </a:r>
            <a:r>
              <a:rPr lang="es-MX" sz="1400" u="sng" dirty="0">
                <a:solidFill>
                  <a:srgbClr val="92D050"/>
                </a:solidFill>
              </a:rPr>
              <a:t> </a:t>
            </a:r>
            <a:r>
              <a:rPr lang="es-MX" sz="1400" dirty="0"/>
              <a:t>o prefieres a las </a:t>
            </a:r>
            <a:r>
              <a:rPr lang="es-MX" sz="1400" b="1" u="sng" dirty="0">
                <a:solidFill>
                  <a:srgbClr val="FFFF00"/>
                </a:solidFill>
              </a:rPr>
              <a:t>4 de la tarde</a:t>
            </a:r>
            <a:r>
              <a:rPr lang="es-MX" sz="1400" b="1" u="sng" dirty="0" smtClean="0">
                <a:solidFill>
                  <a:srgbClr val="FFFF00"/>
                </a:solidFill>
              </a:rPr>
              <a:t>?</a:t>
            </a:r>
          </a:p>
          <a:p>
            <a:endParaRPr lang="es-MX" sz="1400" dirty="0"/>
          </a:p>
          <a:p>
            <a:r>
              <a:rPr lang="es-MX" sz="1400" dirty="0"/>
              <a:t>En este momento estoy agendando nuestra cita, te pido que tu también lo hagas</a:t>
            </a:r>
            <a:r>
              <a:rPr lang="es-MX" sz="1400" dirty="0" smtClean="0"/>
              <a:t>.</a:t>
            </a:r>
          </a:p>
          <a:p>
            <a:endParaRPr lang="es-MX" sz="1400" dirty="0"/>
          </a:p>
          <a:p>
            <a:r>
              <a:rPr lang="es-MX" sz="1400" dirty="0"/>
              <a:t>Gracias Mariana por tomar mi llamada y que tenga un excelente día</a:t>
            </a:r>
            <a:r>
              <a:rPr lang="es-MX" sz="1400" dirty="0" smtClean="0"/>
              <a:t>.</a:t>
            </a:r>
            <a:endParaRPr lang="es-MX" sz="1400" dirty="0"/>
          </a:p>
        </p:txBody>
      </p:sp>
      <p:sp>
        <p:nvSpPr>
          <p:cNvPr id="8" name="Título 1"/>
          <p:cNvSpPr txBox="1">
            <a:spLocks/>
          </p:cNvSpPr>
          <p:nvPr/>
        </p:nvSpPr>
        <p:spPr>
          <a:xfrm>
            <a:off x="1107852" y="840306"/>
            <a:ext cx="6807423" cy="970450"/>
          </a:xfrm>
          <a:prstGeom prst="rect">
            <a:avLst/>
          </a:prstGeom>
          <a:effectLst/>
        </p:spPr>
        <p:txBody>
          <a:bodyPr vert="horz" lIns="91440" tIns="45720" rIns="91440" bIns="45720" rtlCol="0" anchor="ctr">
            <a:normAutofit fontScale="900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Guion –</a:t>
            </a:r>
          </a:p>
          <a:p>
            <a:r>
              <a:rPr lang="es-MX" dirty="0" smtClean="0"/>
              <a:t>REFERIDO</a:t>
            </a:r>
            <a:endParaRPr lang="es-MX" dirty="0"/>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293" y="272357"/>
            <a:ext cx="827784" cy="374342"/>
          </a:xfrm>
          <a:prstGeom prst="rect">
            <a:avLst/>
          </a:prstGeom>
        </p:spPr>
      </p:pic>
      <p:pic>
        <p:nvPicPr>
          <p:cNvPr id="12" name="Imagen 11"/>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908374" y="317548"/>
            <a:ext cx="882906" cy="283960"/>
          </a:xfrm>
          <a:prstGeom prst="rect">
            <a:avLst/>
          </a:prstGeom>
        </p:spPr>
      </p:pic>
    </p:spTree>
    <p:extLst>
      <p:ext uri="{BB962C8B-B14F-4D97-AF65-F5344CB8AC3E}">
        <p14:creationId xmlns:p14="http://schemas.microsoft.com/office/powerpoint/2010/main" val="3752449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107852" y="1936109"/>
            <a:ext cx="7169373" cy="2040328"/>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MX" sz="1400" b="0" dirty="0" smtClean="0">
                <a:solidFill>
                  <a:schemeClr val="tx1"/>
                </a:solidFill>
              </a:rPr>
              <a:t>Hola o buenos días.</a:t>
            </a:r>
          </a:p>
          <a:p>
            <a:pPr algn="just"/>
            <a:r>
              <a:rPr lang="es-MX" sz="1400" b="0" dirty="0" smtClean="0">
                <a:solidFill>
                  <a:schemeClr val="tx1"/>
                </a:solidFill>
              </a:rPr>
              <a:t/>
            </a:r>
            <a:br>
              <a:rPr lang="es-MX" sz="1400" b="0" dirty="0" smtClean="0">
                <a:solidFill>
                  <a:schemeClr val="tx1"/>
                </a:solidFill>
              </a:rPr>
            </a:br>
            <a:r>
              <a:rPr lang="es-MX" sz="1400" u="sng" dirty="0" smtClean="0">
                <a:solidFill>
                  <a:srgbClr val="FFFF00"/>
                </a:solidFill>
              </a:rPr>
              <a:t>Mary </a:t>
            </a:r>
            <a:r>
              <a:rPr lang="es-MX" sz="1400" u="sng" dirty="0" err="1" smtClean="0">
                <a:solidFill>
                  <a:srgbClr val="FFFF00"/>
                </a:solidFill>
              </a:rPr>
              <a:t>Fer</a:t>
            </a:r>
            <a:r>
              <a:rPr lang="es-MX" sz="1400" b="0" dirty="0" smtClean="0">
                <a:solidFill>
                  <a:schemeClr val="tx1"/>
                </a:solidFill>
              </a:rPr>
              <a:t>, Como has estado?.</a:t>
            </a:r>
          </a:p>
          <a:p>
            <a:pPr algn="just"/>
            <a:r>
              <a:rPr lang="es-MX" sz="1400" b="0" dirty="0" smtClean="0">
                <a:solidFill>
                  <a:schemeClr val="tx1"/>
                </a:solidFill>
              </a:rPr>
              <a:t/>
            </a:r>
            <a:br>
              <a:rPr lang="es-MX" sz="1400" b="0" dirty="0" smtClean="0">
                <a:solidFill>
                  <a:schemeClr val="tx1"/>
                </a:solidFill>
              </a:rPr>
            </a:br>
            <a:r>
              <a:rPr lang="es-MX" sz="1400" b="0" dirty="0" smtClean="0">
                <a:solidFill>
                  <a:schemeClr val="tx1"/>
                </a:solidFill>
              </a:rPr>
              <a:t>La intención de mi llamada además de saludarte es agendar una cita contigo, para brindarte una asesoría  patrimonial y financiera. Ya que esta asesoría ha resultado sumamente positiva para la mayoría de mis clientes.</a:t>
            </a:r>
            <a:endParaRPr lang="es-MX" sz="1400" b="0" dirty="0">
              <a:solidFill>
                <a:schemeClr val="tx1"/>
              </a:solidFill>
            </a:endParaRPr>
          </a:p>
        </p:txBody>
      </p:sp>
      <p:sp>
        <p:nvSpPr>
          <p:cNvPr id="6" name="CuadroTexto 5"/>
          <p:cNvSpPr txBox="1"/>
          <p:nvPr/>
        </p:nvSpPr>
        <p:spPr>
          <a:xfrm>
            <a:off x="1107852" y="4182616"/>
            <a:ext cx="7169373" cy="1600438"/>
          </a:xfrm>
          <a:prstGeom prst="rect">
            <a:avLst/>
          </a:prstGeom>
          <a:noFill/>
        </p:spPr>
        <p:txBody>
          <a:bodyPr wrap="square" rtlCol="0">
            <a:spAutoFit/>
          </a:bodyPr>
          <a:lstStyle/>
          <a:p>
            <a:pPr algn="just"/>
            <a:r>
              <a:rPr lang="es-MX" sz="1400" dirty="0" smtClean="0">
                <a:effectLst/>
              </a:rPr>
              <a:t>Tomando en cuenta tu agenda nos </a:t>
            </a:r>
            <a:r>
              <a:rPr lang="es-MX" sz="1400" dirty="0">
                <a:effectLst/>
              </a:rPr>
              <a:t>podemos ver este </a:t>
            </a:r>
            <a:r>
              <a:rPr lang="es-MX" sz="1400" u="sng" dirty="0">
                <a:effectLst/>
              </a:rPr>
              <a:t>martes a las  </a:t>
            </a:r>
            <a:r>
              <a:rPr lang="es-MX" sz="1400" b="1" dirty="0">
                <a:solidFill>
                  <a:srgbClr val="FFFF00"/>
                </a:solidFill>
                <a:effectLst/>
              </a:rPr>
              <a:t>10 am en tu oficina </a:t>
            </a:r>
            <a:r>
              <a:rPr lang="es-MX" sz="1400" dirty="0">
                <a:effectLst/>
              </a:rPr>
              <a:t>o prefieres a </a:t>
            </a:r>
            <a:r>
              <a:rPr lang="es-MX" sz="1400" b="1" u="sng" dirty="0">
                <a:solidFill>
                  <a:srgbClr val="FFFF00"/>
                </a:solidFill>
                <a:effectLst/>
              </a:rPr>
              <a:t>las 4 de la tarde en tu domicilio</a:t>
            </a:r>
            <a:r>
              <a:rPr lang="es-MX" sz="1400" b="1" u="sng" dirty="0" smtClean="0">
                <a:solidFill>
                  <a:srgbClr val="FFFF00"/>
                </a:solidFill>
                <a:effectLst/>
              </a:rPr>
              <a:t>?</a:t>
            </a:r>
          </a:p>
          <a:p>
            <a:pPr algn="just"/>
            <a:r>
              <a:rPr lang="es-MX" sz="1400" u="sng" dirty="0">
                <a:effectLst/>
              </a:rPr>
              <a:t/>
            </a:r>
            <a:br>
              <a:rPr lang="es-MX" sz="1400" u="sng" dirty="0">
                <a:effectLst/>
              </a:rPr>
            </a:br>
            <a:r>
              <a:rPr lang="es-MX" sz="1400" dirty="0" smtClean="0">
                <a:effectLst/>
              </a:rPr>
              <a:t>Muy </a:t>
            </a:r>
            <a:r>
              <a:rPr lang="es-MX" sz="1400" dirty="0">
                <a:effectLst/>
              </a:rPr>
              <a:t>bien </a:t>
            </a:r>
            <a:r>
              <a:rPr lang="es-MX" sz="1400" b="1" u="sng" dirty="0">
                <a:solidFill>
                  <a:srgbClr val="FFFF00"/>
                </a:solidFill>
                <a:effectLst/>
              </a:rPr>
              <a:t>Mary </a:t>
            </a:r>
            <a:r>
              <a:rPr lang="es-MX" sz="1400" b="1" u="sng" dirty="0" err="1">
                <a:solidFill>
                  <a:srgbClr val="FFFF00"/>
                </a:solidFill>
                <a:effectLst/>
              </a:rPr>
              <a:t>Fer</a:t>
            </a:r>
            <a:r>
              <a:rPr lang="es-MX" sz="1400" b="1" u="sng" dirty="0">
                <a:solidFill>
                  <a:srgbClr val="FFFF00"/>
                </a:solidFill>
                <a:effectLst/>
              </a:rPr>
              <a:t> </a:t>
            </a:r>
            <a:r>
              <a:rPr lang="es-MX" sz="1400" dirty="0">
                <a:effectLst/>
              </a:rPr>
              <a:t>entonces tenemos un compromiso este </a:t>
            </a:r>
            <a:r>
              <a:rPr lang="es-MX" sz="1400" b="1" u="sng" dirty="0">
                <a:solidFill>
                  <a:srgbClr val="FFFF00"/>
                </a:solidFill>
                <a:effectLst/>
              </a:rPr>
              <a:t>martes a las 4 pm en tu domicilio</a:t>
            </a:r>
            <a:r>
              <a:rPr lang="es-MX" sz="1400" b="1" u="sng" dirty="0" smtClean="0">
                <a:solidFill>
                  <a:srgbClr val="FFFF00"/>
                </a:solidFill>
                <a:effectLst/>
              </a:rPr>
              <a:t>.</a:t>
            </a:r>
          </a:p>
          <a:p>
            <a:pPr algn="just"/>
            <a:r>
              <a:rPr lang="es-MX" sz="1400" dirty="0">
                <a:effectLst/>
              </a:rPr>
              <a:t/>
            </a:r>
            <a:br>
              <a:rPr lang="es-MX" sz="1400" dirty="0">
                <a:effectLst/>
              </a:rPr>
            </a:br>
            <a:r>
              <a:rPr lang="es-MX" sz="1400" dirty="0">
                <a:effectLst/>
              </a:rPr>
              <a:t>Te agradezco mucho la atención a mi llamada y que tengas un excelente </a:t>
            </a:r>
            <a:r>
              <a:rPr lang="es-MX" sz="1400" dirty="0" smtClean="0">
                <a:effectLst/>
              </a:rPr>
              <a:t>día.</a:t>
            </a:r>
            <a:endParaRPr lang="es-MX" sz="1400" dirty="0">
              <a:effectLst/>
            </a:endParaRPr>
          </a:p>
        </p:txBody>
      </p:sp>
      <p:sp>
        <p:nvSpPr>
          <p:cNvPr id="8" name="Título 1"/>
          <p:cNvSpPr txBox="1">
            <a:spLocks/>
          </p:cNvSpPr>
          <p:nvPr/>
        </p:nvSpPr>
        <p:spPr>
          <a:xfrm>
            <a:off x="1107852" y="840306"/>
            <a:ext cx="6807423" cy="970450"/>
          </a:xfrm>
          <a:prstGeom prst="rect">
            <a:avLst/>
          </a:prstGeom>
          <a:effectLst/>
        </p:spPr>
        <p:txBody>
          <a:bodyPr vert="horz" lIns="91440" tIns="45720" rIns="91440" bIns="45720" rtlCol="0" anchor="ctr">
            <a:normAutofit fontScale="900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Guion –</a:t>
            </a:r>
          </a:p>
          <a:p>
            <a:r>
              <a:rPr lang="es-MX" dirty="0" smtClean="0"/>
              <a:t>mercado cálido MODIFICADO</a:t>
            </a:r>
            <a:endParaRPr lang="es-MX" dirty="0"/>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293" y="272357"/>
            <a:ext cx="827784" cy="374342"/>
          </a:xfrm>
          <a:prstGeom prst="rect">
            <a:avLst/>
          </a:prstGeom>
        </p:spPr>
      </p:pic>
      <p:pic>
        <p:nvPicPr>
          <p:cNvPr id="12" name="Imagen 11"/>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908374" y="317548"/>
            <a:ext cx="882906" cy="283960"/>
          </a:xfrm>
          <a:prstGeom prst="rect">
            <a:avLst/>
          </a:prstGeom>
        </p:spPr>
      </p:pic>
    </p:spTree>
    <p:extLst>
      <p:ext uri="{BB962C8B-B14F-4D97-AF65-F5344CB8AC3E}">
        <p14:creationId xmlns:p14="http://schemas.microsoft.com/office/powerpoint/2010/main" val="4159828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4412" y="1486957"/>
            <a:ext cx="8534400" cy="1507067"/>
          </a:xfrm>
        </p:spPr>
        <p:txBody>
          <a:bodyPr/>
          <a:lstStyle/>
          <a:p>
            <a:r>
              <a:rPr lang="es-MX" sz="3800" dirty="0" smtClean="0"/>
              <a:t>Paso #1.- Ignore la objeción</a:t>
            </a:r>
            <a:endParaRPr lang="es-MX" sz="3800" dirty="0"/>
          </a:p>
        </p:txBody>
      </p:sp>
      <p:sp>
        <p:nvSpPr>
          <p:cNvPr id="3" name="CuadroTexto 2"/>
          <p:cNvSpPr txBox="1"/>
          <p:nvPr/>
        </p:nvSpPr>
        <p:spPr>
          <a:xfrm>
            <a:off x="2054224" y="2905125"/>
            <a:ext cx="8331200" cy="1938992"/>
          </a:xfrm>
          <a:prstGeom prst="rect">
            <a:avLst/>
          </a:prstGeom>
          <a:noFill/>
        </p:spPr>
        <p:txBody>
          <a:bodyPr wrap="square" rtlCol="0">
            <a:spAutoFit/>
          </a:bodyPr>
          <a:lstStyle/>
          <a:p>
            <a:pPr algn="just"/>
            <a:r>
              <a:rPr lang="es-MX" sz="3000" b="1" dirty="0">
                <a:solidFill>
                  <a:srgbClr val="FFFF00"/>
                </a:solidFill>
              </a:rPr>
              <a:t>Mary </a:t>
            </a:r>
            <a:r>
              <a:rPr lang="es-MX" sz="3000" b="1" dirty="0" err="1">
                <a:solidFill>
                  <a:srgbClr val="FFFF00"/>
                </a:solidFill>
              </a:rPr>
              <a:t>Fer</a:t>
            </a:r>
            <a:r>
              <a:rPr lang="es-MX" sz="3000" b="1" dirty="0">
                <a:solidFill>
                  <a:srgbClr val="FFFF00"/>
                </a:solidFill>
              </a:rPr>
              <a:t> </a:t>
            </a:r>
            <a:r>
              <a:rPr lang="es-MX" sz="3000" dirty="0"/>
              <a:t>entiendo lo que me dice y lo tendré en cuenta cuando nos veamos, entonces le parece si nos vemos el martes o prefiere que sea el jueves</a:t>
            </a:r>
            <a:r>
              <a:rPr lang="es-MX" sz="3000" dirty="0" smtClean="0"/>
              <a:t>?</a:t>
            </a:r>
            <a:endParaRPr lang="es-MX" sz="3000"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293" y="272357"/>
            <a:ext cx="827784" cy="374342"/>
          </a:xfrm>
          <a:prstGeom prst="rect">
            <a:avLst/>
          </a:prstGeom>
        </p:spPr>
      </p:pic>
      <p:pic>
        <p:nvPicPr>
          <p:cNvPr id="7" name="Imagen 6"/>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908374" y="317548"/>
            <a:ext cx="882906" cy="283960"/>
          </a:xfrm>
          <a:prstGeom prst="rect">
            <a:avLst/>
          </a:prstGeom>
        </p:spPr>
      </p:pic>
    </p:spTree>
    <p:extLst>
      <p:ext uri="{BB962C8B-B14F-4D97-AF65-F5344CB8AC3E}">
        <p14:creationId xmlns:p14="http://schemas.microsoft.com/office/powerpoint/2010/main" val="9044769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9307" y="966473"/>
            <a:ext cx="10571998" cy="970450"/>
          </a:xfrm>
        </p:spPr>
        <p:txBody>
          <a:bodyPr>
            <a:normAutofit fontScale="90000"/>
          </a:bodyPr>
          <a:lstStyle/>
          <a:p>
            <a:r>
              <a:rPr lang="es-MX" dirty="0"/>
              <a:t>Paso </a:t>
            </a:r>
            <a:r>
              <a:rPr lang="es-MX" dirty="0" smtClean="0"/>
              <a:t>#2.</a:t>
            </a:r>
            <a:br>
              <a:rPr lang="es-MX" dirty="0" smtClean="0"/>
            </a:br>
            <a:r>
              <a:rPr lang="es-MX" dirty="0" smtClean="0"/>
              <a:t>sienten</a:t>
            </a:r>
            <a:r>
              <a:rPr lang="es-MX" dirty="0"/>
              <a:t>, sintieron, descubrieron</a:t>
            </a:r>
            <a:r>
              <a:rPr lang="es-MX" dirty="0" smtClean="0"/>
              <a:t>…</a:t>
            </a:r>
            <a:endParaRPr lang="es-MX" dirty="0"/>
          </a:p>
        </p:txBody>
      </p:sp>
      <p:sp>
        <p:nvSpPr>
          <p:cNvPr id="3" name="CuadroTexto 2"/>
          <p:cNvSpPr txBox="1"/>
          <p:nvPr/>
        </p:nvSpPr>
        <p:spPr>
          <a:xfrm>
            <a:off x="1389307" y="2256697"/>
            <a:ext cx="9440880" cy="3744615"/>
          </a:xfrm>
          <a:prstGeom prst="rect">
            <a:avLst/>
          </a:prstGeom>
          <a:noFill/>
        </p:spPr>
        <p:txBody>
          <a:bodyPr wrap="square" rtlCol="0">
            <a:spAutoFit/>
          </a:bodyPr>
          <a:lstStyle/>
          <a:p>
            <a:pPr lvl="0" defTabSz="914400">
              <a:spcBef>
                <a:spcPts val="400"/>
              </a:spcBef>
              <a:buClr>
                <a:schemeClr val="accent1"/>
              </a:buClr>
              <a:buSzPct val="68000"/>
              <a:defRPr/>
            </a:pPr>
            <a:r>
              <a:rPr lang="es-MX" sz="1600" b="1" i="1" u="sng" dirty="0">
                <a:solidFill>
                  <a:srgbClr val="FFFF00"/>
                </a:solidFill>
              </a:rPr>
              <a:t>No tengo dinero  </a:t>
            </a:r>
            <a:r>
              <a:rPr lang="es-MX" sz="1600" i="1" dirty="0"/>
              <a:t>M</a:t>
            </a:r>
            <a:r>
              <a:rPr lang="es-MX" sz="1600" dirty="0"/>
              <a:t>ary </a:t>
            </a:r>
            <a:r>
              <a:rPr lang="es-MX" sz="1600" dirty="0" err="1"/>
              <a:t>fer</a:t>
            </a:r>
            <a:r>
              <a:rPr lang="es-MX" sz="1600" dirty="0"/>
              <a:t> entiendo como se siente, algunos de mis clientes sintieron lo mismo, sin embargo descubrieron que los proyectos que manejamos se pueden adaptar a su presupuesto y necesidades… entonces le parece si nos vemos el martes o prefiere que sea el jueves</a:t>
            </a:r>
            <a:r>
              <a:rPr lang="es-MX" sz="1600" dirty="0" smtClean="0"/>
              <a:t>?</a:t>
            </a:r>
          </a:p>
          <a:p>
            <a:pPr lvl="0" defTabSz="914400">
              <a:spcBef>
                <a:spcPts val="400"/>
              </a:spcBef>
              <a:buClr>
                <a:schemeClr val="accent1"/>
              </a:buClr>
              <a:buSzPct val="68000"/>
              <a:defRPr/>
            </a:pPr>
            <a:endParaRPr lang="es-MX" sz="1600" dirty="0"/>
          </a:p>
          <a:p>
            <a:pPr lvl="0" defTabSz="914400">
              <a:spcBef>
                <a:spcPts val="400"/>
              </a:spcBef>
              <a:buClr>
                <a:schemeClr val="accent1"/>
              </a:buClr>
              <a:buSzPct val="68000"/>
              <a:defRPr/>
            </a:pPr>
            <a:r>
              <a:rPr lang="es-MX" sz="1600" b="1" i="1" u="sng" dirty="0">
                <a:solidFill>
                  <a:srgbClr val="FFFF00"/>
                </a:solidFill>
              </a:rPr>
              <a:t>Ya tengo seguros  </a:t>
            </a:r>
            <a:r>
              <a:rPr lang="es-MX" sz="1600" dirty="0"/>
              <a:t>Mary </a:t>
            </a:r>
            <a:r>
              <a:rPr lang="es-MX" sz="1600" dirty="0" err="1"/>
              <a:t>fer</a:t>
            </a:r>
            <a:r>
              <a:rPr lang="es-MX" sz="1600" dirty="0"/>
              <a:t> entiendo como se siente, algunos de mis clientes sintieron lo mismo, sin embargo descubrieron que  existen muchas alternativas para complementar su protección por el bienestar de su familia… entonces le parece si nos vemos el martes o prefiere que sea el jueves</a:t>
            </a:r>
            <a:r>
              <a:rPr lang="es-MX" sz="1600" dirty="0" smtClean="0"/>
              <a:t>?</a:t>
            </a:r>
          </a:p>
          <a:p>
            <a:pPr lvl="0" defTabSz="914400">
              <a:spcBef>
                <a:spcPts val="400"/>
              </a:spcBef>
              <a:buClr>
                <a:schemeClr val="accent1"/>
              </a:buClr>
              <a:buSzPct val="68000"/>
              <a:defRPr/>
            </a:pPr>
            <a:endParaRPr lang="es-MX" sz="1600" dirty="0"/>
          </a:p>
          <a:p>
            <a:pPr lvl="0" defTabSz="914400">
              <a:spcBef>
                <a:spcPts val="400"/>
              </a:spcBef>
              <a:buClr>
                <a:schemeClr val="accent1"/>
              </a:buClr>
              <a:buSzPct val="68000"/>
              <a:defRPr/>
            </a:pPr>
            <a:r>
              <a:rPr lang="es-MX" sz="1600" b="1" i="1" u="sng" dirty="0">
                <a:solidFill>
                  <a:srgbClr val="FFFF00"/>
                </a:solidFill>
              </a:rPr>
              <a:t>No tengo tiempo  </a:t>
            </a:r>
            <a:r>
              <a:rPr lang="es-MX" sz="1600" dirty="0"/>
              <a:t>Mary </a:t>
            </a:r>
            <a:r>
              <a:rPr lang="es-MX" sz="1600" dirty="0" err="1"/>
              <a:t>fer</a:t>
            </a:r>
            <a:r>
              <a:rPr lang="es-MX" sz="1600" dirty="0"/>
              <a:t> entiendo como se siente, algunos de mis clientes sintieron lo mismo, sin embargo descubrieron que invertir </a:t>
            </a:r>
            <a:r>
              <a:rPr lang="es-MX" sz="1600" dirty="0" smtClean="0"/>
              <a:t>40 </a:t>
            </a:r>
            <a:r>
              <a:rPr lang="es-MX" sz="1600" dirty="0"/>
              <a:t>minutos de su tiempo en planear su protección y proyectos fue de gran beneficio para su familia… entonces le parece si nos vemos el martes o prefiere que sea el jueves</a:t>
            </a:r>
            <a:r>
              <a:rPr lang="es-MX" sz="1600" dirty="0" smtClean="0"/>
              <a:t>?</a:t>
            </a:r>
            <a:endParaRPr lang="es-MX" sz="1600"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293" y="272357"/>
            <a:ext cx="827784" cy="374342"/>
          </a:xfrm>
          <a:prstGeom prst="rect">
            <a:avLst/>
          </a:prstGeom>
        </p:spPr>
      </p:pic>
      <p:pic>
        <p:nvPicPr>
          <p:cNvPr id="7" name="Imagen 6"/>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908374" y="317548"/>
            <a:ext cx="882906" cy="283960"/>
          </a:xfrm>
          <a:prstGeom prst="rect">
            <a:avLst/>
          </a:prstGeom>
        </p:spPr>
      </p:pic>
    </p:spTree>
    <p:extLst>
      <p:ext uri="{BB962C8B-B14F-4D97-AF65-F5344CB8AC3E}">
        <p14:creationId xmlns:p14="http://schemas.microsoft.com/office/powerpoint/2010/main" val="3215347011"/>
      </p:ext>
    </p:extLst>
  </p:cSld>
  <p:clrMapOvr>
    <a:masterClrMapping/>
  </p:clrMapOvr>
  <p:timing>
    <p:tnLst>
      <p:par>
        <p:cTn id="1" dur="indefinite" restart="never" nodeType="tmRoot"/>
      </p:par>
    </p:tnLst>
  </p:timing>
</p:sld>
</file>

<file path=ppt/theme/theme1.xml><?xml version="1.0" encoding="utf-8"?>
<a:theme xmlns:a="http://schemas.openxmlformats.org/drawingml/2006/main" name="Sector">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6198</TotalTime>
  <Words>632</Words>
  <Application>Microsoft Office PowerPoint</Application>
  <PresentationFormat>Panorámica</PresentationFormat>
  <Paragraphs>68</Paragraphs>
  <Slides>11</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11</vt:i4>
      </vt:variant>
    </vt:vector>
  </HeadingPairs>
  <TitlesOfParts>
    <vt:vector size="15" baseType="lpstr">
      <vt:lpstr>Century Gothic</vt:lpstr>
      <vt:lpstr>Metropolis</vt:lpstr>
      <vt:lpstr>Wingdings 3</vt:lpstr>
      <vt:lpstr>Sector</vt:lpstr>
      <vt:lpstr>Acercamiento telefónico</vt:lpstr>
      <vt:lpstr>Acordar una cita bajo condiciones favorables</vt:lpstr>
      <vt:lpstr>Modelo de abordaje telefónico</vt:lpstr>
      <vt:lpstr>12 recomendaciones para hacer llamados</vt:lpstr>
      <vt:lpstr>Hola o buenos días  Mary Fer  como has estado?  La intención de mi llamada además de saludarte es agendar una cita contigo, estoy en SMNYL y quiero brindarte una asesoría  patrimonial y mostrarte un proceso que te permite ver como estas hoy y que puedes lograr en un futuro.   </vt:lpstr>
      <vt:lpstr>Presentación de PowerPoint</vt:lpstr>
      <vt:lpstr>Presentación de PowerPoint</vt:lpstr>
      <vt:lpstr>Paso #1.- Ignore la objeción</vt:lpstr>
      <vt:lpstr>Paso #2. sienten, sintieron, descubrieron…</vt:lpstr>
      <vt:lpstr>Paso #3.- Apele a la cortesía</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Hola o buenos días  Mary Fer  Como has estado?  La intención de mi llamada además de saludarte es agendar una cita contigo, estoy en SMNYL y quiero brindarte una asesoría  patrimonial y mostrarte un proceso que te permite ver como estas hoy y que puedes lograr en un futuro.</dc:title>
  <dc:creator>Veronica Ruiz</dc:creator>
  <cp:lastModifiedBy>Veronica Ruiz</cp:lastModifiedBy>
  <cp:revision>32</cp:revision>
  <dcterms:created xsi:type="dcterms:W3CDTF">2018-11-06T18:33:56Z</dcterms:created>
  <dcterms:modified xsi:type="dcterms:W3CDTF">2025-01-14T19:37:23Z</dcterms:modified>
</cp:coreProperties>
</file>