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0" r:id="rId5"/>
    <p:sldId id="259" r:id="rId6"/>
    <p:sldId id="274" r:id="rId7"/>
    <p:sldId id="275" r:id="rId8"/>
    <p:sldId id="276" r:id="rId9"/>
    <p:sldId id="278" r:id="rId10"/>
    <p:sldId id="277" r:id="rId11"/>
    <p:sldId id="279" r:id="rId12"/>
    <p:sldId id="280" r:id="rId13"/>
    <p:sldId id="282" r:id="rId14"/>
    <p:sldId id="28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79F466-9FA6-4AD4-AA6F-4D72268F80AD}">
          <p14:sldIdLst>
            <p14:sldId id="256"/>
            <p14:sldId id="257"/>
            <p14:sldId id="273"/>
            <p14:sldId id="270"/>
            <p14:sldId id="259"/>
            <p14:sldId id="274"/>
            <p14:sldId id="275"/>
            <p14:sldId id="276"/>
            <p14:sldId id="278"/>
            <p14:sldId id="277"/>
            <p14:sldId id="279"/>
            <p14:sldId id="280"/>
            <p14:sldId id="282"/>
            <p14:sldId id="281"/>
          </p14:sldIdLst>
        </p14:section>
        <p14:section name="references" id="{BBBE046B-FE1B-4352-AB3A-3C5E00D547B2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FF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848C7-29BE-DD5B-02F9-DD63351B1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859EF-1663-9573-CC10-45C93C4E9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DCE82-D28C-3F83-96B3-A3B25D9A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D1DA-103B-80FD-BC7B-82DD17E10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2C974-81BF-EC23-5FDD-A7F67F08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0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4374F-EC7F-5E91-8DFE-332D9251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F7345-845C-7552-6B38-6215714AF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5577C-4BD9-D9AF-0896-A6F9B75E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15A2-9BEE-77B7-9477-453DBD03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7460A-44CE-50E8-C9F8-6AE6B351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891B8B-6ADD-B67E-EE12-6D6C0C9B9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B652D-2B7B-96FC-0CFB-63503635D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58B71-53EB-DBE1-AF2A-366D018B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2485C-E24B-4808-A8F6-1F4B8F7D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47F7A-1758-89A3-024E-581DB9318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0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95AB6-A645-05DE-3D0F-AAC5A854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4C5A7-7AAB-D0C8-14BD-4906493DE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FA71B-6F42-1FE4-3A16-C5BF8086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A9A1-10E3-8F88-23CD-7015FFDA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2AC33-7A87-1F43-EDC2-AAC9A573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5F5D2-FC1C-163A-EF9B-D9344B3BB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01933-E455-90A2-BDE0-3B1778D0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3231A-2B43-0B64-21E3-6581C2E5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B222B-108D-3CDF-E467-044C3547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4B88-B186-CBD0-30E5-E7825097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6818A-B5BA-2163-70A3-524FDAC2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35D9-B4A7-15CE-B85F-8CA3820F7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633AE-AB0F-D61B-6008-C26C26788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09620-8FD1-84A7-6AB7-D57161B2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BBE0F-4F19-4790-95F7-819E7D54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ADA7D-0236-F5EF-FE5B-8404CF1E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4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4E43-91FB-47AE-CC23-F1FEA446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58FB7-FCE4-BF31-F2B2-CDAE4DDB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2CC9C-257A-C1CE-1558-499B531E6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A9CC93-717E-BD82-4502-BBC19D0CC8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88F4B-6E58-3BE0-C05F-2694FB1D5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F53B-D11E-FAF0-DDA9-104619E7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C938C-AC4E-029B-353E-7DB06338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AD20A-5E27-097D-36F4-F369FCBD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FAAFD-E8F7-78FC-D9EC-1F4C1A2C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7805E-19B3-58A4-C97C-1BFA001F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BED62-752B-E8AA-8954-6643B407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70E5C-4712-7347-6687-6E44BD25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1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54D2BE-79A8-ADA7-77EB-8F17F12A4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124870-8447-1EA9-7C0B-3C286C3A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C2F71-AB0D-09CA-93F3-CAA33320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1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9A2CF-00AF-2D25-0368-938F28159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36D5-F200-6111-63C2-A6B5BBF9F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091D9-6557-4C15-FC63-6F1834EA2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618C6-B84F-01F3-09DF-C57A5E1D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60DE6-0E8B-7C45-C2D1-D78027AFA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8C42E-547A-CD11-0B33-A93A91E2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E8BD6-31D6-07CE-1DAA-8229AA76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B3773-6C17-D7E1-219D-689B7AFC9B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153BF-F90E-CCF8-7966-D026DE627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B448F-192B-1A73-A128-39C06CFBB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B3774-C16B-3999-09AC-DB6857FF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20EEC-BC97-AB39-54B2-7222385C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6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CA4746-EF2D-1B7E-FB9C-2A710180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67913-EA2A-7335-189D-4867DEA2D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AF42-6C49-4F94-DBB4-CE5051412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EFC23-ED1E-4B7F-B642-5A225CDCC4C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48442-F6E6-FA2F-2F83-10042C2AE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009FD-3104-DA87-5F8F-B6BD400BA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3E3C-10E6-48A5-A57D-51BD6E4EB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file:///C:\bdn\Career_t\github_website\integrator\integrator_latest.as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6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D624B-3893-CCB3-634D-4FAEB77392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Precise Pulse integrator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D2560-F582-C74C-C168-23A6CF5E5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6185" y="3739198"/>
            <a:ext cx="4659630" cy="1084262"/>
          </a:xfrm>
        </p:spPr>
        <p:txBody>
          <a:bodyPr>
            <a:normAutofit/>
          </a:bodyPr>
          <a:lstStyle/>
          <a:p>
            <a:r>
              <a:rPr lang="en-US" dirty="0"/>
              <a:t>December 2023</a:t>
            </a:r>
          </a:p>
          <a:p>
            <a:r>
              <a:rPr lang="en-US" dirty="0"/>
              <a:t>Halcyon Circuits/Bryan Nevins</a:t>
            </a:r>
          </a:p>
        </p:txBody>
      </p:sp>
    </p:spTree>
    <p:extLst>
      <p:ext uri="{BB962C8B-B14F-4D97-AF65-F5344CB8AC3E}">
        <p14:creationId xmlns:p14="http://schemas.microsoft.com/office/powerpoint/2010/main" val="186453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60DE79-2DDF-A86A-A884-14F2BB878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299" y="1295399"/>
            <a:ext cx="7845245" cy="51974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B5D500-18FD-36A0-59D5-F9C4ADE0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68440" cy="803275"/>
          </a:xfrm>
        </p:spPr>
        <p:txBody>
          <a:bodyPr/>
          <a:lstStyle/>
          <a:p>
            <a:r>
              <a:rPr lang="en-US" dirty="0"/>
              <a:t>Waveforms with divider fix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ACA96D2-C487-0434-A804-322553E00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049183"/>
              </p:ext>
            </p:extLst>
          </p:nvPr>
        </p:nvGraphicFramePr>
        <p:xfrm>
          <a:off x="6281419" y="1782445"/>
          <a:ext cx="5699762" cy="256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154060883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3364476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59309769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923890061"/>
                    </a:ext>
                  </a:extLst>
                </a:gridCol>
                <a:gridCol w="1054102">
                  <a:extLst>
                    <a:ext uri="{9D8B030D-6E8A-4147-A177-3AD203B41FA5}">
                      <a16:colId xmlns:a16="http://schemas.microsoft.com/office/drawing/2014/main" val="3418570291"/>
                    </a:ext>
                  </a:extLst>
                </a:gridCol>
              </a:tblGrid>
              <a:tr h="117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Signal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 amp bandwidth (Hz)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Cpar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fF</a:t>
                      </a:r>
                      <a:r>
                        <a:rPr lang="en-US" dirty="0"/>
                        <a:t>)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Correction divider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</a:t>
                      </a:r>
                    </a:p>
                    <a:p>
                      <a:pPr algn="ctr"/>
                      <a:r>
                        <a:rPr lang="en-US" dirty="0"/>
                        <a:t>Error (ns)</a:t>
                      </a:r>
                    </a:p>
                  </a:txBody>
                  <a:tcPr vert="vert" anchor="ctr"/>
                </a:tc>
                <a:extLst>
                  <a:ext uri="{0D108BD9-81ED-4DB2-BD59-A6C34878D82A}">
                    <a16:rowId xmlns:a16="http://schemas.microsoft.com/office/drawing/2014/main" val="1557651817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accent1"/>
                          </a:solidFill>
                        </a:rPr>
                        <a:t>vo_fbw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519920"/>
                  </a:ext>
                </a:extLst>
              </a:tr>
              <a:tr h="419431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Vo_par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470044"/>
                  </a:ext>
                </a:extLst>
              </a:tr>
              <a:tr h="57361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vo_par_fix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266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D41863C-5B2F-317A-F5FE-47423467E818}"/>
              </a:ext>
            </a:extLst>
          </p:cNvPr>
          <p:cNvSpPr txBox="1"/>
          <p:nvPr/>
        </p:nvSpPr>
        <p:spPr>
          <a:xfrm>
            <a:off x="8683160" y="5291666"/>
            <a:ext cx="3209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Divider fix error ~ 0.2ns!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EEDE25-880F-234A-C00E-8D83DD3EFFD5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BE0E7F0-9E47-D10F-8C7D-196F836FA4F7}"/>
              </a:ext>
            </a:extLst>
          </p:cNvPr>
          <p:cNvCxnSpPr/>
          <p:nvPr/>
        </p:nvCxnSpPr>
        <p:spPr>
          <a:xfrm flipH="1">
            <a:off x="4514850" y="3543300"/>
            <a:ext cx="1766569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5374CD-2AA2-CDCC-6657-FC0816D6CCDD}"/>
              </a:ext>
            </a:extLst>
          </p:cNvPr>
          <p:cNvCxnSpPr>
            <a:cxnSpLocks/>
          </p:cNvCxnSpPr>
          <p:nvPr/>
        </p:nvCxnSpPr>
        <p:spPr>
          <a:xfrm flipH="1">
            <a:off x="5280660" y="3187701"/>
            <a:ext cx="1000758" cy="228600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7687FCD-7AB0-9473-3846-AF2210CFB43E}"/>
              </a:ext>
            </a:extLst>
          </p:cNvPr>
          <p:cNvCxnSpPr>
            <a:cxnSpLocks/>
          </p:cNvCxnSpPr>
          <p:nvPr/>
        </p:nvCxnSpPr>
        <p:spPr>
          <a:xfrm flipH="1">
            <a:off x="5910582" y="4000500"/>
            <a:ext cx="443862" cy="1269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7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E7DDB-BDDC-1F34-9678-9261548BE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17501"/>
            <a:ext cx="4991100" cy="723900"/>
          </a:xfrm>
        </p:spPr>
        <p:txBody>
          <a:bodyPr/>
          <a:lstStyle/>
          <a:p>
            <a:r>
              <a:rPr lang="en-US" dirty="0"/>
              <a:t>Include all </a:t>
            </a:r>
            <a:r>
              <a:rPr lang="en-US" dirty="0" err="1"/>
              <a:t>parasitics</a:t>
            </a:r>
            <a:r>
              <a:rPr lang="en-US" dirty="0"/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CBCDB8-BBA5-6415-912B-B65A89870314}"/>
              </a:ext>
            </a:extLst>
          </p:cNvPr>
          <p:cNvSpPr txBox="1"/>
          <p:nvPr/>
        </p:nvSpPr>
        <p:spPr>
          <a:xfrm>
            <a:off x="334587" y="5340170"/>
            <a:ext cx="89570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Divider resistors have their own parasitic capacitors, Cpa6 and Cpb6.</a:t>
            </a:r>
          </a:p>
          <a:p>
            <a:r>
              <a:rPr lang="en-US" sz="2400" dirty="0"/>
              <a:t>This means the divider impedance ratio is not constant over frequency.</a:t>
            </a:r>
          </a:p>
          <a:p>
            <a:r>
              <a:rPr lang="en-US" sz="2400" dirty="0"/>
              <a:t>This can be fixed with an additional capacitor (</a:t>
            </a:r>
            <a:r>
              <a:rPr lang="en-US" sz="2400" dirty="0">
                <a:hlinkClick r:id="rId2" action="ppaction://hlinksldjump"/>
              </a:rPr>
              <a:t>next slide</a:t>
            </a:r>
            <a:r>
              <a:rPr lang="en-US" sz="2400" dirty="0"/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A272D2-D99E-844C-8EF4-261BC2438C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58" t="16009" r="30905" b="37517"/>
          <a:stretch/>
        </p:blipFill>
        <p:spPr>
          <a:xfrm>
            <a:off x="83486" y="1165860"/>
            <a:ext cx="7341258" cy="3714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25941C-4C7A-DD29-D67D-566BB45964D1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9314F5-675A-C0B6-EC49-1ABE26B9928A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2900346" y="4526280"/>
            <a:ext cx="1912775" cy="81389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496E56D-7413-4B80-2053-EAEB212BBE5A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4686300" y="4629150"/>
            <a:ext cx="126821" cy="71102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91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BDE3-7B25-F5FE-6109-5C258018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" y="376555"/>
            <a:ext cx="6534150" cy="869315"/>
          </a:xfrm>
        </p:spPr>
        <p:txBody>
          <a:bodyPr/>
          <a:lstStyle/>
          <a:p>
            <a:r>
              <a:rPr lang="en-US" dirty="0"/>
              <a:t>Tuning Capacitor for divider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A79D4B-8757-4316-7BC7-CF81CBFAAE63}"/>
              </a:ext>
            </a:extLst>
          </p:cNvPr>
          <p:cNvSpPr txBox="1"/>
          <p:nvPr/>
        </p:nvSpPr>
        <p:spPr>
          <a:xfrm>
            <a:off x="6518934" y="4175789"/>
            <a:ext cx="461825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Ctune7 causes the divider C ratio to</a:t>
            </a:r>
          </a:p>
          <a:p>
            <a:r>
              <a:rPr lang="en-US" sz="2400" dirty="0"/>
              <a:t>be 2000:1, the same as the R ratio.</a:t>
            </a:r>
          </a:p>
          <a:p>
            <a:r>
              <a:rPr lang="en-US" sz="2400" dirty="0"/>
              <a:t>All the </a:t>
            </a:r>
            <a:r>
              <a:rPr lang="en-US" sz="2400" dirty="0" err="1"/>
              <a:t>parasitics</a:t>
            </a:r>
            <a:r>
              <a:rPr lang="en-US" sz="2400" dirty="0"/>
              <a:t> are cancelled.</a:t>
            </a:r>
          </a:p>
          <a:p>
            <a:r>
              <a:rPr lang="en-US" sz="2400" dirty="0"/>
              <a:t>(waveforms </a:t>
            </a:r>
            <a:r>
              <a:rPr lang="en-US" sz="2400" dirty="0">
                <a:hlinkClick r:id="rId2" action="ppaction://hlinksldjump"/>
              </a:rPr>
              <a:t>next slide</a:t>
            </a:r>
            <a:r>
              <a:rPr lang="en-US" sz="2400" dirty="0"/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96666-10B9-6C0B-2C5F-803192833B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156" r="20125" b="46159"/>
          <a:stretch/>
        </p:blipFill>
        <p:spPr>
          <a:xfrm>
            <a:off x="117296" y="1310336"/>
            <a:ext cx="6210536" cy="36502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DC7723-0E02-C1FE-A22F-3C495AC8D0C1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3FAC269-0673-CEAB-907E-2C2894836F45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537710" y="4640580"/>
            <a:ext cx="1981224" cy="32003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66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BDE3-7B25-F5FE-6109-5C258018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" y="376555"/>
            <a:ext cx="5140182" cy="869315"/>
          </a:xfrm>
        </p:spPr>
        <p:txBody>
          <a:bodyPr/>
          <a:lstStyle/>
          <a:p>
            <a:r>
              <a:rPr lang="en-US" dirty="0"/>
              <a:t>Chip Implementation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96666-10B9-6C0B-2C5F-803192833B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156" r="20125" b="46159"/>
          <a:stretch/>
        </p:blipFill>
        <p:spPr>
          <a:xfrm>
            <a:off x="406719" y="1320168"/>
            <a:ext cx="8507867" cy="50005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DC7723-0E02-C1FE-A22F-3C495AC8D0C1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7C0894-14DA-775E-58C2-B60155D5BB86}"/>
              </a:ext>
            </a:extLst>
          </p:cNvPr>
          <p:cNvCxnSpPr>
            <a:cxnSpLocks/>
          </p:cNvCxnSpPr>
          <p:nvPr/>
        </p:nvCxnSpPr>
        <p:spPr>
          <a:xfrm flipH="1">
            <a:off x="4159045" y="1456652"/>
            <a:ext cx="226142" cy="2111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8F9396-6387-EFCA-7E32-3B14CEBED1D8}"/>
              </a:ext>
            </a:extLst>
          </p:cNvPr>
          <p:cNvCxnSpPr>
            <a:cxnSpLocks/>
          </p:cNvCxnSpPr>
          <p:nvPr/>
        </p:nvCxnSpPr>
        <p:spPr>
          <a:xfrm flipV="1">
            <a:off x="4159045" y="3567820"/>
            <a:ext cx="0" cy="10097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0B9281-1BDA-2790-0975-F14A168370E7}"/>
              </a:ext>
            </a:extLst>
          </p:cNvPr>
          <p:cNvCxnSpPr>
            <a:cxnSpLocks/>
          </p:cNvCxnSpPr>
          <p:nvPr/>
        </p:nvCxnSpPr>
        <p:spPr>
          <a:xfrm flipH="1" flipV="1">
            <a:off x="4159045" y="4577528"/>
            <a:ext cx="3244645" cy="2107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8874954-59CE-F831-C83B-C7BFF7963BD8}"/>
              </a:ext>
            </a:extLst>
          </p:cNvPr>
          <p:cNvCxnSpPr>
            <a:cxnSpLocks/>
          </p:cNvCxnSpPr>
          <p:nvPr/>
        </p:nvCxnSpPr>
        <p:spPr>
          <a:xfrm flipH="1">
            <a:off x="4385187" y="1456652"/>
            <a:ext cx="32446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C4D9CA6-6F6D-F8DB-AF2D-C3B00D49DBFC}"/>
              </a:ext>
            </a:extLst>
          </p:cNvPr>
          <p:cNvSpPr txBox="1"/>
          <p:nvPr/>
        </p:nvSpPr>
        <p:spPr>
          <a:xfrm>
            <a:off x="6444773" y="1456652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On chip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6439CF-DAFB-5842-30C3-C3D1F20A3C4F}"/>
              </a:ext>
            </a:extLst>
          </p:cNvPr>
          <p:cNvSpPr txBox="1"/>
          <p:nvPr/>
        </p:nvSpPr>
        <p:spPr>
          <a:xfrm>
            <a:off x="3277191" y="122581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On PCB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AA7132-F19B-F9BA-1845-742F8E65DF7B}"/>
              </a:ext>
            </a:extLst>
          </p:cNvPr>
          <p:cNvSpPr txBox="1"/>
          <p:nvPr/>
        </p:nvSpPr>
        <p:spPr>
          <a:xfrm>
            <a:off x="8075465" y="3982477"/>
            <a:ext cx="201048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Trim Rb7 so that</a:t>
            </a:r>
          </a:p>
          <a:p>
            <a:r>
              <a:rPr lang="en-US" dirty="0"/>
              <a:t>Ra7/Rb7  = Cp7/Ci7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0A3C8B0-AEB7-84BB-FCED-28386F821130}"/>
              </a:ext>
            </a:extLst>
          </p:cNvPr>
          <p:cNvCxnSpPr/>
          <p:nvPr/>
        </p:nvCxnSpPr>
        <p:spPr>
          <a:xfrm flipH="1" flipV="1">
            <a:off x="5624052" y="3820445"/>
            <a:ext cx="2408904" cy="4762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02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B2C35D8A-8260-E197-B667-ECAB4BFF2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55" y="1058544"/>
            <a:ext cx="10748672" cy="51755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5DE7F0-9C3D-F500-DB9F-FE9CA93F5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303529"/>
            <a:ext cx="5059680" cy="755015"/>
          </a:xfrm>
        </p:spPr>
        <p:txBody>
          <a:bodyPr/>
          <a:lstStyle/>
          <a:p>
            <a:r>
              <a:rPr lang="en-US" dirty="0"/>
              <a:t>Waveforms for </a:t>
            </a:r>
            <a:r>
              <a:rPr lang="en-US" dirty="0" err="1"/>
              <a:t>Ctune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5771B5-1AF2-0B05-BAE1-CDBA7B0708A0}"/>
              </a:ext>
            </a:extLst>
          </p:cNvPr>
          <p:cNvSpPr txBox="1"/>
          <p:nvPr/>
        </p:nvSpPr>
        <p:spPr>
          <a:xfrm>
            <a:off x="7066230" y="1584504"/>
            <a:ext cx="486669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Vo_Ctune</a:t>
            </a:r>
            <a:r>
              <a:rPr lang="en-US" sz="2400" dirty="0"/>
              <a:t>:  All </a:t>
            </a:r>
            <a:r>
              <a:rPr lang="en-US" sz="2400" dirty="0" err="1"/>
              <a:t>parasitics</a:t>
            </a:r>
            <a:r>
              <a:rPr lang="en-US" sz="2400" dirty="0"/>
              <a:t> are cancelled.  Integrator output same as no parasitic integrator (</a:t>
            </a:r>
            <a:r>
              <a:rPr lang="en-US" sz="2400" dirty="0" err="1">
                <a:solidFill>
                  <a:srgbClr val="00B0F0"/>
                </a:solidFill>
              </a:rPr>
              <a:t>vo_fbw</a:t>
            </a:r>
            <a:r>
              <a:rPr lang="en-US" sz="2400" dirty="0"/>
              <a:t>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E4F8715-DD58-0455-CFF4-83166F537B8C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7806690" y="2784833"/>
            <a:ext cx="1692885" cy="1387117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3177048-9350-6BBF-4A67-979E24FC1CE9}"/>
              </a:ext>
            </a:extLst>
          </p:cNvPr>
          <p:cNvSpPr txBox="1"/>
          <p:nvPr/>
        </p:nvSpPr>
        <p:spPr>
          <a:xfrm>
            <a:off x="392430" y="1657350"/>
            <a:ext cx="362712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Vo_all_par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Divider </a:t>
            </a:r>
            <a:r>
              <a:rPr lang="en-US" sz="2400" dirty="0" err="1"/>
              <a:t>parasitics</a:t>
            </a:r>
            <a:r>
              <a:rPr lang="en-US" sz="2400" dirty="0"/>
              <a:t> cause glitches</a:t>
            </a:r>
          </a:p>
          <a:p>
            <a:r>
              <a:rPr lang="en-US" sz="2400" dirty="0"/>
              <a:t>(Cpa6, Cpb6)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67B361-FF13-BD67-79A7-6ED8E30D336F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019551" y="1858054"/>
            <a:ext cx="1203959" cy="399461"/>
          </a:xfrm>
          <a:prstGeom prst="straightConnector1">
            <a:avLst/>
          </a:prstGeom>
          <a:ln w="28575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F6BD4ED-BF1D-5944-570F-65408A1995D1}"/>
              </a:ext>
            </a:extLst>
          </p:cNvPr>
          <p:cNvCxnSpPr>
            <a:cxnSpLocks/>
          </p:cNvCxnSpPr>
          <p:nvPr/>
        </p:nvCxnSpPr>
        <p:spPr>
          <a:xfrm flipH="1">
            <a:off x="1865454" y="2857679"/>
            <a:ext cx="340536" cy="2342971"/>
          </a:xfrm>
          <a:prstGeom prst="straightConnector1">
            <a:avLst/>
          </a:prstGeom>
          <a:ln w="28575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3BD2DD4-DE6E-A42B-DB9C-92ACCE7AEC9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2205991" y="2857679"/>
            <a:ext cx="6509057" cy="2415817"/>
          </a:xfrm>
          <a:prstGeom prst="straightConnector1">
            <a:avLst/>
          </a:prstGeom>
          <a:ln w="28575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BE3EAC7-856F-B366-0298-235251757A87}"/>
              </a:ext>
            </a:extLst>
          </p:cNvPr>
          <p:cNvSpPr txBox="1"/>
          <p:nvPr/>
        </p:nvSpPr>
        <p:spPr>
          <a:xfrm>
            <a:off x="10108812" y="6366509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67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DD33-EC90-AE7A-A6EB-AA7189A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24485"/>
            <a:ext cx="10515600" cy="74231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817E04-1A9A-8C72-BEB2-CE8AA783F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6352"/>
              </p:ext>
            </p:extLst>
          </p:nvPr>
        </p:nvGraphicFramePr>
        <p:xfrm>
          <a:off x="762000" y="17356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27582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63817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78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C:\bdn\Career_t\github_website\integrator\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integrator_latest.asc</a:t>
                      </a:r>
                      <a:r>
                        <a:rPr lang="en-US" dirty="0"/>
                        <a:t>  (</a:t>
                      </a:r>
                      <a:r>
                        <a:rPr lang="en-US" dirty="0">
                          <a:hlinkClick r:id="rId2" action="ppaction://hlinkfile"/>
                        </a:rPr>
                        <a:t>local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008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F743AD0-E20D-F2EE-F765-07F7437AFA14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374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079DE-472C-E48B-A446-FA708D5E1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E58606D-7FDD-B695-41FC-3A46B68E5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09069"/>
              </p:ext>
            </p:extLst>
          </p:nvPr>
        </p:nvGraphicFramePr>
        <p:xfrm>
          <a:off x="3310356" y="1027906"/>
          <a:ext cx="8127999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458">
                  <a:extLst>
                    <a:ext uri="{9D8B030D-6E8A-4147-A177-3AD203B41FA5}">
                      <a16:colId xmlns:a16="http://schemas.microsoft.com/office/drawing/2014/main" val="3087891313"/>
                    </a:ext>
                  </a:extLst>
                </a:gridCol>
                <a:gridCol w="4380208">
                  <a:extLst>
                    <a:ext uri="{9D8B030D-6E8A-4147-A177-3AD203B41FA5}">
                      <a16:colId xmlns:a16="http://schemas.microsoft.com/office/drawing/2014/main" val="14496445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60487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23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2" action="ppaction://hlinksldjump"/>
                        </a:rPr>
                        <a:t>Ideal integrator</a:t>
                      </a:r>
                      <a:r>
                        <a:rPr lang="en-US" dirty="0"/>
                        <a:t> circuit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16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3" action="ppaction://hlinksldjump"/>
                        </a:rPr>
                        <a:t>Waveforms</a:t>
                      </a:r>
                      <a:r>
                        <a:rPr lang="en-US" dirty="0"/>
                        <a:t> with ideal integrator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893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4" action="ppaction://hlinksldjump"/>
                        </a:rPr>
                        <a:t>Finite</a:t>
                      </a:r>
                      <a:r>
                        <a:rPr lang="en-US" dirty="0"/>
                        <a:t>  op-amp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54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 R </a:t>
                      </a:r>
                      <a:r>
                        <a:rPr lang="en-US" sz="2800" b="1" dirty="0">
                          <a:hlinkClick r:id="rId5" action="ppaction://hlinksldjump"/>
                        </a:rPr>
                        <a:t>Parasitic</a:t>
                      </a:r>
                      <a:r>
                        <a:rPr lang="en-US" sz="2800" b="1" dirty="0"/>
                        <a:t> circuit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15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Waveforms with </a:t>
                      </a:r>
                      <a:r>
                        <a:rPr lang="en-US" sz="2800" b="1" dirty="0">
                          <a:hlinkClick r:id="rId6" action="ppaction://hlinksldjump"/>
                        </a:rPr>
                        <a:t>parasitic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54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</a:t>
                      </a:r>
                      <a:r>
                        <a:rPr lang="en-US" dirty="0">
                          <a:hlinkClick r:id="rId7" action="ppaction://hlinksldjump"/>
                        </a:rPr>
                        <a:t>divider</a:t>
                      </a:r>
                      <a:r>
                        <a:rPr lang="en-US" dirty="0"/>
                        <a:t> 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171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8" action="ppaction://hlinksldjump"/>
                        </a:rPr>
                        <a:t>Divider fix waveforms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845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9" action="ppaction://hlinksldjump"/>
                        </a:rPr>
                        <a:t>Divider parasitic circuit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5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10" action="ppaction://hlinksldjump"/>
                        </a:rPr>
                        <a:t>Tuning cap for divider </a:t>
                      </a:r>
                      <a:r>
                        <a:rPr lang="en-US" dirty="0" err="1">
                          <a:hlinkClick r:id="rId10" action="ppaction://hlinksldjump"/>
                        </a:rPr>
                        <a:t>parasitics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4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hlinkClick r:id="rId11" action="ppaction://hlinksldjump"/>
                        </a:rPr>
                        <a:t>Ctune</a:t>
                      </a:r>
                      <a:r>
                        <a:rPr lang="en-US" dirty="0"/>
                        <a:t> waveforms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304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linkClick r:id="rId12" action="ppaction://hlinksldjump"/>
                        </a:rPr>
                        <a:t>references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0518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0005BF-4F8A-23D0-4B30-54E88107BAC8}"/>
              </a:ext>
            </a:extLst>
          </p:cNvPr>
          <p:cNvSpPr txBox="1"/>
          <p:nvPr/>
        </p:nvSpPr>
        <p:spPr>
          <a:xfrm>
            <a:off x="9338310" y="5953464"/>
            <a:ext cx="1450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38046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37FA1-4451-B881-57AE-F1E27C40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Ideal integrator circuit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4E1786-85D2-D810-1D97-E747595C9A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66" t="29517" r="11751" b="22368"/>
          <a:stretch/>
        </p:blipFill>
        <p:spPr>
          <a:xfrm>
            <a:off x="1330960" y="1568539"/>
            <a:ext cx="6837680" cy="2804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5B6699-0E90-4BEE-D6C0-AEAB1C5B8FCB}"/>
              </a:ext>
            </a:extLst>
          </p:cNvPr>
          <p:cNvSpPr txBox="1"/>
          <p:nvPr/>
        </p:nvSpPr>
        <p:spPr>
          <a:xfrm>
            <a:off x="1330960" y="4979520"/>
            <a:ext cx="7630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opamp</a:t>
            </a:r>
            <a:r>
              <a:rPr lang="en-US" sz="2400" dirty="0"/>
              <a:t> has GBW = 1E9 Hz, so the output is nearly ideal.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D78FAA-22B2-6E5C-7A16-9D1AD23F9605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065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B410CF-A009-3225-0A24-AEF5E1E19D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33" r="9666"/>
          <a:stretch/>
        </p:blipFill>
        <p:spPr>
          <a:xfrm>
            <a:off x="431801" y="1071449"/>
            <a:ext cx="8458200" cy="54234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AA763E-9537-262E-7FD7-E13D2714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166573"/>
            <a:ext cx="10490200" cy="747827"/>
          </a:xfrm>
        </p:spPr>
        <p:txBody>
          <a:bodyPr>
            <a:normAutofit fontScale="90000"/>
          </a:bodyPr>
          <a:lstStyle/>
          <a:p>
            <a:r>
              <a:rPr lang="en-US" dirty="0"/>
              <a:t>Ideal integrator with pulse input has ramp output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C4BB7-AC95-B3A8-E94A-2BFB0237228F}"/>
              </a:ext>
            </a:extLst>
          </p:cNvPr>
          <p:cNvSpPr txBox="1"/>
          <p:nvPr/>
        </p:nvSpPr>
        <p:spPr>
          <a:xfrm>
            <a:off x="5171441" y="4250550"/>
            <a:ext cx="2890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: integrator input (1:100)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: integrator output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0ADABF-80C4-10E8-895A-989EA23B1BCA}"/>
              </a:ext>
            </a:extLst>
          </p:cNvPr>
          <p:cNvSpPr txBox="1"/>
          <p:nvPr/>
        </p:nvSpPr>
        <p:spPr>
          <a:xfrm>
            <a:off x="2763520" y="5161280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47E1F0-28CB-1ED6-58D5-34A82AD5225A}"/>
              </a:ext>
            </a:extLst>
          </p:cNvPr>
          <p:cNvSpPr txBox="1"/>
          <p:nvPr/>
        </p:nvSpPr>
        <p:spPr>
          <a:xfrm>
            <a:off x="2763520" y="263381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473AE5-14A2-0A2A-373D-64C591D2AE65}"/>
              </a:ext>
            </a:extLst>
          </p:cNvPr>
          <p:cNvSpPr txBox="1"/>
          <p:nvPr/>
        </p:nvSpPr>
        <p:spPr>
          <a:xfrm>
            <a:off x="10911840" y="6200894"/>
            <a:ext cx="1280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hlinkClick r:id="rId3" action="ppaction://hlinksldjump"/>
              </a:rPr>
              <a:t>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8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C357B-16C7-B465-C9EE-F37658B0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756309"/>
          </a:xfrm>
        </p:spPr>
        <p:txBody>
          <a:bodyPr>
            <a:normAutofit/>
          </a:bodyPr>
          <a:lstStyle/>
          <a:p>
            <a:r>
              <a:rPr lang="en-US" sz="4000" dirty="0"/>
              <a:t>Finite op-amp bandwidth has minor effect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0981A1-EC8B-402C-D877-B56C8C8C8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19" y="1259840"/>
            <a:ext cx="11302827" cy="51576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412129-8E3C-95DB-8D6C-3C312E01998D}"/>
              </a:ext>
            </a:extLst>
          </p:cNvPr>
          <p:cNvSpPr txBox="1"/>
          <p:nvPr/>
        </p:nvSpPr>
        <p:spPr>
          <a:xfrm>
            <a:off x="6959600" y="4674830"/>
            <a:ext cx="4401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66FF"/>
                </a:solidFill>
              </a:rPr>
              <a:t>purple</a:t>
            </a:r>
            <a:r>
              <a:rPr lang="en-US" dirty="0"/>
              <a:t>: integrator input (1:100)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:  ideal integrator (1GHz GBW </a:t>
            </a:r>
            <a:r>
              <a:rPr lang="en-US" dirty="0" err="1"/>
              <a:t>opamp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: 10 </a:t>
            </a:r>
            <a:r>
              <a:rPr lang="en-US" dirty="0" err="1"/>
              <a:t>Mhz</a:t>
            </a:r>
            <a:r>
              <a:rPr lang="en-US" dirty="0"/>
              <a:t> bandwidth </a:t>
            </a:r>
            <a:r>
              <a:rPr lang="en-US" dirty="0" err="1"/>
              <a:t>opamp</a:t>
            </a:r>
            <a:r>
              <a:rPr lang="en-US" dirty="0"/>
              <a:t>—15ns delay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E19916-B9FA-A14B-B5C0-F06695C0A0DF}"/>
              </a:ext>
            </a:extLst>
          </p:cNvPr>
          <p:cNvSpPr txBox="1"/>
          <p:nvPr/>
        </p:nvSpPr>
        <p:spPr>
          <a:xfrm>
            <a:off x="2773680" y="5136495"/>
            <a:ext cx="71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966FF"/>
                </a:solidFill>
              </a:rPr>
              <a:t>input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586FDF-04E0-ABE8-F3B3-7E2A114645EE}"/>
              </a:ext>
            </a:extLst>
          </p:cNvPr>
          <p:cNvSpPr txBox="1"/>
          <p:nvPr/>
        </p:nvSpPr>
        <p:spPr>
          <a:xfrm>
            <a:off x="3383280" y="2791648"/>
            <a:ext cx="922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845802-76BC-C0DD-73C6-1B59E44A2294}"/>
              </a:ext>
            </a:extLst>
          </p:cNvPr>
          <p:cNvSpPr txBox="1"/>
          <p:nvPr/>
        </p:nvSpPr>
        <p:spPr>
          <a:xfrm>
            <a:off x="11008186" y="6417441"/>
            <a:ext cx="1137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hlinkClick r:id="rId3" action="ppaction://hlinksldjump"/>
              </a:rPr>
              <a:t>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6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606DD-6B61-8CA4-4F81-CA72F20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43800" cy="874395"/>
          </a:xfrm>
        </p:spPr>
        <p:txBody>
          <a:bodyPr>
            <a:normAutofit/>
          </a:bodyPr>
          <a:lstStyle/>
          <a:p>
            <a:r>
              <a:rPr lang="en-US" dirty="0"/>
              <a:t>Chip R has parasitic Capacitance: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53740C-0F0F-B03E-7BF0-6113522F0B99}"/>
              </a:ext>
            </a:extLst>
          </p:cNvPr>
          <p:cNvSpPr txBox="1"/>
          <p:nvPr/>
        </p:nvSpPr>
        <p:spPr>
          <a:xfrm>
            <a:off x="10937066" y="6311900"/>
            <a:ext cx="1137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hlinkClick r:id="rId2" action="ppaction://hlinksldjump"/>
              </a:rPr>
              <a:t>contents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AF6ABD-8F66-BB96-6E91-D61FBD317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33" t="24989" r="26500" b="41544"/>
          <a:stretch/>
        </p:blipFill>
        <p:spPr>
          <a:xfrm>
            <a:off x="528320" y="1330960"/>
            <a:ext cx="9176426" cy="304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4B9834-9C30-4DDB-8248-42E317535BCA}"/>
              </a:ext>
            </a:extLst>
          </p:cNvPr>
          <p:cNvSpPr txBox="1"/>
          <p:nvPr/>
        </p:nvSpPr>
        <p:spPr>
          <a:xfrm>
            <a:off x="1100497" y="5201920"/>
            <a:ext cx="4016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Cp3 = Ri3 parasitic capacitance</a:t>
            </a:r>
          </a:p>
          <a:p>
            <a:r>
              <a:rPr lang="en-US" sz="2400" dirty="0"/>
              <a:t>(</a:t>
            </a:r>
            <a:r>
              <a:rPr lang="en-US" sz="2400" dirty="0" err="1"/>
              <a:t>pcb</a:t>
            </a:r>
            <a:r>
              <a:rPr lang="en-US" sz="2400" dirty="0"/>
              <a:t> pads + resistor terminals)</a:t>
            </a:r>
          </a:p>
        </p:txBody>
      </p:sp>
    </p:spTree>
    <p:extLst>
      <p:ext uri="{BB962C8B-B14F-4D97-AF65-F5344CB8AC3E}">
        <p14:creationId xmlns:p14="http://schemas.microsoft.com/office/powerpoint/2010/main" val="286623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FBBB-0183-107F-096A-9EE59B29C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335" y="354965"/>
            <a:ext cx="10515600" cy="701675"/>
          </a:xfrm>
        </p:spPr>
        <p:txBody>
          <a:bodyPr/>
          <a:lstStyle/>
          <a:p>
            <a:r>
              <a:rPr lang="en-US" dirty="0"/>
              <a:t>Parasitic advances integrator output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0FA52-EC23-A7BC-83A8-16A4FF5466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71" r="7900"/>
          <a:stretch/>
        </p:blipFill>
        <p:spPr>
          <a:xfrm>
            <a:off x="523240" y="1690688"/>
            <a:ext cx="6339840" cy="42464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F98A56-E1A1-3AA5-703F-4CFB4BAEEBB2}"/>
              </a:ext>
            </a:extLst>
          </p:cNvPr>
          <p:cNvSpPr txBox="1"/>
          <p:nvPr/>
        </p:nvSpPr>
        <p:spPr>
          <a:xfrm>
            <a:off x="2143760" y="2897298"/>
            <a:ext cx="973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With</a:t>
            </a:r>
          </a:p>
          <a:p>
            <a:r>
              <a:rPr lang="en-US" dirty="0">
                <a:solidFill>
                  <a:srgbClr val="FF0000"/>
                </a:solidFill>
              </a:rPr>
              <a:t>parasitic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DC1119-F996-6697-5F19-3400DAF07C1B}"/>
              </a:ext>
            </a:extLst>
          </p:cNvPr>
          <p:cNvSpPr txBox="1"/>
          <p:nvPr/>
        </p:nvSpPr>
        <p:spPr>
          <a:xfrm>
            <a:off x="4341516" y="2787960"/>
            <a:ext cx="129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No parasitic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34DB7D-0632-12CA-3D0D-25F339DEFD37}"/>
              </a:ext>
            </a:extLst>
          </p:cNvPr>
          <p:cNvSpPr/>
          <p:nvPr/>
        </p:nvSpPr>
        <p:spPr>
          <a:xfrm>
            <a:off x="4947920" y="3911600"/>
            <a:ext cx="508000" cy="47752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B8C1E0B-11B9-84EE-E2AE-E2BE5F5306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52" t="28110" r="39067" b="23566"/>
          <a:stretch/>
        </p:blipFill>
        <p:spPr>
          <a:xfrm>
            <a:off x="7396480" y="1605023"/>
            <a:ext cx="2174240" cy="161544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4AD08A-DC8E-81D8-6C85-C6A97C36EFD5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5455920" y="2712720"/>
            <a:ext cx="2449092" cy="14376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5ACEF90-46A1-6F54-37A6-0DC698019F9D}"/>
              </a:ext>
            </a:extLst>
          </p:cNvPr>
          <p:cNvSpPr txBox="1"/>
          <p:nvPr/>
        </p:nvSpPr>
        <p:spPr>
          <a:xfrm>
            <a:off x="9652532" y="2147880"/>
            <a:ext cx="11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50ns error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136E67-05EF-B03F-771C-19E8E6D67877}"/>
              </a:ext>
            </a:extLst>
          </p:cNvPr>
          <p:cNvSpPr txBox="1"/>
          <p:nvPr/>
        </p:nvSpPr>
        <p:spPr>
          <a:xfrm>
            <a:off x="7371080" y="3743773"/>
            <a:ext cx="47266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Blue</a:t>
            </a:r>
            <a:r>
              <a:rPr lang="en-US" dirty="0"/>
              <a:t>:  no parasitic, </a:t>
            </a:r>
            <a:r>
              <a:rPr lang="en-US" dirty="0" err="1"/>
              <a:t>opamp</a:t>
            </a:r>
            <a:r>
              <a:rPr lang="en-US" dirty="0"/>
              <a:t> has finite bandwidth</a:t>
            </a:r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: parasitic, </a:t>
            </a:r>
            <a:r>
              <a:rPr lang="en-US" dirty="0" err="1"/>
              <a:t>opamp</a:t>
            </a:r>
            <a:r>
              <a:rPr lang="en-US" dirty="0"/>
              <a:t> has finite bandwidth</a:t>
            </a:r>
          </a:p>
          <a:p>
            <a:r>
              <a:rPr lang="en-US" dirty="0"/>
              <a:t>      parasitic causes 50ns timing error (advance), </a:t>
            </a:r>
          </a:p>
          <a:p>
            <a:r>
              <a:rPr lang="en-US" dirty="0"/>
              <a:t>      relative to no parasitic.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CC5398-414A-CB58-D440-5C304619C7A9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 action="ppaction://hlinksldjump"/>
              </a:rPr>
              <a:t>contents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055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C3457-DF4E-8043-F8C9-DE4ADCD2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233045"/>
            <a:ext cx="5481320" cy="935355"/>
          </a:xfrm>
        </p:spPr>
        <p:txBody>
          <a:bodyPr>
            <a:normAutofit/>
          </a:bodyPr>
          <a:lstStyle/>
          <a:p>
            <a:r>
              <a:rPr lang="en-US" dirty="0"/>
              <a:t>R Divider fixes Parasitic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9247C4-C4AE-B1D2-29DA-4AEF7AC766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33" t="14842" r="32667" b="50000"/>
          <a:stretch/>
        </p:blipFill>
        <p:spPr>
          <a:xfrm>
            <a:off x="7102916" y="607962"/>
            <a:ext cx="4998720" cy="2006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E7AEF7-40EB-FFE3-C78F-9834F7C66D1D}"/>
              </a:ext>
            </a:extLst>
          </p:cNvPr>
          <p:cNvSpPr txBox="1"/>
          <p:nvPr/>
        </p:nvSpPr>
        <p:spPr>
          <a:xfrm>
            <a:off x="406400" y="1168400"/>
            <a:ext cx="57659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Ra4 and Rb4 cancel the effect of Cp4.</a:t>
            </a:r>
          </a:p>
          <a:p>
            <a:r>
              <a:rPr lang="en-US" sz="2400" dirty="0"/>
              <a:t>The signal due to Cp4 is now common mode</a:t>
            </a:r>
          </a:p>
          <a:p>
            <a:r>
              <a:rPr lang="en-US" sz="2400" dirty="0"/>
              <a:t>and has no effect on the output.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298D9E-4A70-6FF8-2837-B49663892E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167" t="15196" r="11167" b="37189"/>
          <a:stretch/>
        </p:blipFill>
        <p:spPr>
          <a:xfrm>
            <a:off x="406400" y="3683317"/>
            <a:ext cx="5689600" cy="27174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B240E6-2CF4-5012-4347-E39D16D5F2A0}"/>
              </a:ext>
            </a:extLst>
          </p:cNvPr>
          <p:cNvSpPr txBox="1"/>
          <p:nvPr/>
        </p:nvSpPr>
        <p:spPr>
          <a:xfrm>
            <a:off x="6426063" y="4194632"/>
            <a:ext cx="535953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divider mid-points (</a:t>
            </a:r>
            <a:r>
              <a:rPr lang="en-US" sz="2400" dirty="0" err="1"/>
              <a:t>opamp</a:t>
            </a:r>
            <a:r>
              <a:rPr lang="en-US" sz="2400" dirty="0"/>
              <a:t> inputs)</a:t>
            </a:r>
          </a:p>
          <a:p>
            <a:r>
              <a:rPr lang="en-US" sz="2400" dirty="0"/>
              <a:t>have equal signals at any frequency, because the dividers have the same impedance ratio at all frequencies.</a:t>
            </a:r>
          </a:p>
          <a:p>
            <a:endParaRPr lang="en-US" sz="2400" dirty="0"/>
          </a:p>
          <a:p>
            <a:r>
              <a:rPr lang="en-US" sz="2400" dirty="0"/>
              <a:t>Ra5/RB5 = 2000 = Ci5/Cp5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2A1A4D-EC48-960D-B7EF-6D518DD7B66D}"/>
              </a:ext>
            </a:extLst>
          </p:cNvPr>
          <p:cNvSpPr txBox="1"/>
          <p:nvPr/>
        </p:nvSpPr>
        <p:spPr>
          <a:xfrm>
            <a:off x="2721416" y="627212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27DCB0-BD96-1E4B-4F0E-D258E0B0311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6172337" y="1768565"/>
            <a:ext cx="2525893" cy="30026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60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3EC2EB-BC46-B732-792F-6DD869ED1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60" y="1088390"/>
            <a:ext cx="9664700" cy="43935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B5D500-18FD-36A0-59D5-F9C4ADE0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68440" cy="803275"/>
          </a:xfrm>
        </p:spPr>
        <p:txBody>
          <a:bodyPr/>
          <a:lstStyle/>
          <a:p>
            <a:r>
              <a:rPr lang="en-US" dirty="0"/>
              <a:t>Waveforms with divider fix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26A606-2F73-AC3F-5324-14A140ED0A9A}"/>
              </a:ext>
            </a:extLst>
          </p:cNvPr>
          <p:cNvSpPr txBox="1"/>
          <p:nvPr/>
        </p:nvSpPr>
        <p:spPr>
          <a:xfrm>
            <a:off x="838200" y="5685323"/>
            <a:ext cx="344376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: </a:t>
            </a:r>
            <a:r>
              <a:rPr lang="en-US" dirty="0" err="1"/>
              <a:t>Cpar</a:t>
            </a:r>
            <a:r>
              <a:rPr lang="en-US" dirty="0"/>
              <a:t>=50fF</a:t>
            </a:r>
          </a:p>
          <a:p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: </a:t>
            </a:r>
            <a:r>
              <a:rPr lang="en-US" dirty="0" err="1"/>
              <a:t>Cpar</a:t>
            </a:r>
            <a:r>
              <a:rPr lang="en-US" dirty="0"/>
              <a:t>=0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:  </a:t>
            </a:r>
            <a:r>
              <a:rPr lang="en-US" dirty="0" err="1"/>
              <a:t>Cpar</a:t>
            </a:r>
            <a:r>
              <a:rPr lang="en-US" dirty="0"/>
              <a:t> = 50fF with divider fix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87CE7E-44C4-4453-A8DC-B08478028398}"/>
              </a:ext>
            </a:extLst>
          </p:cNvPr>
          <p:cNvSpPr txBox="1"/>
          <p:nvPr/>
        </p:nvSpPr>
        <p:spPr>
          <a:xfrm>
            <a:off x="7706360" y="2117050"/>
            <a:ext cx="32948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Blue</a:t>
            </a:r>
            <a:r>
              <a:rPr lang="en-US" dirty="0"/>
              <a:t> &amp;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are superimposed. </a:t>
            </a:r>
          </a:p>
          <a:p>
            <a:r>
              <a:rPr lang="en-US" dirty="0"/>
              <a:t>(</a:t>
            </a:r>
            <a:r>
              <a:rPr lang="en-US" dirty="0" err="1"/>
              <a:t>cpar</a:t>
            </a:r>
            <a:r>
              <a:rPr lang="en-US" dirty="0"/>
              <a:t> = 0 and divider fix)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C7708-AEA2-5364-9775-449BC1C3E7BE}"/>
              </a:ext>
            </a:extLst>
          </p:cNvPr>
          <p:cNvSpPr txBox="1"/>
          <p:nvPr/>
        </p:nvSpPr>
        <p:spPr>
          <a:xfrm>
            <a:off x="10085952" y="5927883"/>
            <a:ext cx="126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 action="ppaction://hlinksldjump"/>
              </a:rPr>
              <a:t>contents</a:t>
            </a:r>
            <a:endParaRPr lang="en-US" sz="24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BD14A77-E114-D5C1-FF03-36F5D048D73D}"/>
              </a:ext>
            </a:extLst>
          </p:cNvPr>
          <p:cNvCxnSpPr/>
          <p:nvPr/>
        </p:nvCxnSpPr>
        <p:spPr>
          <a:xfrm flipH="1">
            <a:off x="6892290" y="2560320"/>
            <a:ext cx="754380" cy="52578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7CB272-8934-95EF-C62C-87146E690C8F}"/>
              </a:ext>
            </a:extLst>
          </p:cNvPr>
          <p:cNvSpPr txBox="1"/>
          <p:nvPr/>
        </p:nvSpPr>
        <p:spPr>
          <a:xfrm>
            <a:off x="5393460" y="5816940"/>
            <a:ext cx="40263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error of the divider fix circuit is ~0ns </a:t>
            </a:r>
          </a:p>
          <a:p>
            <a:r>
              <a:rPr lang="en-US" dirty="0"/>
              <a:t>relative to the </a:t>
            </a:r>
            <a:r>
              <a:rPr lang="en-US" dirty="0" err="1"/>
              <a:t>Cpar</a:t>
            </a:r>
            <a:r>
              <a:rPr lang="en-US" dirty="0"/>
              <a:t> = 0 circuit.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79A11-F4E4-A7BC-13D1-4C5FD28A6E45}"/>
              </a:ext>
            </a:extLst>
          </p:cNvPr>
          <p:cNvSpPr txBox="1"/>
          <p:nvPr/>
        </p:nvSpPr>
        <p:spPr>
          <a:xfrm>
            <a:off x="2379485" y="2716768"/>
            <a:ext cx="11464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Cpar</a:t>
            </a:r>
            <a:r>
              <a:rPr lang="en-US" dirty="0"/>
              <a:t>=50fF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A0066ED-CF71-A713-F68B-50B888C2564B}"/>
              </a:ext>
            </a:extLst>
          </p:cNvPr>
          <p:cNvCxnSpPr/>
          <p:nvPr/>
        </p:nvCxnSpPr>
        <p:spPr>
          <a:xfrm>
            <a:off x="2948940" y="3086100"/>
            <a:ext cx="571500" cy="62865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46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17489</TotalTime>
  <Words>529</Words>
  <Application>Microsoft Office PowerPoint</Application>
  <PresentationFormat>Widescreen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Precise Pulse integrator</vt:lpstr>
      <vt:lpstr>Contents</vt:lpstr>
      <vt:lpstr>Ideal integrator circuit</vt:lpstr>
      <vt:lpstr>Ideal integrator with pulse input has ramp output</vt:lpstr>
      <vt:lpstr>Finite op-amp bandwidth has minor effect</vt:lpstr>
      <vt:lpstr>Chip R has parasitic Capacitance:</vt:lpstr>
      <vt:lpstr>Parasitic advances integrator output</vt:lpstr>
      <vt:lpstr>R Divider fixes Parasitic</vt:lpstr>
      <vt:lpstr>Waveforms with divider fix </vt:lpstr>
      <vt:lpstr>Waveforms with divider fix </vt:lpstr>
      <vt:lpstr>Include all parasitics:</vt:lpstr>
      <vt:lpstr>Tuning Capacitor for divider</vt:lpstr>
      <vt:lpstr>Chip Implementation</vt:lpstr>
      <vt:lpstr>Waveforms for Ctune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Tuneable band pass</dc:title>
  <dc:creator>Bryan Nevins</dc:creator>
  <cp:lastModifiedBy>Bryan Nevins</cp:lastModifiedBy>
  <cp:revision>78</cp:revision>
  <dcterms:created xsi:type="dcterms:W3CDTF">2023-07-07T15:14:32Z</dcterms:created>
  <dcterms:modified xsi:type="dcterms:W3CDTF">2024-04-26T19:59:17Z</dcterms:modified>
</cp:coreProperties>
</file>