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15" r:id="rId2"/>
    <p:sldId id="314" r:id="rId3"/>
    <p:sldId id="307" r:id="rId4"/>
    <p:sldId id="313" r:id="rId5"/>
    <p:sldId id="310" r:id="rId6"/>
    <p:sldId id="311" r:id="rId7"/>
    <p:sldId id="312" r:id="rId8"/>
    <p:sldId id="309" r:id="rId9"/>
    <p:sldId id="306" r:id="rId10"/>
    <p:sldId id="303" r:id="rId11"/>
    <p:sldId id="316" r:id="rId12"/>
    <p:sldId id="308" r:id="rId13"/>
    <p:sldId id="317" r:id="rId14"/>
    <p:sldId id="318" r:id="rId15"/>
    <p:sldId id="319" r:id="rId16"/>
    <p:sldId id="305" r:id="rId17"/>
    <p:sldId id="301" r:id="rId18"/>
    <p:sldId id="30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0FAAD2EF-FA13-404B-B6E1-4FEA1525395F}">
          <p14:sldIdLst>
            <p14:sldId id="315"/>
            <p14:sldId id="314"/>
            <p14:sldId id="307"/>
            <p14:sldId id="313"/>
            <p14:sldId id="310"/>
            <p14:sldId id="311"/>
            <p14:sldId id="312"/>
          </p14:sldIdLst>
        </p14:section>
        <p14:section name="NPN thermal runaway" id="{6D710491-039F-4525-800B-957E9BC1B4E1}">
          <p14:sldIdLst>
            <p14:sldId id="309"/>
            <p14:sldId id="306"/>
            <p14:sldId id="303"/>
            <p14:sldId id="316"/>
            <p14:sldId id="308"/>
            <p14:sldId id="317"/>
          </p14:sldIdLst>
        </p14:section>
        <p14:section name="appendix" id="{70B538BD-CA7F-4D31-809B-A90DD79B5E35}">
          <p14:sldIdLst>
            <p14:sldId id="318"/>
            <p14:sldId id="319"/>
            <p14:sldId id="305"/>
            <p14:sldId id="301"/>
            <p14:sldId id="30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7" autoAdjust="0"/>
    <p:restoredTop sz="96041" autoAdjust="0"/>
  </p:normalViewPr>
  <p:slideViewPr>
    <p:cSldViewPr snapToGrid="0">
      <p:cViewPr varScale="1">
        <p:scale>
          <a:sx n="102" d="100"/>
          <a:sy n="102" d="100"/>
        </p:scale>
        <p:origin x="84" y="544"/>
      </p:cViewPr>
      <p:guideLst/>
    </p:cSldViewPr>
  </p:slideViewPr>
  <p:outlineViewPr>
    <p:cViewPr>
      <p:scale>
        <a:sx n="33" d="100"/>
        <a:sy n="33" d="100"/>
      </p:scale>
      <p:origin x="0" y="-55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5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E2706-AECF-4524-8511-63316ED7AC62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14715-8F75-42AB-8B58-D03D3686D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051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314715-8F75-42AB-8B58-D03D3686DEC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82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52DB0-138E-4FA2-A1D3-899C346072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A9C682-2433-48DE-9CBB-1B8E4AA593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B280B-BFAF-4C7A-BD7C-B45565C27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D5B4-EFAC-4F23-9AA6-A81AE0416B7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935B2-AA60-406F-ABF6-0AB4602CD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96DDC9-1C11-494D-A986-9F627210B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1078-8082-4706-9B23-E328C1DBD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049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5BAF6-568F-4618-8F0D-AFF244408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3C6FE7-D585-4404-B171-C4F957120E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8017A-B0A2-4AE9-8EA1-3C5B6B9BC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D5B4-EFAC-4F23-9AA6-A81AE0416B7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811598-D040-46C5-93A6-1F56CC29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767B6-3541-4EE5-8F63-B24C8D845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1078-8082-4706-9B23-E328C1DBD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170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B96B1A-1ABA-4617-BECD-E68A524E68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7751E7-2331-43A2-9D7A-97F02E3C9E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111C1A-391F-451B-9958-08E729CC3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D5B4-EFAC-4F23-9AA6-A81AE0416B7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A233C-EEF0-4E2B-B79E-FDF900E2E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03418-2654-4C05-99F5-1DB0D1C4C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1078-8082-4706-9B23-E328C1DBD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62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9B5BB-5EE4-4CC4-8CC3-C192DA7D6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DA587-ADD4-41C7-978B-1D39EDD0F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6BDF6-18AC-4B48-BA07-2E177949C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D5B4-EFAC-4F23-9AA6-A81AE0416B7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8722B-3F35-423A-B31D-7A5E82714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5DEF8-F400-42E1-B20D-9A6A08BE1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1078-8082-4706-9B23-E328C1DBD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53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0B6A6-8F21-4652-AD72-3743927DE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21C40-C61D-45CF-8E7E-FA51D10C5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44B16-3142-407A-AD94-FBCDDDC47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D5B4-EFAC-4F23-9AA6-A81AE0416B7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78B0F-D6DA-41F9-973A-343017E14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250D7-4834-467B-8726-413B70E66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1078-8082-4706-9B23-E328C1DBD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1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31E44-E1D3-44E0-B6C2-9C7110CC4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51004-B773-45EE-ABAD-2D4F3E8BE7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3BADFF-2827-42CA-9351-2DBDE227BC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3AF10F-C2B0-424B-9C6F-5173FD2C3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D5B4-EFAC-4F23-9AA6-A81AE0416B7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4F732-5377-44B5-BFA0-FBCDF036B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A5966-86A3-4657-AE92-9F789262A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1078-8082-4706-9B23-E328C1DBD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09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C1BD1-1CC9-4E61-8EDF-29707A63E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004F83-729E-4E18-9B66-468382370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DD2E85-6C19-4500-B041-43D04DFFEB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2DAA6D-97B7-4D5E-8C8D-D19F4745F7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DCC426-9576-4A4B-886F-5AF8CBE952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07EEE0-5C59-4D57-9B2B-30BD3C425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D5B4-EFAC-4F23-9AA6-A81AE0416B7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44AB4E-66F0-4DD6-9841-8124D5537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234AB1-7036-4889-9446-77B82F74F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1078-8082-4706-9B23-E328C1DBD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28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1BFC7-3BF9-49D6-87E2-4B08AFDCE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CE1CD0-6A3F-4B5E-8CEE-61FCB86F5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D5B4-EFAC-4F23-9AA6-A81AE0416B7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BFF93-F84C-4764-83F7-B2348DF1E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1DD051-246C-4788-9BE4-92D4BBE95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1078-8082-4706-9B23-E328C1DBD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11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5F8816-4DB9-4815-B313-DC705C455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D5B4-EFAC-4F23-9AA6-A81AE0416B7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E7DDF0-02FD-416D-A900-F9B577E2B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A15329-F61B-4AC6-B7F2-7E72D1821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1078-8082-4706-9B23-E328C1DBD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389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60805-1712-45FA-B8B7-74C1CF332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636A2-FBC5-4BE4-8DAF-5D8CD6174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CB64E8-AC8F-4B1E-9B07-589EE9ED9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4F5F36-FD15-472A-BBD9-956F310BE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D5B4-EFAC-4F23-9AA6-A81AE0416B7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1494D-3991-4261-B571-027AA70DB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10CC69-F16D-4918-B40A-0B8052CF3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1078-8082-4706-9B23-E328C1DBD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540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EAC21-7885-4606-AF1E-BBB2E33BA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C1B9D6-D3FD-40A2-9EFF-E489ACEBF7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CDED08-AC76-43D3-8726-EA5DC2D295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98BD4B-58ED-4CF7-B19C-6CD0066F0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D5B4-EFAC-4F23-9AA6-A81AE0416B7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A36494-DFE5-4809-A525-89551D344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45981D-67D4-4506-A0F8-DAAB26130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1078-8082-4706-9B23-E328C1DBD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76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619815-0A6D-4DA8-A3F2-6356CA0E2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0DB44-0BA2-4A9E-B8EA-B72EB42C2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38182-3BC9-4568-AB46-86FA059668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DD5B4-EFAC-4F23-9AA6-A81AE0416B7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EEFEB-EDB4-43C8-9A17-ACC52AB3C8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8467D-5521-4A38-87C3-3B9672CE32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D1078-8082-4706-9B23-E328C1DBD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82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14.xml"/><Relationship Id="rId7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4" Type="http://schemas.openxmlformats.org/officeDocument/2006/relationships/slide" Target="slide15.xml"/><Relationship Id="rId9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hogonext.com/how-to-analyze-thermal-effects-in-ltspice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../../../../Eng/designs/halcyon_web_page/thermal%20analysis/BJT_thermal2.as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Eng/designs/halcyon_web_page/thermal%20analysis/BJT_thermal2.as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../../../../Eng/designs/halcyon_web_page/thermal%20analysis/BJT_thermal2.as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../../../../Eng/designs/halcyon_web_page/thermal%20analysis/BJT_thermal2.as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F38B63-627B-BA9D-29D8-2759DF2C0B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7C73E-53F7-F40E-EEA8-E384FC96F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659083" cy="828345"/>
          </a:xfrm>
        </p:spPr>
        <p:txBody>
          <a:bodyPr/>
          <a:lstStyle/>
          <a:p>
            <a:r>
              <a:rPr lang="en-US" dirty="0"/>
              <a:t>Contents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CF4DAEC-3B22-974C-AB1B-1907C258C5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353426"/>
              </p:ext>
            </p:extLst>
          </p:nvPr>
        </p:nvGraphicFramePr>
        <p:xfrm>
          <a:off x="1010722" y="2079391"/>
          <a:ext cx="81280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41175689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4061573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898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hlinkClick r:id="rId2" action="ppaction://hlinksldjump"/>
                        </a:rPr>
                        <a:t>overview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Appendix:   </a:t>
                      </a:r>
                      <a:r>
                        <a:rPr lang="en-US" dirty="0">
                          <a:hlinkClick r:id="rId3" action="ppaction://hlinksldjump"/>
                        </a:rPr>
                        <a:t>Reference</a:t>
                      </a:r>
                      <a:r>
                        <a:rPr lang="en-US" dirty="0"/>
                        <a:t> info</a:t>
                      </a:r>
                    </a:p>
                    <a:p>
                      <a:r>
                        <a:rPr lang="en-US" dirty="0"/>
                        <a:t>Behavioral </a:t>
                      </a:r>
                      <a:r>
                        <a:rPr lang="en-US" dirty="0">
                          <a:hlinkClick r:id="rId3" action="ppaction://hlinksldjump"/>
                        </a:rPr>
                        <a:t>ambient</a:t>
                      </a:r>
                      <a:r>
                        <a:rPr lang="en-US" dirty="0"/>
                        <a:t> , behavioral </a:t>
                      </a:r>
                      <a:r>
                        <a:rPr lang="en-US" dirty="0">
                          <a:hlinkClick r:id="rId4" action="ppaction://hlinksldjump"/>
                        </a:rPr>
                        <a:t>NPN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014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Circuit </a:t>
                      </a:r>
                      <a:r>
                        <a:rPr lang="en-US" dirty="0">
                          <a:hlinkClick r:id="rId5" action="ppaction://hlinksldjump"/>
                        </a:rPr>
                        <a:t>representation</a:t>
                      </a:r>
                      <a:r>
                        <a:rPr lang="en-US" dirty="0"/>
                        <a:t> of Thermal flow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584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 action="ppaction://hlinksldjump"/>
                        </a:rPr>
                        <a:t>Ambient</a:t>
                      </a:r>
                      <a:r>
                        <a:rPr lang="en-US" dirty="0"/>
                        <a:t> flow,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510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hlinkClick r:id="rId7" action="ppaction://hlinksldjump"/>
                        </a:rPr>
                        <a:t>1W analysis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76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hlinkClick r:id="rId8" action="ppaction://hlinksldjump"/>
                        </a:rPr>
                        <a:t>NPN</a:t>
                      </a:r>
                      <a:r>
                        <a:rPr lang="en-US" dirty="0"/>
                        <a:t> thermal runaway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812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hlinkClick r:id="rId9" action="ppaction://hlinksldjump"/>
                        </a:rPr>
                        <a:t>Ballast</a:t>
                      </a:r>
                      <a:r>
                        <a:rPr lang="en-US" dirty="0"/>
                        <a:t> circuit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895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206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B159D9C4-E8F2-9F96-2A67-CB93690D7B2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9006" t="7721" r="53892" b="43149"/>
          <a:stretch>
            <a:fillRect/>
          </a:stretch>
        </p:blipFill>
        <p:spPr>
          <a:xfrm>
            <a:off x="190076" y="1922318"/>
            <a:ext cx="5779251" cy="45616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F9EC4EC-4AE0-45A4-B664-ED7A5F9B6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972" y="196958"/>
            <a:ext cx="8221718" cy="717441"/>
          </a:xfrm>
        </p:spPr>
        <p:txBody>
          <a:bodyPr>
            <a:normAutofit/>
          </a:bodyPr>
          <a:lstStyle/>
          <a:p>
            <a:r>
              <a:rPr lang="en-US" dirty="0"/>
              <a:t>Runaway Solution: Ballast Resistors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4E3A61E-0B64-4544-BEFB-2ACA1E2711FC}"/>
              </a:ext>
            </a:extLst>
          </p:cNvPr>
          <p:cNvSpPr txBox="1"/>
          <p:nvPr/>
        </p:nvSpPr>
        <p:spPr>
          <a:xfrm>
            <a:off x="5969327" y="1397675"/>
            <a:ext cx="531472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“Base degeneration” brings thermal stability.</a:t>
            </a:r>
          </a:p>
          <a:p>
            <a:endParaRPr lang="en-US" dirty="0"/>
          </a:p>
          <a:p>
            <a:r>
              <a:rPr lang="en-US" dirty="0"/>
              <a:t>For fixed Vbase1 and </a:t>
            </a:r>
            <a:r>
              <a:rPr lang="en-US" dirty="0" err="1"/>
              <a:t>Vballast</a:t>
            </a:r>
            <a:r>
              <a:rPr lang="en-US" dirty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Q1 current exponential with Temperature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Qballast</a:t>
            </a:r>
            <a:r>
              <a:rPr lang="en-US" dirty="0"/>
              <a:t> current roughly constant with temperature</a:t>
            </a:r>
          </a:p>
        </p:txBody>
      </p:sp>
    </p:spTree>
    <p:extLst>
      <p:ext uri="{BB962C8B-B14F-4D97-AF65-F5344CB8AC3E}">
        <p14:creationId xmlns:p14="http://schemas.microsoft.com/office/powerpoint/2010/main" val="2094519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B70701-DF61-C9B2-C66C-8C26F9718C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B16A5F6-5DF5-6D29-8DC9-65E32402F51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7812" t="1476" r="26108" b="42825"/>
          <a:stretch>
            <a:fillRect/>
          </a:stretch>
        </p:blipFill>
        <p:spPr>
          <a:xfrm>
            <a:off x="249381" y="914399"/>
            <a:ext cx="5960921" cy="57466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21E90E-DE2E-4813-44FB-672B93485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972" y="196958"/>
            <a:ext cx="8221718" cy="717441"/>
          </a:xfrm>
        </p:spPr>
        <p:txBody>
          <a:bodyPr>
            <a:normAutofit/>
          </a:bodyPr>
          <a:lstStyle/>
          <a:p>
            <a:r>
              <a:rPr lang="en-US" dirty="0"/>
              <a:t>Ballast test circuit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71BBBE-C36D-BE96-C5BB-29412F142A96}"/>
              </a:ext>
            </a:extLst>
          </p:cNvPr>
          <p:cNvSpPr txBox="1"/>
          <p:nvPr/>
        </p:nvSpPr>
        <p:spPr>
          <a:xfrm>
            <a:off x="5086100" y="1189857"/>
            <a:ext cx="5656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Ballast and no ballast circuits have about the same current</a:t>
            </a:r>
          </a:p>
          <a:p>
            <a:r>
              <a:rPr lang="en-US" dirty="0"/>
              <a:t>at 27C. (see next slide).</a:t>
            </a:r>
          </a:p>
        </p:txBody>
      </p:sp>
    </p:spTree>
    <p:extLst>
      <p:ext uri="{BB962C8B-B14F-4D97-AF65-F5344CB8AC3E}">
        <p14:creationId xmlns:p14="http://schemas.microsoft.com/office/powerpoint/2010/main" val="2434163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B4620B-6B44-3556-327B-3193AE9AD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ADD6-0921-757B-0AE2-E212D8E40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055" y="102529"/>
            <a:ext cx="5138609" cy="806776"/>
          </a:xfrm>
        </p:spPr>
        <p:txBody>
          <a:bodyPr>
            <a:normAutofit/>
          </a:bodyPr>
          <a:lstStyle/>
          <a:p>
            <a:r>
              <a:rPr lang="en-US" dirty="0"/>
              <a:t>Ballast vs No Ballast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AAC7D7B-DB1C-B40F-006F-2151E0C57A7A}"/>
              </a:ext>
            </a:extLst>
          </p:cNvPr>
          <p:cNvGrpSpPr/>
          <p:nvPr/>
        </p:nvGrpSpPr>
        <p:grpSpPr>
          <a:xfrm>
            <a:off x="198829" y="1516564"/>
            <a:ext cx="11792280" cy="5031089"/>
            <a:chOff x="198829" y="1516564"/>
            <a:chExt cx="11792280" cy="503108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00618C68-CBED-8E38-91C7-CFD1595952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8829" y="1516564"/>
              <a:ext cx="11792280" cy="5031089"/>
            </a:xfrm>
            <a:prstGeom prst="rect">
              <a:avLst/>
            </a:prstGeom>
          </p:spPr>
        </p:pic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99BA9013-DE7E-A665-18F1-ACEA6142629C}"/>
                </a:ext>
              </a:extLst>
            </p:cNvPr>
            <p:cNvCxnSpPr>
              <a:cxnSpLocks/>
              <a:stCxn id="5" idx="2"/>
            </p:cNvCxnSpPr>
            <p:nvPr/>
          </p:nvCxnSpPr>
          <p:spPr>
            <a:xfrm flipH="1">
              <a:off x="1496291" y="3053621"/>
              <a:ext cx="390577" cy="573319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FB5A1F4-0E2A-0589-14D3-3FA26F230C27}"/>
                </a:ext>
              </a:extLst>
            </p:cNvPr>
            <p:cNvSpPr txBox="1"/>
            <p:nvPr/>
          </p:nvSpPr>
          <p:spPr>
            <a:xfrm>
              <a:off x="678344" y="1673490"/>
              <a:ext cx="2624865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Collector currents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2D795AC-6E7F-6B46-5514-52AF86328FCE}"/>
                </a:ext>
              </a:extLst>
            </p:cNvPr>
            <p:cNvSpPr txBox="1"/>
            <p:nvPr/>
          </p:nvSpPr>
          <p:spPr>
            <a:xfrm>
              <a:off x="574435" y="2431207"/>
              <a:ext cx="2624865" cy="6224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sz="2400" dirty="0"/>
                <a:t>Ballast:  </a:t>
              </a:r>
              <a:r>
                <a:rPr lang="en-US" sz="2400" dirty="0" err="1"/>
                <a:t>Ic</a:t>
              </a:r>
              <a:r>
                <a:rPr lang="en-US" sz="2400" dirty="0"/>
                <a:t>~ 400mA over temperature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226BA02-F278-C465-41AF-BFFB7A78EFDF}"/>
                </a:ext>
              </a:extLst>
            </p:cNvPr>
            <p:cNvSpPr txBox="1"/>
            <p:nvPr/>
          </p:nvSpPr>
          <p:spPr>
            <a:xfrm>
              <a:off x="5683300" y="2120000"/>
              <a:ext cx="2307310" cy="6224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sz="2400" dirty="0"/>
                <a:t>No Ballast:  </a:t>
              </a:r>
              <a:r>
                <a:rPr lang="en-US" sz="2400" dirty="0" err="1"/>
                <a:t>Ic</a:t>
              </a:r>
              <a:r>
                <a:rPr lang="en-US" sz="2400" dirty="0"/>
                <a:t> increases with T.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2385D43B-C9FF-7852-2AFA-9A47E7A15F5F}"/>
                </a:ext>
              </a:extLst>
            </p:cNvPr>
            <p:cNvCxnSpPr>
              <a:cxnSpLocks/>
              <a:stCxn id="18" idx="3"/>
            </p:cNvCxnSpPr>
            <p:nvPr/>
          </p:nvCxnSpPr>
          <p:spPr>
            <a:xfrm>
              <a:off x="7990610" y="2431207"/>
              <a:ext cx="693160" cy="384729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501B59A5-5DE3-D95F-9F0A-26586889CB43}"/>
              </a:ext>
            </a:extLst>
          </p:cNvPr>
          <p:cNvSpPr txBox="1"/>
          <p:nvPr/>
        </p:nvSpPr>
        <p:spPr>
          <a:xfrm>
            <a:off x="9039828" y="4188323"/>
            <a:ext cx="2307310" cy="878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2400" dirty="0">
                <a:solidFill>
                  <a:srgbClr val="00B050"/>
                </a:solidFill>
              </a:rPr>
              <a:t>Ballast:</a:t>
            </a:r>
            <a:r>
              <a:rPr lang="en-US" sz="2400" dirty="0"/>
              <a:t> Temperature will be stable at 77C.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7688D0A-B5E0-4B9C-B50B-7980A5CE920B}"/>
              </a:ext>
            </a:extLst>
          </p:cNvPr>
          <p:cNvCxnSpPr>
            <a:cxnSpLocks/>
          </p:cNvCxnSpPr>
          <p:nvPr/>
        </p:nvCxnSpPr>
        <p:spPr>
          <a:xfrm>
            <a:off x="10193483" y="5067218"/>
            <a:ext cx="564789" cy="109364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DE9F4A3-F5E2-D29A-3E9F-009031A3055D}"/>
              </a:ext>
            </a:extLst>
          </p:cNvPr>
          <p:cNvSpPr txBox="1"/>
          <p:nvPr/>
        </p:nvSpPr>
        <p:spPr>
          <a:xfrm>
            <a:off x="2249738" y="4249353"/>
            <a:ext cx="4617290" cy="6224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2400" dirty="0">
                <a:solidFill>
                  <a:srgbClr val="FF0000"/>
                </a:solidFill>
              </a:rPr>
              <a:t>No Ballast: Thermal runaway regardless of starting temperature</a:t>
            </a:r>
            <a:r>
              <a:rPr lang="en-US" sz="2400" dirty="0"/>
              <a:t>.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4E0F597-FC5F-0010-1755-47CC2EFD40DE}"/>
              </a:ext>
            </a:extLst>
          </p:cNvPr>
          <p:cNvCxnSpPr>
            <a:cxnSpLocks/>
          </p:cNvCxnSpPr>
          <p:nvPr/>
        </p:nvCxnSpPr>
        <p:spPr>
          <a:xfrm flipH="1">
            <a:off x="3906982" y="4871768"/>
            <a:ext cx="147557" cy="92635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85D3F092-6F20-F71B-CC8F-1D3F64D61F74}"/>
              </a:ext>
            </a:extLst>
          </p:cNvPr>
          <p:cNvSpPr txBox="1"/>
          <p:nvPr/>
        </p:nvSpPr>
        <p:spPr>
          <a:xfrm>
            <a:off x="384982" y="4018521"/>
            <a:ext cx="160579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NPN power</a:t>
            </a:r>
          </a:p>
        </p:txBody>
      </p:sp>
    </p:spTree>
    <p:extLst>
      <p:ext uri="{BB962C8B-B14F-4D97-AF65-F5344CB8AC3E}">
        <p14:creationId xmlns:p14="http://schemas.microsoft.com/office/powerpoint/2010/main" val="3537735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214E-1A17-4D6D-AA25-1CF80FD9A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7291" y="1913371"/>
            <a:ext cx="4804064" cy="1325563"/>
          </a:xfrm>
        </p:spPr>
        <p:txBody>
          <a:bodyPr>
            <a:normAutofit/>
          </a:bodyPr>
          <a:lstStyle/>
          <a:p>
            <a:r>
              <a:rPr lang="en-US" sz="6000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1578674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FD907-4F5C-1076-8DA8-AC4FAEF66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974" y="250031"/>
            <a:ext cx="6175664" cy="777875"/>
          </a:xfrm>
        </p:spPr>
        <p:txBody>
          <a:bodyPr/>
          <a:lstStyle/>
          <a:p>
            <a:r>
              <a:rPr lang="en-US" dirty="0"/>
              <a:t>Ambient behavioral circuit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914010-B759-45D2-D882-9D9F5CE250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165" y="3662582"/>
            <a:ext cx="4112008" cy="29495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16D5DE1-A335-B4C4-F3D8-0E3A1C0CB9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6535" y="532155"/>
            <a:ext cx="4264371" cy="26515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6E42E57-B651-9D8A-AF69-1007A32D33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2612" y="3552451"/>
            <a:ext cx="2972215" cy="267689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A88D833-249D-7835-0115-8FDD79CDABAA}"/>
              </a:ext>
            </a:extLst>
          </p:cNvPr>
          <p:cNvSpPr txBox="1"/>
          <p:nvPr/>
        </p:nvSpPr>
        <p:spPr>
          <a:xfrm>
            <a:off x="2296391" y="1690688"/>
            <a:ext cx="33803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Power is linear with temperature, </a:t>
            </a:r>
          </a:p>
          <a:p>
            <a:r>
              <a:rPr lang="en-US" dirty="0"/>
              <a:t>0W at 27C.</a:t>
            </a:r>
          </a:p>
        </p:txBody>
      </p:sp>
    </p:spTree>
    <p:extLst>
      <p:ext uri="{BB962C8B-B14F-4D97-AF65-F5344CB8AC3E}">
        <p14:creationId xmlns:p14="http://schemas.microsoft.com/office/powerpoint/2010/main" val="1525272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747D78-81EE-6D42-E768-608DD39D96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F2564-C8FA-A23E-FE95-94D21B603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974" y="250031"/>
            <a:ext cx="5264808" cy="777875"/>
          </a:xfrm>
        </p:spPr>
        <p:txBody>
          <a:bodyPr/>
          <a:lstStyle/>
          <a:p>
            <a:r>
              <a:rPr lang="en-US" dirty="0"/>
              <a:t>NPN behavioral circuit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1D87F3-91AD-2E32-1C87-A2003EA85CD6}"/>
              </a:ext>
            </a:extLst>
          </p:cNvPr>
          <p:cNvSpPr txBox="1"/>
          <p:nvPr/>
        </p:nvSpPr>
        <p:spPr>
          <a:xfrm>
            <a:off x="2265625" y="1341722"/>
            <a:ext cx="55701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voltage at net Pout is the product of collector current</a:t>
            </a:r>
          </a:p>
          <a:p>
            <a:r>
              <a:rPr lang="en-US" dirty="0"/>
              <a:t>and collector voltage,  </a:t>
            </a:r>
            <a:r>
              <a:rPr lang="en-US" dirty="0" err="1"/>
              <a:t>Ic</a:t>
            </a:r>
            <a:r>
              <a:rPr lang="en-US" dirty="0"/>
              <a:t> * </a:t>
            </a:r>
            <a:r>
              <a:rPr lang="en-US" dirty="0" err="1"/>
              <a:t>Vc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AEF761-12EE-E3E6-480A-931832EC98B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545" r="9404" b="8240"/>
          <a:stretch>
            <a:fillRect/>
          </a:stretch>
        </p:blipFill>
        <p:spPr>
          <a:xfrm>
            <a:off x="470974" y="2982192"/>
            <a:ext cx="7364830" cy="34543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4D46548-0E7A-BE5B-5A12-5135FBAF5C80}"/>
              </a:ext>
            </a:extLst>
          </p:cNvPr>
          <p:cNvSpPr txBox="1"/>
          <p:nvPr/>
        </p:nvSpPr>
        <p:spPr>
          <a:xfrm>
            <a:off x="7596001" y="5219321"/>
            <a:ext cx="3660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 = current controlled voltage source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303F58C-26A8-8932-613E-DCD09A7DA90C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6286500" y="5403987"/>
            <a:ext cx="1309501" cy="18466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FA79948-EEBC-BDE8-F880-7A9954C20849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5050715" y="1988053"/>
            <a:ext cx="2181358" cy="188191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1337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A0B1AE-AB18-0A53-A1FD-112ADC3710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54417-4403-B40B-0B9F-9812F04E4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 info2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327912-A5B7-AEA8-C273-BB1400F5955A}"/>
              </a:ext>
            </a:extLst>
          </p:cNvPr>
          <p:cNvSpPr txBox="1"/>
          <p:nvPr/>
        </p:nvSpPr>
        <p:spPr>
          <a:xfrm>
            <a:off x="1338826" y="1690688"/>
            <a:ext cx="77220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https://hogonext.com/how-to-analyze-thermal-effects-in-ltspice/</a:t>
            </a:r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7545F3-6BE8-4533-08B6-0483D2307F69}"/>
              </a:ext>
            </a:extLst>
          </p:cNvPr>
          <p:cNvSpPr txBox="1"/>
          <p:nvPr/>
        </p:nvSpPr>
        <p:spPr>
          <a:xfrm>
            <a:off x="1926376" y="3320653"/>
            <a:ext cx="752638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Thermal modeling:</a:t>
            </a:r>
          </a:p>
          <a:p>
            <a:r>
              <a:rPr lang="en-US" dirty="0"/>
              <a:t>https://www.analog.com/en/resources/technical-articles/ltspice-modeling-safe-operating-area-behavior-of-n-channel-mosfets.html</a:t>
            </a:r>
          </a:p>
        </p:txBody>
      </p:sp>
    </p:spTree>
    <p:extLst>
      <p:ext uri="{BB962C8B-B14F-4D97-AF65-F5344CB8AC3E}">
        <p14:creationId xmlns:p14="http://schemas.microsoft.com/office/powerpoint/2010/main" val="2929258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6DB37-1CAC-4772-9064-AD8895BFE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477016" cy="627933"/>
          </a:xfrm>
        </p:spPr>
        <p:txBody>
          <a:bodyPr>
            <a:normAutofit fontScale="90000"/>
          </a:bodyPr>
          <a:lstStyle/>
          <a:p>
            <a:r>
              <a:rPr lang="en-US" dirty="0"/>
              <a:t>Shunt regulator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99FB0A-3AD5-4863-BC7D-A0F31810A342}"/>
              </a:ext>
            </a:extLst>
          </p:cNvPr>
          <p:cNvSpPr txBox="1"/>
          <p:nvPr/>
        </p:nvSpPr>
        <p:spPr>
          <a:xfrm>
            <a:off x="1631492" y="1303399"/>
            <a:ext cx="3013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Shunt Regulator:    </a:t>
            </a:r>
            <a:r>
              <a:rPr lang="en-US" dirty="0" err="1"/>
              <a:t>Vout</a:t>
            </a:r>
            <a:r>
              <a:rPr lang="en-US" dirty="0"/>
              <a:t> = </a:t>
            </a:r>
            <a:r>
              <a:rPr lang="en-US" dirty="0" err="1"/>
              <a:t>Vref</a:t>
            </a:r>
            <a:endParaRPr lang="en-US" dirty="0"/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475AC721-2EAA-49AD-ABAB-173BFC4A91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0693841"/>
              </p:ext>
            </p:extLst>
          </p:nvPr>
        </p:nvGraphicFramePr>
        <p:xfrm>
          <a:off x="1526388" y="1839310"/>
          <a:ext cx="7830090" cy="4653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8382128" imgH="4981518" progId="Visio.Drawing.15">
                  <p:embed/>
                </p:oleObj>
              </mc:Choice>
              <mc:Fallback>
                <p:oleObj name="Visio" r:id="rId2" imgW="8382128" imgH="4981518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26388" y="1839310"/>
                        <a:ext cx="7830090" cy="46535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2256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6DB37-1CAC-4772-9064-AD8895BFE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731718" cy="627933"/>
          </a:xfrm>
        </p:spPr>
        <p:txBody>
          <a:bodyPr>
            <a:normAutofit fontScale="90000"/>
          </a:bodyPr>
          <a:lstStyle/>
          <a:p>
            <a:r>
              <a:rPr lang="en-US" dirty="0"/>
              <a:t>BJT current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7B0312-E01E-4B68-8032-FBC84A0709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057" y="1881342"/>
            <a:ext cx="6257925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802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E439D5-636A-F7B2-1DAE-CC37DFAA3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F66BE11-28BB-7A5A-8329-BC7340ED7209}"/>
              </a:ext>
            </a:extLst>
          </p:cNvPr>
          <p:cNvSpPr txBox="1"/>
          <p:nvPr/>
        </p:nvSpPr>
        <p:spPr>
          <a:xfrm>
            <a:off x="1276598" y="1907422"/>
            <a:ext cx="839585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Goals:   </a:t>
            </a:r>
          </a:p>
          <a:p>
            <a:endParaRPr lang="en-US" sz="2400" b="1" dirty="0"/>
          </a:p>
          <a:p>
            <a:r>
              <a:rPr lang="en-US" sz="2400" dirty="0"/>
              <a:t>1) Graphical representation of thermal stability.</a:t>
            </a:r>
          </a:p>
          <a:p>
            <a:endParaRPr lang="en-US" sz="2400" dirty="0"/>
          </a:p>
          <a:p>
            <a:r>
              <a:rPr lang="en-US" sz="2400" dirty="0"/>
              <a:t>2) Use typical circuit simulators.</a:t>
            </a:r>
          </a:p>
          <a:p>
            <a:endParaRPr lang="en-US" sz="2400" dirty="0"/>
          </a:p>
          <a:p>
            <a:r>
              <a:rPr lang="en-US" sz="2400" dirty="0"/>
              <a:t> 3) Include thermal effects which can be represented as</a:t>
            </a:r>
          </a:p>
          <a:p>
            <a:r>
              <a:rPr lang="en-US" sz="2400" dirty="0"/>
              <a:t>an electronic components. 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03FCC02-347E-1382-A3B1-9EF6E6A5B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816" y="323562"/>
            <a:ext cx="3193472" cy="78084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176594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E4711F-A5DA-0741-21A0-92049809AA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BC06A-9830-193B-585D-039F2962B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089" y="185711"/>
            <a:ext cx="8603892" cy="717441"/>
          </a:xfrm>
        </p:spPr>
        <p:txBody>
          <a:bodyPr>
            <a:normAutofit fontScale="90000"/>
          </a:bodyPr>
          <a:lstStyle/>
          <a:p>
            <a:r>
              <a:rPr lang="en-US" dirty="0"/>
              <a:t>Circuit representation of Thermal flow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B313071-FEDE-B041-C3D5-B4D75CC0D926}"/>
              </a:ext>
            </a:extLst>
          </p:cNvPr>
          <p:cNvSpPr txBox="1"/>
          <p:nvPr/>
        </p:nvSpPr>
        <p:spPr>
          <a:xfrm>
            <a:off x="10000373" y="6191337"/>
            <a:ext cx="185773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BJT_</a:t>
            </a:r>
            <a:r>
              <a:rPr lang="en-US" dirty="0">
                <a:hlinkClick r:id="rId2" action="ppaction://hlinkfile"/>
              </a:rPr>
              <a:t>Thermal2</a:t>
            </a:r>
            <a:r>
              <a:rPr lang="en-US" dirty="0"/>
              <a:t>.asc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2182CC0-010C-2299-54D0-D24554A4D9E1}"/>
              </a:ext>
            </a:extLst>
          </p:cNvPr>
          <p:cNvSpPr txBox="1"/>
          <p:nvPr/>
        </p:nvSpPr>
        <p:spPr>
          <a:xfrm>
            <a:off x="1202647" y="1265259"/>
            <a:ext cx="898867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DUT_total_power</a:t>
            </a:r>
            <a:r>
              <a:rPr lang="en-US" sz="2400" dirty="0"/>
              <a:t> = (Electronic power I*V) +  (Heat flux to ambient)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2387C50E-84CD-CF7E-CFA4-B241CC453C7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1584" r="61211" b="55349"/>
          <a:stretch>
            <a:fillRect/>
          </a:stretch>
        </p:blipFill>
        <p:spPr>
          <a:xfrm>
            <a:off x="1202647" y="2089032"/>
            <a:ext cx="8470851" cy="2679935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B43817F9-4603-E712-0048-072D8A9CCD77}"/>
              </a:ext>
            </a:extLst>
          </p:cNvPr>
          <p:cNvSpPr txBox="1"/>
          <p:nvPr/>
        </p:nvSpPr>
        <p:spPr>
          <a:xfrm>
            <a:off x="943737" y="5418159"/>
            <a:ext cx="5685663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Total Power &gt; 0W  system is heating up!</a:t>
            </a:r>
          </a:p>
          <a:p>
            <a:r>
              <a:rPr lang="en-US" sz="2400" dirty="0"/>
              <a:t>Total Power &lt; 0W system is getting colder.</a:t>
            </a:r>
          </a:p>
        </p:txBody>
      </p:sp>
    </p:spTree>
    <p:extLst>
      <p:ext uri="{BB962C8B-B14F-4D97-AF65-F5344CB8AC3E}">
        <p14:creationId xmlns:p14="http://schemas.microsoft.com/office/powerpoint/2010/main" val="992917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82FCC7-A8A5-A63D-A4CB-F0F42F5AE8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DA7B85D5-66B0-059E-4FCD-364D3C68D37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165" t="18991" r="41242" b="53312"/>
          <a:stretch>
            <a:fillRect/>
          </a:stretch>
        </p:blipFill>
        <p:spPr>
          <a:xfrm>
            <a:off x="390089" y="2205367"/>
            <a:ext cx="10228221" cy="33136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128FC49-7119-39D6-F006-8CCBB1F2A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089" y="185711"/>
            <a:ext cx="7097234" cy="717441"/>
          </a:xfrm>
        </p:spPr>
        <p:txBody>
          <a:bodyPr>
            <a:normAutofit fontScale="90000"/>
          </a:bodyPr>
          <a:lstStyle/>
          <a:p>
            <a:r>
              <a:rPr lang="en-US" dirty="0"/>
              <a:t>Thermal flow to Ambient:  circuit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EF27866-EA94-0900-ED3D-F36704D0E9D0}"/>
              </a:ext>
            </a:extLst>
          </p:cNvPr>
          <p:cNvSpPr txBox="1"/>
          <p:nvPr/>
        </p:nvSpPr>
        <p:spPr>
          <a:xfrm>
            <a:off x="10000373" y="6191337"/>
            <a:ext cx="185773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BJT_</a:t>
            </a:r>
            <a:r>
              <a:rPr lang="en-US" dirty="0">
                <a:hlinkClick r:id="rId3" action="ppaction://hlinkfile"/>
              </a:rPr>
              <a:t>Thermal2</a:t>
            </a:r>
            <a:r>
              <a:rPr lang="en-US" dirty="0"/>
              <a:t>.asc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EFA0376-F12E-0640-C96E-9EE8E9F2AF56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1659749" y="1726048"/>
            <a:ext cx="447220" cy="143553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A9BB733-3900-8D5A-195A-2118D3E1678C}"/>
              </a:ext>
            </a:extLst>
          </p:cNvPr>
          <p:cNvSpPr txBox="1"/>
          <p:nvPr/>
        </p:nvSpPr>
        <p:spPr>
          <a:xfrm>
            <a:off x="628653" y="1079717"/>
            <a:ext cx="206219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This net is just +5V supply.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FF79793-B47C-A75C-00CD-5B3F9FF30921}"/>
              </a:ext>
            </a:extLst>
          </p:cNvPr>
          <p:cNvSpPr txBox="1"/>
          <p:nvPr/>
        </p:nvSpPr>
        <p:spPr>
          <a:xfrm>
            <a:off x="4195765" y="1120564"/>
            <a:ext cx="261179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0V here represents 0 W.  DUT I=0, so IV =0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0B335B8-F2F4-1B90-D075-3F0BAD306969}"/>
              </a:ext>
            </a:extLst>
          </p:cNvPr>
          <p:cNvCxnSpPr>
            <a:cxnSpLocks/>
            <a:stCxn id="21" idx="2"/>
          </p:cNvCxnSpPr>
          <p:nvPr/>
        </p:nvCxnSpPr>
        <p:spPr>
          <a:xfrm flipH="1">
            <a:off x="5357813" y="1766895"/>
            <a:ext cx="143848" cy="139468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D7068DF-5E4D-6280-536B-96973E900E2D}"/>
              </a:ext>
            </a:extLst>
          </p:cNvPr>
          <p:cNvSpPr txBox="1"/>
          <p:nvPr/>
        </p:nvSpPr>
        <p:spPr>
          <a:xfrm>
            <a:off x="6807556" y="4366208"/>
            <a:ext cx="261179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This net represents heat flux to ambient.  (linear with temperature)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EB9B01D-A1FD-F0F0-E610-4BEE1566436B}"/>
              </a:ext>
            </a:extLst>
          </p:cNvPr>
          <p:cNvCxnSpPr>
            <a:cxnSpLocks/>
            <a:stCxn id="29" idx="1"/>
          </p:cNvCxnSpPr>
          <p:nvPr/>
        </p:nvCxnSpPr>
        <p:spPr>
          <a:xfrm flipH="1" flipV="1">
            <a:off x="6193631" y="4464844"/>
            <a:ext cx="613925" cy="36302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843A58A-3C5C-93E4-D00B-DC3B6AE1F2FF}"/>
              </a:ext>
            </a:extLst>
          </p:cNvPr>
          <p:cNvSpPr txBox="1"/>
          <p:nvPr/>
        </p:nvSpPr>
        <p:spPr>
          <a:xfrm>
            <a:off x="7860069" y="302987"/>
            <a:ext cx="261179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DUT_total_power</a:t>
            </a:r>
            <a:r>
              <a:rPr lang="en-US" dirty="0"/>
              <a:t> = Electronic power (I*V) + Thermal flux to ambient.</a:t>
            </a:r>
          </a:p>
          <a:p>
            <a:r>
              <a:rPr lang="en-US" dirty="0"/>
              <a:t>I*V = 0W here.</a:t>
            </a:r>
          </a:p>
        </p:txBody>
      </p:sp>
    </p:spTree>
    <p:extLst>
      <p:ext uri="{BB962C8B-B14F-4D97-AF65-F5344CB8AC3E}">
        <p14:creationId xmlns:p14="http://schemas.microsoft.com/office/powerpoint/2010/main" val="4064683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B17054-E696-26AA-C926-FA9ED8836B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6B07-9D77-5612-0374-9029919C4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573" y="310347"/>
            <a:ext cx="7097234" cy="1200329"/>
          </a:xfrm>
        </p:spPr>
        <p:txBody>
          <a:bodyPr>
            <a:normAutofit fontScale="90000"/>
          </a:bodyPr>
          <a:lstStyle/>
          <a:p>
            <a:r>
              <a:rPr lang="en-US" dirty="0"/>
              <a:t>Thermal flow to Ambient:  Temperature vs Power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635C9B-38F2-6137-40E9-443D6C4DCBB4}"/>
              </a:ext>
            </a:extLst>
          </p:cNvPr>
          <p:cNvSpPr txBox="1"/>
          <p:nvPr/>
        </p:nvSpPr>
        <p:spPr>
          <a:xfrm>
            <a:off x="7869547" y="5827287"/>
            <a:ext cx="187393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BJT_</a:t>
            </a:r>
            <a:r>
              <a:rPr lang="en-US" dirty="0">
                <a:hlinkClick r:id="rId2" action="ppaction://hlinkfile"/>
              </a:rPr>
              <a:t>Thermal2</a:t>
            </a:r>
            <a:r>
              <a:rPr lang="en-US" dirty="0"/>
              <a:t>.asc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025940-1A5C-F942-F8CD-342193BC09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573" y="2027683"/>
            <a:ext cx="9304065" cy="443756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7EC1FAC-CC41-3700-1EB1-0ED2FD82389E}"/>
              </a:ext>
            </a:extLst>
          </p:cNvPr>
          <p:cNvSpPr txBox="1"/>
          <p:nvPr/>
        </p:nvSpPr>
        <p:spPr>
          <a:xfrm>
            <a:off x="1082908" y="5365622"/>
            <a:ext cx="241038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Y-axis represents power </a:t>
            </a:r>
          </a:p>
          <a:p>
            <a:r>
              <a:rPr lang="en-US" dirty="0"/>
              <a:t>(1V = 1W)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4073501-C452-6201-1790-5BCA333EEB33}"/>
              </a:ext>
            </a:extLst>
          </p:cNvPr>
          <p:cNvCxnSpPr>
            <a:cxnSpLocks/>
            <a:stCxn id="5" idx="1"/>
          </p:cNvCxnSpPr>
          <p:nvPr/>
        </p:nvCxnSpPr>
        <p:spPr>
          <a:xfrm flipH="1" flipV="1">
            <a:off x="592931" y="5457825"/>
            <a:ext cx="489977" cy="23096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11A3E8F-A89D-6066-A27D-D3F4BA5FD90E}"/>
              </a:ext>
            </a:extLst>
          </p:cNvPr>
          <p:cNvSpPr txBox="1"/>
          <p:nvPr/>
        </p:nvSpPr>
        <p:spPr>
          <a:xfrm>
            <a:off x="4322454" y="5443132"/>
            <a:ext cx="365536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X-axis represents DUT temperature.  </a:t>
            </a:r>
          </a:p>
          <a:p>
            <a:r>
              <a:rPr lang="en-US" dirty="0"/>
              <a:t>Ambient temperature is  always 27C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B96D473-9A62-A439-3B69-8528AC7C92AA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6150134" y="6089463"/>
            <a:ext cx="328686" cy="25418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981D7FB8-596B-F5CB-FD63-1471A1AD23B6}"/>
              </a:ext>
            </a:extLst>
          </p:cNvPr>
          <p:cNvSpPr/>
          <p:nvPr/>
        </p:nvSpPr>
        <p:spPr>
          <a:xfrm>
            <a:off x="4036219" y="3671887"/>
            <a:ext cx="414337" cy="407194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B92B86-6389-F437-4C54-C1A5B43B9672}"/>
              </a:ext>
            </a:extLst>
          </p:cNvPr>
          <p:cNvSpPr txBox="1"/>
          <p:nvPr/>
        </p:nvSpPr>
        <p:spPr>
          <a:xfrm>
            <a:off x="6478820" y="551144"/>
            <a:ext cx="4869656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Ambient temperature is 27C. </a:t>
            </a:r>
          </a:p>
          <a:p>
            <a:r>
              <a:rPr lang="en-US" dirty="0"/>
              <a:t>Since DUT electronic power is 0W,</a:t>
            </a:r>
          </a:p>
          <a:p>
            <a:r>
              <a:rPr lang="en-US" dirty="0"/>
              <a:t>DUT is in thermal equilibrium at 27C</a:t>
            </a:r>
          </a:p>
          <a:p>
            <a:r>
              <a:rPr lang="en-US" b="1" dirty="0"/>
              <a:t>Thermally stable:  </a:t>
            </a:r>
            <a:r>
              <a:rPr lang="en-US" dirty="0"/>
              <a:t>perturbation to higher temperature causes total power &lt; 0 W (cooling).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9347251-3DF6-D5AE-8F22-9ACC25E21FA0}"/>
              </a:ext>
            </a:extLst>
          </p:cNvPr>
          <p:cNvCxnSpPr>
            <a:cxnSpLocks/>
            <a:stCxn id="7" idx="1"/>
            <a:endCxn id="18" idx="7"/>
          </p:cNvCxnSpPr>
          <p:nvPr/>
        </p:nvCxnSpPr>
        <p:spPr>
          <a:xfrm flipH="1">
            <a:off x="4389878" y="1289808"/>
            <a:ext cx="2088942" cy="244171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5538C27-1FC1-8C35-845A-3130AAB9395C}"/>
              </a:ext>
            </a:extLst>
          </p:cNvPr>
          <p:cNvSpPr txBox="1"/>
          <p:nvPr/>
        </p:nvSpPr>
        <p:spPr>
          <a:xfrm>
            <a:off x="6663304" y="3720007"/>
            <a:ext cx="241248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Slope ~ 20C/Watt thermal resistance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8439FD1-C073-D746-0DF8-0C9406CD90A8}"/>
              </a:ext>
            </a:extLst>
          </p:cNvPr>
          <p:cNvCxnSpPr>
            <a:cxnSpLocks/>
            <a:stCxn id="24" idx="1"/>
          </p:cNvCxnSpPr>
          <p:nvPr/>
        </p:nvCxnSpPr>
        <p:spPr>
          <a:xfrm flipH="1">
            <a:off x="6150134" y="4043173"/>
            <a:ext cx="513170" cy="60119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8972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718A05-A511-51D5-98E1-ABF7D81D01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90E51-DBF2-3735-8F6E-D00C6EB20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089" y="185711"/>
            <a:ext cx="3689873" cy="717441"/>
          </a:xfrm>
        </p:spPr>
        <p:txBody>
          <a:bodyPr>
            <a:normAutofit/>
          </a:bodyPr>
          <a:lstStyle/>
          <a:p>
            <a:r>
              <a:rPr lang="en-US" dirty="0"/>
              <a:t>1W Schematic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13E71E0-0E72-B4A7-B036-89C8EF16A31C}"/>
              </a:ext>
            </a:extLst>
          </p:cNvPr>
          <p:cNvSpPr txBox="1"/>
          <p:nvPr/>
        </p:nvSpPr>
        <p:spPr>
          <a:xfrm>
            <a:off x="9372677" y="5098445"/>
            <a:ext cx="18715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BJT_</a:t>
            </a:r>
            <a:r>
              <a:rPr lang="en-US" dirty="0">
                <a:hlinkClick r:id="rId2" action="ppaction://hlinkfile"/>
              </a:rPr>
              <a:t>Thermal2</a:t>
            </a:r>
            <a:r>
              <a:rPr lang="en-US" dirty="0"/>
              <a:t>.asc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F961F9-D824-4CDB-DC79-94D7188A57AC}"/>
              </a:ext>
            </a:extLst>
          </p:cNvPr>
          <p:cNvSpPr txBox="1"/>
          <p:nvPr/>
        </p:nvSpPr>
        <p:spPr>
          <a:xfrm>
            <a:off x="5968554" y="743892"/>
            <a:ext cx="368987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DUT consuming 1W of electrical power, independent of temperature.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CF85A4-28C0-AC8F-D9A7-890B4DEB433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189" t="10374" r="51771" b="67648"/>
          <a:stretch>
            <a:fillRect/>
          </a:stretch>
        </p:blipFill>
        <p:spPr>
          <a:xfrm>
            <a:off x="390088" y="2820518"/>
            <a:ext cx="10747017" cy="3588006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0DF437F-49BF-4889-8E73-263040A03B73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4786313" y="1067058"/>
            <a:ext cx="1182241" cy="263340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08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5F25F5-AEA0-7B4C-84E9-F0F94DD153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47EFE8B9-C1B4-26A3-5965-5488AA7F16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089" y="903152"/>
            <a:ext cx="11033488" cy="58150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7BE8A3B-80B0-C16F-E64B-F78AD8075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089" y="139817"/>
            <a:ext cx="5596271" cy="746864"/>
          </a:xfrm>
        </p:spPr>
        <p:txBody>
          <a:bodyPr>
            <a:normAutofit/>
          </a:bodyPr>
          <a:lstStyle/>
          <a:p>
            <a:r>
              <a:rPr lang="en-US" dirty="0"/>
              <a:t>1W Thermal Simulation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AC750C8-EBDB-592C-DB3F-E4DADB6C3364}"/>
              </a:ext>
            </a:extLst>
          </p:cNvPr>
          <p:cNvCxnSpPr>
            <a:cxnSpLocks/>
            <a:stCxn id="7" idx="0"/>
          </p:cNvCxnSpPr>
          <p:nvPr/>
        </p:nvCxnSpPr>
        <p:spPr>
          <a:xfrm flipV="1">
            <a:off x="4115178" y="3607070"/>
            <a:ext cx="863556" cy="111156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4E17629-608F-2222-57FD-119FD81CEE9B}"/>
              </a:ext>
            </a:extLst>
          </p:cNvPr>
          <p:cNvSpPr txBox="1"/>
          <p:nvPr/>
        </p:nvSpPr>
        <p:spPr>
          <a:xfrm>
            <a:off x="2992581" y="4718634"/>
            <a:ext cx="22451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Heat flow to ambient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FFD710-F380-C81E-F182-D3696B03D8C7}"/>
              </a:ext>
            </a:extLst>
          </p:cNvPr>
          <p:cNvSpPr txBox="1"/>
          <p:nvPr/>
        </p:nvSpPr>
        <p:spPr>
          <a:xfrm>
            <a:off x="810244" y="1892449"/>
            <a:ext cx="198753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DUT power 1W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A9B7A61-2DEB-78AF-DAD1-8C4E889A4C50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1804013" y="2261781"/>
            <a:ext cx="0" cy="84280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F2693AB-FF31-4E1A-1944-B8686AE562AF}"/>
              </a:ext>
            </a:extLst>
          </p:cNvPr>
          <p:cNvSpPr txBox="1"/>
          <p:nvPr/>
        </p:nvSpPr>
        <p:spPr>
          <a:xfrm>
            <a:off x="7193013" y="1705852"/>
            <a:ext cx="263136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Total power 0W</a:t>
            </a:r>
          </a:p>
          <a:p>
            <a:r>
              <a:rPr lang="en-US" dirty="0"/>
              <a:t>At 47C.  </a:t>
            </a:r>
            <a:r>
              <a:rPr lang="en-US" b="1" dirty="0"/>
              <a:t>Thermally stable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A07A554-ADE9-DB03-075E-F5708A435EB2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7900679" y="2352183"/>
            <a:ext cx="608017" cy="125488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A2CBB89F-475F-E5E5-2B9A-1410F3325C2B}"/>
              </a:ext>
            </a:extLst>
          </p:cNvPr>
          <p:cNvSpPr/>
          <p:nvPr/>
        </p:nvSpPr>
        <p:spPr>
          <a:xfrm>
            <a:off x="7562209" y="3607070"/>
            <a:ext cx="414337" cy="407194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19B12B4-D774-DD86-03C7-FBDC3E940EA2}"/>
              </a:ext>
            </a:extLst>
          </p:cNvPr>
          <p:cNvSpPr txBox="1"/>
          <p:nvPr/>
        </p:nvSpPr>
        <p:spPr>
          <a:xfrm>
            <a:off x="4115178" y="1753949"/>
            <a:ext cx="13843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Total Power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9ACA68F-2E5E-9AC0-7941-26890DE678BE}"/>
              </a:ext>
            </a:extLst>
          </p:cNvPr>
          <p:cNvCxnSpPr>
            <a:cxnSpLocks/>
          </p:cNvCxnSpPr>
          <p:nvPr/>
        </p:nvCxnSpPr>
        <p:spPr>
          <a:xfrm flipH="1">
            <a:off x="4598315" y="2139366"/>
            <a:ext cx="223665" cy="646331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131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D6FA7C-83E6-39C3-CA08-605239CC3D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6F525C36-1C45-6ABC-DAF5-88951F42757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0000" t="17723" r="16853" b="42824"/>
          <a:stretch>
            <a:fillRect/>
          </a:stretch>
        </p:blipFill>
        <p:spPr>
          <a:xfrm>
            <a:off x="142533" y="1541172"/>
            <a:ext cx="8027861" cy="508329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C4A5AD7-7E6F-D6CB-EF91-7CE3CC2F8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573" y="310347"/>
            <a:ext cx="6749274" cy="717441"/>
          </a:xfrm>
        </p:spPr>
        <p:txBody>
          <a:bodyPr>
            <a:normAutofit/>
          </a:bodyPr>
          <a:lstStyle/>
          <a:p>
            <a:r>
              <a:rPr lang="en-US" dirty="0"/>
              <a:t>NPN thermal runaway circuit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141F30C-D0ED-6505-37B4-A0EFC8520131}"/>
              </a:ext>
            </a:extLst>
          </p:cNvPr>
          <p:cNvSpPr txBox="1"/>
          <p:nvPr/>
        </p:nvSpPr>
        <p:spPr>
          <a:xfrm>
            <a:off x="7806705" y="1027788"/>
            <a:ext cx="344896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collector voltage =5V, </a:t>
            </a:r>
            <a:r>
              <a:rPr lang="en-US" dirty="0" err="1"/>
              <a:t>Vbe</a:t>
            </a:r>
            <a:r>
              <a:rPr lang="en-US" dirty="0"/>
              <a:t>= 0.62V</a:t>
            </a:r>
          </a:p>
          <a:p>
            <a:r>
              <a:rPr lang="en-US" dirty="0"/>
              <a:t>NPN = FZT849 (big!)</a:t>
            </a:r>
          </a:p>
          <a:p>
            <a:r>
              <a:rPr lang="en-US" b="1" dirty="0"/>
              <a:t>Is this thermally stable?</a:t>
            </a:r>
          </a:p>
          <a:p>
            <a:endParaRPr lang="en-US" b="1" dirty="0"/>
          </a:p>
          <a:p>
            <a:r>
              <a:rPr lang="en-US" dirty="0"/>
              <a:t>Sweep temperature to find out!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6720B4-3925-8296-487E-902E5E418F62}"/>
              </a:ext>
            </a:extLst>
          </p:cNvPr>
          <p:cNvSpPr txBox="1"/>
          <p:nvPr/>
        </p:nvSpPr>
        <p:spPr>
          <a:xfrm>
            <a:off x="3109485" y="1256249"/>
            <a:ext cx="337444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Fourth terminal voltage is the NPN electrical power </a:t>
            </a:r>
            <a:r>
              <a:rPr lang="en-US" dirty="0" err="1"/>
              <a:t>Ic</a:t>
            </a:r>
            <a:r>
              <a:rPr lang="en-US" dirty="0"/>
              <a:t> * </a:t>
            </a:r>
            <a:r>
              <a:rPr lang="en-US" dirty="0" err="1"/>
              <a:t>Vc</a:t>
            </a:r>
            <a:r>
              <a:rPr lang="en-US" dirty="0"/>
              <a:t>.</a:t>
            </a:r>
          </a:p>
          <a:p>
            <a:r>
              <a:rPr lang="en-US" dirty="0"/>
              <a:t>(details </a:t>
            </a:r>
            <a:r>
              <a:rPr lang="en-US" dirty="0">
                <a:hlinkClick r:id="rId4" action="ppaction://hlinksldjump"/>
              </a:rPr>
              <a:t>here</a:t>
            </a:r>
            <a:r>
              <a:rPr lang="en-US" dirty="0"/>
              <a:t>)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108BE55-7506-BB81-AE5E-A19F7496BAE3}"/>
              </a:ext>
            </a:extLst>
          </p:cNvPr>
          <p:cNvCxnSpPr>
            <a:cxnSpLocks/>
          </p:cNvCxnSpPr>
          <p:nvPr/>
        </p:nvCxnSpPr>
        <p:spPr>
          <a:xfrm flipH="1">
            <a:off x="2651102" y="2179579"/>
            <a:ext cx="2133840" cy="147144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274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661585-4233-94E9-C64B-A351055338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1A4D4093-9EE9-1079-8085-81BCDCF507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953" y="1391150"/>
            <a:ext cx="10284257" cy="52114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342DE3-ED66-5672-5894-BC45A8635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309" y="190493"/>
            <a:ext cx="4131064" cy="717441"/>
          </a:xfrm>
        </p:spPr>
        <p:txBody>
          <a:bodyPr>
            <a:normAutofit/>
          </a:bodyPr>
          <a:lstStyle/>
          <a:p>
            <a:r>
              <a:rPr lang="en-US" dirty="0"/>
              <a:t>NPN simulation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40B3E5B-1CF7-9C7C-5556-D9CFC6CF900D}"/>
              </a:ext>
            </a:extLst>
          </p:cNvPr>
          <p:cNvCxnSpPr>
            <a:cxnSpLocks/>
          </p:cNvCxnSpPr>
          <p:nvPr/>
        </p:nvCxnSpPr>
        <p:spPr>
          <a:xfrm>
            <a:off x="7712097" y="2993084"/>
            <a:ext cx="478032" cy="611877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91BB62E-9508-0D0E-3778-59D41F7761CD}"/>
              </a:ext>
            </a:extLst>
          </p:cNvPr>
          <p:cNvSpPr txBox="1"/>
          <p:nvPr/>
        </p:nvSpPr>
        <p:spPr>
          <a:xfrm>
            <a:off x="4723368" y="5364861"/>
            <a:ext cx="255581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Thermal flux to ambient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595D117-B66B-BFBF-5B12-CF367830C97D}"/>
              </a:ext>
            </a:extLst>
          </p:cNvPr>
          <p:cNvCxnSpPr>
            <a:cxnSpLocks/>
            <a:stCxn id="19" idx="0"/>
          </p:cNvCxnSpPr>
          <p:nvPr/>
        </p:nvCxnSpPr>
        <p:spPr>
          <a:xfrm flipV="1">
            <a:off x="6001277" y="5048740"/>
            <a:ext cx="141445" cy="31612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586063B-B6D0-3B23-52E5-74D1CC5E8BA7}"/>
              </a:ext>
            </a:extLst>
          </p:cNvPr>
          <p:cNvSpPr txBox="1"/>
          <p:nvPr/>
        </p:nvSpPr>
        <p:spPr>
          <a:xfrm>
            <a:off x="6595959" y="2623752"/>
            <a:ext cx="160668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NPN I*V power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AC1FB9B-FFFE-7640-B175-0077C5F35D1A}"/>
              </a:ext>
            </a:extLst>
          </p:cNvPr>
          <p:cNvSpPr txBox="1"/>
          <p:nvPr/>
        </p:nvSpPr>
        <p:spPr>
          <a:xfrm>
            <a:off x="5249395" y="3299022"/>
            <a:ext cx="128762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Total power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FCFBEC2-46AC-D24C-189E-775611BE80B2}"/>
              </a:ext>
            </a:extLst>
          </p:cNvPr>
          <p:cNvCxnSpPr>
            <a:cxnSpLocks/>
          </p:cNvCxnSpPr>
          <p:nvPr/>
        </p:nvCxnSpPr>
        <p:spPr>
          <a:xfrm>
            <a:off x="5893209" y="3604961"/>
            <a:ext cx="1089719" cy="1332689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id="{B40B1EA8-7BDD-8DA3-33DE-056CF856EEDF}"/>
              </a:ext>
            </a:extLst>
          </p:cNvPr>
          <p:cNvSpPr/>
          <p:nvPr/>
        </p:nvSpPr>
        <p:spPr>
          <a:xfrm>
            <a:off x="8634172" y="4369403"/>
            <a:ext cx="388127" cy="3540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606C6A8-57CF-6182-130A-664B92755AC6}"/>
              </a:ext>
            </a:extLst>
          </p:cNvPr>
          <p:cNvCxnSpPr>
            <a:cxnSpLocks/>
          </p:cNvCxnSpPr>
          <p:nvPr/>
        </p:nvCxnSpPr>
        <p:spPr>
          <a:xfrm>
            <a:off x="8813143" y="1892220"/>
            <a:ext cx="191722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F415F3B2-06A4-1721-AA95-232B4E41FE49}"/>
              </a:ext>
            </a:extLst>
          </p:cNvPr>
          <p:cNvSpPr txBox="1"/>
          <p:nvPr/>
        </p:nvSpPr>
        <p:spPr>
          <a:xfrm>
            <a:off x="8911831" y="1522888"/>
            <a:ext cx="190795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Thermal Runaway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714DCC1-E4BD-8127-4EEF-AF28B9ABCCD4}"/>
              </a:ext>
            </a:extLst>
          </p:cNvPr>
          <p:cNvCxnSpPr>
            <a:cxnSpLocks/>
          </p:cNvCxnSpPr>
          <p:nvPr/>
        </p:nvCxnSpPr>
        <p:spPr>
          <a:xfrm>
            <a:off x="8805378" y="888087"/>
            <a:ext cx="32896" cy="5815321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4D1B03A-2472-4840-CAA8-0E7BD4BE36D0}"/>
              </a:ext>
            </a:extLst>
          </p:cNvPr>
          <p:cNvCxnSpPr>
            <a:cxnSpLocks/>
          </p:cNvCxnSpPr>
          <p:nvPr/>
        </p:nvCxnSpPr>
        <p:spPr>
          <a:xfrm flipH="1">
            <a:off x="4716156" y="1892220"/>
            <a:ext cx="4096987" cy="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081C99A3-60AA-A60D-19ED-D2ED69017024}"/>
              </a:ext>
            </a:extLst>
          </p:cNvPr>
          <p:cNvSpPr txBox="1"/>
          <p:nvPr/>
        </p:nvSpPr>
        <p:spPr>
          <a:xfrm>
            <a:off x="5112435" y="1551019"/>
            <a:ext cx="196712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Thermal Stability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0AAD084-E86D-9367-129C-D16216966754}"/>
              </a:ext>
            </a:extLst>
          </p:cNvPr>
          <p:cNvSpPr txBox="1"/>
          <p:nvPr/>
        </p:nvSpPr>
        <p:spPr>
          <a:xfrm>
            <a:off x="8113195" y="5293695"/>
            <a:ext cx="3240824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96C: total power =0W </a:t>
            </a:r>
            <a:r>
              <a:rPr lang="en-US" sz="1400" dirty="0">
                <a:solidFill>
                  <a:srgbClr val="FF0000"/>
                </a:solidFill>
              </a:rPr>
              <a:t>Thermally Unstable</a:t>
            </a:r>
          </a:p>
          <a:p>
            <a:r>
              <a:rPr lang="en-US" sz="1400" dirty="0"/>
              <a:t>Perturbation to higher T causes positive</a:t>
            </a:r>
          </a:p>
          <a:p>
            <a:r>
              <a:rPr lang="en-US" sz="1400" dirty="0"/>
              <a:t> total power—</a:t>
            </a:r>
            <a:r>
              <a:rPr lang="en-US" sz="1400" dirty="0">
                <a:solidFill>
                  <a:srgbClr val="FF0000"/>
                </a:solidFill>
              </a:rPr>
              <a:t>more heating!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7A7DBB16-DBA7-4026-C082-56CA83F5346A}"/>
              </a:ext>
            </a:extLst>
          </p:cNvPr>
          <p:cNvCxnSpPr>
            <a:cxnSpLocks/>
          </p:cNvCxnSpPr>
          <p:nvPr/>
        </p:nvCxnSpPr>
        <p:spPr>
          <a:xfrm flipH="1" flipV="1">
            <a:off x="8983083" y="4611831"/>
            <a:ext cx="882727" cy="68186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F3F83CA8-809D-896B-FF9A-93AC8A3EAE82}"/>
              </a:ext>
            </a:extLst>
          </p:cNvPr>
          <p:cNvSpPr/>
          <p:nvPr/>
        </p:nvSpPr>
        <p:spPr>
          <a:xfrm>
            <a:off x="4529304" y="4391194"/>
            <a:ext cx="388127" cy="35407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F75D278-8880-D92C-C85D-1321F199CE58}"/>
              </a:ext>
            </a:extLst>
          </p:cNvPr>
          <p:cNvSpPr txBox="1"/>
          <p:nvPr/>
        </p:nvSpPr>
        <p:spPr>
          <a:xfrm>
            <a:off x="1959854" y="2468025"/>
            <a:ext cx="248923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T=29C:  total power = 0W</a:t>
            </a:r>
          </a:p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Thermally stable end point for initial condition T &lt; 96C.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A21C363-76CC-6A5F-20FC-E2AF69AE3FFF}"/>
              </a:ext>
            </a:extLst>
          </p:cNvPr>
          <p:cNvCxnSpPr>
            <a:cxnSpLocks/>
            <a:stCxn id="59" idx="2"/>
            <a:endCxn id="58" idx="1"/>
          </p:cNvCxnSpPr>
          <p:nvPr/>
        </p:nvCxnSpPr>
        <p:spPr>
          <a:xfrm>
            <a:off x="3204472" y="3299022"/>
            <a:ext cx="1381672" cy="1144025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99402846-5E4D-1A09-67AD-46DFDE053E43}"/>
              </a:ext>
            </a:extLst>
          </p:cNvPr>
          <p:cNvCxnSpPr>
            <a:cxnSpLocks/>
          </p:cNvCxnSpPr>
          <p:nvPr/>
        </p:nvCxnSpPr>
        <p:spPr>
          <a:xfrm>
            <a:off x="4683260" y="760693"/>
            <a:ext cx="32896" cy="581532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4144FD9B-E80C-1E46-E490-75769C5C9A87}"/>
              </a:ext>
            </a:extLst>
          </p:cNvPr>
          <p:cNvSpPr txBox="1"/>
          <p:nvPr/>
        </p:nvSpPr>
        <p:spPr>
          <a:xfrm>
            <a:off x="8387314" y="553689"/>
            <a:ext cx="8361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T~96C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03369B7-BAF1-B731-6B00-DE8466E7F41F}"/>
              </a:ext>
            </a:extLst>
          </p:cNvPr>
          <p:cNvSpPr txBox="1"/>
          <p:nvPr/>
        </p:nvSpPr>
        <p:spPr>
          <a:xfrm>
            <a:off x="4420016" y="436463"/>
            <a:ext cx="8361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T~29C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D748F366-EB2F-59E0-A1E7-81BE85BF83D8}"/>
              </a:ext>
            </a:extLst>
          </p:cNvPr>
          <p:cNvCxnSpPr>
            <a:cxnSpLocks/>
          </p:cNvCxnSpPr>
          <p:nvPr/>
        </p:nvCxnSpPr>
        <p:spPr>
          <a:xfrm>
            <a:off x="501928" y="1892220"/>
            <a:ext cx="4156201" cy="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105ABD9D-6EAA-8E69-5EFC-4C4138B8BB29}"/>
              </a:ext>
            </a:extLst>
          </p:cNvPr>
          <p:cNvSpPr txBox="1"/>
          <p:nvPr/>
        </p:nvSpPr>
        <p:spPr>
          <a:xfrm>
            <a:off x="1541194" y="1544146"/>
            <a:ext cx="196712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Thermal Stability</a:t>
            </a:r>
          </a:p>
        </p:txBody>
      </p:sp>
    </p:spTree>
    <p:extLst>
      <p:ext uri="{BB962C8B-B14F-4D97-AF65-F5344CB8AC3E}">
        <p14:creationId xmlns:p14="http://schemas.microsoft.com/office/powerpoint/2010/main" val="2022824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19771</TotalTime>
  <Words>577</Words>
  <Application>Microsoft Office PowerPoint</Application>
  <PresentationFormat>Widescreen</PresentationFormat>
  <Paragraphs>104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Visio</vt:lpstr>
      <vt:lpstr>Contents </vt:lpstr>
      <vt:lpstr>Overview</vt:lpstr>
      <vt:lpstr>Circuit representation of Thermal flow</vt:lpstr>
      <vt:lpstr>Thermal flow to Ambient:  circuit</vt:lpstr>
      <vt:lpstr>Thermal flow to Ambient:  Temperature vs Power</vt:lpstr>
      <vt:lpstr>1W Schematic</vt:lpstr>
      <vt:lpstr>1W Thermal Simulation</vt:lpstr>
      <vt:lpstr>NPN thermal runaway circuit</vt:lpstr>
      <vt:lpstr>NPN simulation</vt:lpstr>
      <vt:lpstr>Runaway Solution: Ballast Resistors</vt:lpstr>
      <vt:lpstr>Ballast test circuit</vt:lpstr>
      <vt:lpstr>Ballast vs No Ballast</vt:lpstr>
      <vt:lpstr>The End</vt:lpstr>
      <vt:lpstr>Ambient behavioral circuit</vt:lpstr>
      <vt:lpstr>NPN behavioral circuit</vt:lpstr>
      <vt:lpstr>Ref info2</vt:lpstr>
      <vt:lpstr>Shunt regulator</vt:lpstr>
      <vt:lpstr>BJT current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Nevins</dc:creator>
  <cp:lastModifiedBy>Bryan Nevins</cp:lastModifiedBy>
  <cp:revision>172</cp:revision>
  <dcterms:created xsi:type="dcterms:W3CDTF">2021-04-16T00:49:49Z</dcterms:created>
  <dcterms:modified xsi:type="dcterms:W3CDTF">2025-06-12T13:34:50Z</dcterms:modified>
</cp:coreProperties>
</file>