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6" r:id="rId5"/>
    <p:sldId id="262" r:id="rId6"/>
    <p:sldId id="263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3077DF3-332C-48DC-B1B0-BE6565E9CD11}">
          <p14:sldIdLst>
            <p14:sldId id="256"/>
            <p14:sldId id="261"/>
            <p14:sldId id="257"/>
            <p14:sldId id="266"/>
            <p14:sldId id="262"/>
            <p14:sldId id="263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64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49B6D-79B5-D371-5AEF-6D8B671E06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6AB6BF-5B7C-4395-F052-7E7A20014E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3CC86-4EE0-5648-2D52-C7D88D6AB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A32-3FFF-407C-AF58-08EA171C8C3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4300D-8B01-C456-EEC4-18A884A52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86C25-CBA1-D758-08A9-682785DE3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63EDF-94AA-459F-81DB-515AF073F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780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BCEDB-EBD6-F34D-5822-C1516038B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865E72-0885-AF64-625B-05A45F6A1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404C5-275E-8EC5-7D64-4BE982340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A32-3FFF-407C-AF58-08EA171C8C3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9B009-DD08-CD45-C764-C8D44D91B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AA607-47CC-05EE-3EED-E6C996FED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63EDF-94AA-459F-81DB-515AF073F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04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967846-A32F-1D7F-88D1-BE2D503164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B45C84-05DF-AE31-A28D-742634BC7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E36965-F452-652B-4812-B845D793F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A32-3FFF-407C-AF58-08EA171C8C3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96FCA7-6673-05E7-86BC-344300BA1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7FFF3-452F-AFA4-8DE3-4ABC4FBEA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63EDF-94AA-459F-81DB-515AF073F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28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0B32D-B0C9-96D2-A61B-07DE8B890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68615-3B85-ECE0-4BF6-8B357B355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E42F8-4DB5-DFB1-2728-E81B1A0F0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A32-3FFF-407C-AF58-08EA171C8C3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71124E-CB26-D42E-16F6-736AA442A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92039-E017-6023-08A7-8D2D34DD4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63EDF-94AA-459F-81DB-515AF073F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6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0507E-C638-216D-B731-CF545DFD0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540450-D1CA-A073-955C-7AC544276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4234A-2C19-0508-FFFD-B72198CF8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A32-3FFF-407C-AF58-08EA171C8C3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E1FB4-5693-9E8A-3930-4E14AC578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DAD10-6489-4810-5712-C26B83F0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63EDF-94AA-459F-81DB-515AF073F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13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B8A5A-1F84-D07F-B24D-1CDDF5AB3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4430A-79F1-A735-F3EC-ABF88631F1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8C0A8-E08E-F4EE-1B2A-8682FFDCE6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465DB-21EF-2CDB-BB17-1024E5F2B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A32-3FFF-407C-AF58-08EA171C8C3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DC1B00-B533-DBF8-EEE7-97DCCBC3E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5521C2-09AB-4204-ED25-167375496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63EDF-94AA-459F-81DB-515AF073F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24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3CAD7-63E6-5B31-909E-1DFA2AB73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522784-0231-0853-4455-57E4BED05C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02551-0E6C-7E40-F000-C88EA8D03E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138255-4D47-577F-D561-46A975BAE4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51C322-E788-8327-3A3D-B7D615DD7E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17DB5F-33DB-6903-3424-BCCB0056C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A32-3FFF-407C-AF58-08EA171C8C3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C88416-6DDA-D33F-92B6-618303A5B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4B6249-8DD7-E82D-7082-09B1E5C15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63EDF-94AA-459F-81DB-515AF073F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55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690D9-2A05-DD76-EA55-C44DAFCEA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03CB44-A691-3074-BA7D-D0B4DDCFE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A32-3FFF-407C-AF58-08EA171C8C3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CF725B-FEFD-A274-864B-DF23811AD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8D920D-BBBF-38CE-1093-CD96C83BB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63EDF-94AA-459F-81DB-515AF073F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79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4E06D5-08D6-ED9C-431A-D58765EE1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A32-3FFF-407C-AF58-08EA171C8C3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F36D7F-B794-176A-4EA7-2CE495040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47A700-D1EB-E4CB-E2C2-66A876337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63EDF-94AA-459F-81DB-515AF073F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48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F2803-367C-631D-5812-21ED64D9C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1342B-60B1-8B82-158C-810FC87D8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65DBF3-2A23-FF9B-2079-E0E4856F7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ABFFB-7028-2B3F-3E4B-848FEC242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A32-3FFF-407C-AF58-08EA171C8C3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990C2C-56D2-DC1F-58F4-04164EF28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4BF2C-AA19-B7CA-2B50-1B88E88BB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63EDF-94AA-459F-81DB-515AF073F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9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71CAB-43DD-6814-02A5-7F31A200E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5CAAA6-9860-8592-7A08-236FD8A132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69DD03-4886-C90C-F410-80AE763EC3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397C7-F239-DE3F-ACBB-D5BF2B6BB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04A32-3FFF-407C-AF58-08EA171C8C3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1AF21-5832-E3EF-2E88-48E739637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F20862-704B-FB89-0CEC-E82BB156B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63EDF-94AA-459F-81DB-515AF073F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73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E61FEB-3BC5-E032-2468-A7167453A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1EEEC7-501D-E546-5229-D2803874E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0842E-11DA-CA50-DA55-566DA9C899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04A32-3FFF-407C-AF58-08EA171C8C3F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2A127-A6B1-3346-25F0-481512CE5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FF6F8-FF34-E306-E428-3DE1B68842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63EDF-94AA-459F-81DB-515AF073F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936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ectronics-notes.com/articles/radio/modulation/fm-frequency-demodulation-quadrature-coincidence-detector-demodulator.ph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etimes.com/a-quadrature-demodulator-tutorial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M_Demod.asc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etimes.com/a-quadrature-demodulator-tutorial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D5EFC-6E80-6BB4-0F25-B4E4FCCAC5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9255" y="1122362"/>
            <a:ext cx="9725889" cy="1198273"/>
          </a:xfrm>
        </p:spPr>
        <p:txBody>
          <a:bodyPr>
            <a:normAutofit/>
          </a:bodyPr>
          <a:lstStyle/>
          <a:p>
            <a:r>
              <a:rPr lang="en-US" dirty="0"/>
              <a:t>Quadrature FM demodulator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A1D8BC-0649-D55F-A01B-B4618A74EA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April 6, 2025</a:t>
            </a:r>
            <a:br>
              <a:rPr lang="en-US" dirty="0"/>
            </a:br>
            <a:r>
              <a:rPr lang="en-US" dirty="0"/>
              <a:t>Bryan Nevins</a:t>
            </a:r>
          </a:p>
        </p:txBody>
      </p:sp>
    </p:spTree>
    <p:extLst>
      <p:ext uri="{BB962C8B-B14F-4D97-AF65-F5344CB8AC3E}">
        <p14:creationId xmlns:p14="http://schemas.microsoft.com/office/powerpoint/2010/main" val="1360850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3E71D-154C-23FC-C106-D9A71A9BD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5C631D5-14F9-AFD8-B883-2521F75424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445454"/>
              </p:ext>
            </p:extLst>
          </p:nvPr>
        </p:nvGraphicFramePr>
        <p:xfrm>
          <a:off x="938427" y="2276617"/>
          <a:ext cx="812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69307556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84769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152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hlinkClick r:id="rId2" action="ppaction://hlinksldjump"/>
                        </a:rPr>
                        <a:t>Demodulator</a:t>
                      </a:r>
                      <a:r>
                        <a:rPr lang="en-US" dirty="0"/>
                        <a:t> journal article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342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General </a:t>
                      </a:r>
                      <a:r>
                        <a:rPr lang="en-US" dirty="0">
                          <a:hlinkClick r:id="rId3" action="ppaction://hlinksldjump"/>
                        </a:rPr>
                        <a:t>theory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48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335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Resonant </a:t>
                      </a:r>
                      <a:r>
                        <a:rPr lang="en-US" dirty="0">
                          <a:hlinkClick r:id="rId4" action="ppaction://hlinksldjump"/>
                        </a:rPr>
                        <a:t>tank</a:t>
                      </a:r>
                      <a:r>
                        <a:rPr lang="en-US" dirty="0"/>
                        <a:t> simulation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832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Demodulator </a:t>
                      </a:r>
                      <a:r>
                        <a:rPr lang="en-US" dirty="0">
                          <a:hlinkClick r:id="rId5" action="ppaction://hlinksldjump"/>
                        </a:rPr>
                        <a:t>output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lt</a:t>
                      </a:r>
                      <a:r>
                        <a:rPr lang="en-US" dirty="0"/>
                        <a:t> spice)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978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BJT </a:t>
                      </a:r>
                      <a:r>
                        <a:rPr lang="en-US" dirty="0">
                          <a:hlinkClick r:id="rId6" action="ppaction://hlinksldjump"/>
                        </a:rPr>
                        <a:t>demodulator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525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089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75ADEE7-FB8A-9A30-B066-BBF6F8C0B8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3530" y="1032028"/>
            <a:ext cx="7217615" cy="57564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728A26F-668B-1507-4EFB-BF31EFA89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576" y="291936"/>
            <a:ext cx="5257800" cy="659003"/>
          </a:xfrm>
        </p:spPr>
        <p:txBody>
          <a:bodyPr>
            <a:normAutofit fontScale="90000"/>
          </a:bodyPr>
          <a:lstStyle/>
          <a:p>
            <a:r>
              <a:rPr lang="en-US" dirty="0"/>
              <a:t>FM demodulator article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E8A319-E355-ACF7-583A-1CBDD7803FAE}"/>
              </a:ext>
            </a:extLst>
          </p:cNvPr>
          <p:cNvSpPr txBox="1"/>
          <p:nvPr/>
        </p:nvSpPr>
        <p:spPr>
          <a:xfrm>
            <a:off x="655721" y="1649627"/>
            <a:ext cx="2869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Basic:      </a:t>
            </a:r>
            <a:r>
              <a:rPr lang="en-US" dirty="0">
                <a:hlinkClick r:id="rId3"/>
              </a:rPr>
              <a:t>electronics</a:t>
            </a:r>
            <a:r>
              <a:rPr lang="en-US" dirty="0"/>
              <a:t> notes</a:t>
            </a:r>
          </a:p>
          <a:p>
            <a:pPr algn="r"/>
            <a:r>
              <a:rPr lang="en-US" dirty="0"/>
              <a:t>More technical:   EE </a:t>
            </a:r>
            <a:r>
              <a:rPr lang="en-US" dirty="0">
                <a:hlinkClick r:id="rId4"/>
              </a:rPr>
              <a:t>times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917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B6068D-4F97-1925-8A5E-E4EA44FA8F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C9DBAAF8-F4C8-7B0D-951F-614AEA1D14B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246" t="38478" r="22502" b="30620"/>
          <a:stretch>
            <a:fillRect/>
          </a:stretch>
        </p:blipFill>
        <p:spPr>
          <a:xfrm>
            <a:off x="892761" y="1031359"/>
            <a:ext cx="8091529" cy="27095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6CF96A-F781-74F0-1EB2-DA8435A85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576" y="291936"/>
            <a:ext cx="5257800" cy="659003"/>
          </a:xfrm>
        </p:spPr>
        <p:txBody>
          <a:bodyPr>
            <a:normAutofit fontScale="90000"/>
          </a:bodyPr>
          <a:lstStyle/>
          <a:p>
            <a:r>
              <a:rPr lang="en-US" dirty="0"/>
              <a:t>Circuit theory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205001-5449-3A35-A7BA-247770F2E7B1}"/>
              </a:ext>
            </a:extLst>
          </p:cNvPr>
          <p:cNvSpPr txBox="1"/>
          <p:nvPr/>
        </p:nvSpPr>
        <p:spPr>
          <a:xfrm>
            <a:off x="1321404" y="3703742"/>
            <a:ext cx="851295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tank (L1, C1) resonates at the carrier frequency (fc=1GHz).  For signals far from fc, the amplitude at </a:t>
            </a:r>
            <a:r>
              <a:rPr lang="en-US" i="1" dirty="0"/>
              <a:t>V2</a:t>
            </a:r>
            <a:r>
              <a:rPr lang="en-US" dirty="0"/>
              <a:t> is small, and the output “</a:t>
            </a:r>
            <a:r>
              <a:rPr lang="en-US" i="1" dirty="0"/>
              <a:t>z</a:t>
            </a:r>
            <a:r>
              <a:rPr lang="en-US" dirty="0"/>
              <a:t>” is small.</a:t>
            </a:r>
            <a:br>
              <a:rPr lang="en-US" dirty="0"/>
            </a:br>
            <a:endParaRPr lang="en-US" dirty="0"/>
          </a:p>
          <a:p>
            <a:r>
              <a:rPr lang="en-US" dirty="0"/>
              <a:t>For signals near fc, the amplitude at </a:t>
            </a:r>
            <a:r>
              <a:rPr lang="en-US" i="1" dirty="0"/>
              <a:t>V2</a:t>
            </a:r>
            <a:r>
              <a:rPr lang="en-US" dirty="0"/>
              <a:t> is large.  The mixer creates</a:t>
            </a:r>
          </a:p>
          <a:p>
            <a:r>
              <a:rPr lang="en-US" dirty="0"/>
              <a:t>signals at 2fc, and at low frequency |f-fc|.  Only the low frequency signal is used.  The low pass filter passes the useful signal at |f-fc|.</a:t>
            </a:r>
          </a:p>
          <a:p>
            <a:endParaRPr lang="en-US" dirty="0"/>
          </a:p>
          <a:p>
            <a:r>
              <a:rPr lang="en-US" dirty="0"/>
              <a:t>The circuit must be tested with a </a:t>
            </a:r>
            <a:r>
              <a:rPr lang="en-US" dirty="0">
                <a:hlinkClick r:id="rId3" action="ppaction://hlinksldjump"/>
              </a:rPr>
              <a:t>transient</a:t>
            </a:r>
            <a:r>
              <a:rPr lang="en-US" dirty="0"/>
              <a:t> simulation with the input frequency swept through fc.   The multiplier is NOT linear time invariant, and so cannot be simulated using an AC simulation.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3A6E38-40B7-907B-D400-BE0FA626923E}"/>
              </a:ext>
            </a:extLst>
          </p:cNvPr>
          <p:cNvSpPr txBox="1"/>
          <p:nvPr/>
        </p:nvSpPr>
        <p:spPr>
          <a:xfrm>
            <a:off x="8248207" y="1885322"/>
            <a:ext cx="48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f-fc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7799D2-5C7C-56E0-9391-0A19A9C10C91}"/>
              </a:ext>
            </a:extLst>
          </p:cNvPr>
          <p:cNvSpPr txBox="1"/>
          <p:nvPr/>
        </p:nvSpPr>
        <p:spPr>
          <a:xfrm>
            <a:off x="5025256" y="1316188"/>
            <a:ext cx="879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2fc, f-fc</a:t>
            </a:r>
          </a:p>
        </p:txBody>
      </p:sp>
    </p:spTree>
    <p:extLst>
      <p:ext uri="{BB962C8B-B14F-4D97-AF65-F5344CB8AC3E}">
        <p14:creationId xmlns:p14="http://schemas.microsoft.com/office/powerpoint/2010/main" val="189315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2B317A-798F-144B-827F-32E6415FAB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52AB792B-7342-8E3F-507D-136861FD553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0440" t="41240" r="2708" b="15814"/>
          <a:stretch>
            <a:fillRect/>
          </a:stretch>
        </p:blipFill>
        <p:spPr>
          <a:xfrm>
            <a:off x="580194" y="2451917"/>
            <a:ext cx="11031612" cy="382447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59E32A-7561-3171-9674-440DCE63E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576" y="291936"/>
            <a:ext cx="6440424" cy="659003"/>
          </a:xfrm>
        </p:spPr>
        <p:txBody>
          <a:bodyPr>
            <a:normAutofit fontScale="90000"/>
          </a:bodyPr>
          <a:lstStyle/>
          <a:p>
            <a:r>
              <a:rPr lang="en-US" dirty="0"/>
              <a:t> Phase vs frequency:  AC test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9C104F-DD1F-3DF5-B05B-6FEB61AA6A57}"/>
              </a:ext>
            </a:extLst>
          </p:cNvPr>
          <p:cNvSpPr txBox="1"/>
          <p:nvPr/>
        </p:nvSpPr>
        <p:spPr>
          <a:xfrm>
            <a:off x="8953502" y="581607"/>
            <a:ext cx="164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FM_</a:t>
            </a:r>
            <a:r>
              <a:rPr lang="en-US" dirty="0" err="1">
                <a:hlinkClick r:id="rId3" action="ppaction://hlinkfile"/>
              </a:rPr>
              <a:t>Demod</a:t>
            </a:r>
            <a:r>
              <a:rPr lang="en-US" dirty="0" err="1"/>
              <a:t>.asc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2A32C3-D3BE-2423-F326-8520E956D2A8}"/>
              </a:ext>
            </a:extLst>
          </p:cNvPr>
          <p:cNvSpPr txBox="1"/>
          <p:nvPr/>
        </p:nvSpPr>
        <p:spPr>
          <a:xfrm>
            <a:off x="1172415" y="1175493"/>
            <a:ext cx="7684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 simulation tests the resonant tank, not the multiplier.</a:t>
            </a:r>
          </a:p>
          <a:p>
            <a:r>
              <a:rPr lang="en-US" dirty="0"/>
              <a:t>We want V2 phase shift linear with f-fc</a:t>
            </a:r>
          </a:p>
        </p:txBody>
      </p:sp>
    </p:spTree>
    <p:extLst>
      <p:ext uri="{BB962C8B-B14F-4D97-AF65-F5344CB8AC3E}">
        <p14:creationId xmlns:p14="http://schemas.microsoft.com/office/powerpoint/2010/main" val="402785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A124C3-0CEA-A3D2-96B3-BF11A9B89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0688111E-3A69-06E5-43E5-1D6CFA6E01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809" y="1036071"/>
            <a:ext cx="9272831" cy="55253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55C46DA-D88A-1BA3-FE6F-CDC200514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576" y="291936"/>
            <a:ext cx="3786124" cy="659003"/>
          </a:xfrm>
        </p:spPr>
        <p:txBody>
          <a:bodyPr>
            <a:normAutofit fontScale="90000"/>
          </a:bodyPr>
          <a:lstStyle/>
          <a:p>
            <a:r>
              <a:rPr lang="en-US" dirty="0"/>
              <a:t>Tank AC response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16D7F2-1F58-B214-59C2-0972788BF247}"/>
              </a:ext>
            </a:extLst>
          </p:cNvPr>
          <p:cNvSpPr txBox="1"/>
          <p:nvPr/>
        </p:nvSpPr>
        <p:spPr>
          <a:xfrm>
            <a:off x="6011121" y="1556265"/>
            <a:ext cx="2278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Phase shift linear</a:t>
            </a:r>
          </a:p>
          <a:p>
            <a:r>
              <a:rPr lang="en-US" dirty="0"/>
              <a:t>0.98GHz &lt; f &lt; 1.01GHz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793D09-9C5C-4FE5-9FAB-2B4360B935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3262" y="5722170"/>
            <a:ext cx="2216150" cy="843894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0BEB061-A7DD-B810-5EBC-D6A5C6C9DAD8}"/>
              </a:ext>
            </a:extLst>
          </p:cNvPr>
          <p:cNvCxnSpPr/>
          <p:nvPr/>
        </p:nvCxnSpPr>
        <p:spPr>
          <a:xfrm>
            <a:off x="5959122" y="715328"/>
            <a:ext cx="0" cy="5768838"/>
          </a:xfrm>
          <a:prstGeom prst="line">
            <a:avLst/>
          </a:prstGeom>
          <a:ln w="28575"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9E87C8B-C407-7AF0-A677-5B925786BB32}"/>
              </a:ext>
            </a:extLst>
          </p:cNvPr>
          <p:cNvCxnSpPr/>
          <p:nvPr/>
        </p:nvCxnSpPr>
        <p:spPr>
          <a:xfrm>
            <a:off x="5005127" y="658374"/>
            <a:ext cx="0" cy="5768838"/>
          </a:xfrm>
          <a:prstGeom prst="line">
            <a:avLst/>
          </a:prstGeom>
          <a:ln w="28575"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0FDCFF1-85CF-FC61-A0AF-FB988A2DD27B}"/>
              </a:ext>
            </a:extLst>
          </p:cNvPr>
          <p:cNvSpPr txBox="1"/>
          <p:nvPr/>
        </p:nvSpPr>
        <p:spPr>
          <a:xfrm>
            <a:off x="6313558" y="112741"/>
            <a:ext cx="32663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Below fc :   phase shift ~ 180</a:t>
            </a:r>
            <a:r>
              <a:rPr lang="en-US" baseline="30000" dirty="0"/>
              <a:t>o</a:t>
            </a:r>
          </a:p>
          <a:p>
            <a:r>
              <a:rPr lang="en-US" dirty="0"/>
              <a:t>Above fc : phase shift ~ 0</a:t>
            </a:r>
            <a:r>
              <a:rPr lang="en-US" baseline="30000" dirty="0"/>
              <a:t>o</a:t>
            </a:r>
          </a:p>
          <a:p>
            <a:r>
              <a:rPr lang="en-US" dirty="0"/>
              <a:t>Near fc :   phase linear in (f -  fc.)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AE1C471-8914-DE80-A730-95A339195586}"/>
              </a:ext>
            </a:extLst>
          </p:cNvPr>
          <p:cNvSpPr txBox="1"/>
          <p:nvPr/>
        </p:nvSpPr>
        <p:spPr>
          <a:xfrm>
            <a:off x="5310092" y="1320065"/>
            <a:ext cx="3960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fc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B0C4A14-F644-2648-24C0-1028E05B737C}"/>
              </a:ext>
            </a:extLst>
          </p:cNvPr>
          <p:cNvCxnSpPr>
            <a:cxnSpLocks/>
          </p:cNvCxnSpPr>
          <p:nvPr/>
        </p:nvCxnSpPr>
        <p:spPr>
          <a:xfrm>
            <a:off x="5508125" y="1665102"/>
            <a:ext cx="0" cy="436228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20EC38F-C239-835F-4A2A-351B816B40B0}"/>
              </a:ext>
            </a:extLst>
          </p:cNvPr>
          <p:cNvCxnSpPr>
            <a:cxnSpLocks/>
          </p:cNvCxnSpPr>
          <p:nvPr/>
        </p:nvCxnSpPr>
        <p:spPr>
          <a:xfrm flipH="1">
            <a:off x="712379" y="4020215"/>
            <a:ext cx="8867554" cy="0"/>
          </a:xfrm>
          <a:prstGeom prst="line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341699B-9ACF-5453-1D71-C6BA5CEBF830}"/>
              </a:ext>
            </a:extLst>
          </p:cNvPr>
          <p:cNvSpPr txBox="1"/>
          <p:nvPr/>
        </p:nvSpPr>
        <p:spPr>
          <a:xfrm>
            <a:off x="1003525" y="1665102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Phase(</a:t>
            </a:r>
            <a:r>
              <a:rPr lang="en-US" i="1" dirty="0">
                <a:solidFill>
                  <a:srgbClr val="00B050"/>
                </a:solidFill>
              </a:rPr>
              <a:t>V2</a:t>
            </a:r>
            <a:r>
              <a:rPr lang="en-US" dirty="0">
                <a:solidFill>
                  <a:srgbClr val="00B050"/>
                </a:solidFill>
              </a:rPr>
              <a:t>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A9FBC10-8898-9B63-4F39-E4F32D96B42B}"/>
              </a:ext>
            </a:extLst>
          </p:cNvPr>
          <p:cNvSpPr txBox="1"/>
          <p:nvPr/>
        </p:nvSpPr>
        <p:spPr>
          <a:xfrm>
            <a:off x="985471" y="4823566"/>
            <a:ext cx="153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amplitude(</a:t>
            </a:r>
            <a:r>
              <a:rPr lang="en-US" i="1" dirty="0">
                <a:solidFill>
                  <a:srgbClr val="00B050"/>
                </a:solidFill>
              </a:rPr>
              <a:t>V2</a:t>
            </a:r>
            <a:r>
              <a:rPr lang="en-US" dirty="0">
                <a:solidFill>
                  <a:srgbClr val="00B050"/>
                </a:solidFill>
              </a:rPr>
              <a:t>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EB2B47C-D493-ABC6-F80D-E684B2F30DDF}"/>
              </a:ext>
            </a:extLst>
          </p:cNvPr>
          <p:cNvSpPr txBox="1"/>
          <p:nvPr/>
        </p:nvSpPr>
        <p:spPr>
          <a:xfrm>
            <a:off x="5959122" y="6057880"/>
            <a:ext cx="2063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amplitude(</a:t>
            </a:r>
            <a:r>
              <a:rPr lang="en-US" i="1" dirty="0">
                <a:solidFill>
                  <a:srgbClr val="0070C0"/>
                </a:solidFill>
              </a:rPr>
              <a:t>Vin</a:t>
            </a:r>
            <a:r>
              <a:rPr lang="en-US" dirty="0">
                <a:solidFill>
                  <a:srgbClr val="0070C0"/>
                </a:solidFill>
              </a:rPr>
              <a:t>)=0db</a:t>
            </a:r>
          </a:p>
        </p:txBody>
      </p:sp>
    </p:spTree>
    <p:extLst>
      <p:ext uri="{BB962C8B-B14F-4D97-AF65-F5344CB8AC3E}">
        <p14:creationId xmlns:p14="http://schemas.microsoft.com/office/powerpoint/2010/main" val="486554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1E515B-D198-8CD0-BB88-5C9B690037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2543-FD28-78CD-DBCB-4BB0D8AED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702" y="288796"/>
            <a:ext cx="5257800" cy="659003"/>
          </a:xfrm>
        </p:spPr>
        <p:txBody>
          <a:bodyPr>
            <a:normAutofit fontScale="90000"/>
          </a:bodyPr>
          <a:lstStyle/>
          <a:p>
            <a:r>
              <a:rPr lang="en-US" dirty="0"/>
              <a:t>Demodulator output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C5C5BD1-1A92-8F50-A901-21F14340B94E}"/>
              </a:ext>
            </a:extLst>
          </p:cNvPr>
          <p:cNvSpPr txBox="1"/>
          <p:nvPr/>
        </p:nvSpPr>
        <p:spPr>
          <a:xfrm>
            <a:off x="3637452" y="6381398"/>
            <a:ext cx="2593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V2 </a:t>
            </a:r>
            <a:r>
              <a:rPr lang="en-US" dirty="0"/>
              <a:t>is largest at f= fc=1Ghz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6BF615-2107-142C-3CA3-0E30E41A7190}"/>
              </a:ext>
            </a:extLst>
          </p:cNvPr>
          <p:cNvSpPr txBox="1"/>
          <p:nvPr/>
        </p:nvSpPr>
        <p:spPr>
          <a:xfrm>
            <a:off x="5792178" y="723088"/>
            <a:ext cx="4670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 action="ppaction://hlinksldjump"/>
              </a:rPr>
              <a:t>Transient</a:t>
            </a:r>
            <a:r>
              <a:rPr lang="en-US" dirty="0"/>
              <a:t> simulation, sweeping input frequency.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16658F7-3F4D-3319-D310-11851AC4D309}"/>
              </a:ext>
            </a:extLst>
          </p:cNvPr>
          <p:cNvGrpSpPr/>
          <p:nvPr/>
        </p:nvGrpSpPr>
        <p:grpSpPr>
          <a:xfrm>
            <a:off x="660132" y="1467650"/>
            <a:ext cx="8152760" cy="4801217"/>
            <a:chOff x="660132" y="1467650"/>
            <a:chExt cx="8152760" cy="4801217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133272D3-0AED-BC90-85E6-AE5D94D7C204}"/>
                </a:ext>
              </a:extLst>
            </p:cNvPr>
            <p:cNvGrpSpPr/>
            <p:nvPr/>
          </p:nvGrpSpPr>
          <p:grpSpPr>
            <a:xfrm>
              <a:off x="660132" y="1467650"/>
              <a:ext cx="8152760" cy="4801217"/>
              <a:chOff x="660132" y="1467650"/>
              <a:chExt cx="8152760" cy="4801217"/>
            </a:xfrm>
          </p:grpSpPr>
          <p:pic>
            <p:nvPicPr>
              <p:cNvPr id="4" name="Picture 3">
                <a:extLst>
                  <a:ext uri="{FF2B5EF4-FFF2-40B4-BE49-F238E27FC236}">
                    <a16:creationId xmlns:a16="http://schemas.microsoft.com/office/drawing/2014/main" id="{5C6A2030-E8E1-7F5E-B980-DF7D005C6F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0132" y="1705686"/>
                <a:ext cx="8152760" cy="4563181"/>
              </a:xfrm>
              <a:prstGeom prst="rect">
                <a:avLst/>
              </a:prstGeom>
            </p:spPr>
          </p:pic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F75819B3-C540-861F-3459-9C0881CA1E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25681" y="1467650"/>
                <a:ext cx="0" cy="4671893"/>
              </a:xfrm>
              <a:prstGeom prst="lin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E253F5-0BC9-EB0D-F88C-653381A93D0A}"/>
                </a:ext>
              </a:extLst>
            </p:cNvPr>
            <p:cNvSpPr txBox="1"/>
            <p:nvPr/>
          </p:nvSpPr>
          <p:spPr>
            <a:xfrm>
              <a:off x="5141255" y="3172812"/>
              <a:ext cx="2470805" cy="646331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At f=fc phase shift ~ 90</a:t>
              </a:r>
              <a:r>
                <a:rPr lang="en-US" baseline="30000" dirty="0"/>
                <a:t>o</a:t>
              </a:r>
              <a:r>
                <a:rPr lang="en-US" dirty="0"/>
                <a:t>,</a:t>
              </a:r>
            </a:p>
            <a:p>
              <a:r>
                <a:rPr lang="en-US" dirty="0"/>
                <a:t>&lt;V</a:t>
              </a:r>
              <a:r>
                <a:rPr lang="en-US" i="1" dirty="0"/>
                <a:t>in</a:t>
              </a:r>
              <a:r>
                <a:rPr lang="en-US" dirty="0"/>
                <a:t>*</a:t>
              </a:r>
              <a:r>
                <a:rPr lang="en-US" i="1" dirty="0"/>
                <a:t>V2</a:t>
              </a:r>
              <a:r>
                <a:rPr lang="en-US" dirty="0"/>
                <a:t>&gt;  ~ 0.</a:t>
              </a:r>
            </a:p>
          </p:txBody>
        </p:sp>
      </p:grp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44AFAB6-A84E-5B4D-FC19-9225B6880A0B}"/>
              </a:ext>
            </a:extLst>
          </p:cNvPr>
          <p:cNvCxnSpPr>
            <a:cxnSpLocks/>
          </p:cNvCxnSpPr>
          <p:nvPr/>
        </p:nvCxnSpPr>
        <p:spPr>
          <a:xfrm flipH="1" flipV="1">
            <a:off x="4783311" y="2881513"/>
            <a:ext cx="1008867" cy="2669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7AF39C2-9ED6-8F7B-0FE4-9219EC55AA7F}"/>
              </a:ext>
            </a:extLst>
          </p:cNvPr>
          <p:cNvSpPr txBox="1"/>
          <p:nvPr/>
        </p:nvSpPr>
        <p:spPr>
          <a:xfrm>
            <a:off x="978013" y="3987277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B0F0"/>
                </a:solidFill>
              </a:rPr>
              <a:t>V2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4746419-A38B-5CF3-B557-D53ED0F4BFBF}"/>
              </a:ext>
            </a:extLst>
          </p:cNvPr>
          <p:cNvSpPr txBox="1"/>
          <p:nvPr/>
        </p:nvSpPr>
        <p:spPr>
          <a:xfrm>
            <a:off x="1120271" y="1768489"/>
            <a:ext cx="331350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Low pass filter output  &lt;</a:t>
            </a:r>
            <a:r>
              <a:rPr lang="en-US" i="1" dirty="0">
                <a:solidFill>
                  <a:srgbClr val="002060"/>
                </a:solidFill>
              </a:rPr>
              <a:t>Vin</a:t>
            </a:r>
            <a:r>
              <a:rPr lang="en-US" dirty="0">
                <a:solidFill>
                  <a:srgbClr val="002060"/>
                </a:solidFill>
              </a:rPr>
              <a:t> *</a:t>
            </a:r>
            <a:r>
              <a:rPr lang="en-US" i="1" dirty="0">
                <a:solidFill>
                  <a:srgbClr val="002060"/>
                </a:solidFill>
              </a:rPr>
              <a:t>V2</a:t>
            </a:r>
            <a:r>
              <a:rPr lang="en-US" dirty="0">
                <a:solidFill>
                  <a:srgbClr val="002060"/>
                </a:solidFill>
              </a:rPr>
              <a:t>&gt;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002E3DF-E712-62C1-38DD-51CD2446BA2B}"/>
              </a:ext>
            </a:extLst>
          </p:cNvPr>
          <p:cNvSpPr txBox="1"/>
          <p:nvPr/>
        </p:nvSpPr>
        <p:spPr>
          <a:xfrm>
            <a:off x="841348" y="2335590"/>
            <a:ext cx="2997005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fc – f=50Mhz:  180</a:t>
            </a:r>
            <a:r>
              <a:rPr lang="en-US" baseline="30000" dirty="0"/>
              <a:t>o </a:t>
            </a:r>
            <a:r>
              <a:rPr lang="en-US" dirty="0"/>
              <a:t>difference between </a:t>
            </a:r>
            <a:r>
              <a:rPr lang="en-US" i="1" dirty="0"/>
              <a:t>Vin </a:t>
            </a:r>
            <a:r>
              <a:rPr lang="en-US" dirty="0"/>
              <a:t>and </a:t>
            </a:r>
            <a:r>
              <a:rPr lang="en-US" i="1" dirty="0"/>
              <a:t>V2</a:t>
            </a:r>
            <a:r>
              <a:rPr lang="en-US" dirty="0"/>
              <a:t> </a:t>
            </a:r>
            <a:endParaRPr lang="en-US" baseline="30000" dirty="0"/>
          </a:p>
          <a:p>
            <a:r>
              <a:rPr lang="en-US" dirty="0"/>
              <a:t>&lt;</a:t>
            </a:r>
            <a:r>
              <a:rPr lang="en-US" i="1" dirty="0"/>
              <a:t>Vin</a:t>
            </a:r>
            <a:r>
              <a:rPr lang="en-US" dirty="0"/>
              <a:t>*</a:t>
            </a:r>
            <a:r>
              <a:rPr lang="en-US" i="1" dirty="0"/>
              <a:t>V2</a:t>
            </a:r>
            <a:r>
              <a:rPr lang="en-US" dirty="0"/>
              <a:t>&gt;  is negative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0175040-E324-AD09-82FA-EF03A479818B}"/>
              </a:ext>
            </a:extLst>
          </p:cNvPr>
          <p:cNvCxnSpPr>
            <a:cxnSpLocks/>
            <a:stCxn id="23" idx="2"/>
          </p:cNvCxnSpPr>
          <p:nvPr/>
        </p:nvCxnSpPr>
        <p:spPr>
          <a:xfrm flipH="1">
            <a:off x="2097648" y="3258920"/>
            <a:ext cx="242203" cy="50513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E78C88D-BE83-24EF-A4E3-D4D2EDA53366}"/>
              </a:ext>
            </a:extLst>
          </p:cNvPr>
          <p:cNvSpPr txBox="1"/>
          <p:nvPr/>
        </p:nvSpPr>
        <p:spPr>
          <a:xfrm>
            <a:off x="8643224" y="2276320"/>
            <a:ext cx="3214367" cy="203132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f-fc=50Mhz:  phase shift ~ 0</a:t>
            </a:r>
            <a:r>
              <a:rPr lang="en-US" baseline="30000" dirty="0"/>
              <a:t>o</a:t>
            </a:r>
            <a:r>
              <a:rPr lang="en-US" dirty="0"/>
              <a:t>,</a:t>
            </a:r>
          </a:p>
          <a:p>
            <a:r>
              <a:rPr lang="en-US" dirty="0"/>
              <a:t>&lt;V</a:t>
            </a:r>
            <a:r>
              <a:rPr lang="en-US" i="1" dirty="0"/>
              <a:t>in*V2</a:t>
            </a:r>
            <a:r>
              <a:rPr lang="en-US" dirty="0"/>
              <a:t>&gt; is positive.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Output decreases at larger frequencies because </a:t>
            </a:r>
            <a:r>
              <a:rPr lang="en-US" i="1" dirty="0"/>
              <a:t>V2</a:t>
            </a:r>
            <a:r>
              <a:rPr lang="en-US" dirty="0"/>
              <a:t> is decreasing above fc.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43F5FD6-7B25-07AB-0005-36DAE41B5AE2}"/>
              </a:ext>
            </a:extLst>
          </p:cNvPr>
          <p:cNvCxnSpPr>
            <a:cxnSpLocks/>
          </p:cNvCxnSpPr>
          <p:nvPr/>
        </p:nvCxnSpPr>
        <p:spPr>
          <a:xfrm flipH="1" flipV="1">
            <a:off x="6879265" y="1953155"/>
            <a:ext cx="1763959" cy="649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980E6A3-14BA-935A-8F0A-3834FFA9C6BE}"/>
              </a:ext>
            </a:extLst>
          </p:cNvPr>
          <p:cNvCxnSpPr>
            <a:cxnSpLocks/>
          </p:cNvCxnSpPr>
          <p:nvPr/>
        </p:nvCxnSpPr>
        <p:spPr>
          <a:xfrm flipH="1">
            <a:off x="7612060" y="3803596"/>
            <a:ext cx="1031164" cy="5861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841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34D617-72F4-728A-DDF9-8C2A005373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2C0CD18-C0A4-D47E-CD82-D410995BFA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20" y="1489880"/>
            <a:ext cx="10359560" cy="50761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CE3809-86BA-5D40-66E7-EDCE3D7A0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576" y="291936"/>
            <a:ext cx="6402324" cy="659003"/>
          </a:xfrm>
        </p:spPr>
        <p:txBody>
          <a:bodyPr>
            <a:normAutofit fontScale="90000"/>
          </a:bodyPr>
          <a:lstStyle/>
          <a:p>
            <a:r>
              <a:rPr lang="en-US" dirty="0"/>
              <a:t>Circuit from EE </a:t>
            </a:r>
            <a:r>
              <a:rPr lang="en-US" dirty="0">
                <a:hlinkClick r:id="rId3"/>
              </a:rPr>
              <a:t>times</a:t>
            </a:r>
            <a:r>
              <a:rPr lang="en-US" dirty="0"/>
              <a:t> article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54D79A-A02C-EE4B-C5FD-A78749A85336}"/>
              </a:ext>
            </a:extLst>
          </p:cNvPr>
          <p:cNvSpPr txBox="1"/>
          <p:nvPr/>
        </p:nvSpPr>
        <p:spPr>
          <a:xfrm>
            <a:off x="176323" y="2048863"/>
            <a:ext cx="13305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differential</a:t>
            </a:r>
          </a:p>
          <a:p>
            <a:r>
              <a:rPr lang="en-US" sz="2000" dirty="0"/>
              <a:t>Input V</a:t>
            </a:r>
            <a:r>
              <a:rPr lang="en-US" sz="2000" baseline="-25000" dirty="0"/>
              <a:t>in</a:t>
            </a: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C28762-0879-326B-A695-2DFDA0D719A9}"/>
              </a:ext>
            </a:extLst>
          </p:cNvPr>
          <p:cNvSpPr txBox="1"/>
          <p:nvPr/>
        </p:nvSpPr>
        <p:spPr>
          <a:xfrm>
            <a:off x="2555358" y="1202744"/>
            <a:ext cx="11991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resonator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C6ED75-D3DC-EE31-ECC1-B62F791D8D6D}"/>
              </a:ext>
            </a:extLst>
          </p:cNvPr>
          <p:cNvSpPr txBox="1"/>
          <p:nvPr/>
        </p:nvSpPr>
        <p:spPr>
          <a:xfrm>
            <a:off x="4895030" y="1636074"/>
            <a:ext cx="12009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multiplier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F561D3-3A96-FC72-A037-FAFB5B24A00D}"/>
              </a:ext>
            </a:extLst>
          </p:cNvPr>
          <p:cNvSpPr txBox="1"/>
          <p:nvPr/>
        </p:nvSpPr>
        <p:spPr>
          <a:xfrm>
            <a:off x="10852807" y="4027972"/>
            <a:ext cx="9476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Output</a:t>
            </a:r>
          </a:p>
          <a:p>
            <a:r>
              <a:rPr lang="en-US" sz="2000" dirty="0"/>
              <a:t>~V</a:t>
            </a:r>
            <a:r>
              <a:rPr lang="en-US" sz="2000" baseline="-25000" dirty="0"/>
              <a:t>in</a:t>
            </a:r>
            <a:r>
              <a:rPr lang="en-US" sz="2000" dirty="0"/>
              <a:t>*V</a:t>
            </a:r>
            <a:r>
              <a:rPr lang="en-US" sz="2000" baseline="-25000" dirty="0"/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09B3D5-ACAB-D817-9B25-B293F29162A1}"/>
              </a:ext>
            </a:extLst>
          </p:cNvPr>
          <p:cNvSpPr txBox="1"/>
          <p:nvPr/>
        </p:nvSpPr>
        <p:spPr>
          <a:xfrm>
            <a:off x="9747512" y="1026146"/>
            <a:ext cx="1477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i</a:t>
            </a:r>
            <a:r>
              <a:rPr lang="en-US" sz="2000" dirty="0"/>
              <a:t> ~ constant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92A7957-B1F3-184D-203A-44EE5681ECD0}"/>
              </a:ext>
            </a:extLst>
          </p:cNvPr>
          <p:cNvSpPr/>
          <p:nvPr/>
        </p:nvSpPr>
        <p:spPr>
          <a:xfrm>
            <a:off x="9611833" y="1402799"/>
            <a:ext cx="1240974" cy="1559856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80FCF6-1572-2817-E2D9-C5DE7F1B044B}"/>
              </a:ext>
            </a:extLst>
          </p:cNvPr>
          <p:cNvSpPr txBox="1"/>
          <p:nvPr/>
        </p:nvSpPr>
        <p:spPr>
          <a:xfrm>
            <a:off x="7884145" y="948404"/>
            <a:ext cx="863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</a:t>
            </a:r>
            <a:r>
              <a:rPr lang="en-US" dirty="0"/>
              <a:t>~</a:t>
            </a:r>
          </a:p>
          <a:p>
            <a:pPr algn="ctr"/>
            <a:r>
              <a:rPr lang="en-US" dirty="0"/>
              <a:t>Vin*V2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5533172-2C12-B146-746F-9DAF2BFF23B0}"/>
              </a:ext>
            </a:extLst>
          </p:cNvPr>
          <p:cNvSpPr/>
          <p:nvPr/>
        </p:nvSpPr>
        <p:spPr>
          <a:xfrm>
            <a:off x="916220" y="2822059"/>
            <a:ext cx="947695" cy="1559856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E01A9DF-41A2-78C5-49F8-DBBD7523B0A9}"/>
              </a:ext>
            </a:extLst>
          </p:cNvPr>
          <p:cNvSpPr/>
          <p:nvPr/>
        </p:nvSpPr>
        <p:spPr>
          <a:xfrm>
            <a:off x="4137814" y="2943985"/>
            <a:ext cx="2882111" cy="2075690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1CAD938-8C8E-24A7-2AE1-07A5265B86A1}"/>
              </a:ext>
            </a:extLst>
          </p:cNvPr>
          <p:cNvSpPr/>
          <p:nvPr/>
        </p:nvSpPr>
        <p:spPr>
          <a:xfrm>
            <a:off x="2450222" y="1602854"/>
            <a:ext cx="1330557" cy="1232672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6F3DDED-03B0-D89F-66FC-1CC37B21D584}"/>
              </a:ext>
            </a:extLst>
          </p:cNvPr>
          <p:cNvSpPr txBox="1"/>
          <p:nvPr/>
        </p:nvSpPr>
        <p:spPr>
          <a:xfrm>
            <a:off x="8734929" y="962522"/>
            <a:ext cx="952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i</a:t>
            </a:r>
            <a:r>
              <a:rPr lang="en-US" dirty="0"/>
              <a:t>~</a:t>
            </a:r>
          </a:p>
          <a:p>
            <a:pPr algn="ctr"/>
            <a:r>
              <a:rPr lang="en-US" dirty="0"/>
              <a:t>-vin*V2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47CA57B-F851-79B3-9BBF-9C57F9616262}"/>
              </a:ext>
            </a:extLst>
          </p:cNvPr>
          <p:cNvSpPr/>
          <p:nvPr/>
        </p:nvSpPr>
        <p:spPr>
          <a:xfrm>
            <a:off x="8082515" y="1559315"/>
            <a:ext cx="508816" cy="1094564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FA5E1C6-FD93-7515-68BF-E0432C7B5E96}"/>
              </a:ext>
            </a:extLst>
          </p:cNvPr>
          <p:cNvSpPr/>
          <p:nvPr/>
        </p:nvSpPr>
        <p:spPr>
          <a:xfrm>
            <a:off x="9054897" y="1602854"/>
            <a:ext cx="508816" cy="1094564"/>
          </a:xfrm>
          <a:prstGeom prst="rect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972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4088</TotalTime>
  <Words>369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Quadrature FM demodulator</vt:lpstr>
      <vt:lpstr>contents</vt:lpstr>
      <vt:lpstr>FM demodulator article</vt:lpstr>
      <vt:lpstr>Circuit theory</vt:lpstr>
      <vt:lpstr> Phase vs frequency:  AC test</vt:lpstr>
      <vt:lpstr>Tank AC response</vt:lpstr>
      <vt:lpstr>Demodulator output</vt:lpstr>
      <vt:lpstr>Circuit from EE times article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Bryan Nevins</dc:creator>
  <cp:lastModifiedBy>Bryan Nevins</cp:lastModifiedBy>
  <cp:revision>34</cp:revision>
  <dcterms:created xsi:type="dcterms:W3CDTF">2025-04-04T16:22:22Z</dcterms:created>
  <dcterms:modified xsi:type="dcterms:W3CDTF">2025-06-17T17:00:29Z</dcterms:modified>
</cp:coreProperties>
</file>