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Poppins Ultra-Bold" charset="1" panose="00000900000000000000"/>
      <p:regular r:id="rId24"/>
    </p:embeddedFont>
    <p:embeddedFont>
      <p:font typeface="Poppins" charset="1" panose="00000500000000000000"/>
      <p:regular r:id="rId25"/>
    </p:embeddedFont>
    <p:embeddedFont>
      <p:font typeface="Poppins Medium" charset="1" panose="00000600000000000000"/>
      <p:regular r:id="rId26"/>
    </p:embeddedFont>
    <p:embeddedFont>
      <p:font typeface="Poppins Bold" charset="1" panose="00000800000000000000"/>
      <p:regular r:id="rId27"/>
    </p:embeddedFont>
    <p:embeddedFont>
      <p:font typeface="Montserrat Bold" charset="1" panose="00000800000000000000"/>
      <p:regular r:id="rId28"/>
    </p:embeddedFont>
    <p:embeddedFont>
      <p:font typeface="Montserrat" charset="1" panose="00000500000000000000"/>
      <p:regular r:id="rId29"/>
    </p:embeddedFont>
    <p:embeddedFont>
      <p:font typeface="Montserrat Medium" charset="1" panose="00000600000000000000"/>
      <p:regular r:id="rId30"/>
    </p:embeddedFont>
    <p:embeddedFont>
      <p:font typeface="Kaushan Script" charset="1" panose="03060602040705080205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7.png" Type="http://schemas.openxmlformats.org/officeDocument/2006/relationships/image"/><Relationship Id="rId6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9.png" Type="http://schemas.openxmlformats.org/officeDocument/2006/relationships/image"/><Relationship Id="rId6" Target="../media/image30.jpeg" Type="http://schemas.openxmlformats.org/officeDocument/2006/relationships/image"/><Relationship Id="rId7" Target="../media/image3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9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2" Target="../media/image7.jpe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34.png" Type="http://schemas.openxmlformats.org/officeDocument/2006/relationships/image"/><Relationship Id="rId6" Target="../media/image35.sv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3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4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dogcenter.nuevaescociateam.com" TargetMode="External" Type="http://schemas.openxmlformats.org/officeDocument/2006/relationships/hyperlink"/><Relationship Id="rId2" Target="../media/image7.jpeg" Type="http://schemas.openxmlformats.org/officeDocument/2006/relationships/image"/><Relationship Id="rId3" Target="../media/image46.png" Type="http://schemas.openxmlformats.org/officeDocument/2006/relationships/image"/><Relationship Id="rId4" Target="../media/image47.sv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Relationship Id="rId7" Target="../media/image50.png" Type="http://schemas.openxmlformats.org/officeDocument/2006/relationships/image"/><Relationship Id="rId8" Target="../media/image51.sv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svg" Type="http://schemas.openxmlformats.org/officeDocument/2006/relationships/image"/><Relationship Id="rId11" Target="../media/image15.png" Type="http://schemas.openxmlformats.org/officeDocument/2006/relationships/image"/><Relationship Id="rId2" Target="../media/image7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2" Target="../media/image7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.png" Type="http://schemas.openxmlformats.org/officeDocument/2006/relationships/image"/><Relationship Id="rId9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11" t="-12517" r="-5631" b="-62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784755" y="5369186"/>
            <a:ext cx="8718490" cy="2419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25"/>
              </a:lnSpc>
            </a:pPr>
            <a:r>
              <a:rPr lang="en-US" b="true" sz="8936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CREST</a:t>
            </a:r>
          </a:p>
          <a:p>
            <a:pPr algn="ctr" marL="0" indent="0" lvl="0">
              <a:lnSpc>
                <a:spcPts val="9025"/>
              </a:lnSpc>
              <a:spcBef>
                <a:spcPct val="0"/>
              </a:spcBef>
            </a:pPr>
            <a:r>
              <a:rPr lang="en-US" b="true" sz="8936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CERTIFIED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6646071" y="4352291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637886" y="4352291"/>
            <a:ext cx="5012229" cy="791209"/>
          </a:xfrm>
          <a:custGeom>
            <a:avLst/>
            <a:gdLst/>
            <a:ahLst/>
            <a:cxnLst/>
            <a:rect r="r" b="b" t="t" l="l"/>
            <a:pathLst>
              <a:path h="791209" w="5012229">
                <a:moveTo>
                  <a:pt x="0" y="0"/>
                </a:moveTo>
                <a:lnTo>
                  <a:pt x="5012228" y="0"/>
                </a:lnTo>
                <a:lnTo>
                  <a:pt x="5012228" y="791209"/>
                </a:lnTo>
                <a:lnTo>
                  <a:pt x="0" y="79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802" t="-677496" r="-31802" b="-3357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90220" y="-3211237"/>
            <a:ext cx="8313025" cy="12469537"/>
          </a:xfrm>
          <a:custGeom>
            <a:avLst/>
            <a:gdLst/>
            <a:ahLst/>
            <a:cxnLst/>
            <a:rect r="r" b="b" t="t" l="l"/>
            <a:pathLst>
              <a:path h="12469537" w="8313025">
                <a:moveTo>
                  <a:pt x="0" y="0"/>
                </a:moveTo>
                <a:lnTo>
                  <a:pt x="8313025" y="0"/>
                </a:lnTo>
                <a:lnTo>
                  <a:pt x="8313025" y="12469537"/>
                </a:lnTo>
                <a:lnTo>
                  <a:pt x="0" y="124695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218268" y="1028700"/>
            <a:ext cx="2637975" cy="1758650"/>
          </a:xfrm>
          <a:custGeom>
            <a:avLst/>
            <a:gdLst/>
            <a:ahLst/>
            <a:cxnLst/>
            <a:rect r="r" b="b" t="t" l="l"/>
            <a:pathLst>
              <a:path h="1758650" w="2637975">
                <a:moveTo>
                  <a:pt x="0" y="0"/>
                </a:moveTo>
                <a:lnTo>
                  <a:pt x="2637975" y="0"/>
                </a:lnTo>
                <a:lnTo>
                  <a:pt x="2637975" y="1758650"/>
                </a:lnTo>
                <a:lnTo>
                  <a:pt x="0" y="17586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50745" y="8094011"/>
            <a:ext cx="12786511" cy="611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79"/>
              </a:lnSpc>
            </a:pPr>
            <a:r>
              <a:rPr lang="en-US" sz="35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by Nueva Escocia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28534" y="-4906009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3" y="0"/>
                </a:lnTo>
                <a:lnTo>
                  <a:pt x="13292143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91751" y="3897834"/>
            <a:ext cx="3263281" cy="3253778"/>
          </a:xfrm>
          <a:custGeom>
            <a:avLst/>
            <a:gdLst/>
            <a:ahLst/>
            <a:cxnLst/>
            <a:rect r="r" b="b" t="t" l="l"/>
            <a:pathLst>
              <a:path h="3253778" w="3263281">
                <a:moveTo>
                  <a:pt x="0" y="0"/>
                </a:moveTo>
                <a:lnTo>
                  <a:pt x="3263281" y="0"/>
                </a:lnTo>
                <a:lnTo>
                  <a:pt x="3263281" y="3253778"/>
                </a:lnTo>
                <a:lnTo>
                  <a:pt x="0" y="325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4784" t="0" r="-11142" b="-1604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279287" y="3783691"/>
            <a:ext cx="5496197" cy="3664131"/>
          </a:xfrm>
          <a:custGeom>
            <a:avLst/>
            <a:gdLst/>
            <a:ahLst/>
            <a:cxnLst/>
            <a:rect r="r" b="b" t="t" l="l"/>
            <a:pathLst>
              <a:path h="3664131" w="5496197">
                <a:moveTo>
                  <a:pt x="0" y="0"/>
                </a:moveTo>
                <a:lnTo>
                  <a:pt x="5496196" y="0"/>
                </a:lnTo>
                <a:lnTo>
                  <a:pt x="5496196" y="3664131"/>
                </a:lnTo>
                <a:lnTo>
                  <a:pt x="0" y="36641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36469" y="7466872"/>
            <a:ext cx="4573844" cy="45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1"/>
              </a:lnSpc>
            </a:pPr>
            <a:r>
              <a:rPr lang="en-US" b="true" sz="3190" spc="1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RAÚL MÉNDEZ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03240" y="7466872"/>
            <a:ext cx="4648291" cy="458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1"/>
              </a:lnSpc>
            </a:pPr>
            <a:r>
              <a:rPr lang="en-US" b="true" sz="3190" spc="12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DAHELIRE LEMUS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48733" y="8004024"/>
            <a:ext cx="374931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2"/>
              </a:lnSpc>
              <a:spcBef>
                <a:spcPct val="0"/>
              </a:spcBef>
            </a:pPr>
            <a:r>
              <a:rPr lang="en-US" sz="18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CEO Nueva Escocia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393183" y="8030274"/>
            <a:ext cx="3297269" cy="59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72"/>
              </a:lnSpc>
              <a:spcBef>
                <a:spcPct val="0"/>
              </a:spcBef>
            </a:pPr>
            <a:r>
              <a:rPr lang="en-US" sz="18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SubDirector</a:t>
            </a:r>
            <a:r>
              <a:rPr lang="en-US" sz="189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Expansión Comercial DogCenter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20764" y="2449049"/>
            <a:ext cx="8646472" cy="942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9"/>
              </a:lnSpc>
              <a:spcBef>
                <a:spcPct val="0"/>
              </a:spcBef>
            </a:pPr>
            <a:r>
              <a:rPr lang="en-US" b="true" sz="584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EQUIPO DEL PROYECTO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35979" y="3907070"/>
            <a:ext cx="3663950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260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Público objetivo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09647" y="3907070"/>
            <a:ext cx="3663950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Necesidades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421787" y="2301721"/>
            <a:ext cx="1092333" cy="109233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516081" y="2510840"/>
            <a:ext cx="903745" cy="74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57"/>
              </a:lnSpc>
              <a:spcBef>
                <a:spcPct val="0"/>
              </a:spcBef>
            </a:pPr>
            <a:r>
              <a:rPr lang="en-US" b="true" sz="5317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8595456" y="2301721"/>
            <a:ext cx="1092333" cy="1092333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689750" y="2510840"/>
            <a:ext cx="903745" cy="74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57"/>
              </a:lnSpc>
              <a:spcBef>
                <a:spcPct val="0"/>
              </a:spcBef>
            </a:pPr>
            <a:r>
              <a:rPr lang="en-US" b="true" sz="5317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137712" y="4651713"/>
            <a:ext cx="3660484" cy="4948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3"/>
              </a:lnSpc>
            </a:pPr>
            <a:r>
              <a:rPr lang="en-US" b="true" sz="1799" spc="16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</a:t>
            </a:r>
            <a:r>
              <a:rPr lang="en-US" b="true" sz="1799" spc="16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ogCenter Crest Certified está dirigido a hoteles, campings, locales, embarcaciones y espacios turísticos que desean ofrecer una experiencia dog-friendly real, profesional y segura. También incluye a gestores que buscan diferenciar su espacio y atraer a un público en constante crecimiento: las familias que viajan con perro.</a:t>
            </a:r>
          </a:p>
          <a:p>
            <a:pPr algn="ctr" marL="0" indent="0" lvl="0">
              <a:lnSpc>
                <a:spcPts val="3023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311380" y="4651713"/>
            <a:ext cx="3660484" cy="4567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3"/>
              </a:lnSpc>
            </a:pPr>
            <a:r>
              <a:rPr lang="en-US" b="true" sz="1799" spc="16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Los espacios necesitan una guía clara que les permita adaptar zonas, mejorar la seguridad, implementar protocolos, formar al personal y ofrecer una experiencia agradable tanto para los perros como para sus acompañantes. Buscan soluciones prácticas, rentables y fáciles de mantener.</a:t>
            </a:r>
          </a:p>
          <a:p>
            <a:pPr algn="ctr" marL="0" indent="0" lvl="0">
              <a:lnSpc>
                <a:spcPts val="3023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488071" y="3907070"/>
            <a:ext cx="3663950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Problema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3773880" y="2301721"/>
            <a:ext cx="1092333" cy="1092333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3868173" y="2510840"/>
            <a:ext cx="903745" cy="740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57"/>
              </a:lnSpc>
              <a:spcBef>
                <a:spcPct val="0"/>
              </a:spcBef>
            </a:pPr>
            <a:r>
              <a:rPr lang="en-US" b="true" sz="5317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489804" y="4651713"/>
            <a:ext cx="3660484" cy="3805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023"/>
              </a:lnSpc>
            </a:pPr>
            <a:r>
              <a:rPr lang="en-US" b="true" sz="1799" spc="16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 mayoría de espacios “pet-friendly” no cumplen requisitos mínimos de seguridad, señalización o bienestar. Esto genera riesgos, malas experiencias y pérdida de reputación. Existe un vacío entre la intención de ser dog-friendly y la realidad de estar realmente preparados.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111809" y="-3337669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3" y="0"/>
                </a:lnTo>
                <a:lnTo>
                  <a:pt x="13292143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601433" y="1561573"/>
            <a:ext cx="4895850" cy="4465354"/>
            <a:chOff x="0" y="0"/>
            <a:chExt cx="6527800" cy="5953805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5"/>
            <a:srcRect l="13519" t="0" r="13519" b="0"/>
            <a:stretch>
              <a:fillRect/>
            </a:stretch>
          </p:blipFill>
          <p:spPr>
            <a:xfrm flipH="false" flipV="false">
              <a:off x="0" y="0"/>
              <a:ext cx="6527800" cy="5953805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2266984" y="1561573"/>
            <a:ext cx="4895850" cy="4465354"/>
            <a:chOff x="0" y="0"/>
            <a:chExt cx="6527800" cy="595380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6"/>
            <a:srcRect l="0" t="15838" r="0" b="15838"/>
            <a:stretch>
              <a:fillRect/>
            </a:stretch>
          </p:blipFill>
          <p:spPr>
            <a:xfrm flipH="false" flipV="false">
              <a:off x="0" y="0"/>
              <a:ext cx="6527800" cy="5953805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125166" y="1561573"/>
            <a:ext cx="4895850" cy="4465354"/>
            <a:chOff x="0" y="0"/>
            <a:chExt cx="6527800" cy="5953805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7"/>
            <a:srcRect l="13519" t="0" r="13519" b="0"/>
            <a:stretch>
              <a:fillRect/>
            </a:stretch>
          </p:blipFill>
          <p:spPr>
            <a:xfrm flipH="false" flipV="false">
              <a:off x="0" y="0"/>
              <a:ext cx="6527800" cy="5953805"/>
            </a:xfrm>
            <a:prstGeom prst="rect">
              <a:avLst/>
            </a:prstGeom>
          </p:spPr>
        </p:pic>
      </p:grpSp>
      <p:sp>
        <p:nvSpPr>
          <p:cNvPr name="TextBox 10" id="10"/>
          <p:cNvSpPr txBox="true"/>
          <p:nvPr/>
        </p:nvSpPr>
        <p:spPr>
          <a:xfrm rot="0">
            <a:off x="1315133" y="7113356"/>
            <a:ext cx="4515917" cy="258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5"/>
              </a:lnSpc>
            </a:pPr>
            <a:r>
              <a:rPr lang="en-US" b="true" sz="1599" spc="1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</a:t>
            </a:r>
            <a:r>
              <a:rPr lang="en-US" b="true" sz="1599" spc="14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eñamos una estrategia digital enfocada en destacar la certificación DogCenter Crest Certified, aumentando la visibilidad del espacio y atrayendo a familias que viajan con perro. Incluye contenido profesional, creatividades, segmentación y campañas publicitarias.</a:t>
            </a:r>
          </a:p>
          <a:p>
            <a:pPr algn="ctr" marL="0" indent="0" lvl="0">
              <a:lnSpc>
                <a:spcPts val="2575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6866010" y="7113356"/>
            <a:ext cx="4366696" cy="2259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5"/>
              </a:lnSpc>
            </a:pPr>
            <a:r>
              <a:rPr lang="en-US" b="true" sz="1599" spc="1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Colab</a:t>
            </a:r>
            <a:r>
              <a:rPr lang="en-US" b="true" sz="1599" spc="14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oramos con plataformas especializadas, blogs, portales de turismo dog-friendly y páginas asociadas para posicionar tu espacio como un referente certificado. Esto incrementa el alcance, el tráfico cualificado y la credibilidad del sello.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5133" y="6436249"/>
            <a:ext cx="4515917" cy="356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Campaña en las redes sociales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52966" y="6436249"/>
            <a:ext cx="4592785" cy="35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Campaña en páginas asociadas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447735" y="6436249"/>
            <a:ext cx="4534348" cy="69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Participación en ferias especializadas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447735" y="7113356"/>
            <a:ext cx="4534348" cy="258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5"/>
              </a:lnSpc>
            </a:pPr>
            <a:r>
              <a:rPr lang="en-US" b="true" sz="1599" spc="1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</a:t>
            </a:r>
            <a:r>
              <a:rPr lang="en-US" b="true" sz="1599" spc="14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istiremos a eventos profesionales del sector para dar a conocer el sello DogCenter Crest Certified. En marzo de 2026 estaremos presentes en Iberzoo+Propet en IFEMA, un punto clave para conectar con empresas, proveedores y profesionales del mundo animal.</a:t>
            </a:r>
          </a:p>
          <a:p>
            <a:pPr algn="ctr" marL="0" indent="0" lvl="0">
              <a:lnSpc>
                <a:spcPts val="2575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96366" y="2245189"/>
            <a:ext cx="1058576" cy="1058576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3298975" y="5820495"/>
            <a:ext cx="1058576" cy="105857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A58B2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933059" y="2245189"/>
            <a:ext cx="1058576" cy="1058576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3935668" y="5820495"/>
            <a:ext cx="1058576" cy="1058576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A58B2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614026" y="2245189"/>
            <a:ext cx="1058576" cy="105857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A58B2"/>
            </a:solidFill>
            <a:ln cap="sq">
              <a:noFill/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16635" y="5820495"/>
            <a:ext cx="1058576" cy="1058576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3479039" y="5985000"/>
            <a:ext cx="725918" cy="729566"/>
          </a:xfrm>
          <a:custGeom>
            <a:avLst/>
            <a:gdLst/>
            <a:ahLst/>
            <a:cxnLst/>
            <a:rect r="r" b="b" t="t" l="l"/>
            <a:pathLst>
              <a:path h="729566" w="725918">
                <a:moveTo>
                  <a:pt x="0" y="0"/>
                </a:moveTo>
                <a:lnTo>
                  <a:pt x="725918" y="0"/>
                </a:lnTo>
                <a:lnTo>
                  <a:pt x="725918" y="729566"/>
                </a:lnTo>
                <a:lnTo>
                  <a:pt x="0" y="72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722911" y="5968218"/>
            <a:ext cx="840806" cy="697518"/>
          </a:xfrm>
          <a:custGeom>
            <a:avLst/>
            <a:gdLst/>
            <a:ahLst/>
            <a:cxnLst/>
            <a:rect r="r" b="b" t="t" l="l"/>
            <a:pathLst>
              <a:path h="697518" w="840806">
                <a:moveTo>
                  <a:pt x="0" y="0"/>
                </a:moveTo>
                <a:lnTo>
                  <a:pt x="840806" y="0"/>
                </a:lnTo>
                <a:lnTo>
                  <a:pt x="840806" y="697518"/>
                </a:lnTo>
                <a:lnTo>
                  <a:pt x="0" y="6975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431158" y="2463538"/>
            <a:ext cx="790422" cy="593535"/>
          </a:xfrm>
          <a:custGeom>
            <a:avLst/>
            <a:gdLst/>
            <a:ahLst/>
            <a:cxnLst/>
            <a:rect r="r" b="b" t="t" l="l"/>
            <a:pathLst>
              <a:path h="593535" w="790422">
                <a:moveTo>
                  <a:pt x="0" y="0"/>
                </a:moveTo>
                <a:lnTo>
                  <a:pt x="790421" y="0"/>
                </a:lnTo>
                <a:lnTo>
                  <a:pt x="790421" y="593535"/>
                </a:lnTo>
                <a:lnTo>
                  <a:pt x="0" y="593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806802" y="2395523"/>
            <a:ext cx="673024" cy="729566"/>
          </a:xfrm>
          <a:custGeom>
            <a:avLst/>
            <a:gdLst/>
            <a:ahLst/>
            <a:cxnLst/>
            <a:rect r="r" b="b" t="t" l="l"/>
            <a:pathLst>
              <a:path h="729566" w="673024">
                <a:moveTo>
                  <a:pt x="0" y="0"/>
                </a:moveTo>
                <a:lnTo>
                  <a:pt x="673024" y="0"/>
                </a:lnTo>
                <a:lnTo>
                  <a:pt x="673024" y="729566"/>
                </a:lnTo>
                <a:lnTo>
                  <a:pt x="0" y="7295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154045" y="2413478"/>
            <a:ext cx="621821" cy="721998"/>
          </a:xfrm>
          <a:custGeom>
            <a:avLst/>
            <a:gdLst/>
            <a:ahLst/>
            <a:cxnLst/>
            <a:rect r="r" b="b" t="t" l="l"/>
            <a:pathLst>
              <a:path h="721998" w="621821">
                <a:moveTo>
                  <a:pt x="0" y="0"/>
                </a:moveTo>
                <a:lnTo>
                  <a:pt x="621821" y="0"/>
                </a:lnTo>
                <a:lnTo>
                  <a:pt x="621821" y="721998"/>
                </a:lnTo>
                <a:lnTo>
                  <a:pt x="0" y="7219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081733" y="6013960"/>
            <a:ext cx="761226" cy="732680"/>
          </a:xfrm>
          <a:custGeom>
            <a:avLst/>
            <a:gdLst/>
            <a:ahLst/>
            <a:cxnLst/>
            <a:rect r="r" b="b" t="t" l="l"/>
            <a:pathLst>
              <a:path h="732680" w="761226">
                <a:moveTo>
                  <a:pt x="0" y="0"/>
                </a:moveTo>
                <a:lnTo>
                  <a:pt x="761227" y="0"/>
                </a:lnTo>
                <a:lnTo>
                  <a:pt x="761227" y="732680"/>
                </a:lnTo>
                <a:lnTo>
                  <a:pt x="0" y="7326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7258750" y="3873990"/>
            <a:ext cx="3775719" cy="194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76"/>
              </a:lnSpc>
              <a:spcBef>
                <a:spcPct val="0"/>
              </a:spcBef>
            </a:pPr>
            <a:r>
              <a:rPr lang="en-US" b="true" sz="1706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</a:t>
            </a:r>
            <a:r>
              <a:rPr lang="en-US" b="true" sz="1706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reamos propuestas funcionales y seguras para áreas interiores y exteriores, incluyendo Pipi-Can, zonas de descanso, señalética y recorridos adaptados.</a:t>
            </a:r>
          </a:p>
          <a:p>
            <a:pPr algn="ctr" marL="0" indent="0" lvl="0">
              <a:lnSpc>
                <a:spcPts val="2576"/>
              </a:lnSpc>
              <a:spcBef>
                <a:spcPct val="0"/>
              </a:spcBef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7194543" y="7570245"/>
            <a:ext cx="3898972" cy="2364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4"/>
              </a:lnSpc>
              <a:spcBef>
                <a:spcPct val="0"/>
              </a:spcBef>
            </a:pPr>
            <a:r>
              <a:rPr lang="en-US" b="true" sz="177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Una v</a:t>
            </a:r>
            <a:r>
              <a:rPr lang="en-US" b="true" sz="1771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ez cumplidos los requisitos, realizamos la auditoría final y entregamos el sello DogCenter Crest Certified, garantizando calidad, seguridad y profesionalidad.</a:t>
            </a:r>
          </a:p>
          <a:p>
            <a:pPr algn="ctr" marL="0" indent="0" lvl="0">
              <a:lnSpc>
                <a:spcPts val="2674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2427139" y="3999090"/>
            <a:ext cx="3966978" cy="1557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98"/>
              </a:lnSpc>
              <a:spcBef>
                <a:spcPct val="0"/>
              </a:spcBef>
            </a:pPr>
            <a:r>
              <a:rPr lang="en-US" b="true" sz="1654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 ac</a:t>
            </a:r>
            <a:r>
              <a:rPr lang="en-US" b="true" sz="1654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ompañamos en todo el proceso de adaptación: señalética, protocolos, adecuación de espacios y puesta en marcha de los estándares requeridos.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495144" y="7798471"/>
            <a:ext cx="3898972" cy="1688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4"/>
              </a:lnSpc>
              <a:spcBef>
                <a:spcPct val="0"/>
              </a:spcBef>
            </a:pPr>
            <a:r>
              <a:rPr lang="en-US" b="true" sz="177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</a:t>
            </a:r>
            <a:r>
              <a:rPr lang="en-US" b="true" sz="1771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recemos revisiones periódicas, mejoras continuas, actualización de protocolos y soporte para mantener el nivel de excelencia del espacio certificado.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163117" y="3951465"/>
            <a:ext cx="3325072" cy="2016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280"/>
              </a:lnSpc>
              <a:spcBef>
                <a:spcPct val="0"/>
              </a:spcBef>
            </a:pPr>
            <a:r>
              <a:rPr lang="en-US" b="true" sz="151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</a:t>
            </a:r>
            <a:r>
              <a:rPr lang="en-US" b="true" sz="151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ealizamos un análisis completo del espacio, detectando oportunidades de mejora, riesgos, flujos de movimiento y necesidades específicas según el tipo de instalación.</a:t>
            </a:r>
          </a:p>
          <a:p>
            <a:pPr algn="ctr" marL="0" indent="0" lvl="0">
              <a:lnSpc>
                <a:spcPts val="2280"/>
              </a:lnSpc>
              <a:spcBef>
                <a:spcPct val="0"/>
              </a:spcBef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1876882" y="7570245"/>
            <a:ext cx="3898972" cy="1688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74"/>
              </a:lnSpc>
              <a:spcBef>
                <a:spcPct val="0"/>
              </a:spcBef>
            </a:pPr>
            <a:r>
              <a:rPr lang="en-US" b="true" sz="177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</a:t>
            </a:r>
            <a:r>
              <a:rPr lang="en-US" b="true" sz="1771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mpartimos formación especializada en atención al cliente, manejo seguro de perros, convivencia, protocolos y resolución de incidencias.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043032" y="843644"/>
            <a:ext cx="10201935" cy="947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9"/>
              </a:lnSpc>
              <a:spcBef>
                <a:spcPct val="0"/>
              </a:spcBef>
            </a:pPr>
            <a:r>
              <a:rPr lang="en-US" b="true" sz="584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PROPUESTAS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45605" y="3458669"/>
            <a:ext cx="4592785" cy="35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Consultoría y Auditoría Inicial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846922" y="3458669"/>
            <a:ext cx="4592785" cy="35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Diseño de Zonas DogCenter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877961" y="3308718"/>
            <a:ext cx="5133340" cy="69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Implementación y Acompañamiento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45605" y="7031471"/>
            <a:ext cx="4592785" cy="35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Formación del Personal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846922" y="7060474"/>
            <a:ext cx="4592785" cy="356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Certificación Oficial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2148238" y="7060474"/>
            <a:ext cx="4592785" cy="699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09"/>
              </a:lnSpc>
              <a:spcBef>
                <a:spcPct val="0"/>
              </a:spcBef>
            </a:pPr>
            <a:r>
              <a:rPr lang="en-US" b="true" sz="21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Seguimiento y Actualización Anual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6453" y="-63374"/>
            <a:ext cx="17547653" cy="10350374"/>
          </a:xfrm>
          <a:custGeom>
            <a:avLst/>
            <a:gdLst/>
            <a:ahLst/>
            <a:cxnLst/>
            <a:rect r="r" b="b" t="t" l="l"/>
            <a:pathLst>
              <a:path h="10350374" w="17547653">
                <a:moveTo>
                  <a:pt x="0" y="0"/>
                </a:moveTo>
                <a:lnTo>
                  <a:pt x="17547653" y="0"/>
                </a:lnTo>
                <a:lnTo>
                  <a:pt x="17547653" y="10350374"/>
                </a:lnTo>
                <a:lnTo>
                  <a:pt x="0" y="10350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97195" y="4010792"/>
            <a:ext cx="959821" cy="959821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008380" y="4255768"/>
            <a:ext cx="337450" cy="469867"/>
          </a:xfrm>
          <a:custGeom>
            <a:avLst/>
            <a:gdLst/>
            <a:ahLst/>
            <a:cxnLst/>
            <a:rect r="r" b="b" t="t" l="l"/>
            <a:pathLst>
              <a:path h="469867" w="337450">
                <a:moveTo>
                  <a:pt x="0" y="0"/>
                </a:moveTo>
                <a:lnTo>
                  <a:pt x="337450" y="0"/>
                </a:lnTo>
                <a:lnTo>
                  <a:pt x="337450" y="469867"/>
                </a:lnTo>
                <a:lnTo>
                  <a:pt x="0" y="469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2417224" y="4010792"/>
            <a:ext cx="959821" cy="95982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2612182" y="4155730"/>
            <a:ext cx="569905" cy="569905"/>
          </a:xfrm>
          <a:custGeom>
            <a:avLst/>
            <a:gdLst/>
            <a:ahLst/>
            <a:cxnLst/>
            <a:rect r="r" b="b" t="t" l="l"/>
            <a:pathLst>
              <a:path h="569905" w="569905">
                <a:moveTo>
                  <a:pt x="0" y="0"/>
                </a:moveTo>
                <a:lnTo>
                  <a:pt x="569905" y="0"/>
                </a:lnTo>
                <a:lnTo>
                  <a:pt x="569905" y="569905"/>
                </a:lnTo>
                <a:lnTo>
                  <a:pt x="0" y="569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062390" y="-1827865"/>
            <a:ext cx="6646775" cy="13596955"/>
          </a:xfrm>
          <a:custGeom>
            <a:avLst/>
            <a:gdLst/>
            <a:ahLst/>
            <a:cxnLst/>
            <a:rect r="r" b="b" t="t" l="l"/>
            <a:pathLst>
              <a:path h="13596955" w="6646775">
                <a:moveTo>
                  <a:pt x="0" y="0"/>
                </a:moveTo>
                <a:lnTo>
                  <a:pt x="6646775" y="0"/>
                </a:lnTo>
                <a:lnTo>
                  <a:pt x="6646775" y="13596955"/>
                </a:lnTo>
                <a:lnTo>
                  <a:pt x="0" y="13596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5424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448333" y="372121"/>
            <a:ext cx="6514344" cy="656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484"/>
              </a:lnSpc>
            </a:pPr>
            <a:r>
              <a:rPr lang="en-US" b="true" sz="3264" spc="2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GARANTÍAS</a:t>
            </a:r>
            <a:r>
              <a:rPr lang="en-US" b="true" sz="3264" spc="29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Y COMPROMISOS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97195" y="5279673"/>
            <a:ext cx="5122312" cy="3058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04530" indent="-152265" lvl="1">
              <a:lnSpc>
                <a:spcPts val="221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10" spc="12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Estánda</a:t>
            </a:r>
            <a:r>
              <a:rPr lang="en-US" b="true" sz="141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 profesional probado en instalaciones reales y adaptado a diferentes tipos de espacios.</a:t>
            </a:r>
          </a:p>
          <a:p>
            <a:pPr algn="l" marL="304530" indent="-152265" lvl="1">
              <a:lnSpc>
                <a:spcPts val="221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1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Protocolos contrastados, diseñados para mejorar la seguridad, la higiene y la convivencia.</a:t>
            </a:r>
          </a:p>
          <a:p>
            <a:pPr algn="l" marL="304530" indent="-152265" lvl="1">
              <a:lnSpc>
                <a:spcPts val="221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1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Actualización anual del sello, manteniendo vigente la calidad de la certificación.</a:t>
            </a:r>
          </a:p>
          <a:p>
            <a:pPr algn="l" marL="304530" indent="-152265" lvl="1">
              <a:lnSpc>
                <a:spcPts val="221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1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Acompañamiento continuo, desde la auditoría inicial hasta la implementación final.</a:t>
            </a:r>
          </a:p>
          <a:p>
            <a:pPr algn="l" marL="304530" indent="-152265" lvl="1">
              <a:lnSpc>
                <a:spcPts val="2214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1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Transparencia y trazabilidad, con informes claros, completos y orientados a la toma de decisiones.</a:t>
            </a:r>
          </a:p>
          <a:p>
            <a:pPr algn="l" marL="0" indent="0" lvl="0">
              <a:lnSpc>
                <a:spcPts val="2214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2612182" y="5289198"/>
            <a:ext cx="4513483" cy="2324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19741" indent="-159871" lvl="1">
              <a:lnSpc>
                <a:spcPts val="232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80" spc="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</a:t>
            </a:r>
            <a:r>
              <a:rPr lang="en-US" b="true" sz="1480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rabajar siempre con ética, responsabilidad y criterio técnico.</a:t>
            </a:r>
          </a:p>
          <a:p>
            <a:pPr algn="l" marL="319741" indent="-159871" lvl="1">
              <a:lnSpc>
                <a:spcPts val="232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80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Garantizar que cada espacio certificado cumple un nivel superior de preparación, seguridad y bienestar.</a:t>
            </a:r>
          </a:p>
          <a:p>
            <a:pPr algn="l" marL="319741" indent="-159871" lvl="1">
              <a:lnSpc>
                <a:spcPts val="232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480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Asegurar que los clientes disfrutan de una experiencia positiva, segura y confiable.</a:t>
            </a:r>
          </a:p>
          <a:p>
            <a:pPr algn="l" marL="0" indent="0" lvl="0">
              <a:lnSpc>
                <a:spcPts val="2325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7768794" y="1562558"/>
            <a:ext cx="8810851" cy="1653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26"/>
              </a:lnSpc>
            </a:pPr>
            <a:r>
              <a:rPr lang="en-US" b="true" sz="1980" spc="1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</a:t>
            </a:r>
            <a:r>
              <a:rPr lang="en-US" b="true" sz="1980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DogCenter Crest Certified asumimos un compromiso total con la calidad, la seguridad y el bienestar animal en cada espacio certificado. Nuestro trabajo se basa en criterios verificables y una experiencia real en entornos donde conviven personas y perros.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15506" y="4270506"/>
            <a:ext cx="2758643" cy="402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5"/>
              </a:lnSpc>
            </a:pPr>
            <a:r>
              <a:rPr lang="en-US" b="true" sz="2003" spc="1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Nuestras</a:t>
            </a:r>
            <a:r>
              <a:rPr lang="en-US" b="true" sz="2003" spc="18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garantías: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51694" y="4270506"/>
            <a:ext cx="3063147" cy="402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65"/>
              </a:lnSpc>
            </a:pPr>
            <a:r>
              <a:rPr lang="en-US" b="true" sz="2003" spc="1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Nuestro</a:t>
            </a:r>
            <a:r>
              <a:rPr lang="en-US" b="true" sz="2003" spc="18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compromiso: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66903" y="2248306"/>
            <a:ext cx="4140440" cy="744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07"/>
              </a:lnSpc>
              <a:spcBef>
                <a:spcPct val="0"/>
              </a:spcBef>
            </a:pPr>
            <a:r>
              <a:rPr lang="en-US" b="true" sz="2076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¿POR QUÉ DOGCENTER CREST CERTIFIED?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348308" y="4458288"/>
            <a:ext cx="4827216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Diferenciales clave: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613229" y="-4668518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13020" y="641875"/>
            <a:ext cx="10061960" cy="577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45"/>
              </a:lnSpc>
              <a:spcBef>
                <a:spcPct val="0"/>
              </a:spcBef>
            </a:pPr>
            <a:r>
              <a:rPr lang="en-US" b="true" sz="362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¿POR QUÉ DOGCENTER CREST CERTIFIED?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61917" y="2628750"/>
            <a:ext cx="10607362" cy="150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22"/>
              </a:lnSpc>
            </a:pPr>
            <a:r>
              <a:rPr lang="en-US" b="true" sz="1504" spc="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</a:t>
            </a:r>
            <a:r>
              <a:rPr lang="en-US" b="true" sz="1504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sector donde “pet-friendly” se usa sin estándares claros, DogCenter Crest Certified ofrece un modelo profesional, medible y diseñado por especialistas en comportamiento y bienestar animal.</a:t>
            </a:r>
          </a:p>
          <a:p>
            <a:pPr algn="l" marL="0" indent="0" lvl="0">
              <a:lnSpc>
                <a:spcPts val="2422"/>
              </a:lnSpc>
            </a:pPr>
            <a:r>
              <a:rPr lang="en-US" b="true" sz="1504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Más reservas, más ocupación, más ventas y menos incidencias.</a:t>
            </a:r>
          </a:p>
          <a:p>
            <a:pPr algn="l" marL="0" indent="0" lvl="0">
              <a:lnSpc>
                <a:spcPts val="2422"/>
              </a:lnSpc>
            </a:pPr>
            <a:r>
              <a:rPr lang="en-US" b="true" sz="1504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La certificación se recupera en días y genera beneficio neto mes tras mes, sin esfuerzo extra del personal.</a:t>
            </a:r>
          </a:p>
          <a:p>
            <a:pPr algn="l" marL="0" indent="0" lvl="0">
              <a:lnSpc>
                <a:spcPts val="2422"/>
              </a:lnSpc>
            </a:pPr>
            <a:r>
              <a:rPr lang="en-US" b="true" sz="1504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Tu espacio no solo será pet-friendly: será más rentable.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36724" y="5280722"/>
            <a:ext cx="11576155" cy="181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6558" indent="-163279" lvl="1">
              <a:lnSpc>
                <a:spcPts val="2435"/>
              </a:lnSpc>
              <a:buFont typeface="Arial"/>
              <a:buChar char="•"/>
            </a:pPr>
            <a:r>
              <a:rPr lang="en-US" b="true" sz="1512" spc="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Certificación </a:t>
            </a:r>
            <a:r>
              <a:rPr lang="en-US" b="true" sz="1512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real, no decorativa: basada en auditorías, protocolos y criterios verificables.</a:t>
            </a:r>
          </a:p>
          <a:p>
            <a:pPr algn="l" marL="326558" indent="-163279" lvl="1">
              <a:lnSpc>
                <a:spcPts val="2435"/>
              </a:lnSpc>
              <a:buFont typeface="Arial"/>
              <a:buChar char="•"/>
            </a:pPr>
            <a:r>
              <a:rPr lang="en-US" b="true" sz="1512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Experiencia directa, no teórica: desarrollada tras años trabajando con perros y espacios de uso público.</a:t>
            </a:r>
          </a:p>
          <a:p>
            <a:pPr algn="l" marL="326558" indent="-163279" lvl="1">
              <a:lnSpc>
                <a:spcPts val="2435"/>
              </a:lnSpc>
              <a:buFont typeface="Arial"/>
              <a:buChar char="•"/>
            </a:pPr>
            <a:r>
              <a:rPr lang="en-US" b="true" sz="1512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Diseño funcional, no estético: cada zona DogCenter responde a necesidades reales de seguridad y bienestar.</a:t>
            </a:r>
          </a:p>
          <a:p>
            <a:pPr algn="l" marL="326558" indent="-163279" lvl="1">
              <a:lnSpc>
                <a:spcPts val="2435"/>
              </a:lnSpc>
              <a:buFont typeface="Arial"/>
              <a:buChar char="•"/>
            </a:pPr>
            <a:r>
              <a:rPr lang="en-US" b="true" sz="1512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Formación profesional, orientada al personal del espacio para garantizar un uso correcto y seguro.</a:t>
            </a:r>
          </a:p>
          <a:p>
            <a:pPr algn="l" marL="326558" indent="-163279" lvl="1">
              <a:lnSpc>
                <a:spcPts val="2435"/>
              </a:lnSpc>
              <a:buFont typeface="Arial"/>
              <a:buChar char="•"/>
            </a:pPr>
            <a:r>
              <a:rPr lang="en-US" b="true" sz="1512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Sello reconocido, que diferencia a los espacios preparados de los simplemente “permitidos”.</a:t>
            </a:r>
          </a:p>
          <a:p>
            <a:pPr algn="l" marL="0" indent="0" lvl="0">
              <a:lnSpc>
                <a:spcPts val="2435"/>
              </a:lnSpc>
            </a:pPr>
          </a:p>
        </p:txBody>
      </p:sp>
      <p:grpSp>
        <p:nvGrpSpPr>
          <p:cNvPr name="Group 9" id="9"/>
          <p:cNvGrpSpPr/>
          <p:nvPr/>
        </p:nvGrpSpPr>
        <p:grpSpPr>
          <a:xfrm rot="0">
            <a:off x="1522984" y="2284263"/>
            <a:ext cx="708319" cy="70831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522984" y="4344765"/>
            <a:ext cx="697901" cy="69790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583283" y="2424256"/>
            <a:ext cx="586030" cy="475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44"/>
              </a:lnSpc>
              <a:spcBef>
                <a:spcPct val="0"/>
              </a:spcBef>
            </a:pPr>
            <a:r>
              <a:rPr lang="en-US" b="true" sz="3448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82396" y="4473874"/>
            <a:ext cx="577411" cy="477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95"/>
              </a:lnSpc>
              <a:spcBef>
                <a:spcPct val="0"/>
              </a:spcBef>
            </a:pPr>
            <a:r>
              <a:rPr lang="en-US" b="true" sz="3397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2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570832" y="7093467"/>
            <a:ext cx="660470" cy="66047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anchor="ctr" rtlCol="false" tIns="26301" lIns="26301" bIns="26301" rIns="26301"/>
            <a:lstStyle/>
            <a:p>
              <a:pPr algn="ctr">
                <a:lnSpc>
                  <a:spcPts val="1377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627847" y="7217695"/>
            <a:ext cx="546442" cy="45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18"/>
              </a:lnSpc>
              <a:spcBef>
                <a:spcPct val="0"/>
              </a:spcBef>
            </a:pPr>
            <a:r>
              <a:rPr lang="en-US" b="true" sz="3215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3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628683" y="7895507"/>
            <a:ext cx="10873830" cy="906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38"/>
              </a:lnSpc>
            </a:pPr>
            <a:r>
              <a:rPr lang="en-US" b="true" sz="1514" spc="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Espac</a:t>
            </a:r>
            <a:r>
              <a:rPr lang="en-US" b="true" sz="1514" spc="13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ios más seguros, clientes más satisfechos y un valor añadido real que aumenta reputación, confianza y oportunidad comercial.</a:t>
            </a:r>
          </a:p>
          <a:p>
            <a:pPr algn="l" marL="0" indent="0" lvl="0">
              <a:lnSpc>
                <a:spcPts val="2438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2566903" y="7161447"/>
            <a:ext cx="4827216" cy="457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640"/>
              </a:lnSpc>
              <a:spcBef>
                <a:spcPct val="0"/>
              </a:spcBef>
            </a:pPr>
            <a:r>
              <a:rPr lang="en-US" b="true" sz="260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El resultado: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788068" y="3687694"/>
            <a:ext cx="894822" cy="89482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11603" y="5306416"/>
            <a:ext cx="894822" cy="89482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88068" y="6946807"/>
            <a:ext cx="894822" cy="89482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064727" y="4037629"/>
            <a:ext cx="341504" cy="262647"/>
          </a:xfrm>
          <a:custGeom>
            <a:avLst/>
            <a:gdLst/>
            <a:ahLst/>
            <a:cxnLst/>
            <a:rect r="r" b="b" t="t" l="l"/>
            <a:pathLst>
              <a:path h="262647" w="341504">
                <a:moveTo>
                  <a:pt x="0" y="0"/>
                </a:moveTo>
                <a:lnTo>
                  <a:pt x="341504" y="0"/>
                </a:lnTo>
                <a:lnTo>
                  <a:pt x="341504" y="262648"/>
                </a:lnTo>
                <a:lnTo>
                  <a:pt x="0" y="2626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50080" y="5538986"/>
            <a:ext cx="429682" cy="429682"/>
          </a:xfrm>
          <a:custGeom>
            <a:avLst/>
            <a:gdLst/>
            <a:ahLst/>
            <a:cxnLst/>
            <a:rect r="r" b="b" t="t" l="l"/>
            <a:pathLst>
              <a:path h="429682" w="429682">
                <a:moveTo>
                  <a:pt x="0" y="0"/>
                </a:moveTo>
                <a:lnTo>
                  <a:pt x="429682" y="0"/>
                </a:lnTo>
                <a:lnTo>
                  <a:pt x="429682" y="429681"/>
                </a:lnTo>
                <a:lnTo>
                  <a:pt x="0" y="429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064727" y="7287088"/>
            <a:ext cx="378385" cy="321971"/>
          </a:xfrm>
          <a:custGeom>
            <a:avLst/>
            <a:gdLst/>
            <a:ahLst/>
            <a:cxnLst/>
            <a:rect r="r" b="b" t="t" l="l"/>
            <a:pathLst>
              <a:path h="321971" w="378385">
                <a:moveTo>
                  <a:pt x="0" y="0"/>
                </a:moveTo>
                <a:lnTo>
                  <a:pt x="378385" y="0"/>
                </a:lnTo>
                <a:lnTo>
                  <a:pt x="378385" y="321971"/>
                </a:lnTo>
                <a:lnTo>
                  <a:pt x="0" y="321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88898" y="1745382"/>
            <a:ext cx="6708136" cy="6796236"/>
          </a:xfrm>
          <a:custGeom>
            <a:avLst/>
            <a:gdLst/>
            <a:ahLst/>
            <a:cxnLst/>
            <a:rect r="r" b="b" t="t" l="l"/>
            <a:pathLst>
              <a:path h="6796236" w="6708136">
                <a:moveTo>
                  <a:pt x="0" y="0"/>
                </a:moveTo>
                <a:lnTo>
                  <a:pt x="6708136" y="0"/>
                </a:lnTo>
                <a:lnTo>
                  <a:pt x="67081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9469780" y="1968384"/>
            <a:ext cx="6654104" cy="992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93"/>
              </a:lnSpc>
              <a:spcBef>
                <a:spcPct val="0"/>
              </a:spcBef>
            </a:pPr>
            <a:r>
              <a:rPr lang="en-US" b="true" sz="5841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CONTACTOS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904796" y="5886913"/>
            <a:ext cx="5494306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10" tooltip="https://dogcenter.nuevaescociateam.com"/>
              </a:rPr>
              <a:t>www.dogcenter.nuevaescociateam.com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71603" y="5306416"/>
            <a:ext cx="3650458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b="true" sz="24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Sitio web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904796" y="4268191"/>
            <a:ext cx="5246314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dogcenter@nuevaescociateam.com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904796" y="3685204"/>
            <a:ext cx="3784071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b="true" sz="24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Correo electrónico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860173" y="7527304"/>
            <a:ext cx="3784071" cy="31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@nuevaescociateam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860173" y="6934663"/>
            <a:ext cx="3784071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880"/>
              </a:lnSpc>
              <a:spcBef>
                <a:spcPct val="0"/>
              </a:spcBef>
            </a:pPr>
            <a:r>
              <a:rPr lang="en-US" b="true" sz="2400" u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Redes sociales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11" t="-12517" r="-5631" b="-62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80274" y="-573674"/>
            <a:ext cx="9646961" cy="4925965"/>
          </a:xfrm>
          <a:custGeom>
            <a:avLst/>
            <a:gdLst/>
            <a:ahLst/>
            <a:cxnLst/>
            <a:rect r="r" b="b" t="t" l="l"/>
            <a:pathLst>
              <a:path h="4925965" w="9646961">
                <a:moveTo>
                  <a:pt x="0" y="0"/>
                </a:moveTo>
                <a:lnTo>
                  <a:pt x="9646961" y="0"/>
                </a:lnTo>
                <a:lnTo>
                  <a:pt x="9646961" y="4925965"/>
                </a:lnTo>
                <a:lnTo>
                  <a:pt x="0" y="4925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 l="-14574" t="0" r="-19028" b="-74431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22256" y="2940460"/>
            <a:ext cx="14043488" cy="3895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38"/>
              </a:lnSpc>
              <a:spcBef>
                <a:spcPct val="0"/>
              </a:spcBef>
            </a:pPr>
            <a:r>
              <a:rPr lang="en-US" b="true" sz="14394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MUCHAS GRACIAS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6646071" y="4352291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765088" y="3385776"/>
            <a:ext cx="12268842" cy="6901224"/>
          </a:xfrm>
          <a:custGeom>
            <a:avLst/>
            <a:gdLst/>
            <a:ahLst/>
            <a:cxnLst/>
            <a:rect r="r" b="b" t="t" l="l"/>
            <a:pathLst>
              <a:path h="6901224" w="12268842">
                <a:moveTo>
                  <a:pt x="0" y="0"/>
                </a:moveTo>
                <a:lnTo>
                  <a:pt x="12268842" y="0"/>
                </a:lnTo>
                <a:lnTo>
                  <a:pt x="12268842" y="6901224"/>
                </a:lnTo>
                <a:lnTo>
                  <a:pt x="0" y="6901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331188" y="7340997"/>
            <a:ext cx="9625624" cy="1568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400"/>
              </a:lnSpc>
              <a:spcBef>
                <a:spcPct val="0"/>
              </a:spcBef>
            </a:pPr>
            <a:r>
              <a:rPr lang="en-US" sz="10000" spc="-240">
                <a:solidFill>
                  <a:srgbClr val="FFFFFF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Por su atención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511" t="-12517" r="-5631" b="-625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67118" y="3335416"/>
            <a:ext cx="3953765" cy="109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3"/>
              </a:lnSpc>
            </a:pPr>
            <a:r>
              <a:rPr lang="en-US" b="true" sz="4052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CREST</a:t>
            </a:r>
          </a:p>
          <a:p>
            <a:pPr algn="ctr" marL="0" indent="0" lvl="0">
              <a:lnSpc>
                <a:spcPts val="4093"/>
              </a:lnSpc>
              <a:spcBef>
                <a:spcPct val="0"/>
              </a:spcBef>
            </a:pPr>
            <a:r>
              <a:rPr lang="en-US" b="true" sz="4052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CERTIFIED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3944183" y="5345645"/>
            <a:ext cx="10600789" cy="7825310"/>
          </a:xfrm>
          <a:custGeom>
            <a:avLst/>
            <a:gdLst/>
            <a:ahLst/>
            <a:cxnLst/>
            <a:rect r="r" b="b" t="t" l="l"/>
            <a:pathLst>
              <a:path h="7825310" w="10600789">
                <a:moveTo>
                  <a:pt x="0" y="0"/>
                </a:moveTo>
                <a:lnTo>
                  <a:pt x="10600789" y="0"/>
                </a:lnTo>
                <a:lnTo>
                  <a:pt x="10600789" y="7825310"/>
                </a:lnTo>
                <a:lnTo>
                  <a:pt x="0" y="7825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07498" y="2870718"/>
            <a:ext cx="2273005" cy="358807"/>
          </a:xfrm>
          <a:custGeom>
            <a:avLst/>
            <a:gdLst/>
            <a:ahLst/>
            <a:cxnLst/>
            <a:rect r="r" b="b" t="t" l="l"/>
            <a:pathLst>
              <a:path h="358807" w="2273005">
                <a:moveTo>
                  <a:pt x="0" y="0"/>
                </a:moveTo>
                <a:lnTo>
                  <a:pt x="2273004" y="0"/>
                </a:lnTo>
                <a:lnTo>
                  <a:pt x="2273004" y="358807"/>
                </a:lnTo>
                <a:lnTo>
                  <a:pt x="0" y="358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802" t="-677496" r="-31802" b="-3357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50993" y="-559280"/>
            <a:ext cx="3769889" cy="4422451"/>
          </a:xfrm>
          <a:custGeom>
            <a:avLst/>
            <a:gdLst/>
            <a:ahLst/>
            <a:cxnLst/>
            <a:rect r="r" b="b" t="t" l="l"/>
            <a:pathLst>
              <a:path h="4422451" w="3769889">
                <a:moveTo>
                  <a:pt x="0" y="0"/>
                </a:moveTo>
                <a:lnTo>
                  <a:pt x="3769889" y="0"/>
                </a:lnTo>
                <a:lnTo>
                  <a:pt x="3769889" y="4422451"/>
                </a:lnTo>
                <a:lnTo>
                  <a:pt x="0" y="44224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786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44711" y="4569219"/>
            <a:ext cx="5798579" cy="275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22"/>
              </a:lnSpc>
            </a:pPr>
            <a:r>
              <a:rPr lang="en-US" sz="16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by Nueva Escocia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88904" y="5905222"/>
            <a:ext cx="9310192" cy="1093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93"/>
              </a:lnSpc>
              <a:spcBef>
                <a:spcPct val="0"/>
              </a:spcBef>
            </a:pPr>
            <a:r>
              <a:rPr lang="en-US" b="true" sz="4052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LA CERTIFICACIÓN PROFESIONAL DE ESPACIOS PET-FRIENDLY PREMIUM.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90854" y="8037057"/>
            <a:ext cx="12290168" cy="357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05"/>
              </a:lnSpc>
              <a:spcBef>
                <a:spcPct val="0"/>
              </a:spcBef>
            </a:pPr>
            <a:r>
              <a:rPr lang="en-US" b="true" sz="248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“SOLUCIONES AVANZADAS EN BIENESTAR CANINO APLICADO A ESPACIOS.”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97929" y="2709877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95570" y="580861"/>
            <a:ext cx="3446708" cy="2297805"/>
          </a:xfrm>
          <a:custGeom>
            <a:avLst/>
            <a:gdLst/>
            <a:ahLst/>
            <a:cxnLst/>
            <a:rect r="r" b="b" t="t" l="l"/>
            <a:pathLst>
              <a:path h="2297805" w="3446708">
                <a:moveTo>
                  <a:pt x="0" y="0"/>
                </a:moveTo>
                <a:lnTo>
                  <a:pt x="3446708" y="0"/>
                </a:lnTo>
                <a:lnTo>
                  <a:pt x="3446708" y="2297805"/>
                </a:lnTo>
                <a:lnTo>
                  <a:pt x="0" y="2297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08362" y="4777218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Introducción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308362" y="610905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donde viene DogCenter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01621" y="4516500"/>
            <a:ext cx="3034606" cy="521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Qué es DogCenter Crest Certified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01621" y="610905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Una historia curiosa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404243" y="610905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Objetivos del proyecto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91754" y="4631299"/>
            <a:ext cx="517247" cy="53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91754" y="5963140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39139" y="4631299"/>
            <a:ext cx="517247" cy="53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39139" y="5963140"/>
            <a:ext cx="517247" cy="53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5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73885" y="4777218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Historia de la empresa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689484" y="4631299"/>
            <a:ext cx="517247" cy="53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89484" y="5963140"/>
            <a:ext cx="517247" cy="530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26456" y="2954322"/>
            <a:ext cx="5460288" cy="781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79"/>
              </a:lnSpc>
              <a:spcBef>
                <a:spcPct val="0"/>
              </a:spcBef>
            </a:pPr>
            <a:r>
              <a:rPr lang="en-US" b="true" sz="4816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CONTENIDOS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38720" y="746638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Equipo del proyecto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31979" y="746638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Entendiendo el Contexto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622113" y="7320470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69497" y="7320470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404243" y="7466389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Propuestas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719842" y="7320470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9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308362" y="8765372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Resumen ejecutivo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801621" y="8765372"/>
            <a:ext cx="303460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Garantias y compromisos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04243" y="8765372"/>
            <a:ext cx="3871446" cy="260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90"/>
              </a:lnSpc>
              <a:spcBef>
                <a:spcPct val="0"/>
              </a:spcBef>
            </a:pPr>
            <a:r>
              <a:rPr lang="en-US" b="true" sz="149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¿Por que DogCenter Crest Certified?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91754" y="8619454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139139" y="8619454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689484" y="8619454"/>
            <a:ext cx="517247" cy="53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28"/>
              </a:lnSpc>
              <a:spcBef>
                <a:spcPct val="0"/>
              </a:spcBef>
            </a:pPr>
            <a:r>
              <a:rPr lang="en-US" b="true" sz="3843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12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87" t="-4509" r="-9855" b="-178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79404" y="5549627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3" y="0"/>
                </a:lnTo>
                <a:lnTo>
                  <a:pt x="13292143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664049" y="5568426"/>
            <a:ext cx="2959901" cy="4358660"/>
          </a:xfrm>
          <a:custGeom>
            <a:avLst/>
            <a:gdLst/>
            <a:ahLst/>
            <a:cxnLst/>
            <a:rect r="r" b="b" t="t" l="l"/>
            <a:pathLst>
              <a:path h="4358660" w="2959901">
                <a:moveTo>
                  <a:pt x="0" y="0"/>
                </a:moveTo>
                <a:lnTo>
                  <a:pt x="2959902" y="0"/>
                </a:lnTo>
                <a:lnTo>
                  <a:pt x="2959902" y="4358660"/>
                </a:lnTo>
                <a:lnTo>
                  <a:pt x="0" y="4358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20885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5228" y="2023847"/>
            <a:ext cx="9617545" cy="992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93"/>
              </a:lnSpc>
            </a:pPr>
            <a:r>
              <a:rPr lang="en-US" b="true" sz="584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INTRODUCCIÓN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34123" y="3567539"/>
            <a:ext cx="10219753" cy="20008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219"/>
              </a:lnSpc>
            </a:pPr>
            <a:r>
              <a:rPr lang="en-US" b="true" sz="1999" spc="1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</a:t>
            </a: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ogCenter Crest Certified es el estándar profesional que evalúa, mejora y certifica espacios para garantizar una convivencia segura entre humanos y perros. Nuestro enfoque combina análisis espacial, etología aplicada y diseño de flujos para reducir estrés, minimizar conflictos y elevar la experiencia del usuario.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146914" y="2371776"/>
            <a:ext cx="1150888" cy="1026897"/>
            <a:chOff x="0" y="0"/>
            <a:chExt cx="303114" cy="2704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3114" cy="270459"/>
            </a:xfrm>
            <a:custGeom>
              <a:avLst/>
              <a:gdLst/>
              <a:ahLst/>
              <a:cxnLst/>
              <a:rect r="r" b="b" t="t" l="l"/>
              <a:pathLst>
                <a:path h="270459" w="303114">
                  <a:moveTo>
                    <a:pt x="0" y="0"/>
                  </a:moveTo>
                  <a:lnTo>
                    <a:pt x="303114" y="0"/>
                  </a:lnTo>
                  <a:lnTo>
                    <a:pt x="303114" y="270459"/>
                  </a:lnTo>
                  <a:lnTo>
                    <a:pt x="0" y="270459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303114" cy="270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146914" y="4342396"/>
            <a:ext cx="1150888" cy="1026897"/>
            <a:chOff x="0" y="0"/>
            <a:chExt cx="303114" cy="27045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3114" cy="270459"/>
            </a:xfrm>
            <a:custGeom>
              <a:avLst/>
              <a:gdLst/>
              <a:ahLst/>
              <a:cxnLst/>
              <a:rect r="r" b="b" t="t" l="l"/>
              <a:pathLst>
                <a:path h="270459" w="303114">
                  <a:moveTo>
                    <a:pt x="0" y="0"/>
                  </a:moveTo>
                  <a:lnTo>
                    <a:pt x="303114" y="0"/>
                  </a:lnTo>
                  <a:lnTo>
                    <a:pt x="303114" y="270459"/>
                  </a:lnTo>
                  <a:lnTo>
                    <a:pt x="0" y="270459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0"/>
              <a:ext cx="303114" cy="270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9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146914" y="6312268"/>
            <a:ext cx="1150888" cy="1026897"/>
            <a:chOff x="0" y="0"/>
            <a:chExt cx="303114" cy="27045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03114" cy="270459"/>
            </a:xfrm>
            <a:custGeom>
              <a:avLst/>
              <a:gdLst/>
              <a:ahLst/>
              <a:cxnLst/>
              <a:rect r="r" b="b" t="t" l="l"/>
              <a:pathLst>
                <a:path h="270459" w="303114">
                  <a:moveTo>
                    <a:pt x="0" y="0"/>
                  </a:moveTo>
                  <a:lnTo>
                    <a:pt x="303114" y="0"/>
                  </a:lnTo>
                  <a:lnTo>
                    <a:pt x="303114" y="270459"/>
                  </a:lnTo>
                  <a:lnTo>
                    <a:pt x="0" y="270459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303114" cy="2704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19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7350768" y="2513635"/>
            <a:ext cx="743179" cy="743179"/>
          </a:xfrm>
          <a:custGeom>
            <a:avLst/>
            <a:gdLst/>
            <a:ahLst/>
            <a:cxnLst/>
            <a:rect r="r" b="b" t="t" l="l"/>
            <a:pathLst>
              <a:path h="743179" w="743179">
                <a:moveTo>
                  <a:pt x="0" y="0"/>
                </a:moveTo>
                <a:lnTo>
                  <a:pt x="743179" y="0"/>
                </a:lnTo>
                <a:lnTo>
                  <a:pt x="743179" y="743179"/>
                </a:lnTo>
                <a:lnTo>
                  <a:pt x="0" y="7431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350768" y="4538304"/>
            <a:ext cx="743179" cy="635080"/>
          </a:xfrm>
          <a:custGeom>
            <a:avLst/>
            <a:gdLst/>
            <a:ahLst/>
            <a:cxnLst/>
            <a:rect r="r" b="b" t="t" l="l"/>
            <a:pathLst>
              <a:path h="635080" w="743179">
                <a:moveTo>
                  <a:pt x="0" y="0"/>
                </a:moveTo>
                <a:lnTo>
                  <a:pt x="743179" y="0"/>
                </a:lnTo>
                <a:lnTo>
                  <a:pt x="743179" y="635081"/>
                </a:lnTo>
                <a:lnTo>
                  <a:pt x="0" y="6350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386300" y="6453822"/>
            <a:ext cx="672115" cy="743789"/>
          </a:xfrm>
          <a:custGeom>
            <a:avLst/>
            <a:gdLst/>
            <a:ahLst/>
            <a:cxnLst/>
            <a:rect r="r" b="b" t="t" l="l"/>
            <a:pathLst>
              <a:path h="743789" w="672115">
                <a:moveTo>
                  <a:pt x="0" y="0"/>
                </a:moveTo>
                <a:lnTo>
                  <a:pt x="672115" y="0"/>
                </a:lnTo>
                <a:lnTo>
                  <a:pt x="672115" y="743789"/>
                </a:lnTo>
                <a:lnTo>
                  <a:pt x="0" y="743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5905842" y="4855845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7128" y="2758629"/>
            <a:ext cx="4769741" cy="4769741"/>
          </a:xfrm>
          <a:custGeom>
            <a:avLst/>
            <a:gdLst/>
            <a:ahLst/>
            <a:cxnLst/>
            <a:rect r="r" b="b" t="t" l="l"/>
            <a:pathLst>
              <a:path h="4769741" w="4769741">
                <a:moveTo>
                  <a:pt x="0" y="0"/>
                </a:moveTo>
                <a:lnTo>
                  <a:pt x="4769741" y="0"/>
                </a:lnTo>
                <a:lnTo>
                  <a:pt x="4769741" y="4769742"/>
                </a:lnTo>
                <a:lnTo>
                  <a:pt x="0" y="47697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817926" y="2225693"/>
            <a:ext cx="6918468" cy="1268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</a:t>
            </a: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ogCenter Crest Certified es un sello oficial de calidad, diseñado para evaluar, transformar y certificar espacios que deseen ofrecer una experiencia realmente profesional, segura y enriquecedora para perros y sus acompañantes.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817926" y="4192905"/>
            <a:ext cx="6918468" cy="1268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</a:t>
            </a: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 es un simple “pet friendly”:</a:t>
            </a:r>
          </a:p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Es el estándar más completo y exigente del sector, alineado con criterios de bienestar animal, seguridad, experiencia de usuario y sostenibilidad.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17926" y="6322077"/>
            <a:ext cx="6918468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</a:t>
            </a: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sello certifica a: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Hoteles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Campings y resorts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Locales comerciales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Centros recreativos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Barcos y embarcaciones</a:t>
            </a:r>
          </a:p>
          <a:p>
            <a:pPr algn="l" marL="388622" indent="-194311" lvl="1">
              <a:lnSpc>
                <a:spcPts val="2520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Zonas públicas y privadas</a:t>
            </a:r>
          </a:p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 objetivo es elevar la calidad de la experiencia dog-friendly y garantizar un servicio premium, responsable y rentable para los espacios.</a:t>
            </a:r>
          </a:p>
          <a:p>
            <a:pPr algn="l" marL="0" indent="0" lvl="0">
              <a:lnSpc>
                <a:spcPts val="2520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4583345" y="768866"/>
            <a:ext cx="9121310" cy="651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919"/>
              </a:lnSpc>
              <a:spcBef>
                <a:spcPct val="0"/>
              </a:spcBef>
            </a:pPr>
            <a:r>
              <a:rPr lang="en-US" b="true" sz="3784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QUÉ ES D</a:t>
            </a:r>
            <a:r>
              <a:rPr lang="en-US" b="true" sz="3784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OGCENTER CREST CERTIFIED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5444" t="0" r="-21110" b="-36555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4934615" y="3560584"/>
            <a:ext cx="2227922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sp>
        <p:nvSpPr>
          <p:cNvPr name="AutoShape 4" id="4"/>
          <p:cNvSpPr/>
          <p:nvPr/>
        </p:nvSpPr>
        <p:spPr>
          <a:xfrm>
            <a:off x="11297401" y="3560584"/>
            <a:ext cx="2054541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sp>
        <p:nvSpPr>
          <p:cNvPr name="AutoShape 5" id="5"/>
          <p:cNvSpPr/>
          <p:nvPr/>
        </p:nvSpPr>
        <p:spPr>
          <a:xfrm flipV="true">
            <a:off x="1292072" y="3803883"/>
            <a:ext cx="14613276" cy="1647192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triangle" len="med" w="lg"/>
            <a:tailEnd type="diamond" len="lg" w="lg"/>
          </a:ln>
        </p:spPr>
      </p:sp>
      <p:sp>
        <p:nvSpPr>
          <p:cNvPr name="AutoShape 6" id="6"/>
          <p:cNvSpPr/>
          <p:nvPr/>
        </p:nvSpPr>
        <p:spPr>
          <a:xfrm flipV="true">
            <a:off x="1292072" y="6562541"/>
            <a:ext cx="14517682" cy="1468693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triangle" len="med" w="lg"/>
            <a:tailEnd type="diamond" len="lg" w="lg"/>
          </a:ln>
        </p:spPr>
      </p:sp>
      <p:sp>
        <p:nvSpPr>
          <p:cNvPr name="AutoShape 7" id="7"/>
          <p:cNvSpPr/>
          <p:nvPr/>
        </p:nvSpPr>
        <p:spPr>
          <a:xfrm>
            <a:off x="11297401" y="6126456"/>
            <a:ext cx="2054541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sp>
        <p:nvSpPr>
          <p:cNvPr name="AutoShape 8" id="8"/>
          <p:cNvSpPr/>
          <p:nvPr/>
        </p:nvSpPr>
        <p:spPr>
          <a:xfrm>
            <a:off x="4934615" y="6112168"/>
            <a:ext cx="2227922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sp>
        <p:nvSpPr>
          <p:cNvPr name="AutoShape 9" id="9"/>
          <p:cNvSpPr/>
          <p:nvPr/>
        </p:nvSpPr>
        <p:spPr>
          <a:xfrm>
            <a:off x="4934615" y="8709317"/>
            <a:ext cx="2227922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sp>
        <p:nvSpPr>
          <p:cNvPr name="AutoShape 10" id="10"/>
          <p:cNvSpPr/>
          <p:nvPr/>
        </p:nvSpPr>
        <p:spPr>
          <a:xfrm>
            <a:off x="11297401" y="8747277"/>
            <a:ext cx="2054541" cy="0"/>
          </a:xfrm>
          <a:prstGeom prst="line">
            <a:avLst/>
          </a:prstGeom>
          <a:ln cap="flat" w="28575">
            <a:solidFill>
              <a:srgbClr val="E17316"/>
            </a:solidFill>
            <a:prstDash val="solid"/>
            <a:headEnd type="diamond" len="lg" w="lg"/>
            <a:tailEnd type="triangle" len="med" w="lg"/>
          </a:ln>
        </p:spPr>
      </p:sp>
      <p:grpSp>
        <p:nvGrpSpPr>
          <p:cNvPr name="Group 11" id="11"/>
          <p:cNvGrpSpPr/>
          <p:nvPr/>
        </p:nvGrpSpPr>
        <p:grpSpPr>
          <a:xfrm rot="-5400000">
            <a:off x="597179" y="3301086"/>
            <a:ext cx="1382039" cy="518996"/>
            <a:chOff x="0" y="0"/>
            <a:chExt cx="366238" cy="13753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2004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-5400000">
            <a:off x="6981183" y="5852670"/>
            <a:ext cx="1382039" cy="518996"/>
            <a:chOff x="0" y="0"/>
            <a:chExt cx="366238" cy="13753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2017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-5400000">
            <a:off x="601052" y="8462755"/>
            <a:ext cx="1382039" cy="518996"/>
            <a:chOff x="0" y="0"/>
            <a:chExt cx="366238" cy="13753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2020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-5400000">
            <a:off x="13213971" y="8471190"/>
            <a:ext cx="1382039" cy="518996"/>
            <a:chOff x="0" y="0"/>
            <a:chExt cx="366238" cy="13753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2025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-5400000">
            <a:off x="6974984" y="3301086"/>
            <a:ext cx="1382039" cy="518996"/>
            <a:chOff x="0" y="0"/>
            <a:chExt cx="366238" cy="13753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0A58B2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2007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-5400000">
            <a:off x="601052" y="5882596"/>
            <a:ext cx="1382039" cy="518996"/>
            <a:chOff x="0" y="0"/>
            <a:chExt cx="366238" cy="13753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0A58B2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2015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-5400000">
            <a:off x="6981183" y="8457447"/>
            <a:ext cx="1382039" cy="518996"/>
            <a:chOff x="0" y="0"/>
            <a:chExt cx="366238" cy="137533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0A58B2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2024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-5400000">
            <a:off x="13213971" y="5882596"/>
            <a:ext cx="1382039" cy="518996"/>
            <a:chOff x="0" y="0"/>
            <a:chExt cx="366238" cy="13753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66238" cy="137533"/>
            </a:xfrm>
            <a:custGeom>
              <a:avLst/>
              <a:gdLst/>
              <a:ahLst/>
              <a:cxnLst/>
              <a:rect r="r" b="b" t="t" l="l"/>
              <a:pathLst>
                <a:path h="137533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3"/>
                  </a:lnTo>
                  <a:lnTo>
                    <a:pt x="0" y="137533"/>
                  </a:lnTo>
                  <a:close/>
                </a:path>
              </a:pathLst>
            </a:custGeom>
            <a:solidFill>
              <a:srgbClr val="0A58B2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57150"/>
              <a:ext cx="366238" cy="80383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2018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-5400000">
            <a:off x="13213977" y="3301079"/>
            <a:ext cx="1382039" cy="519009"/>
            <a:chOff x="0" y="0"/>
            <a:chExt cx="366238" cy="13753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66238" cy="137537"/>
            </a:xfrm>
            <a:custGeom>
              <a:avLst/>
              <a:gdLst/>
              <a:ahLst/>
              <a:cxnLst/>
              <a:rect r="r" b="b" t="t" l="l"/>
              <a:pathLst>
                <a:path h="137537" w="366238">
                  <a:moveTo>
                    <a:pt x="0" y="0"/>
                  </a:moveTo>
                  <a:lnTo>
                    <a:pt x="366238" y="0"/>
                  </a:lnTo>
                  <a:lnTo>
                    <a:pt x="366238" y="137537"/>
                  </a:lnTo>
                  <a:lnTo>
                    <a:pt x="0" y="137537"/>
                  </a:lnTo>
                  <a:close/>
                </a:path>
              </a:pathLst>
            </a:custGeom>
            <a:solidFill>
              <a:srgbClr val="E17316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57150"/>
              <a:ext cx="366238" cy="80387"/>
            </a:xfrm>
            <a:prstGeom prst="rect">
              <a:avLst/>
            </a:prstGeom>
          </p:spPr>
          <p:txBody>
            <a:bodyPr anchor="ctr" rtlCol="false" tIns="25400" lIns="25400" bIns="25400" rIns="25400"/>
            <a:lstStyle/>
            <a:p>
              <a:pPr algn="ctr">
                <a:lnSpc>
                  <a:spcPts val="2327"/>
                </a:lnSpc>
              </a:pPr>
              <a:r>
                <a:rPr lang="en-US" b="true" sz="2399" spc="7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2012</a:t>
              </a: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8162041" y="5448942"/>
            <a:ext cx="2730531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Equipo Nacional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141264" y="5790317"/>
            <a:ext cx="2730531" cy="88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Formamos parte del euipo nacional Español en Campeonato del Mundo WUSV Universal Sieger celebrado en Austria.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806464" y="2802890"/>
            <a:ext cx="2703906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 funda la empresa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806464" y="3141197"/>
            <a:ext cx="2696100" cy="88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Nace Nueva Escocia como club de adiestramiento dedicado a la formación de perros y guías a la utilidad y servicio.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183577" y="2802890"/>
            <a:ext cx="2731910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Reconocimiento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183577" y="3141197"/>
            <a:ext cx="2731910" cy="662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Logramos reconocimiento de las dos grandes federaciones mundiales, la FCI y la WUSV.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806464" y="5525747"/>
            <a:ext cx="2753446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Directivos Nacionales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757611" y="5899855"/>
            <a:ext cx="2744954" cy="662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Formamos parte de la Junta Directiva Nacional del Real CEPPA y creamos La Vocalía de Juventud.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566472" y="2802890"/>
            <a:ext cx="2677753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Habilitación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566472" y="3141197"/>
            <a:ext cx="2677753" cy="662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Logramos habilitación del Ministerio del interior para la formación de guías de las FF.SS.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4544243" y="5393159"/>
            <a:ext cx="2699981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Eventos Nacionales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4459763" y="5899855"/>
            <a:ext cx="2699981" cy="662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Creamos el reglamento CNU del Real CEPPA, convirtiendose en uno de los mayores eventos nacionales.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779839" y="7976020"/>
            <a:ext cx="3703228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Reconocimiento Internacional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779839" y="8320871"/>
            <a:ext cx="2730531" cy="88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sz="1100" spc="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Entramos a formar parte del equipo del Dr. Helmut Reiser implantando su filosofia de trabajo en España para perros de utilidad.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8162041" y="7976020"/>
            <a:ext cx="2753446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Nace DogCenter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8162041" y="8320871"/>
            <a:ext cx="2744768" cy="1100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b="true" sz="1100" spc="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r>
              <a:rPr lang="en-US" b="true" sz="1100" spc="9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 crea DogCenter como proyecto especializado en educación y comportamiento canino, complementando la visión de Nueva Escocia.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4544243" y="7976020"/>
            <a:ext cx="2699981" cy="303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2"/>
              </a:lnSpc>
              <a:spcBef>
                <a:spcPct val="0"/>
              </a:spcBef>
            </a:pPr>
            <a:r>
              <a:rPr lang="en-US" b="true" sz="1800" strike="noStrike" u="non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Alcance global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4544243" y="8320871"/>
            <a:ext cx="2699981" cy="88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727"/>
              </a:lnSpc>
              <a:spcBef>
                <a:spcPct val="0"/>
              </a:spcBef>
            </a:pPr>
            <a:r>
              <a:rPr lang="en-US" b="true" sz="1100" spc="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</a:t>
            </a:r>
            <a:r>
              <a:rPr lang="en-US" b="true" sz="1100" spc="9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ueva Escocia y DogCenter presentan la certificación profesional y la Implementación de protocolos de convivencia y seguridad canina.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6585424" y="575960"/>
            <a:ext cx="5117153" cy="567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35"/>
              </a:lnSpc>
              <a:spcBef>
                <a:spcPct val="0"/>
              </a:spcBef>
            </a:pPr>
            <a:r>
              <a:rPr lang="en-US" b="true" sz="316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Historia de la empresa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832825" y="1188777"/>
            <a:ext cx="6622349" cy="947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009"/>
              </a:lnSpc>
              <a:spcBef>
                <a:spcPct val="0"/>
              </a:spcBef>
            </a:pPr>
            <a:r>
              <a:rPr lang="en-US" b="true" sz="584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LÍNEA DE TIEMPO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07" r="0" b="-1270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224147" y="-4906009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3" y="0"/>
                </a:lnTo>
                <a:lnTo>
                  <a:pt x="13292143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646071" y="-5334685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2" y="0"/>
                </a:lnTo>
                <a:lnTo>
                  <a:pt x="13292142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684498"/>
            <a:ext cx="8150836" cy="1254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77"/>
              </a:lnSpc>
            </a:pPr>
            <a:r>
              <a:rPr lang="en-US" b="true" sz="375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UNA HISTORIA CURIOSA ANTES DE COMENZAR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0107" y="2456814"/>
            <a:ext cx="8072716" cy="6801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9"/>
              </a:lnSpc>
            </a:pPr>
            <a:r>
              <a:rPr lang="en-US" b="true" sz="1999" spc="1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</a:t>
            </a: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eva Escocia nació en 2004 de una elección valiente: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seguir un camino seguro o apostar por una ilusión.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Sin garantías, sin plan perfecto… solo la certeza de que se vive una vez y había un sueño que merecía intentarse.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 que empezó como una idea pequeña, casi improvisada, fue creciendo paso a paso.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Cada reto, cada aprendizaje y cada cliente confirmaban que aquello tenía sentido.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Y lo que un día fue una ilusión frágil terminó convirtiéndose en un referente en bienestar y convivencia canina.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 esa evolución nació DogCenter, y con el tiempo,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DogCenter Crest Certified,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el resultado de creer en un proyecto incluso antes de saber en qué se convertiría.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Una historia que demuestra que las decisiones valientes,</a:t>
            </a:r>
          </a:p>
          <a:p>
            <a:pPr algn="l" marL="0" indent="0" lvl="0">
              <a:lnSpc>
                <a:spcPts val="3219"/>
              </a:lnSpc>
            </a:pP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aunque nazcan pequeñas, pueden acabar dejando huella.</a:t>
            </a:r>
          </a:p>
          <a:p>
            <a:pPr algn="l" marL="0" indent="0" lvl="0">
              <a:lnSpc>
                <a:spcPts val="3219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9662027" y="1345219"/>
            <a:ext cx="7597273" cy="7596561"/>
            <a:chOff x="0" y="0"/>
            <a:chExt cx="10129697" cy="10128748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0" t="4" r="0" b="4"/>
            <a:stretch>
              <a:fillRect/>
            </a:stretch>
          </p:blipFill>
          <p:spPr>
            <a:xfrm flipH="false" flipV="false">
              <a:off x="0" y="0"/>
              <a:ext cx="10129697" cy="1012874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3519" t="0" r="-18822" b="-2234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793156"/>
            <a:ext cx="886697" cy="886697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845791" y="-643217"/>
            <a:ext cx="7340362" cy="11878822"/>
          </a:xfrm>
          <a:custGeom>
            <a:avLst/>
            <a:gdLst/>
            <a:ahLst/>
            <a:cxnLst/>
            <a:rect r="r" b="b" t="t" l="l"/>
            <a:pathLst>
              <a:path h="11878822" w="7340362">
                <a:moveTo>
                  <a:pt x="0" y="0"/>
                </a:moveTo>
                <a:lnTo>
                  <a:pt x="7340362" y="0"/>
                </a:lnTo>
                <a:lnTo>
                  <a:pt x="7340362" y="11878822"/>
                </a:lnTo>
                <a:lnTo>
                  <a:pt x="0" y="118788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 l="-61828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564685" y="6793156"/>
            <a:ext cx="886697" cy="88669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06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16178" y="7019469"/>
            <a:ext cx="311741" cy="434070"/>
          </a:xfrm>
          <a:custGeom>
            <a:avLst/>
            <a:gdLst/>
            <a:ahLst/>
            <a:cxnLst/>
            <a:rect r="r" b="b" t="t" l="l"/>
            <a:pathLst>
              <a:path h="434070" w="311741">
                <a:moveTo>
                  <a:pt x="0" y="0"/>
                </a:moveTo>
                <a:lnTo>
                  <a:pt x="311741" y="0"/>
                </a:lnTo>
                <a:lnTo>
                  <a:pt x="311741" y="434071"/>
                </a:lnTo>
                <a:lnTo>
                  <a:pt x="0" y="4340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5298173" y="6793156"/>
            <a:ext cx="886697" cy="88669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834158" y="6793156"/>
            <a:ext cx="886697" cy="88669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17316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006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5478278" y="6927052"/>
            <a:ext cx="526487" cy="526487"/>
          </a:xfrm>
          <a:custGeom>
            <a:avLst/>
            <a:gdLst/>
            <a:ahLst/>
            <a:cxnLst/>
            <a:rect r="r" b="b" t="t" l="l"/>
            <a:pathLst>
              <a:path h="526487" w="526487">
                <a:moveTo>
                  <a:pt x="0" y="0"/>
                </a:moveTo>
                <a:lnTo>
                  <a:pt x="526487" y="0"/>
                </a:lnTo>
                <a:lnTo>
                  <a:pt x="526487" y="526488"/>
                </a:lnTo>
                <a:lnTo>
                  <a:pt x="0" y="526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129334" y="-4515824"/>
            <a:ext cx="13292143" cy="9812018"/>
          </a:xfrm>
          <a:custGeom>
            <a:avLst/>
            <a:gdLst/>
            <a:ahLst/>
            <a:cxnLst/>
            <a:rect r="r" b="b" t="t" l="l"/>
            <a:pathLst>
              <a:path h="9812018" w="13292143">
                <a:moveTo>
                  <a:pt x="0" y="0"/>
                </a:moveTo>
                <a:lnTo>
                  <a:pt x="13292143" y="0"/>
                </a:lnTo>
                <a:lnTo>
                  <a:pt x="13292143" y="9812018"/>
                </a:lnTo>
                <a:lnTo>
                  <a:pt x="0" y="98120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039041" y="7084488"/>
            <a:ext cx="476931" cy="288940"/>
          </a:xfrm>
          <a:custGeom>
            <a:avLst/>
            <a:gdLst/>
            <a:ahLst/>
            <a:cxnLst/>
            <a:rect r="r" b="b" t="t" l="l"/>
            <a:pathLst>
              <a:path h="288940" w="476931">
                <a:moveTo>
                  <a:pt x="0" y="0"/>
                </a:moveTo>
                <a:lnTo>
                  <a:pt x="476931" y="0"/>
                </a:lnTo>
                <a:lnTo>
                  <a:pt x="476931" y="288940"/>
                </a:lnTo>
                <a:lnTo>
                  <a:pt x="0" y="2889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803512" y="7019469"/>
            <a:ext cx="409043" cy="446376"/>
          </a:xfrm>
          <a:custGeom>
            <a:avLst/>
            <a:gdLst/>
            <a:ahLst/>
            <a:cxnLst/>
            <a:rect r="r" b="b" t="t" l="l"/>
            <a:pathLst>
              <a:path h="446376" w="409043">
                <a:moveTo>
                  <a:pt x="0" y="0"/>
                </a:moveTo>
                <a:lnTo>
                  <a:pt x="409043" y="0"/>
                </a:lnTo>
                <a:lnTo>
                  <a:pt x="409043" y="446376"/>
                </a:lnTo>
                <a:lnTo>
                  <a:pt x="0" y="446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905373"/>
            <a:ext cx="7762760" cy="1954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593"/>
              </a:lnSpc>
              <a:spcBef>
                <a:spcPct val="0"/>
              </a:spcBef>
            </a:pPr>
            <a:r>
              <a:rPr lang="en-US" b="true" sz="5841" strike="noStrike" u="none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OBJETIVOS DEL PROYECTO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3391972"/>
            <a:ext cx="7762760" cy="2800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19"/>
              </a:lnSpc>
              <a:spcBef>
                <a:spcPct val="0"/>
              </a:spcBef>
            </a:pPr>
            <a:r>
              <a:rPr lang="en-US" b="true" sz="1999" spc="1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</a:t>
            </a:r>
            <a:r>
              <a:rPr lang="en-US" b="true" sz="1999" spc="17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estro objetivo es transformar espacios en entornos realmente preparados para perros y sus familias, garantizando seguridad, bienestar y una experiencia profesional que aporte valor tanto al cliente como al negocio. DogCenter Crest Certified nace para establecer un estándar claro, práctico y fácil de implementar.</a:t>
            </a:r>
          </a:p>
          <a:p>
            <a:pPr algn="l" marL="0" indent="0" lvl="0">
              <a:lnSpc>
                <a:spcPts val="3219"/>
              </a:lnSpc>
              <a:spcBef>
                <a:spcPct val="0"/>
              </a:spcBef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7918814"/>
            <a:ext cx="3425142" cy="1072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350" spc="12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</a:t>
            </a:r>
            <a:r>
              <a:rPr lang="en-US" b="true" sz="135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evar la calidad del servicio dog-friendly, ofreciendo a los espacios una guía profesional que asegure seguridad, higiene y bienestar real.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9564685" y="7918814"/>
            <a:ext cx="3425142" cy="804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350" spc="12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</a:t>
            </a:r>
            <a:r>
              <a:rPr lang="en-US" b="true" sz="135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ormar y capacitar al personal en protocolos, convivencia, atención al cliente y manejo seguro de perros.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98173" y="7918814"/>
            <a:ext cx="3425142" cy="1072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350" spc="12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</a:t>
            </a:r>
            <a:r>
              <a:rPr lang="en-US" b="true" sz="135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rear zonas DogCenter funcionales que mejoren la experiencia del cliente, optimicen flujos y reduzcan incidentes.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34158" y="7918814"/>
            <a:ext cx="3425142" cy="804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121"/>
              </a:lnSpc>
              <a:spcBef>
                <a:spcPct val="0"/>
              </a:spcBef>
            </a:pPr>
            <a:r>
              <a:rPr lang="en-US" b="true" sz="1350" spc="12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</a:t>
            </a:r>
            <a:r>
              <a:rPr lang="en-US" b="true" sz="1350" spc="12" strike="noStrike" u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ortar un sello de certificación fiable, que diferencie al espacio, aumente su atractivo y mejore su reputación.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DAG5zRL6vQ0</dc:identifier>
  <dcterms:modified xsi:type="dcterms:W3CDTF">2011-08-01T06:04:30Z</dcterms:modified>
  <cp:revision>1</cp:revision>
  <dc:title>Presentación de Negocios Propuesta de Proyecto Digital Profesional Corporativo Azul y Naranja</dc:title>
</cp:coreProperties>
</file>