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Canva Sans Bold" charset="1" panose="020B0803030501040103"/>
      <p:regular r:id="rId25"/>
    </p:embeddedFont>
    <p:embeddedFont>
      <p:font typeface="Canva Sans" charset="1" panose="020B0503030501040103"/>
      <p:regular r:id="rId26"/>
    </p:embeddedFont>
    <p:embeddedFont>
      <p:font typeface="Canva Sans Italics" charset="1" panose="020B0503030501040103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z-twist.com" TargetMode="External" Type="http://schemas.openxmlformats.org/officeDocument/2006/relationships/hyperlink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z-twist.com" TargetMode="External" Type="http://schemas.openxmlformats.org/officeDocument/2006/relationships/hyperlink"/><Relationship Id="rId3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z-twist.com" TargetMode="External" Type="http://schemas.openxmlformats.org/officeDocument/2006/relationships/hyperlink"/><Relationship Id="rId3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z-twist.com" TargetMode="External" Type="http://schemas.openxmlformats.org/officeDocument/2006/relationships/hyperlink"/><Relationship Id="rId3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lgbtjobs.co.uk" TargetMode="External" Type="http://schemas.openxmlformats.org/officeDocument/2006/relationships/hyperlink"/><Relationship Id="rId3" Target="https://z-twist.com" TargetMode="External" Type="http://schemas.openxmlformats.org/officeDocument/2006/relationships/hyperlink"/><Relationship Id="rId4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z-twist.com" TargetMode="External" Type="http://schemas.openxmlformats.org/officeDocument/2006/relationships/hyperlink"/><Relationship Id="rId3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z-twist.com" TargetMode="External" Type="http://schemas.openxmlformats.org/officeDocument/2006/relationships/hyperlink"/><Relationship Id="rId3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z-twist.com" TargetMode="External" Type="http://schemas.openxmlformats.org/officeDocument/2006/relationships/hyperlink"/><Relationship Id="rId3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z-twist.com" TargetMode="External" Type="http://schemas.openxmlformats.org/officeDocument/2006/relationships/hyperlink"/><Relationship Id="rId3" Target="../media/image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https://z-twist.com" TargetMode="External" Type="http://schemas.openxmlformats.org/officeDocument/2006/relationships/hyperlink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z-twist.com" TargetMode="External" Type="http://schemas.openxmlformats.org/officeDocument/2006/relationships/hyperlink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https://z-twist.com" TargetMode="External" Type="http://schemas.openxmlformats.org/officeDocument/2006/relationships/hyperlink"/><Relationship Id="rId4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https://z-twist.com" TargetMode="External" Type="http://schemas.openxmlformats.org/officeDocument/2006/relationships/hyperlink"/><Relationship Id="rId4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https://z-twist.com" TargetMode="External" Type="http://schemas.openxmlformats.org/officeDocument/2006/relationships/hyperlink"/><Relationship Id="rId4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z-twist.com" TargetMode="External" Type="http://schemas.openxmlformats.org/officeDocument/2006/relationships/hyperlink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z-twist.com" TargetMode="External" Type="http://schemas.openxmlformats.org/officeDocument/2006/relationships/hyperlink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z-twist.com" TargetMode="External" Type="http://schemas.openxmlformats.org/officeDocument/2006/relationships/hyperlink"/><Relationship Id="rId3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inclusiveemployers.co.uk/diversity-calendar/" TargetMode="External" Type="http://schemas.openxmlformats.org/officeDocument/2006/relationships/hyperlink"/><Relationship Id="rId3" Target="https://www.youtube.com/watch?v=dLAi78hluFc" TargetMode="External" Type="http://schemas.openxmlformats.org/officeDocument/2006/relationships/hyperlink"/><Relationship Id="rId4" Target="https://z-twist.com" TargetMode="External" Type="http://schemas.openxmlformats.org/officeDocument/2006/relationships/hyperlink"/><Relationship Id="rId5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z-twist.com" TargetMode="External" Type="http://schemas.openxmlformats.org/officeDocument/2006/relationships/hyperlink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956739" y="2946265"/>
            <a:ext cx="331261" cy="7340735"/>
            <a:chOff x="0" y="0"/>
            <a:chExt cx="87246" cy="19333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7246" cy="1933362"/>
            </a:xfrm>
            <a:custGeom>
              <a:avLst/>
              <a:gdLst/>
              <a:ahLst/>
              <a:cxnLst/>
              <a:rect r="r" b="b" t="t" l="l"/>
              <a:pathLst>
                <a:path h="1933362" w="87246">
                  <a:moveTo>
                    <a:pt x="0" y="0"/>
                  </a:moveTo>
                  <a:lnTo>
                    <a:pt x="87246" y="0"/>
                  </a:lnTo>
                  <a:lnTo>
                    <a:pt x="87246" y="1933362"/>
                  </a:lnTo>
                  <a:lnTo>
                    <a:pt x="0" y="1933362"/>
                  </a:lnTo>
                  <a:close/>
                </a:path>
              </a:pathLst>
            </a:custGeom>
            <a:solidFill>
              <a:srgbClr val="A3FBE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7246" cy="19714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315860" y="4323001"/>
            <a:ext cx="9656280" cy="1111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b="true" sz="650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52 weeks of inclusion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209565" y="3385279"/>
            <a:ext cx="7868871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Z-Twist Consulting:</a:t>
            </a:r>
          </a:p>
        </p:txBody>
      </p:sp>
      <p:grpSp>
        <p:nvGrpSpPr>
          <p:cNvPr name="Group 7" id="7"/>
          <p:cNvGrpSpPr/>
          <p:nvPr/>
        </p:nvGrpSpPr>
        <p:grpSpPr>
          <a:xfrm rot="-5400000">
            <a:off x="5043934" y="-4722198"/>
            <a:ext cx="331261" cy="9775657"/>
            <a:chOff x="0" y="0"/>
            <a:chExt cx="87246" cy="257465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7246" cy="2574659"/>
            </a:xfrm>
            <a:custGeom>
              <a:avLst/>
              <a:gdLst/>
              <a:ahLst/>
              <a:cxnLst/>
              <a:rect r="r" b="b" t="t" l="l"/>
              <a:pathLst>
                <a:path h="2574659" w="87246">
                  <a:moveTo>
                    <a:pt x="0" y="0"/>
                  </a:moveTo>
                  <a:lnTo>
                    <a:pt x="87246" y="0"/>
                  </a:lnTo>
                  <a:lnTo>
                    <a:pt x="87246" y="2574659"/>
                  </a:lnTo>
                  <a:lnTo>
                    <a:pt x="0" y="2574659"/>
                  </a:lnTo>
                  <a:close/>
                </a:path>
              </a:pathLst>
            </a:custGeom>
            <a:solidFill>
              <a:srgbClr val="FFC2CA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7246" cy="26127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0" y="0"/>
            <a:ext cx="331261" cy="4857241"/>
            <a:chOff x="0" y="0"/>
            <a:chExt cx="87246" cy="127927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7246" cy="1279273"/>
            </a:xfrm>
            <a:custGeom>
              <a:avLst/>
              <a:gdLst/>
              <a:ahLst/>
              <a:cxnLst/>
              <a:rect r="r" b="b" t="t" l="l"/>
              <a:pathLst>
                <a:path h="1279273" w="87246">
                  <a:moveTo>
                    <a:pt x="0" y="0"/>
                  </a:moveTo>
                  <a:lnTo>
                    <a:pt x="87246" y="0"/>
                  </a:lnTo>
                  <a:lnTo>
                    <a:pt x="87246" y="1279273"/>
                  </a:lnTo>
                  <a:lnTo>
                    <a:pt x="0" y="1279273"/>
                  </a:lnTo>
                  <a:close/>
                </a:path>
              </a:pathLst>
            </a:custGeom>
            <a:solidFill>
              <a:srgbClr val="FFC2C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7246" cy="13173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0" y="4786371"/>
            <a:ext cx="331261" cy="5524484"/>
            <a:chOff x="0" y="0"/>
            <a:chExt cx="87246" cy="145500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7246" cy="1455008"/>
            </a:xfrm>
            <a:custGeom>
              <a:avLst/>
              <a:gdLst/>
              <a:ahLst/>
              <a:cxnLst/>
              <a:rect r="r" b="b" t="t" l="l"/>
              <a:pathLst>
                <a:path h="1455008" w="87246">
                  <a:moveTo>
                    <a:pt x="0" y="0"/>
                  </a:moveTo>
                  <a:lnTo>
                    <a:pt x="87246" y="0"/>
                  </a:lnTo>
                  <a:lnTo>
                    <a:pt x="87246" y="1455008"/>
                  </a:lnTo>
                  <a:lnTo>
                    <a:pt x="0" y="1455008"/>
                  </a:lnTo>
                  <a:close/>
                </a:path>
              </a:pathLst>
            </a:custGeom>
            <a:solidFill>
              <a:srgbClr val="F9ECB8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7246" cy="14931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-5400000">
            <a:off x="14027066" y="-3929673"/>
            <a:ext cx="331261" cy="8190607"/>
            <a:chOff x="0" y="0"/>
            <a:chExt cx="87246" cy="215719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7246" cy="2157197"/>
            </a:xfrm>
            <a:custGeom>
              <a:avLst/>
              <a:gdLst/>
              <a:ahLst/>
              <a:cxnLst/>
              <a:rect r="r" b="b" t="t" l="l"/>
              <a:pathLst>
                <a:path h="2157197" w="87246">
                  <a:moveTo>
                    <a:pt x="0" y="0"/>
                  </a:moveTo>
                  <a:lnTo>
                    <a:pt x="87246" y="0"/>
                  </a:lnTo>
                  <a:lnTo>
                    <a:pt x="87246" y="2157197"/>
                  </a:lnTo>
                  <a:lnTo>
                    <a:pt x="0" y="2157197"/>
                  </a:lnTo>
                  <a:close/>
                </a:path>
              </a:pathLst>
            </a:custGeom>
            <a:solidFill>
              <a:srgbClr val="BCAAD0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87246" cy="21952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7956739" y="0"/>
            <a:ext cx="331261" cy="3012480"/>
            <a:chOff x="0" y="0"/>
            <a:chExt cx="87246" cy="79341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7246" cy="793410"/>
            </a:xfrm>
            <a:custGeom>
              <a:avLst/>
              <a:gdLst/>
              <a:ahLst/>
              <a:cxnLst/>
              <a:rect r="r" b="b" t="t" l="l"/>
              <a:pathLst>
                <a:path h="793410" w="87246">
                  <a:moveTo>
                    <a:pt x="0" y="0"/>
                  </a:moveTo>
                  <a:lnTo>
                    <a:pt x="87246" y="0"/>
                  </a:lnTo>
                  <a:lnTo>
                    <a:pt x="87246" y="793410"/>
                  </a:lnTo>
                  <a:lnTo>
                    <a:pt x="0" y="793410"/>
                  </a:lnTo>
                  <a:close/>
                </a:path>
              </a:pathLst>
            </a:custGeom>
            <a:solidFill>
              <a:srgbClr val="BCAAD0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87246" cy="8315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-5400000">
            <a:off x="17610603" y="9775233"/>
            <a:ext cx="331261" cy="692272"/>
            <a:chOff x="0" y="0"/>
            <a:chExt cx="87246" cy="18232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7246" cy="182327"/>
            </a:xfrm>
            <a:custGeom>
              <a:avLst/>
              <a:gdLst/>
              <a:ahLst/>
              <a:cxnLst/>
              <a:rect r="r" b="b" t="t" l="l"/>
              <a:pathLst>
                <a:path h="182327" w="87246">
                  <a:moveTo>
                    <a:pt x="0" y="0"/>
                  </a:moveTo>
                  <a:lnTo>
                    <a:pt x="87246" y="0"/>
                  </a:lnTo>
                  <a:lnTo>
                    <a:pt x="87246" y="182327"/>
                  </a:lnTo>
                  <a:lnTo>
                    <a:pt x="0" y="182327"/>
                  </a:lnTo>
                  <a:close/>
                </a:path>
              </a:pathLst>
            </a:custGeom>
            <a:solidFill>
              <a:srgbClr val="A3FBE5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87246" cy="2204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-5400000">
            <a:off x="1637154" y="8484216"/>
            <a:ext cx="331261" cy="3274307"/>
            <a:chOff x="0" y="0"/>
            <a:chExt cx="87246" cy="86236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7246" cy="862369"/>
            </a:xfrm>
            <a:custGeom>
              <a:avLst/>
              <a:gdLst/>
              <a:ahLst/>
              <a:cxnLst/>
              <a:rect r="r" b="b" t="t" l="l"/>
              <a:pathLst>
                <a:path h="862369" w="87246">
                  <a:moveTo>
                    <a:pt x="0" y="0"/>
                  </a:moveTo>
                  <a:lnTo>
                    <a:pt x="87246" y="0"/>
                  </a:lnTo>
                  <a:lnTo>
                    <a:pt x="87246" y="862369"/>
                  </a:lnTo>
                  <a:lnTo>
                    <a:pt x="0" y="862369"/>
                  </a:lnTo>
                  <a:close/>
                </a:path>
              </a:pathLst>
            </a:custGeom>
            <a:solidFill>
              <a:srgbClr val="F9ECB8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87246" cy="9004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-5400000">
            <a:off x="10235886" y="3037756"/>
            <a:ext cx="331261" cy="14167228"/>
            <a:chOff x="0" y="0"/>
            <a:chExt cx="87246" cy="373128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7246" cy="3731286"/>
            </a:xfrm>
            <a:custGeom>
              <a:avLst/>
              <a:gdLst/>
              <a:ahLst/>
              <a:cxnLst/>
              <a:rect r="r" b="b" t="t" l="l"/>
              <a:pathLst>
                <a:path h="3731286" w="87246">
                  <a:moveTo>
                    <a:pt x="0" y="0"/>
                  </a:moveTo>
                  <a:lnTo>
                    <a:pt x="87246" y="0"/>
                  </a:lnTo>
                  <a:lnTo>
                    <a:pt x="87246" y="3731286"/>
                  </a:lnTo>
                  <a:lnTo>
                    <a:pt x="0" y="3731286"/>
                  </a:lnTo>
                  <a:close/>
                </a:path>
              </a:pathLst>
            </a:custGeom>
            <a:solidFill>
              <a:srgbClr val="BCAAD0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87246" cy="37693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31" id="31"/>
          <p:cNvSpPr/>
          <p:nvPr/>
        </p:nvSpPr>
        <p:spPr>
          <a:xfrm rot="0">
            <a:off x="8911345" y="6081939"/>
            <a:ext cx="46531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2" id="32"/>
          <p:cNvSpPr txBox="true"/>
          <p:nvPr/>
        </p:nvSpPr>
        <p:spPr>
          <a:xfrm rot="0">
            <a:off x="7829252" y="6729639"/>
            <a:ext cx="2629495" cy="372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April 2025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213319" y="7175882"/>
            <a:ext cx="3861362" cy="372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u="sng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  <a:hlinkClick r:id="rId2" tooltip="https://z-twist.com"/>
              </a:rPr>
              <a:t>https://z-twist.com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62161" y="4916555"/>
            <a:ext cx="3218485" cy="3937144"/>
            <a:chOff x="0" y="0"/>
            <a:chExt cx="847667" cy="10369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FFC2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668636" y="4916555"/>
            <a:ext cx="3218485" cy="3937144"/>
            <a:chOff x="0" y="0"/>
            <a:chExt cx="847667" cy="10369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539008" y="4916555"/>
            <a:ext cx="3218485" cy="3937144"/>
            <a:chOff x="0" y="0"/>
            <a:chExt cx="847667" cy="10369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BCAAD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134305" y="4916555"/>
            <a:ext cx="3218485" cy="3937144"/>
            <a:chOff x="0" y="0"/>
            <a:chExt cx="847667" cy="10369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>
            <a:off x="3402530" y="5737956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1562903" y="1539387"/>
            <a:ext cx="14789296" cy="936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spc="-110" b="true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🌱 Month 6: Culture &amp; Belonging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64445" y="3213270"/>
            <a:ext cx="12792231" cy="327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Goal: Cultivate an environment where all employees feel seen, valued, and connected.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35210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21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35210" y="5799869"/>
            <a:ext cx="3219076" cy="149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Support voluntary, employee-led groups that promote shared identities or interests.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438487" y="544519"/>
            <a:ext cx="1641626" cy="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/10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668636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22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01471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23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134305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24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35210" y="4865646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Start Employee Resource Groups (ERGs)</a:t>
            </a:r>
          </a:p>
        </p:txBody>
      </p:sp>
      <p:sp>
        <p:nvSpPr>
          <p:cNvPr name="AutoShape 24" id="24"/>
          <p:cNvSpPr/>
          <p:nvPr/>
        </p:nvSpPr>
        <p:spPr>
          <a:xfrm>
            <a:off x="3335855" y="7576728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1934619" y="7846140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Begin with one pilot ERG.</a:t>
            </a:r>
          </a:p>
        </p:txBody>
      </p:sp>
      <p:sp>
        <p:nvSpPr>
          <p:cNvPr name="AutoShape 26" id="26"/>
          <p:cNvSpPr/>
          <p:nvPr/>
        </p:nvSpPr>
        <p:spPr>
          <a:xfrm>
            <a:off x="7136546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7" id="27"/>
          <p:cNvSpPr txBox="true"/>
          <p:nvPr/>
        </p:nvSpPr>
        <p:spPr>
          <a:xfrm rot="0">
            <a:off x="5669227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Create safe spaces for open discussion around identity, bias, or culture.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69227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Host Belonging Circles</a:t>
            </a:r>
          </a:p>
        </p:txBody>
      </p:sp>
      <p:sp>
        <p:nvSpPr>
          <p:cNvPr name="AutoShape 29" id="29"/>
          <p:cNvSpPr/>
          <p:nvPr/>
        </p:nvSpPr>
        <p:spPr>
          <a:xfrm>
            <a:off x="7069871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5668636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Start with one-time listening circles.</a:t>
            </a:r>
          </a:p>
        </p:txBody>
      </p:sp>
      <p:sp>
        <p:nvSpPr>
          <p:cNvPr name="AutoShape 31" id="31"/>
          <p:cNvSpPr/>
          <p:nvPr/>
        </p:nvSpPr>
        <p:spPr>
          <a:xfrm>
            <a:off x="11006919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2" id="32"/>
          <p:cNvSpPr txBox="true"/>
          <p:nvPr/>
        </p:nvSpPr>
        <p:spPr>
          <a:xfrm rot="0">
            <a:off x="9539599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Feature employee stories about identity, culture, or inclusion.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539599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Share Stories of Belonging</a:t>
            </a:r>
          </a:p>
        </p:txBody>
      </p:sp>
      <p:sp>
        <p:nvSpPr>
          <p:cNvPr name="AutoShape 34" id="34"/>
          <p:cNvSpPr/>
          <p:nvPr/>
        </p:nvSpPr>
        <p:spPr>
          <a:xfrm>
            <a:off x="10940244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5" id="35"/>
          <p:cNvSpPr txBox="true"/>
          <p:nvPr/>
        </p:nvSpPr>
        <p:spPr>
          <a:xfrm rot="0">
            <a:off x="9539008" y="7631559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Allow anonymous submissions to build comfort.</a:t>
            </a:r>
          </a:p>
        </p:txBody>
      </p:sp>
      <p:sp>
        <p:nvSpPr>
          <p:cNvPr name="AutoShape 36" id="36"/>
          <p:cNvSpPr/>
          <p:nvPr/>
        </p:nvSpPr>
        <p:spPr>
          <a:xfrm>
            <a:off x="14601034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13133714" y="5774577"/>
            <a:ext cx="3219076" cy="149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Talk to current employees about what keeps them at the company — and what might push them away.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133714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Conduct Stay Interviews</a:t>
            </a:r>
          </a:p>
        </p:txBody>
      </p:sp>
      <p:sp>
        <p:nvSpPr>
          <p:cNvPr name="AutoShape 39" id="39"/>
          <p:cNvSpPr/>
          <p:nvPr/>
        </p:nvSpPr>
        <p:spPr>
          <a:xfrm>
            <a:off x="14534359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0" id="40"/>
          <p:cNvSpPr txBox="true"/>
          <p:nvPr/>
        </p:nvSpPr>
        <p:spPr>
          <a:xfrm rot="0">
            <a:off x="13133123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Use a simple anonymous survey.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17115856" y="4227960"/>
            <a:ext cx="1172144" cy="6059040"/>
            <a:chOff x="0" y="0"/>
            <a:chExt cx="1562858" cy="8078720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0"/>
              <a:ext cx="1562858" cy="8078720"/>
              <a:chOff x="0" y="0"/>
              <a:chExt cx="308713" cy="1595797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308713" cy="1595797"/>
              </a:xfrm>
              <a:custGeom>
                <a:avLst/>
                <a:gdLst/>
                <a:ahLst/>
                <a:cxnLst/>
                <a:rect r="r" b="b" t="t" l="l"/>
                <a:pathLst>
                  <a:path h="1595797" w="308713">
                    <a:moveTo>
                      <a:pt x="0" y="0"/>
                    </a:moveTo>
                    <a:lnTo>
                      <a:pt x="308713" y="0"/>
                    </a:lnTo>
                    <a:lnTo>
                      <a:pt x="308713" y="1595797"/>
                    </a:lnTo>
                    <a:lnTo>
                      <a:pt x="0" y="1595797"/>
                    </a:lnTo>
                    <a:close/>
                  </a:path>
                </a:pathLst>
              </a:custGeom>
              <a:solidFill>
                <a:srgbClr val="FFC2CA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-38100"/>
                <a:ext cx="308713" cy="16338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45" id="45"/>
            <p:cNvSpPr txBox="true"/>
            <p:nvPr/>
          </p:nvSpPr>
          <p:spPr>
            <a:xfrm rot="-5400000">
              <a:off x="-2595944" y="3814475"/>
              <a:ext cx="6707120" cy="449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u="sng">
                  <a:solidFill>
                    <a:srgbClr val="4D4D4D"/>
                  </a:solidFill>
                  <a:latin typeface="Canva Sans"/>
                  <a:ea typeface="Canva Sans"/>
                  <a:cs typeface="Canva Sans"/>
                  <a:sym typeface="Canva Sans"/>
                  <a:hlinkClick r:id="rId2" tooltip="https://z-twist.com"/>
                </a:rPr>
                <a:t>z-twist.com</a:t>
              </a:r>
            </a:p>
          </p:txBody>
        </p:sp>
        <p:sp>
          <p:nvSpPr>
            <p:cNvPr name="Freeform 46" id="46"/>
            <p:cNvSpPr/>
            <p:nvPr/>
          </p:nvSpPr>
          <p:spPr>
            <a:xfrm flipH="false" flipV="false" rot="0">
              <a:off x="0" y="6515862"/>
              <a:ext cx="1562858" cy="1562858"/>
            </a:xfrm>
            <a:custGeom>
              <a:avLst/>
              <a:gdLst/>
              <a:ahLst/>
              <a:cxnLst/>
              <a:rect r="r" b="b" t="t" l="l"/>
              <a:pathLst>
                <a:path h="1562858" w="1562858">
                  <a:moveTo>
                    <a:pt x="0" y="0"/>
                  </a:moveTo>
                  <a:lnTo>
                    <a:pt x="1562858" y="0"/>
                  </a:lnTo>
                  <a:lnTo>
                    <a:pt x="1562858" y="1562858"/>
                  </a:lnTo>
                  <a:lnTo>
                    <a:pt x="0" y="156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62161" y="4916555"/>
            <a:ext cx="3218485" cy="3937144"/>
            <a:chOff x="0" y="0"/>
            <a:chExt cx="847667" cy="10369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FFC2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668636" y="4916555"/>
            <a:ext cx="3218485" cy="3937144"/>
            <a:chOff x="0" y="0"/>
            <a:chExt cx="847667" cy="10369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539008" y="4916555"/>
            <a:ext cx="3218485" cy="3937144"/>
            <a:chOff x="0" y="0"/>
            <a:chExt cx="847667" cy="10369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BCAAD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134305" y="4916555"/>
            <a:ext cx="3218485" cy="3937144"/>
            <a:chOff x="0" y="0"/>
            <a:chExt cx="847667" cy="10369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>
            <a:off x="3402530" y="5737956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1562903" y="1539387"/>
            <a:ext cx="14789887" cy="936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spc="-110" b="true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🔍 Month 7: Evaluation &amp; Feedback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64445" y="2670345"/>
            <a:ext cx="12792231" cy="1413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Goal: Gather insights, reflect on progress, and adapt your approach to better support inclusion.</a:t>
            </a:r>
          </a:p>
          <a:p>
            <a:pPr algn="just">
              <a:lnSpc>
                <a:spcPts val="2879"/>
              </a:lnSpc>
            </a:pPr>
          </a:p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It’s been 6 months, time to check your progress. How do your employees feel you are doing? How do your DEI team feel you are doing? HR? Leadership? How do </a:t>
            </a:r>
            <a:r>
              <a:rPr lang="en-US" sz="1799" i="true">
                <a:solidFill>
                  <a:srgbClr val="4D4D4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you</a:t>
            </a: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 feel you are doing?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35210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25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35210" y="5989158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Ask employees how included they feel and where gaps exist.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438487" y="544519"/>
            <a:ext cx="1641626" cy="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/11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668636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26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01471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27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134305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28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35210" y="4865646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Measure Inclusion Sentiment</a:t>
            </a:r>
          </a:p>
        </p:txBody>
      </p:sp>
      <p:sp>
        <p:nvSpPr>
          <p:cNvPr name="AutoShape 24" id="24"/>
          <p:cNvSpPr/>
          <p:nvPr/>
        </p:nvSpPr>
        <p:spPr>
          <a:xfrm>
            <a:off x="3335855" y="7576728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1934619" y="7846140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Use pulse surveys or informal check-ins.</a:t>
            </a:r>
          </a:p>
        </p:txBody>
      </p:sp>
      <p:sp>
        <p:nvSpPr>
          <p:cNvPr name="AutoShape 26" id="26"/>
          <p:cNvSpPr/>
          <p:nvPr/>
        </p:nvSpPr>
        <p:spPr>
          <a:xfrm>
            <a:off x="7136546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7" id="27"/>
          <p:cNvSpPr txBox="true"/>
          <p:nvPr/>
        </p:nvSpPr>
        <p:spPr>
          <a:xfrm rot="0">
            <a:off x="5669227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Reflect on what’s working and what needs to change. Share your findings.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69227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Review DEI Progress So Far</a:t>
            </a:r>
          </a:p>
        </p:txBody>
      </p:sp>
      <p:sp>
        <p:nvSpPr>
          <p:cNvPr name="AutoShape 29" id="29"/>
          <p:cNvSpPr/>
          <p:nvPr/>
        </p:nvSpPr>
        <p:spPr>
          <a:xfrm>
            <a:off x="7069871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5668636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Conduct a brief internal review.</a:t>
            </a:r>
          </a:p>
        </p:txBody>
      </p:sp>
      <p:sp>
        <p:nvSpPr>
          <p:cNvPr name="AutoShape 31" id="31"/>
          <p:cNvSpPr/>
          <p:nvPr/>
        </p:nvSpPr>
        <p:spPr>
          <a:xfrm>
            <a:off x="11006919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2" id="32"/>
          <p:cNvSpPr txBox="true"/>
          <p:nvPr/>
        </p:nvSpPr>
        <p:spPr>
          <a:xfrm rot="0">
            <a:off x="9539599" y="6153156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Use insights to tweak your inclusion goals.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539599" y="4840355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Adjust Goals Based on Feedback</a:t>
            </a:r>
          </a:p>
        </p:txBody>
      </p:sp>
      <p:sp>
        <p:nvSpPr>
          <p:cNvPr name="AutoShape 34" id="34"/>
          <p:cNvSpPr/>
          <p:nvPr/>
        </p:nvSpPr>
        <p:spPr>
          <a:xfrm>
            <a:off x="10940244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5" id="35"/>
          <p:cNvSpPr txBox="true"/>
          <p:nvPr/>
        </p:nvSpPr>
        <p:spPr>
          <a:xfrm rot="0">
            <a:off x="9539008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Make small changes to scope or pacing.</a:t>
            </a:r>
          </a:p>
        </p:txBody>
      </p:sp>
      <p:sp>
        <p:nvSpPr>
          <p:cNvPr name="AutoShape 36" id="36"/>
          <p:cNvSpPr/>
          <p:nvPr/>
        </p:nvSpPr>
        <p:spPr>
          <a:xfrm>
            <a:off x="14601034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13133714" y="5774577"/>
            <a:ext cx="3219076" cy="149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Acknowledge and reward inclusive behaviours, improvements, or milestones.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133714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Celebrate Wins</a:t>
            </a:r>
          </a:p>
        </p:txBody>
      </p:sp>
      <p:sp>
        <p:nvSpPr>
          <p:cNvPr name="AutoShape 39" id="39"/>
          <p:cNvSpPr/>
          <p:nvPr/>
        </p:nvSpPr>
        <p:spPr>
          <a:xfrm>
            <a:off x="14534359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0" id="40"/>
          <p:cNvSpPr txBox="true"/>
          <p:nvPr/>
        </p:nvSpPr>
        <p:spPr>
          <a:xfrm rot="0">
            <a:off x="13133123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Use shout-outs or thank-you messages.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17115856" y="4227960"/>
            <a:ext cx="1172144" cy="6059040"/>
            <a:chOff x="0" y="0"/>
            <a:chExt cx="1562858" cy="8078720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0"/>
              <a:ext cx="1562858" cy="8078720"/>
              <a:chOff x="0" y="0"/>
              <a:chExt cx="308713" cy="1595797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308713" cy="1595797"/>
              </a:xfrm>
              <a:custGeom>
                <a:avLst/>
                <a:gdLst/>
                <a:ahLst/>
                <a:cxnLst/>
                <a:rect r="r" b="b" t="t" l="l"/>
                <a:pathLst>
                  <a:path h="1595797" w="308713">
                    <a:moveTo>
                      <a:pt x="0" y="0"/>
                    </a:moveTo>
                    <a:lnTo>
                      <a:pt x="308713" y="0"/>
                    </a:lnTo>
                    <a:lnTo>
                      <a:pt x="308713" y="1595797"/>
                    </a:lnTo>
                    <a:lnTo>
                      <a:pt x="0" y="1595797"/>
                    </a:lnTo>
                    <a:close/>
                  </a:path>
                </a:pathLst>
              </a:custGeom>
              <a:solidFill>
                <a:srgbClr val="FFC2CA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-38100"/>
                <a:ext cx="308713" cy="16338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45" id="45"/>
            <p:cNvSpPr txBox="true"/>
            <p:nvPr/>
          </p:nvSpPr>
          <p:spPr>
            <a:xfrm rot="-5400000">
              <a:off x="-2595944" y="3814475"/>
              <a:ext cx="6707120" cy="449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u="sng">
                  <a:solidFill>
                    <a:srgbClr val="4D4D4D"/>
                  </a:solidFill>
                  <a:latin typeface="Canva Sans"/>
                  <a:ea typeface="Canva Sans"/>
                  <a:cs typeface="Canva Sans"/>
                  <a:sym typeface="Canva Sans"/>
                  <a:hlinkClick r:id="rId2" tooltip="https://z-twist.com"/>
                </a:rPr>
                <a:t>z-twist.com</a:t>
              </a:r>
            </a:p>
          </p:txBody>
        </p:sp>
        <p:sp>
          <p:nvSpPr>
            <p:cNvPr name="Freeform 46" id="46"/>
            <p:cNvSpPr/>
            <p:nvPr/>
          </p:nvSpPr>
          <p:spPr>
            <a:xfrm flipH="false" flipV="false" rot="0">
              <a:off x="0" y="6515862"/>
              <a:ext cx="1562858" cy="1562858"/>
            </a:xfrm>
            <a:custGeom>
              <a:avLst/>
              <a:gdLst/>
              <a:ahLst/>
              <a:cxnLst/>
              <a:rect r="r" b="b" t="t" l="l"/>
              <a:pathLst>
                <a:path h="1562858" w="1562858">
                  <a:moveTo>
                    <a:pt x="0" y="0"/>
                  </a:moveTo>
                  <a:lnTo>
                    <a:pt x="1562858" y="0"/>
                  </a:lnTo>
                  <a:lnTo>
                    <a:pt x="1562858" y="1562858"/>
                  </a:lnTo>
                  <a:lnTo>
                    <a:pt x="0" y="156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62161" y="4916555"/>
            <a:ext cx="3218485" cy="3937144"/>
            <a:chOff x="0" y="0"/>
            <a:chExt cx="847667" cy="10369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FFC2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668636" y="4916555"/>
            <a:ext cx="3218485" cy="3937144"/>
            <a:chOff x="0" y="0"/>
            <a:chExt cx="847667" cy="10369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539008" y="4916555"/>
            <a:ext cx="3218485" cy="3937144"/>
            <a:chOff x="0" y="0"/>
            <a:chExt cx="847667" cy="10369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BCAAD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134305" y="4916555"/>
            <a:ext cx="3218485" cy="3937144"/>
            <a:chOff x="0" y="0"/>
            <a:chExt cx="847667" cy="10369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>
            <a:off x="3402530" y="5737956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1562903" y="1539387"/>
            <a:ext cx="14789296" cy="936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spc="-110" b="true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🧠 Month 8: Learning &amp; Unlearning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64445" y="3213270"/>
            <a:ext cx="12792231" cy="327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Goal: Challenge outdated assumptions, develop allyship, and embed inclusive thinking in daily behaviours.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35210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29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35210" y="5989158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Choose a shared book and host an optional discussion group.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438487" y="544519"/>
            <a:ext cx="1641626" cy="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/12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668636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30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01471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31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134305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32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35210" y="4865646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Read a Company-Wide DEI Book</a:t>
            </a:r>
          </a:p>
        </p:txBody>
      </p:sp>
      <p:sp>
        <p:nvSpPr>
          <p:cNvPr name="AutoShape 24" id="24"/>
          <p:cNvSpPr/>
          <p:nvPr/>
        </p:nvSpPr>
        <p:spPr>
          <a:xfrm>
            <a:off x="3335855" y="7576728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1934619" y="7846140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Share a short article or podcast instead.</a:t>
            </a:r>
          </a:p>
        </p:txBody>
      </p:sp>
      <p:sp>
        <p:nvSpPr>
          <p:cNvPr name="AutoShape 26" id="26"/>
          <p:cNvSpPr/>
          <p:nvPr/>
        </p:nvSpPr>
        <p:spPr>
          <a:xfrm>
            <a:off x="7136546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7" id="27"/>
          <p:cNvSpPr txBox="true"/>
          <p:nvPr/>
        </p:nvSpPr>
        <p:spPr>
          <a:xfrm rot="0">
            <a:off x="5669227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Create a respectful space for employees to ask DEI-related questions.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69227" y="4840355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Host “Ask Me Anything” (AMA) Sessions</a:t>
            </a:r>
          </a:p>
        </p:txBody>
      </p:sp>
      <p:sp>
        <p:nvSpPr>
          <p:cNvPr name="AutoShape 29" id="29"/>
          <p:cNvSpPr/>
          <p:nvPr/>
        </p:nvSpPr>
        <p:spPr>
          <a:xfrm>
            <a:off x="7069871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5668636" y="7631559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Use anonymous submission forms and written answers.</a:t>
            </a:r>
          </a:p>
        </p:txBody>
      </p:sp>
      <p:sp>
        <p:nvSpPr>
          <p:cNvPr name="AutoShape 31" id="31"/>
          <p:cNvSpPr/>
          <p:nvPr/>
        </p:nvSpPr>
        <p:spPr>
          <a:xfrm>
            <a:off x="11006919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2" id="32"/>
          <p:cNvSpPr txBox="true"/>
          <p:nvPr/>
        </p:nvSpPr>
        <p:spPr>
          <a:xfrm rot="0">
            <a:off x="9539599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Debunk common DEI myths via internal posts or micro-learnings.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539599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Mythbusting Inclusion</a:t>
            </a:r>
          </a:p>
        </p:txBody>
      </p:sp>
      <p:sp>
        <p:nvSpPr>
          <p:cNvPr name="AutoShape 34" id="34"/>
          <p:cNvSpPr/>
          <p:nvPr/>
        </p:nvSpPr>
        <p:spPr>
          <a:xfrm>
            <a:off x="10940244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5" id="35"/>
          <p:cNvSpPr txBox="true"/>
          <p:nvPr/>
        </p:nvSpPr>
        <p:spPr>
          <a:xfrm rot="0">
            <a:off x="9539008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Post once a month rather than weekly.</a:t>
            </a:r>
          </a:p>
        </p:txBody>
      </p:sp>
      <p:sp>
        <p:nvSpPr>
          <p:cNvPr name="AutoShape 36" id="36"/>
          <p:cNvSpPr/>
          <p:nvPr/>
        </p:nvSpPr>
        <p:spPr>
          <a:xfrm>
            <a:off x="14601034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13133714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Educate employees on how to be effective allies across dimensions of identity.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133714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Allyship in Action</a:t>
            </a:r>
          </a:p>
        </p:txBody>
      </p:sp>
      <p:sp>
        <p:nvSpPr>
          <p:cNvPr name="AutoShape 39" id="39"/>
          <p:cNvSpPr/>
          <p:nvPr/>
        </p:nvSpPr>
        <p:spPr>
          <a:xfrm>
            <a:off x="14534359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0" id="40"/>
          <p:cNvSpPr txBox="true"/>
          <p:nvPr/>
        </p:nvSpPr>
        <p:spPr>
          <a:xfrm rot="0">
            <a:off x="13133123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Share a short checklist or guide.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17115856" y="4227960"/>
            <a:ext cx="1172144" cy="6059040"/>
            <a:chOff x="0" y="0"/>
            <a:chExt cx="1562858" cy="8078720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0"/>
              <a:ext cx="1562858" cy="8078720"/>
              <a:chOff x="0" y="0"/>
              <a:chExt cx="308713" cy="1595797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308713" cy="1595797"/>
              </a:xfrm>
              <a:custGeom>
                <a:avLst/>
                <a:gdLst/>
                <a:ahLst/>
                <a:cxnLst/>
                <a:rect r="r" b="b" t="t" l="l"/>
                <a:pathLst>
                  <a:path h="1595797" w="308713">
                    <a:moveTo>
                      <a:pt x="0" y="0"/>
                    </a:moveTo>
                    <a:lnTo>
                      <a:pt x="308713" y="0"/>
                    </a:lnTo>
                    <a:lnTo>
                      <a:pt x="308713" y="1595797"/>
                    </a:lnTo>
                    <a:lnTo>
                      <a:pt x="0" y="1595797"/>
                    </a:lnTo>
                    <a:close/>
                  </a:path>
                </a:pathLst>
              </a:custGeom>
              <a:solidFill>
                <a:srgbClr val="FFC2CA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-38100"/>
                <a:ext cx="308713" cy="16338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45" id="45"/>
            <p:cNvSpPr txBox="true"/>
            <p:nvPr/>
          </p:nvSpPr>
          <p:spPr>
            <a:xfrm rot="-5400000">
              <a:off x="-2595944" y="3814475"/>
              <a:ext cx="6707120" cy="449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u="sng">
                  <a:solidFill>
                    <a:srgbClr val="4D4D4D"/>
                  </a:solidFill>
                  <a:latin typeface="Canva Sans"/>
                  <a:ea typeface="Canva Sans"/>
                  <a:cs typeface="Canva Sans"/>
                  <a:sym typeface="Canva Sans"/>
                  <a:hlinkClick r:id="rId2" tooltip="https://z-twist.com"/>
                </a:rPr>
                <a:t>z-twist.com</a:t>
              </a:r>
            </a:p>
          </p:txBody>
        </p:sp>
        <p:sp>
          <p:nvSpPr>
            <p:cNvPr name="Freeform 46" id="46"/>
            <p:cNvSpPr/>
            <p:nvPr/>
          </p:nvSpPr>
          <p:spPr>
            <a:xfrm flipH="false" flipV="false" rot="0">
              <a:off x="0" y="6515862"/>
              <a:ext cx="1562858" cy="1562858"/>
            </a:xfrm>
            <a:custGeom>
              <a:avLst/>
              <a:gdLst/>
              <a:ahLst/>
              <a:cxnLst/>
              <a:rect r="r" b="b" t="t" l="l"/>
              <a:pathLst>
                <a:path h="1562858" w="1562858">
                  <a:moveTo>
                    <a:pt x="0" y="0"/>
                  </a:moveTo>
                  <a:lnTo>
                    <a:pt x="1562858" y="0"/>
                  </a:lnTo>
                  <a:lnTo>
                    <a:pt x="1562858" y="1562858"/>
                  </a:lnTo>
                  <a:lnTo>
                    <a:pt x="0" y="156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62161" y="4916555"/>
            <a:ext cx="3218485" cy="3937144"/>
            <a:chOff x="0" y="0"/>
            <a:chExt cx="847667" cy="10369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FFC2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668636" y="4916555"/>
            <a:ext cx="3218485" cy="3937144"/>
            <a:chOff x="0" y="0"/>
            <a:chExt cx="847667" cy="10369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539008" y="4916555"/>
            <a:ext cx="3218485" cy="3937144"/>
            <a:chOff x="0" y="0"/>
            <a:chExt cx="847667" cy="10369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BCAAD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134305" y="4916555"/>
            <a:ext cx="3218485" cy="3937144"/>
            <a:chOff x="0" y="0"/>
            <a:chExt cx="847667" cy="10369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>
            <a:off x="3402530" y="5737956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1562903" y="1539387"/>
            <a:ext cx="14789887" cy="936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spc="-110" b="true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🧩 Month 9: Hiring &amp; Advancement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64445" y="3213270"/>
            <a:ext cx="12792231" cy="327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Goal: Make recruitment, advancement, and retention processes equitable and inclusive.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35210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33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35210" y="5989158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Train hiring managers on bias-aware interviewing and evaluation.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438487" y="544519"/>
            <a:ext cx="1641626" cy="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/13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668636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34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01471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35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134305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36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35210" y="5051384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Inclusive Interview Training</a:t>
            </a:r>
          </a:p>
        </p:txBody>
      </p:sp>
      <p:sp>
        <p:nvSpPr>
          <p:cNvPr name="AutoShape 24" id="24"/>
          <p:cNvSpPr/>
          <p:nvPr/>
        </p:nvSpPr>
        <p:spPr>
          <a:xfrm>
            <a:off x="3335855" y="7576728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1934619" y="7846140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Create a hiring bias checklist.</a:t>
            </a:r>
          </a:p>
        </p:txBody>
      </p:sp>
      <p:sp>
        <p:nvSpPr>
          <p:cNvPr name="AutoShape 26" id="26"/>
          <p:cNvSpPr/>
          <p:nvPr/>
        </p:nvSpPr>
        <p:spPr>
          <a:xfrm>
            <a:off x="7136546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7" id="27"/>
          <p:cNvSpPr txBox="true"/>
          <p:nvPr/>
        </p:nvSpPr>
        <p:spPr>
          <a:xfrm rot="0">
            <a:off x="5669227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Post jobs to sites that serve underrepresented communities.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69227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Expand Job Board Reach</a:t>
            </a:r>
          </a:p>
        </p:txBody>
      </p:sp>
      <p:sp>
        <p:nvSpPr>
          <p:cNvPr name="AutoShape 29" id="29"/>
          <p:cNvSpPr/>
          <p:nvPr/>
        </p:nvSpPr>
        <p:spPr>
          <a:xfrm>
            <a:off x="7069871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5668636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Use just one new inclusive platform.</a:t>
            </a:r>
          </a:p>
        </p:txBody>
      </p:sp>
      <p:sp>
        <p:nvSpPr>
          <p:cNvPr name="AutoShape 31" id="31"/>
          <p:cNvSpPr/>
          <p:nvPr/>
        </p:nvSpPr>
        <p:spPr>
          <a:xfrm>
            <a:off x="11006919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2" id="32"/>
          <p:cNvSpPr txBox="true"/>
          <p:nvPr/>
        </p:nvSpPr>
        <p:spPr>
          <a:xfrm rot="0">
            <a:off x="9539599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Support equitable promotions and cross-functional opportunities.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539599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Promote Internal Mobility</a:t>
            </a:r>
          </a:p>
        </p:txBody>
      </p:sp>
      <p:sp>
        <p:nvSpPr>
          <p:cNvPr name="AutoShape 34" id="34"/>
          <p:cNvSpPr/>
          <p:nvPr/>
        </p:nvSpPr>
        <p:spPr>
          <a:xfrm>
            <a:off x="10940244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5" id="35"/>
          <p:cNvSpPr txBox="true"/>
          <p:nvPr/>
        </p:nvSpPr>
        <p:spPr>
          <a:xfrm rot="0">
            <a:off x="9539008" y="7631559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Encourage mentorships to support growth.</a:t>
            </a:r>
          </a:p>
        </p:txBody>
      </p:sp>
      <p:sp>
        <p:nvSpPr>
          <p:cNvPr name="AutoShape 36" id="36"/>
          <p:cNvSpPr/>
          <p:nvPr/>
        </p:nvSpPr>
        <p:spPr>
          <a:xfrm>
            <a:off x="14601034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13133714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Analyse applicant and hiring demographics to identify patterns.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133714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Track Recruiting Metrics</a:t>
            </a:r>
          </a:p>
        </p:txBody>
      </p:sp>
      <p:sp>
        <p:nvSpPr>
          <p:cNvPr name="AutoShape 39" id="39"/>
          <p:cNvSpPr/>
          <p:nvPr/>
        </p:nvSpPr>
        <p:spPr>
          <a:xfrm>
            <a:off x="14534359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0" id="40"/>
          <p:cNvSpPr txBox="true"/>
          <p:nvPr/>
        </p:nvSpPr>
        <p:spPr>
          <a:xfrm rot="0">
            <a:off x="13133123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Track one role or department first.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5668045" y="9043685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u="sng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https://</a:t>
            </a:r>
            <a:r>
              <a:rPr lang="en-US" sz="1863" u="sng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  <a:hlinkClick r:id="rId2" tooltip="https://lgbtjobs.co.uk"/>
              </a:rPr>
              <a:t>lgbtjobs</a:t>
            </a:r>
            <a:r>
              <a:rPr lang="en-US" sz="1863" u="sng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.co.uk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7115856" y="4227960"/>
            <a:ext cx="1172144" cy="6059040"/>
            <a:chOff x="0" y="0"/>
            <a:chExt cx="1562858" cy="8078720"/>
          </a:xfrm>
        </p:grpSpPr>
        <p:grpSp>
          <p:nvGrpSpPr>
            <p:cNvPr name="Group 43" id="43"/>
            <p:cNvGrpSpPr/>
            <p:nvPr/>
          </p:nvGrpSpPr>
          <p:grpSpPr>
            <a:xfrm rot="0">
              <a:off x="0" y="0"/>
              <a:ext cx="1562858" cy="8078720"/>
              <a:chOff x="0" y="0"/>
              <a:chExt cx="308713" cy="1595797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308713" cy="1595797"/>
              </a:xfrm>
              <a:custGeom>
                <a:avLst/>
                <a:gdLst/>
                <a:ahLst/>
                <a:cxnLst/>
                <a:rect r="r" b="b" t="t" l="l"/>
                <a:pathLst>
                  <a:path h="1595797" w="308713">
                    <a:moveTo>
                      <a:pt x="0" y="0"/>
                    </a:moveTo>
                    <a:lnTo>
                      <a:pt x="308713" y="0"/>
                    </a:lnTo>
                    <a:lnTo>
                      <a:pt x="308713" y="1595797"/>
                    </a:lnTo>
                    <a:lnTo>
                      <a:pt x="0" y="1595797"/>
                    </a:lnTo>
                    <a:close/>
                  </a:path>
                </a:pathLst>
              </a:custGeom>
              <a:solidFill>
                <a:srgbClr val="FFC2CA"/>
              </a:solidFill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-38100"/>
                <a:ext cx="308713" cy="16338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46" id="46"/>
            <p:cNvSpPr txBox="true"/>
            <p:nvPr/>
          </p:nvSpPr>
          <p:spPr>
            <a:xfrm rot="-5400000">
              <a:off x="-2595944" y="3814475"/>
              <a:ext cx="6707120" cy="449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u="sng">
                  <a:solidFill>
                    <a:srgbClr val="4D4D4D"/>
                  </a:solidFill>
                  <a:latin typeface="Canva Sans"/>
                  <a:ea typeface="Canva Sans"/>
                  <a:cs typeface="Canva Sans"/>
                  <a:sym typeface="Canva Sans"/>
                  <a:hlinkClick r:id="rId3" tooltip="https://z-twist.com"/>
                </a:rPr>
                <a:t>z-twist.com</a:t>
              </a:r>
            </a:p>
          </p:txBody>
        </p:sp>
        <p:sp>
          <p:nvSpPr>
            <p:cNvPr name="Freeform 47" id="47"/>
            <p:cNvSpPr/>
            <p:nvPr/>
          </p:nvSpPr>
          <p:spPr>
            <a:xfrm flipH="false" flipV="false" rot="0">
              <a:off x="0" y="6515862"/>
              <a:ext cx="1562858" cy="1562858"/>
            </a:xfrm>
            <a:custGeom>
              <a:avLst/>
              <a:gdLst/>
              <a:ahLst/>
              <a:cxnLst/>
              <a:rect r="r" b="b" t="t" l="l"/>
              <a:pathLst>
                <a:path h="1562858" w="1562858">
                  <a:moveTo>
                    <a:pt x="0" y="0"/>
                  </a:moveTo>
                  <a:lnTo>
                    <a:pt x="1562858" y="0"/>
                  </a:lnTo>
                  <a:lnTo>
                    <a:pt x="1562858" y="1562858"/>
                  </a:lnTo>
                  <a:lnTo>
                    <a:pt x="0" y="156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62161" y="4916555"/>
            <a:ext cx="3218485" cy="3937144"/>
            <a:chOff x="0" y="0"/>
            <a:chExt cx="847667" cy="10369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FFC2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668636" y="4916555"/>
            <a:ext cx="3218485" cy="3937144"/>
            <a:chOff x="0" y="0"/>
            <a:chExt cx="847667" cy="10369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539008" y="4916555"/>
            <a:ext cx="3218485" cy="3937144"/>
            <a:chOff x="0" y="0"/>
            <a:chExt cx="847667" cy="10369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BCAAD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134305" y="4916555"/>
            <a:ext cx="3218485" cy="3937144"/>
            <a:chOff x="0" y="0"/>
            <a:chExt cx="847667" cy="10369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>
            <a:off x="3402530" y="5737956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1562903" y="1539387"/>
            <a:ext cx="14789887" cy="936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spc="-110" b="true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🌍 Month 10: Community &amp; Impact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64445" y="3213270"/>
            <a:ext cx="12792231" cy="327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Goal: Extend your inclusion values to external relationships, partnerships, and public presence.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35210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37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35210" y="5799869"/>
            <a:ext cx="3219076" cy="149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Collaborate with nonprofits or groups supporting underrepresented communities.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438487" y="544519"/>
            <a:ext cx="1641626" cy="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/14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668636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38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01471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39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134305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40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35210" y="4865646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Partner with Inclusive Organisations</a:t>
            </a:r>
          </a:p>
        </p:txBody>
      </p:sp>
      <p:sp>
        <p:nvSpPr>
          <p:cNvPr name="AutoShape 24" id="24"/>
          <p:cNvSpPr/>
          <p:nvPr/>
        </p:nvSpPr>
        <p:spPr>
          <a:xfrm>
            <a:off x="3335855" y="7576728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1934619" y="7656850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 Begin with a donation or event sponsorship.</a:t>
            </a:r>
          </a:p>
        </p:txBody>
      </p:sp>
      <p:sp>
        <p:nvSpPr>
          <p:cNvPr name="AutoShape 26" id="26"/>
          <p:cNvSpPr/>
          <p:nvPr/>
        </p:nvSpPr>
        <p:spPr>
          <a:xfrm>
            <a:off x="7136546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7" id="27"/>
          <p:cNvSpPr txBox="true"/>
          <p:nvPr/>
        </p:nvSpPr>
        <p:spPr>
          <a:xfrm rot="0">
            <a:off x="5669227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Organise a group volunteer day supporting DEI-related causes.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69227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Volunteer as a Team</a:t>
            </a:r>
          </a:p>
        </p:txBody>
      </p:sp>
      <p:sp>
        <p:nvSpPr>
          <p:cNvPr name="AutoShape 29" id="29"/>
          <p:cNvSpPr/>
          <p:nvPr/>
        </p:nvSpPr>
        <p:spPr>
          <a:xfrm>
            <a:off x="7069871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5668636" y="7631559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Encourage individual volunteer days off.</a:t>
            </a:r>
          </a:p>
        </p:txBody>
      </p:sp>
      <p:sp>
        <p:nvSpPr>
          <p:cNvPr name="AutoShape 31" id="31"/>
          <p:cNvSpPr/>
          <p:nvPr/>
        </p:nvSpPr>
        <p:spPr>
          <a:xfrm>
            <a:off x="11006919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2" id="32"/>
          <p:cNvSpPr txBox="true"/>
          <p:nvPr/>
        </p:nvSpPr>
        <p:spPr>
          <a:xfrm rot="0">
            <a:off x="9539599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Provide your company’s services to community organisations.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539599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Offer Pro Bono Services</a:t>
            </a:r>
          </a:p>
        </p:txBody>
      </p:sp>
      <p:sp>
        <p:nvSpPr>
          <p:cNvPr name="AutoShape 34" id="34"/>
          <p:cNvSpPr/>
          <p:nvPr/>
        </p:nvSpPr>
        <p:spPr>
          <a:xfrm>
            <a:off x="10940244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5" id="35"/>
          <p:cNvSpPr txBox="true"/>
          <p:nvPr/>
        </p:nvSpPr>
        <p:spPr>
          <a:xfrm rot="0">
            <a:off x="9539008" y="7631559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Offer free consultations or mentorship instead.</a:t>
            </a:r>
          </a:p>
        </p:txBody>
      </p:sp>
      <p:sp>
        <p:nvSpPr>
          <p:cNvPr name="AutoShape 36" id="36"/>
          <p:cNvSpPr/>
          <p:nvPr/>
        </p:nvSpPr>
        <p:spPr>
          <a:xfrm>
            <a:off x="14601034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13133714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Highlight your company’s DEI and impact efforts publicly.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133714" y="4840355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Feature Social Impact in Marketing</a:t>
            </a:r>
          </a:p>
        </p:txBody>
      </p:sp>
      <p:sp>
        <p:nvSpPr>
          <p:cNvPr name="AutoShape 39" id="39"/>
          <p:cNvSpPr/>
          <p:nvPr/>
        </p:nvSpPr>
        <p:spPr>
          <a:xfrm>
            <a:off x="14534359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0" id="40"/>
          <p:cNvSpPr txBox="true"/>
          <p:nvPr/>
        </p:nvSpPr>
        <p:spPr>
          <a:xfrm rot="0">
            <a:off x="13133123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Share one story on your website or LinkedIn..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17115856" y="4227960"/>
            <a:ext cx="1172144" cy="6059040"/>
            <a:chOff x="0" y="0"/>
            <a:chExt cx="1562858" cy="8078720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0"/>
              <a:ext cx="1562858" cy="8078720"/>
              <a:chOff x="0" y="0"/>
              <a:chExt cx="308713" cy="1595797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308713" cy="1595797"/>
              </a:xfrm>
              <a:custGeom>
                <a:avLst/>
                <a:gdLst/>
                <a:ahLst/>
                <a:cxnLst/>
                <a:rect r="r" b="b" t="t" l="l"/>
                <a:pathLst>
                  <a:path h="1595797" w="308713">
                    <a:moveTo>
                      <a:pt x="0" y="0"/>
                    </a:moveTo>
                    <a:lnTo>
                      <a:pt x="308713" y="0"/>
                    </a:lnTo>
                    <a:lnTo>
                      <a:pt x="308713" y="1595797"/>
                    </a:lnTo>
                    <a:lnTo>
                      <a:pt x="0" y="1595797"/>
                    </a:lnTo>
                    <a:close/>
                  </a:path>
                </a:pathLst>
              </a:custGeom>
              <a:solidFill>
                <a:srgbClr val="FFC2CA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-38100"/>
                <a:ext cx="308713" cy="16338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45" id="45"/>
            <p:cNvSpPr txBox="true"/>
            <p:nvPr/>
          </p:nvSpPr>
          <p:spPr>
            <a:xfrm rot="-5400000">
              <a:off x="-2595944" y="3814475"/>
              <a:ext cx="6707120" cy="449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u="sng">
                  <a:solidFill>
                    <a:srgbClr val="4D4D4D"/>
                  </a:solidFill>
                  <a:latin typeface="Canva Sans"/>
                  <a:ea typeface="Canva Sans"/>
                  <a:cs typeface="Canva Sans"/>
                  <a:sym typeface="Canva Sans"/>
                  <a:hlinkClick r:id="rId2" tooltip="https://z-twist.com"/>
                </a:rPr>
                <a:t>z-twist.com</a:t>
              </a:r>
            </a:p>
          </p:txBody>
        </p:sp>
        <p:sp>
          <p:nvSpPr>
            <p:cNvPr name="Freeform 46" id="46"/>
            <p:cNvSpPr/>
            <p:nvPr/>
          </p:nvSpPr>
          <p:spPr>
            <a:xfrm flipH="false" flipV="false" rot="0">
              <a:off x="0" y="6515862"/>
              <a:ext cx="1562858" cy="1562858"/>
            </a:xfrm>
            <a:custGeom>
              <a:avLst/>
              <a:gdLst/>
              <a:ahLst/>
              <a:cxnLst/>
              <a:rect r="r" b="b" t="t" l="l"/>
              <a:pathLst>
                <a:path h="1562858" w="1562858">
                  <a:moveTo>
                    <a:pt x="0" y="0"/>
                  </a:moveTo>
                  <a:lnTo>
                    <a:pt x="1562858" y="0"/>
                  </a:lnTo>
                  <a:lnTo>
                    <a:pt x="1562858" y="1562858"/>
                  </a:lnTo>
                  <a:lnTo>
                    <a:pt x="0" y="156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62161" y="4916555"/>
            <a:ext cx="3218485" cy="3937144"/>
            <a:chOff x="0" y="0"/>
            <a:chExt cx="847667" cy="10369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FFC2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668636" y="4916555"/>
            <a:ext cx="3218485" cy="3937144"/>
            <a:chOff x="0" y="0"/>
            <a:chExt cx="847667" cy="10369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539008" y="4916555"/>
            <a:ext cx="3218485" cy="3937144"/>
            <a:chOff x="0" y="0"/>
            <a:chExt cx="847667" cy="10369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BCAAD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134305" y="4916555"/>
            <a:ext cx="3218485" cy="3937144"/>
            <a:chOff x="0" y="0"/>
            <a:chExt cx="847667" cy="10369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>
            <a:off x="3402530" y="5737956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1562903" y="1539387"/>
            <a:ext cx="14789296" cy="936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spc="-110" b="true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💼 Month 11: Systems &amp; Sustainability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64445" y="3213270"/>
            <a:ext cx="12792231" cy="327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Goal: Embed DEI into business systems to ensure lasting change and continued progress.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35210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41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35210" y="5989158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Include inclusion behaviors and collaboration in review criteria.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438487" y="544519"/>
            <a:ext cx="1641626" cy="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/15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668636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42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01471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43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134305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44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35210" y="4865646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Embed DEI in Performance Reviews</a:t>
            </a:r>
          </a:p>
        </p:txBody>
      </p:sp>
      <p:sp>
        <p:nvSpPr>
          <p:cNvPr name="AutoShape 24" id="24"/>
          <p:cNvSpPr/>
          <p:nvPr/>
        </p:nvSpPr>
        <p:spPr>
          <a:xfrm>
            <a:off x="3335855" y="7576728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1934619" y="7846140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Start with managers or leadership roles.</a:t>
            </a:r>
          </a:p>
        </p:txBody>
      </p:sp>
      <p:sp>
        <p:nvSpPr>
          <p:cNvPr name="AutoShape 26" id="26"/>
          <p:cNvSpPr/>
          <p:nvPr/>
        </p:nvSpPr>
        <p:spPr>
          <a:xfrm>
            <a:off x="7136546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7" id="27"/>
          <p:cNvSpPr txBox="true"/>
          <p:nvPr/>
        </p:nvSpPr>
        <p:spPr>
          <a:xfrm rot="0">
            <a:off x="5669227" y="6153156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Ensure promotions are fair and criteria are transparent.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69227" y="4840355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Evaluate Promotion Practices</a:t>
            </a:r>
          </a:p>
        </p:txBody>
      </p:sp>
      <p:sp>
        <p:nvSpPr>
          <p:cNvPr name="AutoShape 29" id="29"/>
          <p:cNvSpPr/>
          <p:nvPr/>
        </p:nvSpPr>
        <p:spPr>
          <a:xfrm>
            <a:off x="7069871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5668636" y="7631559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Ensure promotions are fair and criteria are transparent.</a:t>
            </a:r>
          </a:p>
        </p:txBody>
      </p:sp>
      <p:sp>
        <p:nvSpPr>
          <p:cNvPr name="AutoShape 31" id="31"/>
          <p:cNvSpPr/>
          <p:nvPr/>
        </p:nvSpPr>
        <p:spPr>
          <a:xfrm>
            <a:off x="11006919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2" id="32"/>
          <p:cNvSpPr txBox="true"/>
          <p:nvPr/>
        </p:nvSpPr>
        <p:spPr>
          <a:xfrm rot="0">
            <a:off x="9539599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Recognize employees who model inclusive values in daily work.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539599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Reward Inclusive Behaviors</a:t>
            </a:r>
          </a:p>
        </p:txBody>
      </p:sp>
      <p:sp>
        <p:nvSpPr>
          <p:cNvPr name="AutoShape 34" id="34"/>
          <p:cNvSpPr/>
          <p:nvPr/>
        </p:nvSpPr>
        <p:spPr>
          <a:xfrm>
            <a:off x="10940244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5" id="35"/>
          <p:cNvSpPr txBox="true"/>
          <p:nvPr/>
        </p:nvSpPr>
        <p:spPr>
          <a:xfrm rot="0">
            <a:off x="9539008" y="7631559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If not possible: Start with a shout-out program.</a:t>
            </a:r>
          </a:p>
        </p:txBody>
      </p:sp>
      <p:sp>
        <p:nvSpPr>
          <p:cNvPr name="AutoShape 36" id="36"/>
          <p:cNvSpPr/>
          <p:nvPr/>
        </p:nvSpPr>
        <p:spPr>
          <a:xfrm>
            <a:off x="14601034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13133714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Check if your internal tools are inclusive to people with disabilities.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133714" y="4840355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Review Tech &amp; Tools for Accessibility</a:t>
            </a:r>
          </a:p>
        </p:txBody>
      </p:sp>
      <p:sp>
        <p:nvSpPr>
          <p:cNvPr name="AutoShape 39" id="39"/>
          <p:cNvSpPr/>
          <p:nvPr/>
        </p:nvSpPr>
        <p:spPr>
          <a:xfrm>
            <a:off x="14534359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0" id="40"/>
          <p:cNvSpPr txBox="true"/>
          <p:nvPr/>
        </p:nvSpPr>
        <p:spPr>
          <a:xfrm rot="0">
            <a:off x="13133123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Start with your most-used platforms.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17115856" y="4227960"/>
            <a:ext cx="1172144" cy="6059040"/>
            <a:chOff x="0" y="0"/>
            <a:chExt cx="1562858" cy="8078720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0"/>
              <a:ext cx="1562858" cy="8078720"/>
              <a:chOff x="0" y="0"/>
              <a:chExt cx="308713" cy="1595797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308713" cy="1595797"/>
              </a:xfrm>
              <a:custGeom>
                <a:avLst/>
                <a:gdLst/>
                <a:ahLst/>
                <a:cxnLst/>
                <a:rect r="r" b="b" t="t" l="l"/>
                <a:pathLst>
                  <a:path h="1595797" w="308713">
                    <a:moveTo>
                      <a:pt x="0" y="0"/>
                    </a:moveTo>
                    <a:lnTo>
                      <a:pt x="308713" y="0"/>
                    </a:lnTo>
                    <a:lnTo>
                      <a:pt x="308713" y="1595797"/>
                    </a:lnTo>
                    <a:lnTo>
                      <a:pt x="0" y="1595797"/>
                    </a:lnTo>
                    <a:close/>
                  </a:path>
                </a:pathLst>
              </a:custGeom>
              <a:solidFill>
                <a:srgbClr val="FFC2CA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-38100"/>
                <a:ext cx="308713" cy="16338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45" id="45"/>
            <p:cNvSpPr txBox="true"/>
            <p:nvPr/>
          </p:nvSpPr>
          <p:spPr>
            <a:xfrm rot="-5400000">
              <a:off x="-2595944" y="3814475"/>
              <a:ext cx="6707120" cy="449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u="sng">
                  <a:solidFill>
                    <a:srgbClr val="4D4D4D"/>
                  </a:solidFill>
                  <a:latin typeface="Canva Sans"/>
                  <a:ea typeface="Canva Sans"/>
                  <a:cs typeface="Canva Sans"/>
                  <a:sym typeface="Canva Sans"/>
                  <a:hlinkClick r:id="rId2" tooltip="https://z-twist.com"/>
                </a:rPr>
                <a:t>z-twist.com</a:t>
              </a:r>
            </a:p>
          </p:txBody>
        </p:sp>
        <p:sp>
          <p:nvSpPr>
            <p:cNvPr name="Freeform 46" id="46"/>
            <p:cNvSpPr/>
            <p:nvPr/>
          </p:nvSpPr>
          <p:spPr>
            <a:xfrm flipH="false" flipV="false" rot="0">
              <a:off x="0" y="6515862"/>
              <a:ext cx="1562858" cy="1562858"/>
            </a:xfrm>
            <a:custGeom>
              <a:avLst/>
              <a:gdLst/>
              <a:ahLst/>
              <a:cxnLst/>
              <a:rect r="r" b="b" t="t" l="l"/>
              <a:pathLst>
                <a:path h="1562858" w="1562858">
                  <a:moveTo>
                    <a:pt x="0" y="0"/>
                  </a:moveTo>
                  <a:lnTo>
                    <a:pt x="1562858" y="0"/>
                  </a:lnTo>
                  <a:lnTo>
                    <a:pt x="1562858" y="1562858"/>
                  </a:lnTo>
                  <a:lnTo>
                    <a:pt x="0" y="156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62161" y="4916555"/>
            <a:ext cx="3218485" cy="3937144"/>
            <a:chOff x="0" y="0"/>
            <a:chExt cx="847667" cy="10369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FFC2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668636" y="4916555"/>
            <a:ext cx="3218485" cy="3937144"/>
            <a:chOff x="0" y="0"/>
            <a:chExt cx="847667" cy="10369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539008" y="4916555"/>
            <a:ext cx="3218485" cy="3937144"/>
            <a:chOff x="0" y="0"/>
            <a:chExt cx="847667" cy="10369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BCAAD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134305" y="4916555"/>
            <a:ext cx="3218485" cy="3937144"/>
            <a:chOff x="0" y="0"/>
            <a:chExt cx="847667" cy="10369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>
            <a:off x="3402530" y="5737956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1562903" y="1539387"/>
            <a:ext cx="14789296" cy="936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spc="-110" b="true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💡 Month 12: Reflection &amp; Momentum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64445" y="3213270"/>
            <a:ext cx="12792231" cy="327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Goal: Reflect on your journey, celebrate success, and set a sustainable course for the future.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35210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45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35210" y="5989158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Survey employees on how inclusion has evolved over the year.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438487" y="544519"/>
            <a:ext cx="1641626" cy="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/16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668636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46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01471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47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134305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48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35210" y="4865646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Gather End-of-Year Feedback</a:t>
            </a:r>
          </a:p>
        </p:txBody>
      </p:sp>
      <p:sp>
        <p:nvSpPr>
          <p:cNvPr name="AutoShape 24" id="24"/>
          <p:cNvSpPr/>
          <p:nvPr/>
        </p:nvSpPr>
        <p:spPr>
          <a:xfrm>
            <a:off x="3335855" y="7576728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1934619" y="7846140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Host small group reflection sessions.</a:t>
            </a:r>
          </a:p>
        </p:txBody>
      </p:sp>
      <p:sp>
        <p:nvSpPr>
          <p:cNvPr name="AutoShape 26" id="26"/>
          <p:cNvSpPr/>
          <p:nvPr/>
        </p:nvSpPr>
        <p:spPr>
          <a:xfrm>
            <a:off x="7136546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7" id="27"/>
          <p:cNvSpPr txBox="true"/>
          <p:nvPr/>
        </p:nvSpPr>
        <p:spPr>
          <a:xfrm rot="0">
            <a:off x="5669227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Use the year’s insights to build a stronger strategy for next year.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69227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Update DEI Strategy</a:t>
            </a:r>
          </a:p>
        </p:txBody>
      </p:sp>
      <p:sp>
        <p:nvSpPr>
          <p:cNvPr name="AutoShape 29" id="29"/>
          <p:cNvSpPr/>
          <p:nvPr/>
        </p:nvSpPr>
        <p:spPr>
          <a:xfrm>
            <a:off x="7069871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5668636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Identify 3 priorities for the next 6 months.</a:t>
            </a:r>
          </a:p>
        </p:txBody>
      </p:sp>
      <p:sp>
        <p:nvSpPr>
          <p:cNvPr name="AutoShape 31" id="31"/>
          <p:cNvSpPr/>
          <p:nvPr/>
        </p:nvSpPr>
        <p:spPr>
          <a:xfrm>
            <a:off x="11006919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2" id="32"/>
          <p:cNvSpPr txBox="true"/>
          <p:nvPr/>
        </p:nvSpPr>
        <p:spPr>
          <a:xfrm rot="0">
            <a:off x="9539599" y="6153156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Share wins, lessons, and next steps with your team.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539599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Publish a Year-End Report</a:t>
            </a:r>
          </a:p>
        </p:txBody>
      </p:sp>
      <p:sp>
        <p:nvSpPr>
          <p:cNvPr name="AutoShape 34" id="34"/>
          <p:cNvSpPr/>
          <p:nvPr/>
        </p:nvSpPr>
        <p:spPr>
          <a:xfrm>
            <a:off x="10940244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5" id="35"/>
          <p:cNvSpPr txBox="true"/>
          <p:nvPr/>
        </p:nvSpPr>
        <p:spPr>
          <a:xfrm rot="0">
            <a:off x="9539008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Share a summary in an email or team meeting.</a:t>
            </a:r>
          </a:p>
        </p:txBody>
      </p:sp>
      <p:sp>
        <p:nvSpPr>
          <p:cNvPr name="AutoShape 36" id="36"/>
          <p:cNvSpPr/>
          <p:nvPr/>
        </p:nvSpPr>
        <p:spPr>
          <a:xfrm>
            <a:off x="14601034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13133714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Create a calendar of inclusive holiday acknowledgments.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133714" y="4840355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Celebrate Cultural Holidays Respectfully</a:t>
            </a:r>
          </a:p>
        </p:txBody>
      </p:sp>
      <p:sp>
        <p:nvSpPr>
          <p:cNvPr name="AutoShape 39" id="39"/>
          <p:cNvSpPr/>
          <p:nvPr/>
        </p:nvSpPr>
        <p:spPr>
          <a:xfrm>
            <a:off x="14534359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0" id="40"/>
          <p:cNvSpPr txBox="true"/>
          <p:nvPr/>
        </p:nvSpPr>
        <p:spPr>
          <a:xfrm rot="0">
            <a:off x="13133123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Start with a quarterly spotlight.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17115856" y="4227960"/>
            <a:ext cx="1172144" cy="6059040"/>
            <a:chOff x="0" y="0"/>
            <a:chExt cx="1562858" cy="8078720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0"/>
              <a:ext cx="1562858" cy="8078720"/>
              <a:chOff x="0" y="0"/>
              <a:chExt cx="308713" cy="1595797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308713" cy="1595797"/>
              </a:xfrm>
              <a:custGeom>
                <a:avLst/>
                <a:gdLst/>
                <a:ahLst/>
                <a:cxnLst/>
                <a:rect r="r" b="b" t="t" l="l"/>
                <a:pathLst>
                  <a:path h="1595797" w="308713">
                    <a:moveTo>
                      <a:pt x="0" y="0"/>
                    </a:moveTo>
                    <a:lnTo>
                      <a:pt x="308713" y="0"/>
                    </a:lnTo>
                    <a:lnTo>
                      <a:pt x="308713" y="1595797"/>
                    </a:lnTo>
                    <a:lnTo>
                      <a:pt x="0" y="1595797"/>
                    </a:lnTo>
                    <a:close/>
                  </a:path>
                </a:pathLst>
              </a:custGeom>
              <a:solidFill>
                <a:srgbClr val="FFC2CA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-38100"/>
                <a:ext cx="308713" cy="16338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45" id="45"/>
            <p:cNvSpPr txBox="true"/>
            <p:nvPr/>
          </p:nvSpPr>
          <p:spPr>
            <a:xfrm rot="-5400000">
              <a:off x="-2595944" y="3814475"/>
              <a:ext cx="6707120" cy="449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u="sng">
                  <a:solidFill>
                    <a:srgbClr val="4D4D4D"/>
                  </a:solidFill>
                  <a:latin typeface="Canva Sans"/>
                  <a:ea typeface="Canva Sans"/>
                  <a:cs typeface="Canva Sans"/>
                  <a:sym typeface="Canva Sans"/>
                  <a:hlinkClick r:id="rId2" tooltip="https://z-twist.com"/>
                </a:rPr>
                <a:t>z-twist.com</a:t>
              </a:r>
            </a:p>
          </p:txBody>
        </p:sp>
        <p:sp>
          <p:nvSpPr>
            <p:cNvPr name="Freeform 46" id="46"/>
            <p:cNvSpPr/>
            <p:nvPr/>
          </p:nvSpPr>
          <p:spPr>
            <a:xfrm flipH="false" flipV="false" rot="0">
              <a:off x="0" y="6515862"/>
              <a:ext cx="1562858" cy="1562858"/>
            </a:xfrm>
            <a:custGeom>
              <a:avLst/>
              <a:gdLst/>
              <a:ahLst/>
              <a:cxnLst/>
              <a:rect r="r" b="b" t="t" l="l"/>
              <a:pathLst>
                <a:path h="1562858" w="1562858">
                  <a:moveTo>
                    <a:pt x="0" y="0"/>
                  </a:moveTo>
                  <a:lnTo>
                    <a:pt x="1562858" y="0"/>
                  </a:lnTo>
                  <a:lnTo>
                    <a:pt x="1562858" y="1562858"/>
                  </a:lnTo>
                  <a:lnTo>
                    <a:pt x="0" y="156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62161" y="4916555"/>
            <a:ext cx="3218485" cy="3937144"/>
            <a:chOff x="0" y="0"/>
            <a:chExt cx="847667" cy="10369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FFC2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668636" y="4916555"/>
            <a:ext cx="3218485" cy="3937144"/>
            <a:chOff x="0" y="0"/>
            <a:chExt cx="847667" cy="10369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539008" y="4916555"/>
            <a:ext cx="3218485" cy="3937144"/>
            <a:chOff x="0" y="0"/>
            <a:chExt cx="847667" cy="10369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BCAAD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134305" y="4916555"/>
            <a:ext cx="3218485" cy="3937144"/>
            <a:chOff x="0" y="0"/>
            <a:chExt cx="847667" cy="10369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>
            <a:off x="3402530" y="5737956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1562903" y="1539387"/>
            <a:ext cx="14789296" cy="936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spc="-110" b="true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🔄 Month 13: Sustaining Inclusion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64445" y="3213270"/>
            <a:ext cx="12792231" cy="327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Goal: Set a lasting foundation to maintain inclusion work beyond the first year.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35210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49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35210" y="5989158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Create a learning path for continued DEI education in the company.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438487" y="544519"/>
            <a:ext cx="1641626" cy="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/17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668636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46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01471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47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134305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48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35210" y="4865646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Encourage Ongoing Learning</a:t>
            </a:r>
          </a:p>
        </p:txBody>
      </p:sp>
      <p:sp>
        <p:nvSpPr>
          <p:cNvPr name="AutoShape 24" id="24"/>
          <p:cNvSpPr/>
          <p:nvPr/>
        </p:nvSpPr>
        <p:spPr>
          <a:xfrm>
            <a:off x="3335855" y="7576728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1934619" y="7846140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Share one resource monthly.</a:t>
            </a:r>
          </a:p>
        </p:txBody>
      </p:sp>
      <p:sp>
        <p:nvSpPr>
          <p:cNvPr name="AutoShape 26" id="26"/>
          <p:cNvSpPr/>
          <p:nvPr/>
        </p:nvSpPr>
        <p:spPr>
          <a:xfrm>
            <a:off x="7136546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7" id="27"/>
          <p:cNvSpPr txBox="true"/>
          <p:nvPr/>
        </p:nvSpPr>
        <p:spPr>
          <a:xfrm rot="0">
            <a:off x="5669227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Acknowledge that DEI is a journey and celebrate the effort.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69227" y="4840355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Recognise Progress, Not Perfection</a:t>
            </a:r>
          </a:p>
        </p:txBody>
      </p:sp>
      <p:sp>
        <p:nvSpPr>
          <p:cNvPr name="AutoShape 29" id="29"/>
          <p:cNvSpPr/>
          <p:nvPr/>
        </p:nvSpPr>
        <p:spPr>
          <a:xfrm>
            <a:off x="7069871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5668636" y="7631559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Have managers express appreciation directly.</a:t>
            </a:r>
          </a:p>
        </p:txBody>
      </p:sp>
      <p:sp>
        <p:nvSpPr>
          <p:cNvPr name="AutoShape 31" id="31"/>
          <p:cNvSpPr/>
          <p:nvPr/>
        </p:nvSpPr>
        <p:spPr>
          <a:xfrm>
            <a:off x="11006919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2" id="32"/>
          <p:cNvSpPr txBox="true"/>
          <p:nvPr/>
        </p:nvSpPr>
        <p:spPr>
          <a:xfrm rot="0">
            <a:off x="9539599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Ask leadership to recommit to DEI values for the year ahead.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539599" y="4840355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Renew Leadership Commitment</a:t>
            </a:r>
          </a:p>
        </p:txBody>
      </p:sp>
      <p:sp>
        <p:nvSpPr>
          <p:cNvPr name="AutoShape 34" id="34"/>
          <p:cNvSpPr/>
          <p:nvPr/>
        </p:nvSpPr>
        <p:spPr>
          <a:xfrm>
            <a:off x="10940244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5" id="35"/>
          <p:cNvSpPr txBox="true"/>
          <p:nvPr/>
        </p:nvSpPr>
        <p:spPr>
          <a:xfrm rot="0">
            <a:off x="9539008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Share a message from the CEO or founder.</a:t>
            </a:r>
          </a:p>
        </p:txBody>
      </p:sp>
      <p:sp>
        <p:nvSpPr>
          <p:cNvPr name="AutoShape 36" id="36"/>
          <p:cNvSpPr/>
          <p:nvPr/>
        </p:nvSpPr>
        <p:spPr>
          <a:xfrm>
            <a:off x="14601034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13133714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Plan and communicate your DEI priorities for the coming year.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133714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Set Next Year’s Roadmap</a:t>
            </a:r>
          </a:p>
        </p:txBody>
      </p:sp>
      <p:sp>
        <p:nvSpPr>
          <p:cNvPr name="AutoShape 39" id="39"/>
          <p:cNvSpPr/>
          <p:nvPr/>
        </p:nvSpPr>
        <p:spPr>
          <a:xfrm>
            <a:off x="14534359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0" id="40"/>
          <p:cNvSpPr txBox="true"/>
          <p:nvPr/>
        </p:nvSpPr>
        <p:spPr>
          <a:xfrm rot="0">
            <a:off x="13133123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Extend this current roadmap with refined goals.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17115856" y="4227960"/>
            <a:ext cx="1172144" cy="6059040"/>
            <a:chOff x="0" y="0"/>
            <a:chExt cx="1562858" cy="8078720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0"/>
              <a:ext cx="1562858" cy="8078720"/>
              <a:chOff x="0" y="0"/>
              <a:chExt cx="308713" cy="1595797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308713" cy="1595797"/>
              </a:xfrm>
              <a:custGeom>
                <a:avLst/>
                <a:gdLst/>
                <a:ahLst/>
                <a:cxnLst/>
                <a:rect r="r" b="b" t="t" l="l"/>
                <a:pathLst>
                  <a:path h="1595797" w="308713">
                    <a:moveTo>
                      <a:pt x="0" y="0"/>
                    </a:moveTo>
                    <a:lnTo>
                      <a:pt x="308713" y="0"/>
                    </a:lnTo>
                    <a:lnTo>
                      <a:pt x="308713" y="1595797"/>
                    </a:lnTo>
                    <a:lnTo>
                      <a:pt x="0" y="1595797"/>
                    </a:lnTo>
                    <a:close/>
                  </a:path>
                </a:pathLst>
              </a:custGeom>
              <a:solidFill>
                <a:srgbClr val="FFC2CA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-38100"/>
                <a:ext cx="308713" cy="16338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45" id="45"/>
            <p:cNvSpPr txBox="true"/>
            <p:nvPr/>
          </p:nvSpPr>
          <p:spPr>
            <a:xfrm rot="-5400000">
              <a:off x="-2595944" y="3814475"/>
              <a:ext cx="6707120" cy="449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u="sng">
                  <a:solidFill>
                    <a:srgbClr val="4D4D4D"/>
                  </a:solidFill>
                  <a:latin typeface="Canva Sans"/>
                  <a:ea typeface="Canva Sans"/>
                  <a:cs typeface="Canva Sans"/>
                  <a:sym typeface="Canva Sans"/>
                  <a:hlinkClick r:id="rId2" tooltip="https://z-twist.com"/>
                </a:rPr>
                <a:t>z-twist.com</a:t>
              </a:r>
            </a:p>
          </p:txBody>
        </p:sp>
        <p:sp>
          <p:nvSpPr>
            <p:cNvPr name="Freeform 46" id="46"/>
            <p:cNvSpPr/>
            <p:nvPr/>
          </p:nvSpPr>
          <p:spPr>
            <a:xfrm flipH="false" flipV="false" rot="0">
              <a:off x="0" y="6515862"/>
              <a:ext cx="1562858" cy="1562858"/>
            </a:xfrm>
            <a:custGeom>
              <a:avLst/>
              <a:gdLst/>
              <a:ahLst/>
              <a:cxnLst/>
              <a:rect r="r" b="b" t="t" l="l"/>
              <a:pathLst>
                <a:path h="1562858" w="1562858">
                  <a:moveTo>
                    <a:pt x="0" y="0"/>
                  </a:moveTo>
                  <a:lnTo>
                    <a:pt x="1562858" y="0"/>
                  </a:lnTo>
                  <a:lnTo>
                    <a:pt x="1562858" y="1562858"/>
                  </a:lnTo>
                  <a:lnTo>
                    <a:pt x="0" y="156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9542" y="0"/>
            <a:ext cx="5379948" cy="10287000"/>
          </a:xfrm>
          <a:custGeom>
            <a:avLst/>
            <a:gdLst/>
            <a:ahLst/>
            <a:cxnLst/>
            <a:rect r="r" b="b" t="t" l="l"/>
            <a:pathLst>
              <a:path h="10287000" w="5379948">
                <a:moveTo>
                  <a:pt x="0" y="0"/>
                </a:moveTo>
                <a:lnTo>
                  <a:pt x="5379948" y="0"/>
                </a:lnTo>
                <a:lnTo>
                  <a:pt x="53799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673" t="-7301" r="-13106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599490" y="2113980"/>
            <a:ext cx="1397050" cy="6059040"/>
            <a:chOff x="0" y="0"/>
            <a:chExt cx="367947" cy="15957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7947" cy="1595797"/>
            </a:xfrm>
            <a:custGeom>
              <a:avLst/>
              <a:gdLst/>
              <a:ahLst/>
              <a:cxnLst/>
              <a:rect r="r" b="b" t="t" l="l"/>
              <a:pathLst>
                <a:path h="1595797" w="367947">
                  <a:moveTo>
                    <a:pt x="0" y="0"/>
                  </a:moveTo>
                  <a:lnTo>
                    <a:pt x="367947" y="0"/>
                  </a:lnTo>
                  <a:lnTo>
                    <a:pt x="367947" y="1595797"/>
                  </a:lnTo>
                  <a:lnTo>
                    <a:pt x="0" y="1595797"/>
                  </a:lnTo>
                  <a:close/>
                </a:path>
              </a:pathLst>
            </a:custGeom>
            <a:solidFill>
              <a:srgbClr val="FFC2C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67947" cy="16338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696325" y="2184875"/>
            <a:ext cx="1336718" cy="1336718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86974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696325" y="4477276"/>
            <a:ext cx="1336718" cy="1336718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BCAAD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696325" y="6833169"/>
            <a:ext cx="1336718" cy="1336718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555555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9158211" y="2550306"/>
            <a:ext cx="412946" cy="605856"/>
          </a:xfrm>
          <a:custGeom>
            <a:avLst/>
            <a:gdLst/>
            <a:ahLst/>
            <a:cxnLst/>
            <a:rect r="r" b="b" t="t" l="l"/>
            <a:pathLst>
              <a:path h="605856" w="412946">
                <a:moveTo>
                  <a:pt x="0" y="0"/>
                </a:moveTo>
                <a:lnTo>
                  <a:pt x="412946" y="0"/>
                </a:lnTo>
                <a:lnTo>
                  <a:pt x="412946" y="605856"/>
                </a:lnTo>
                <a:lnTo>
                  <a:pt x="0" y="605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075364" y="7280198"/>
            <a:ext cx="578639" cy="442659"/>
          </a:xfrm>
          <a:custGeom>
            <a:avLst/>
            <a:gdLst/>
            <a:ahLst/>
            <a:cxnLst/>
            <a:rect r="r" b="b" t="t" l="l"/>
            <a:pathLst>
              <a:path h="442659" w="578639">
                <a:moveTo>
                  <a:pt x="0" y="0"/>
                </a:moveTo>
                <a:lnTo>
                  <a:pt x="578640" y="0"/>
                </a:lnTo>
                <a:lnTo>
                  <a:pt x="578640" y="442659"/>
                </a:lnTo>
                <a:lnTo>
                  <a:pt x="0" y="4426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043387" y="4901451"/>
            <a:ext cx="623544" cy="484097"/>
          </a:xfrm>
          <a:custGeom>
            <a:avLst/>
            <a:gdLst/>
            <a:ahLst/>
            <a:cxnLst/>
            <a:rect r="r" b="b" t="t" l="l"/>
            <a:pathLst>
              <a:path h="484097" w="623544">
                <a:moveTo>
                  <a:pt x="0" y="0"/>
                </a:moveTo>
                <a:lnTo>
                  <a:pt x="623544" y="0"/>
                </a:lnTo>
                <a:lnTo>
                  <a:pt x="623544" y="484098"/>
                </a:lnTo>
                <a:lnTo>
                  <a:pt x="0" y="4840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-5400000">
            <a:off x="4767320" y="4553274"/>
            <a:ext cx="5030340" cy="1180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b="true" sz="3400" spc="666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Ideas for year two goals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556918" y="2359952"/>
            <a:ext cx="4433887" cy="1413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Conduct an audit of your vendors, contractors, and suppliers to evaluate diversity, ethical sourcing, and alignment with your DEI values.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556918" y="2066355"/>
            <a:ext cx="4433887" cy="349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55555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Audit Your Supply Chain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556918" y="4868538"/>
            <a:ext cx="4433887" cy="1413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Examine whether your products or services meet the needs of diverse users — particularly those from marginalised communities.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556918" y="4214503"/>
            <a:ext cx="4433887" cy="701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55555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Build Equity into Product/Service Design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556918" y="7377123"/>
            <a:ext cx="4433887" cy="1775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Collaborate with peer organisations to share resources, benchmark practices, and host joint learning opportunities that promote inclusion across your sector.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556918" y="6723088"/>
            <a:ext cx="4433887" cy="701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55555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Start or join a Cross-Industry Inclusion Alliance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6438487" y="544519"/>
            <a:ext cx="1641626" cy="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/18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996540" y="929070"/>
            <a:ext cx="8441947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It’s up to you now. You can hire an expert, or define your own goals based on employee feedback, but here’s some ideas that will help in the meantime: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7115856" y="4227960"/>
            <a:ext cx="1172144" cy="6059040"/>
            <a:chOff x="0" y="0"/>
            <a:chExt cx="1562858" cy="8078720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1562858" cy="8078720"/>
              <a:chOff x="0" y="0"/>
              <a:chExt cx="308713" cy="1595797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308713" cy="1595797"/>
              </a:xfrm>
              <a:custGeom>
                <a:avLst/>
                <a:gdLst/>
                <a:ahLst/>
                <a:cxnLst/>
                <a:rect r="r" b="b" t="t" l="l"/>
                <a:pathLst>
                  <a:path h="1595797" w="308713">
                    <a:moveTo>
                      <a:pt x="0" y="0"/>
                    </a:moveTo>
                    <a:lnTo>
                      <a:pt x="308713" y="0"/>
                    </a:lnTo>
                    <a:lnTo>
                      <a:pt x="308713" y="1595797"/>
                    </a:lnTo>
                    <a:lnTo>
                      <a:pt x="0" y="1595797"/>
                    </a:lnTo>
                    <a:close/>
                  </a:path>
                </a:pathLst>
              </a:custGeom>
              <a:solidFill>
                <a:srgbClr val="FFC2CA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38100"/>
                <a:ext cx="308713" cy="16338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-5400000">
              <a:off x="-2595944" y="3814475"/>
              <a:ext cx="6707120" cy="449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u="sng">
                  <a:solidFill>
                    <a:srgbClr val="4D4D4D"/>
                  </a:solidFill>
                  <a:latin typeface="Canva Sans"/>
                  <a:ea typeface="Canva Sans"/>
                  <a:cs typeface="Canva Sans"/>
                  <a:sym typeface="Canva Sans"/>
                  <a:hlinkClick r:id="rId9" tooltip="https://z-twist.com"/>
                </a:rPr>
                <a:t>z-twist.com</a:t>
              </a:r>
            </a:p>
          </p:txBody>
        </p:sp>
        <p:sp>
          <p:nvSpPr>
            <p:cNvPr name="Freeform 32" id="32"/>
            <p:cNvSpPr/>
            <p:nvPr/>
          </p:nvSpPr>
          <p:spPr>
            <a:xfrm flipH="false" flipV="false" rot="0">
              <a:off x="0" y="6515862"/>
              <a:ext cx="1562858" cy="1562858"/>
            </a:xfrm>
            <a:custGeom>
              <a:avLst/>
              <a:gdLst/>
              <a:ahLst/>
              <a:cxnLst/>
              <a:rect r="r" b="b" t="t" l="l"/>
              <a:pathLst>
                <a:path h="1562858" w="1562858">
                  <a:moveTo>
                    <a:pt x="0" y="0"/>
                  </a:moveTo>
                  <a:lnTo>
                    <a:pt x="1562858" y="0"/>
                  </a:lnTo>
                  <a:lnTo>
                    <a:pt x="1562858" y="1562858"/>
                  </a:lnTo>
                  <a:lnTo>
                    <a:pt x="0" y="156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591669" y="0"/>
            <a:ext cx="8696331" cy="10287000"/>
            <a:chOff x="0" y="0"/>
            <a:chExt cx="2290392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903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2290392">
                  <a:moveTo>
                    <a:pt x="0" y="0"/>
                  </a:moveTo>
                  <a:lnTo>
                    <a:pt x="2290392" y="0"/>
                  </a:lnTo>
                  <a:lnTo>
                    <a:pt x="22903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9ECB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290392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3485813"/>
            <a:ext cx="8115300" cy="3644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3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If you’re thinking, “This looks great, but who has the time?” — we’ve got you.</a:t>
            </a:r>
          </a:p>
          <a:p>
            <a:pPr algn="just">
              <a:lnSpc>
                <a:spcPts val="3239"/>
              </a:lnSpc>
            </a:pPr>
          </a:p>
          <a:p>
            <a:pPr algn="just">
              <a:lnSpc>
                <a:spcPts val="323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Z-twist offers hands-on support to turn your inclusive workplace strategy from a plan into real, measurable progress.</a:t>
            </a:r>
          </a:p>
          <a:p>
            <a:pPr algn="just">
              <a:lnSpc>
                <a:spcPts val="3239"/>
              </a:lnSpc>
            </a:pPr>
          </a:p>
          <a:p>
            <a:pPr algn="just">
              <a:lnSpc>
                <a:spcPts val="323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Whether you're looking for a partner to deliver the full 52-week roadmap, need help setting up systems, or want someone to guide your team through key moments — we're here to help.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438487" y="544519"/>
            <a:ext cx="1641626" cy="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/19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1103306"/>
            <a:ext cx="7788380" cy="238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899"/>
              </a:lnSpc>
            </a:pPr>
            <a:r>
              <a:rPr lang="en-US" b="true" sz="5499" u="sng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Want Help Bringing This to Life?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42967" y="1916092"/>
            <a:ext cx="6195520" cy="3234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88618" indent="-194309" lvl="1">
              <a:lnSpc>
                <a:spcPts val="3239"/>
              </a:lnSpc>
              <a:buFont typeface="Arial"/>
              <a:buChar char="•"/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Run your DEI programme end-to-end</a:t>
            </a:r>
          </a:p>
          <a:p>
            <a:pPr algn="just" marL="388618" indent="-194309" lvl="1">
              <a:lnSpc>
                <a:spcPts val="3239"/>
              </a:lnSpc>
              <a:buFont typeface="Arial"/>
              <a:buChar char="•"/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Deliver inclusive leadership training and workshops</a:t>
            </a:r>
          </a:p>
          <a:p>
            <a:pPr algn="just" marL="388618" indent="-194309" lvl="1">
              <a:lnSpc>
                <a:spcPts val="3239"/>
              </a:lnSpc>
              <a:buFont typeface="Arial"/>
              <a:buChar char="•"/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Facilitate listening sessions, audits, and strategy reviews</a:t>
            </a:r>
          </a:p>
          <a:p>
            <a:pPr algn="just" marL="388618" indent="-194309" lvl="1">
              <a:lnSpc>
                <a:spcPts val="3239"/>
              </a:lnSpc>
              <a:buFont typeface="Arial"/>
              <a:buChar char="•"/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Build or refresh your policies, comms, and accountability frameworks</a:t>
            </a:r>
          </a:p>
          <a:p>
            <a:pPr algn="just" marL="388618" indent="-194309" lvl="1">
              <a:lnSpc>
                <a:spcPts val="3239"/>
              </a:lnSpc>
              <a:buFont typeface="Arial"/>
              <a:buChar char="•"/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Provide fractional DEI leadership if you need long-term support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49801" y="1322381"/>
            <a:ext cx="61886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We Can Do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7870656"/>
            <a:ext cx="8115300" cy="1596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3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We're trusted by organisations that want to move beyond box-ticking and build cultures where everyone belongs. Practical, experienced, and rooted in equity — we meet you where you are and help you grow from there.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7276945"/>
            <a:ext cx="8115300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Work With Us?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42967" y="7252334"/>
            <a:ext cx="6195520" cy="777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3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Get in touch: enquiries@z-twist.com</a:t>
            </a:r>
          </a:p>
          <a:p>
            <a:pPr algn="just">
              <a:lnSpc>
                <a:spcPts val="323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Let’s make inclusion your organisation’s superpower.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53219" y="6586077"/>
            <a:ext cx="61886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📩 Ready to talk?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7115856" y="4227960"/>
            <a:ext cx="1172144" cy="6059040"/>
            <a:chOff x="0" y="0"/>
            <a:chExt cx="1562858" cy="8078720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562858" cy="8078720"/>
              <a:chOff x="0" y="0"/>
              <a:chExt cx="308713" cy="1595797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308713" cy="1595797"/>
              </a:xfrm>
              <a:custGeom>
                <a:avLst/>
                <a:gdLst/>
                <a:ahLst/>
                <a:cxnLst/>
                <a:rect r="r" b="b" t="t" l="l"/>
                <a:pathLst>
                  <a:path h="1595797" w="308713">
                    <a:moveTo>
                      <a:pt x="0" y="0"/>
                    </a:moveTo>
                    <a:lnTo>
                      <a:pt x="308713" y="0"/>
                    </a:lnTo>
                    <a:lnTo>
                      <a:pt x="308713" y="1595797"/>
                    </a:lnTo>
                    <a:lnTo>
                      <a:pt x="0" y="1595797"/>
                    </a:lnTo>
                    <a:close/>
                  </a:path>
                </a:pathLst>
              </a:custGeom>
              <a:solidFill>
                <a:srgbClr val="FFC2CA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308713" cy="16338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-5400000">
              <a:off x="-2595944" y="3814475"/>
              <a:ext cx="6707120" cy="449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u="sng">
                  <a:solidFill>
                    <a:srgbClr val="4D4D4D"/>
                  </a:solidFill>
                  <a:latin typeface="Canva Sans"/>
                  <a:ea typeface="Canva Sans"/>
                  <a:cs typeface="Canva Sans"/>
                  <a:sym typeface="Canva Sans"/>
                  <a:hlinkClick r:id="rId2" tooltip="https://z-twist.com"/>
                </a:rPr>
                <a:t>z-twist.com</a:t>
              </a:r>
            </a:p>
          </p:txBody>
        </p:sp>
        <p:sp>
          <p:nvSpPr>
            <p:cNvPr name="Freeform 19" id="19"/>
            <p:cNvSpPr/>
            <p:nvPr/>
          </p:nvSpPr>
          <p:spPr>
            <a:xfrm flipH="false" flipV="false" rot="0">
              <a:off x="0" y="6515862"/>
              <a:ext cx="1562858" cy="1562858"/>
            </a:xfrm>
            <a:custGeom>
              <a:avLst/>
              <a:gdLst/>
              <a:ahLst/>
              <a:cxnLst/>
              <a:rect r="r" b="b" t="t" l="l"/>
              <a:pathLst>
                <a:path h="1562858" w="1562858">
                  <a:moveTo>
                    <a:pt x="0" y="0"/>
                  </a:moveTo>
                  <a:lnTo>
                    <a:pt x="1562858" y="0"/>
                  </a:lnTo>
                  <a:lnTo>
                    <a:pt x="1562858" y="1562858"/>
                  </a:lnTo>
                  <a:lnTo>
                    <a:pt x="0" y="156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5835002" y="-5835002"/>
            <a:ext cx="6617996" cy="18288000"/>
            <a:chOff x="0" y="0"/>
            <a:chExt cx="1743011" cy="48165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43011" cy="4816592"/>
            </a:xfrm>
            <a:custGeom>
              <a:avLst/>
              <a:gdLst/>
              <a:ahLst/>
              <a:cxnLst/>
              <a:rect r="r" b="b" t="t" l="l"/>
              <a:pathLst>
                <a:path h="4816592" w="1743011">
                  <a:moveTo>
                    <a:pt x="0" y="0"/>
                  </a:moveTo>
                  <a:lnTo>
                    <a:pt x="1743011" y="0"/>
                  </a:lnTo>
                  <a:lnTo>
                    <a:pt x="1743011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C2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743011" cy="48546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1897729"/>
            <a:ext cx="4839230" cy="6491542"/>
          </a:xfrm>
          <a:custGeom>
            <a:avLst/>
            <a:gdLst/>
            <a:ahLst/>
            <a:cxnLst/>
            <a:rect r="r" b="b" t="t" l="l"/>
            <a:pathLst>
              <a:path h="6491542" w="4839230">
                <a:moveTo>
                  <a:pt x="0" y="0"/>
                </a:moveTo>
                <a:lnTo>
                  <a:pt x="4839230" y="0"/>
                </a:lnTo>
                <a:lnTo>
                  <a:pt x="4839230" y="6491542"/>
                </a:lnTo>
                <a:lnTo>
                  <a:pt x="0" y="6491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698" t="0" r="-85069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2756909" y="8389271"/>
            <a:ext cx="2586858" cy="535673"/>
            <a:chOff x="0" y="0"/>
            <a:chExt cx="681313" cy="14108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81313" cy="141083"/>
            </a:xfrm>
            <a:custGeom>
              <a:avLst/>
              <a:gdLst/>
              <a:ahLst/>
              <a:cxnLst/>
              <a:rect r="r" b="b" t="t" l="l"/>
              <a:pathLst>
                <a:path h="141083" w="681313">
                  <a:moveTo>
                    <a:pt x="70541" y="0"/>
                  </a:moveTo>
                  <a:lnTo>
                    <a:pt x="610771" y="0"/>
                  </a:lnTo>
                  <a:cubicBezTo>
                    <a:pt x="629480" y="0"/>
                    <a:pt x="647422" y="7432"/>
                    <a:pt x="660651" y="20661"/>
                  </a:cubicBezTo>
                  <a:cubicBezTo>
                    <a:pt x="673881" y="33890"/>
                    <a:pt x="681313" y="51833"/>
                    <a:pt x="681313" y="70541"/>
                  </a:cubicBezTo>
                  <a:lnTo>
                    <a:pt x="681313" y="70541"/>
                  </a:lnTo>
                  <a:cubicBezTo>
                    <a:pt x="681313" y="89250"/>
                    <a:pt x="673881" y="107192"/>
                    <a:pt x="660651" y="120421"/>
                  </a:cubicBezTo>
                  <a:cubicBezTo>
                    <a:pt x="647422" y="133651"/>
                    <a:pt x="629480" y="141083"/>
                    <a:pt x="610771" y="141083"/>
                  </a:cubicBezTo>
                  <a:lnTo>
                    <a:pt x="70541" y="141083"/>
                  </a:lnTo>
                  <a:cubicBezTo>
                    <a:pt x="51833" y="141083"/>
                    <a:pt x="33890" y="133651"/>
                    <a:pt x="20661" y="120421"/>
                  </a:cubicBezTo>
                  <a:cubicBezTo>
                    <a:pt x="7432" y="107192"/>
                    <a:pt x="0" y="89250"/>
                    <a:pt x="0" y="70541"/>
                  </a:cubicBezTo>
                  <a:lnTo>
                    <a:pt x="0" y="70541"/>
                  </a:lnTo>
                  <a:cubicBezTo>
                    <a:pt x="0" y="51833"/>
                    <a:pt x="7432" y="33890"/>
                    <a:pt x="20661" y="20661"/>
                  </a:cubicBezTo>
                  <a:cubicBezTo>
                    <a:pt x="33890" y="7432"/>
                    <a:pt x="51833" y="0"/>
                    <a:pt x="705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4D4D4D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681313" cy="179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6438487" y="544519"/>
            <a:ext cx="1641626" cy="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/02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430858" y="3104268"/>
            <a:ext cx="7081682" cy="1259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60"/>
              </a:lnSpc>
            </a:pPr>
            <a:r>
              <a:rPr lang="en-US" b="true" sz="7400" u="sng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Who We Are?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430858" y="4434866"/>
            <a:ext cx="7912909" cy="4309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Z-Twist consulting is a boutique firm specialising in Product, Project and Programme management, and Equity, Diversity and Inclusion training. The founder, Morgan Grey (left), is a top 50 inclusive companies award winner and a passionate advocate for workplace inclusion, with 20 years of experience guiding organisations through transformational change.</a:t>
            </a:r>
          </a:p>
          <a:p>
            <a:pPr algn="just">
              <a:lnSpc>
                <a:spcPts val="2879"/>
              </a:lnSpc>
            </a:pPr>
          </a:p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Morgan’s background spans human resources, organisational development, and DEI strategy. This roadmap is the result of lessons learned from real-world experience helping teams become more inclusive, equitable, and sustainable.</a:t>
            </a:r>
          </a:p>
          <a:p>
            <a:pPr algn="just">
              <a:lnSpc>
                <a:spcPts val="2879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2756909" y="8514240"/>
            <a:ext cx="2586858" cy="257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Z-Twist.com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7115856" y="4227960"/>
            <a:ext cx="1172144" cy="6059040"/>
            <a:chOff x="0" y="0"/>
            <a:chExt cx="1562858" cy="8078720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562858" cy="8078720"/>
              <a:chOff x="0" y="0"/>
              <a:chExt cx="308713" cy="159579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08713" cy="1595797"/>
              </a:xfrm>
              <a:custGeom>
                <a:avLst/>
                <a:gdLst/>
                <a:ahLst/>
                <a:cxnLst/>
                <a:rect r="r" b="b" t="t" l="l"/>
                <a:pathLst>
                  <a:path h="1595797" w="308713">
                    <a:moveTo>
                      <a:pt x="0" y="0"/>
                    </a:moveTo>
                    <a:lnTo>
                      <a:pt x="308713" y="0"/>
                    </a:lnTo>
                    <a:lnTo>
                      <a:pt x="308713" y="1595797"/>
                    </a:lnTo>
                    <a:lnTo>
                      <a:pt x="0" y="1595797"/>
                    </a:lnTo>
                    <a:close/>
                  </a:path>
                </a:pathLst>
              </a:custGeom>
              <a:solidFill>
                <a:srgbClr val="FFC2CA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308713" cy="16338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-5400000">
              <a:off x="-2595944" y="3814475"/>
              <a:ext cx="6707120" cy="449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u="sng">
                  <a:solidFill>
                    <a:srgbClr val="4D4D4D"/>
                  </a:solidFill>
                  <a:latin typeface="Canva Sans"/>
                  <a:ea typeface="Canva Sans"/>
                  <a:cs typeface="Canva Sans"/>
                  <a:sym typeface="Canva Sans"/>
                  <a:hlinkClick r:id="rId3" tooltip="https://z-twist.com"/>
                </a:rPr>
                <a:t>z-twist.com</a:t>
              </a: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0">
              <a:off x="0" y="6515862"/>
              <a:ext cx="1562858" cy="1562858"/>
            </a:xfrm>
            <a:custGeom>
              <a:avLst/>
              <a:gdLst/>
              <a:ahLst/>
              <a:cxnLst/>
              <a:rect r="r" b="b" t="t" l="l"/>
              <a:pathLst>
                <a:path h="1562858" w="1562858">
                  <a:moveTo>
                    <a:pt x="0" y="0"/>
                  </a:moveTo>
                  <a:lnTo>
                    <a:pt x="1562858" y="0"/>
                  </a:lnTo>
                  <a:lnTo>
                    <a:pt x="1562858" y="1562858"/>
                  </a:lnTo>
                  <a:lnTo>
                    <a:pt x="0" y="156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2337212" cy="3086100"/>
            <a:chOff x="0" y="0"/>
            <a:chExt cx="615562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5562" cy="812800"/>
            </a:xfrm>
            <a:custGeom>
              <a:avLst/>
              <a:gdLst/>
              <a:ahLst/>
              <a:cxnLst/>
              <a:rect r="r" b="b" t="t" l="l"/>
              <a:pathLst>
                <a:path h="812800" w="615562">
                  <a:moveTo>
                    <a:pt x="0" y="0"/>
                  </a:moveTo>
                  <a:lnTo>
                    <a:pt x="615562" y="0"/>
                  </a:lnTo>
                  <a:lnTo>
                    <a:pt x="61556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9ECB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5562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1897729"/>
            <a:ext cx="4839230" cy="6491542"/>
          </a:xfrm>
          <a:custGeom>
            <a:avLst/>
            <a:gdLst/>
            <a:ahLst/>
            <a:cxnLst/>
            <a:rect r="r" b="b" t="t" l="l"/>
            <a:pathLst>
              <a:path h="6491542" w="4839230">
                <a:moveTo>
                  <a:pt x="0" y="0"/>
                </a:moveTo>
                <a:lnTo>
                  <a:pt x="4839230" y="0"/>
                </a:lnTo>
                <a:lnTo>
                  <a:pt x="4839230" y="6491542"/>
                </a:lnTo>
                <a:lnTo>
                  <a:pt x="0" y="6491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608" t="0" r="-50608" b="0"/>
            </a:stretch>
          </a:blipFill>
        </p:spPr>
      </p:sp>
      <p:sp>
        <p:nvSpPr>
          <p:cNvPr name="AutoShape 6" id="6"/>
          <p:cNvSpPr/>
          <p:nvPr/>
        </p:nvSpPr>
        <p:spPr>
          <a:xfrm rot="0">
            <a:off x="6782643" y="5513182"/>
            <a:ext cx="8581560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6782643" y="2060414"/>
            <a:ext cx="8581560" cy="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spc="-100" b="true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This Guide Exists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782643" y="3221815"/>
            <a:ext cx="8581560" cy="1413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Inclusion isn't a one-time training — it's a continuous journey of learning, action, and accountability. Many companies want to do better but don’t know where to start. This guide offers a practical, weekly structure for building an inclusive culture without overwhelming your teams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782643" y="6008124"/>
            <a:ext cx="8581560" cy="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spc="-100" b="true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You Should Care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82643" y="7169526"/>
            <a:ext cx="8581560" cy="1413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Inclusive workplaces outperform others in innovation, employee retention, and customer satisfaction. But more importantly, creating a culture where everyone can thrive is the right thing to do. Your leadership can shape not only your organisation but ripple into your community and industry.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438487" y="544519"/>
            <a:ext cx="1641626" cy="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/03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7115856" y="4227960"/>
            <a:ext cx="1172144" cy="6059040"/>
            <a:chOff x="0" y="0"/>
            <a:chExt cx="1562858" cy="8078720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562858" cy="8078720"/>
              <a:chOff x="0" y="0"/>
              <a:chExt cx="308713" cy="1595797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308713" cy="1595797"/>
              </a:xfrm>
              <a:custGeom>
                <a:avLst/>
                <a:gdLst/>
                <a:ahLst/>
                <a:cxnLst/>
                <a:rect r="r" b="b" t="t" l="l"/>
                <a:pathLst>
                  <a:path h="1595797" w="308713">
                    <a:moveTo>
                      <a:pt x="0" y="0"/>
                    </a:moveTo>
                    <a:lnTo>
                      <a:pt x="308713" y="0"/>
                    </a:lnTo>
                    <a:lnTo>
                      <a:pt x="308713" y="1595797"/>
                    </a:lnTo>
                    <a:lnTo>
                      <a:pt x="0" y="1595797"/>
                    </a:lnTo>
                    <a:close/>
                  </a:path>
                </a:pathLst>
              </a:custGeom>
              <a:solidFill>
                <a:srgbClr val="FFC2CA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308713" cy="16338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-5400000">
              <a:off x="-2595944" y="3814475"/>
              <a:ext cx="6707120" cy="449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u="sng">
                  <a:solidFill>
                    <a:srgbClr val="4D4D4D"/>
                  </a:solidFill>
                  <a:latin typeface="Canva Sans"/>
                  <a:ea typeface="Canva Sans"/>
                  <a:cs typeface="Canva Sans"/>
                  <a:sym typeface="Canva Sans"/>
                  <a:hlinkClick r:id="rId3" tooltip="https://z-twist.com"/>
                </a:rPr>
                <a:t>z-twist.com</a:t>
              </a:r>
            </a:p>
          </p:txBody>
        </p:sp>
        <p:sp>
          <p:nvSpPr>
            <p:cNvPr name="Freeform 17" id="17"/>
            <p:cNvSpPr/>
            <p:nvPr/>
          </p:nvSpPr>
          <p:spPr>
            <a:xfrm flipH="false" flipV="false" rot="0">
              <a:off x="0" y="6515862"/>
              <a:ext cx="1562858" cy="1562858"/>
            </a:xfrm>
            <a:custGeom>
              <a:avLst/>
              <a:gdLst/>
              <a:ahLst/>
              <a:cxnLst/>
              <a:rect r="r" b="b" t="t" l="l"/>
              <a:pathLst>
                <a:path h="1562858" w="1562858">
                  <a:moveTo>
                    <a:pt x="0" y="0"/>
                  </a:moveTo>
                  <a:lnTo>
                    <a:pt x="1562858" y="0"/>
                  </a:lnTo>
                  <a:lnTo>
                    <a:pt x="1562858" y="1562858"/>
                  </a:lnTo>
                  <a:lnTo>
                    <a:pt x="0" y="156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2337212" cy="3086100"/>
            <a:chOff x="0" y="0"/>
            <a:chExt cx="615562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5562" cy="812800"/>
            </a:xfrm>
            <a:custGeom>
              <a:avLst/>
              <a:gdLst/>
              <a:ahLst/>
              <a:cxnLst/>
              <a:rect r="r" b="b" t="t" l="l"/>
              <a:pathLst>
                <a:path h="812800" w="615562">
                  <a:moveTo>
                    <a:pt x="0" y="0"/>
                  </a:moveTo>
                  <a:lnTo>
                    <a:pt x="615562" y="0"/>
                  </a:lnTo>
                  <a:lnTo>
                    <a:pt x="61556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9ECB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615562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782643" y="2647950"/>
            <a:ext cx="8581560" cy="6118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This presentation is organised into 13 4-week months, each with a focused theme. Every week introduces one actionable task to build inclusion in your workplace.</a:t>
            </a:r>
          </a:p>
          <a:p>
            <a:pPr algn="just">
              <a:lnSpc>
                <a:spcPts val="2879"/>
              </a:lnSpc>
            </a:pPr>
          </a:p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These slides are separated by month so that they can be printed out as handouts on a month by month basis, to avoid overwhelm</a:t>
            </a:r>
          </a:p>
          <a:p>
            <a:pPr algn="just">
              <a:lnSpc>
                <a:spcPts val="2879"/>
              </a:lnSpc>
            </a:pPr>
          </a:p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Each task includes:</a:t>
            </a:r>
          </a:p>
          <a:p>
            <a:pPr algn="just" marL="388618" indent="-194309" lvl="1">
              <a:lnSpc>
                <a:spcPts val="2879"/>
              </a:lnSpc>
              <a:buFont typeface="Arial"/>
              <a:buChar char="•"/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A short goal</a:t>
            </a:r>
          </a:p>
          <a:p>
            <a:pPr algn="just" marL="388618" indent="-194309" lvl="1">
              <a:lnSpc>
                <a:spcPts val="2879"/>
              </a:lnSpc>
              <a:buFont typeface="Arial"/>
              <a:buChar char="•"/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A task to complete</a:t>
            </a:r>
          </a:p>
          <a:p>
            <a:pPr algn="just" marL="388618" indent="-194309" lvl="1">
              <a:lnSpc>
                <a:spcPts val="2879"/>
              </a:lnSpc>
              <a:buFont typeface="Arial"/>
              <a:buChar char="•"/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Alternatives if full implementation isn’t possible</a:t>
            </a:r>
          </a:p>
          <a:p>
            <a:pPr algn="just" marL="388618" indent="-194309" lvl="1">
              <a:lnSpc>
                <a:spcPts val="2879"/>
              </a:lnSpc>
              <a:buFont typeface="Arial"/>
              <a:buChar char="•"/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Sometimes there will be a note or resource beneath which will aid you.</a:t>
            </a:r>
          </a:p>
          <a:p>
            <a:pPr algn="just">
              <a:lnSpc>
                <a:spcPts val="2879"/>
              </a:lnSpc>
            </a:pPr>
          </a:p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You can move at your own pace, adapt ideas for your organisation, and revisit each section at any time. What matters is your commitment to progress.</a:t>
            </a:r>
          </a:p>
          <a:p>
            <a:pPr algn="just">
              <a:lnSpc>
                <a:spcPts val="2879"/>
              </a:lnSpc>
            </a:pPr>
          </a:p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Let’s build workplaces where everyone belongs.</a:t>
            </a:r>
          </a:p>
        </p:txBody>
      </p:sp>
      <p:sp>
        <p:nvSpPr>
          <p:cNvPr name="AutoShape 6" id="6"/>
          <p:cNvSpPr/>
          <p:nvPr/>
        </p:nvSpPr>
        <p:spPr>
          <a:xfrm>
            <a:off x="4867398" y="4384198"/>
            <a:ext cx="2128535" cy="1351758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5046916" y="5735955"/>
            <a:ext cx="1949017" cy="36701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flipV="true">
            <a:off x="5046916" y="6466295"/>
            <a:ext cx="1949017" cy="791185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575748" y="3348076"/>
            <a:ext cx="3471168" cy="5509791"/>
          </a:xfrm>
          <a:custGeom>
            <a:avLst/>
            <a:gdLst/>
            <a:ahLst/>
            <a:cxnLst/>
            <a:rect r="r" b="b" t="t" l="l"/>
            <a:pathLst>
              <a:path h="5509791" w="3471168">
                <a:moveTo>
                  <a:pt x="0" y="0"/>
                </a:moveTo>
                <a:lnTo>
                  <a:pt x="3471168" y="0"/>
                </a:lnTo>
                <a:lnTo>
                  <a:pt x="3471168" y="5509791"/>
                </a:lnTo>
                <a:lnTo>
                  <a:pt x="0" y="55097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782643" y="1807858"/>
            <a:ext cx="8581560" cy="811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4800" spc="-96" b="true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to Use This Presentation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438487" y="544519"/>
            <a:ext cx="1641626" cy="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/04</a:t>
            </a:r>
          </a:p>
        </p:txBody>
      </p:sp>
      <p:sp>
        <p:nvSpPr>
          <p:cNvPr name="AutoShape 12" id="12"/>
          <p:cNvSpPr/>
          <p:nvPr/>
        </p:nvSpPr>
        <p:spPr>
          <a:xfrm flipV="true">
            <a:off x="5046916" y="6838729"/>
            <a:ext cx="1949017" cy="146051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3" id="13"/>
          <p:cNvGrpSpPr/>
          <p:nvPr/>
        </p:nvGrpSpPr>
        <p:grpSpPr>
          <a:xfrm rot="0">
            <a:off x="17115856" y="4227960"/>
            <a:ext cx="1172144" cy="6059040"/>
            <a:chOff x="0" y="0"/>
            <a:chExt cx="1562858" cy="8078720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562858" cy="8078720"/>
              <a:chOff x="0" y="0"/>
              <a:chExt cx="308713" cy="1595797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08713" cy="1595797"/>
              </a:xfrm>
              <a:custGeom>
                <a:avLst/>
                <a:gdLst/>
                <a:ahLst/>
                <a:cxnLst/>
                <a:rect r="r" b="b" t="t" l="l"/>
                <a:pathLst>
                  <a:path h="1595797" w="308713">
                    <a:moveTo>
                      <a:pt x="0" y="0"/>
                    </a:moveTo>
                    <a:lnTo>
                      <a:pt x="308713" y="0"/>
                    </a:lnTo>
                    <a:lnTo>
                      <a:pt x="308713" y="1595797"/>
                    </a:lnTo>
                    <a:lnTo>
                      <a:pt x="0" y="1595797"/>
                    </a:lnTo>
                    <a:close/>
                  </a:path>
                </a:pathLst>
              </a:custGeom>
              <a:solidFill>
                <a:srgbClr val="FFC2CA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38100"/>
                <a:ext cx="308713" cy="16338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-5400000">
              <a:off x="-2595944" y="3814475"/>
              <a:ext cx="6707120" cy="449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u="sng">
                  <a:solidFill>
                    <a:srgbClr val="4D4D4D"/>
                  </a:solidFill>
                  <a:latin typeface="Canva Sans"/>
                  <a:ea typeface="Canva Sans"/>
                  <a:cs typeface="Canva Sans"/>
                  <a:sym typeface="Canva Sans"/>
                  <a:hlinkClick r:id="rId3" tooltip="https://z-twist.com"/>
                </a:rPr>
                <a:t>z-twist.com</a:t>
              </a: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0">
              <a:off x="0" y="6515862"/>
              <a:ext cx="1562858" cy="1562858"/>
            </a:xfrm>
            <a:custGeom>
              <a:avLst/>
              <a:gdLst/>
              <a:ahLst/>
              <a:cxnLst/>
              <a:rect r="r" b="b" t="t" l="l"/>
              <a:pathLst>
                <a:path h="1562858" w="1562858">
                  <a:moveTo>
                    <a:pt x="0" y="0"/>
                  </a:moveTo>
                  <a:lnTo>
                    <a:pt x="1562858" y="0"/>
                  </a:lnTo>
                  <a:lnTo>
                    <a:pt x="1562858" y="1562858"/>
                  </a:lnTo>
                  <a:lnTo>
                    <a:pt x="0" y="156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62161" y="4916555"/>
            <a:ext cx="3218485" cy="3937144"/>
            <a:chOff x="0" y="0"/>
            <a:chExt cx="847667" cy="10369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FFC2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668636" y="4916555"/>
            <a:ext cx="3218485" cy="3937144"/>
            <a:chOff x="0" y="0"/>
            <a:chExt cx="847667" cy="10369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539008" y="4916555"/>
            <a:ext cx="3218485" cy="3937144"/>
            <a:chOff x="0" y="0"/>
            <a:chExt cx="847667" cy="10369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BCAAD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134305" y="4916555"/>
            <a:ext cx="3218485" cy="3937144"/>
            <a:chOff x="0" y="0"/>
            <a:chExt cx="847667" cy="10369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>
            <a:off x="3402530" y="5737956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1562903" y="1539387"/>
            <a:ext cx="14789296" cy="936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spc="-110" b="true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📅 Month 1: Laying the Groundwork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64445" y="3032295"/>
            <a:ext cx="12792231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Goal: Establish a foundational understanding of what inclusion means to your organisation and set the stage for long-term cultural change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35210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35210" y="5799869"/>
            <a:ext cx="3219076" cy="149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Craft a clear definition of inclusion, equity, and belonging. This guides all future DEI actions.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438487" y="544519"/>
            <a:ext cx="1641626" cy="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/05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668636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01471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3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134305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4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35210" y="4865646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Define Inclusion for Your Organisation</a:t>
            </a:r>
          </a:p>
        </p:txBody>
      </p:sp>
      <p:sp>
        <p:nvSpPr>
          <p:cNvPr name="AutoShape 24" id="24"/>
          <p:cNvSpPr/>
          <p:nvPr/>
        </p:nvSpPr>
        <p:spPr>
          <a:xfrm>
            <a:off x="3335855" y="7576728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1934619" y="7656850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Use a standard definition and refine over time.</a:t>
            </a:r>
          </a:p>
        </p:txBody>
      </p:sp>
      <p:sp>
        <p:nvSpPr>
          <p:cNvPr name="AutoShape 26" id="26"/>
          <p:cNvSpPr/>
          <p:nvPr/>
        </p:nvSpPr>
        <p:spPr>
          <a:xfrm>
            <a:off x="7136546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7" id="27"/>
          <p:cNvSpPr txBox="true"/>
          <p:nvPr/>
        </p:nvSpPr>
        <p:spPr>
          <a:xfrm rot="0">
            <a:off x="5669227" y="5774577"/>
            <a:ext cx="3219076" cy="149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Gather anonymous employee input to understand current inclusion perceptions.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69227" y="4840355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Launch a DEI Baseline Survey</a:t>
            </a:r>
          </a:p>
        </p:txBody>
      </p:sp>
      <p:sp>
        <p:nvSpPr>
          <p:cNvPr name="AutoShape 29" id="29"/>
          <p:cNvSpPr/>
          <p:nvPr/>
        </p:nvSpPr>
        <p:spPr>
          <a:xfrm>
            <a:off x="7069871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5668636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Hold informal focus groups instead.</a:t>
            </a:r>
          </a:p>
        </p:txBody>
      </p:sp>
      <p:sp>
        <p:nvSpPr>
          <p:cNvPr name="AutoShape 31" id="31"/>
          <p:cNvSpPr/>
          <p:nvPr/>
        </p:nvSpPr>
        <p:spPr>
          <a:xfrm>
            <a:off x="11006919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2" id="32"/>
          <p:cNvSpPr txBox="true"/>
          <p:nvPr/>
        </p:nvSpPr>
        <p:spPr>
          <a:xfrm rot="0">
            <a:off x="9539599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Update your mission and values to explicitly support inclusion.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539599" y="4840355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Align Mission &amp; Values with Inclusion</a:t>
            </a:r>
          </a:p>
        </p:txBody>
      </p:sp>
      <p:sp>
        <p:nvSpPr>
          <p:cNvPr name="AutoShape 34" id="34"/>
          <p:cNvSpPr/>
          <p:nvPr/>
        </p:nvSpPr>
        <p:spPr>
          <a:xfrm>
            <a:off x="10940244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5" id="35"/>
          <p:cNvSpPr txBox="true"/>
          <p:nvPr/>
        </p:nvSpPr>
        <p:spPr>
          <a:xfrm rot="0">
            <a:off x="9539008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Add a supplemental inclusion statement.</a:t>
            </a:r>
          </a:p>
        </p:txBody>
      </p:sp>
      <p:sp>
        <p:nvSpPr>
          <p:cNvPr name="AutoShape 36" id="36"/>
          <p:cNvSpPr/>
          <p:nvPr/>
        </p:nvSpPr>
        <p:spPr>
          <a:xfrm>
            <a:off x="14601034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13133714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Kick off your inclusion journey with a company-wide meeting.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133714" y="4840355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Host an Inclusion Kick-off Meeting</a:t>
            </a:r>
          </a:p>
        </p:txBody>
      </p:sp>
      <p:sp>
        <p:nvSpPr>
          <p:cNvPr name="AutoShape 39" id="39"/>
          <p:cNvSpPr/>
          <p:nvPr/>
        </p:nvSpPr>
        <p:spPr>
          <a:xfrm>
            <a:off x="14534359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0" id="40"/>
          <p:cNvSpPr txBox="true"/>
          <p:nvPr/>
        </p:nvSpPr>
        <p:spPr>
          <a:xfrm rot="0">
            <a:off x="13133123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Share a video or email message instead.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962161" y="8721560"/>
            <a:ext cx="3219076" cy="149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Note: Remember that legal requirements are a minimum. Feel free to do more/better.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7115856" y="4227960"/>
            <a:ext cx="1172144" cy="6059040"/>
            <a:chOff x="0" y="0"/>
            <a:chExt cx="1562858" cy="8078720"/>
          </a:xfrm>
        </p:grpSpPr>
        <p:grpSp>
          <p:nvGrpSpPr>
            <p:cNvPr name="Group 43" id="43"/>
            <p:cNvGrpSpPr/>
            <p:nvPr/>
          </p:nvGrpSpPr>
          <p:grpSpPr>
            <a:xfrm rot="0">
              <a:off x="0" y="0"/>
              <a:ext cx="1562858" cy="8078720"/>
              <a:chOff x="0" y="0"/>
              <a:chExt cx="308713" cy="1595797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308713" cy="1595797"/>
              </a:xfrm>
              <a:custGeom>
                <a:avLst/>
                <a:gdLst/>
                <a:ahLst/>
                <a:cxnLst/>
                <a:rect r="r" b="b" t="t" l="l"/>
                <a:pathLst>
                  <a:path h="1595797" w="308713">
                    <a:moveTo>
                      <a:pt x="0" y="0"/>
                    </a:moveTo>
                    <a:lnTo>
                      <a:pt x="308713" y="0"/>
                    </a:lnTo>
                    <a:lnTo>
                      <a:pt x="308713" y="1595797"/>
                    </a:lnTo>
                    <a:lnTo>
                      <a:pt x="0" y="1595797"/>
                    </a:lnTo>
                    <a:close/>
                  </a:path>
                </a:pathLst>
              </a:custGeom>
              <a:solidFill>
                <a:srgbClr val="FFC2CA"/>
              </a:solidFill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-38100"/>
                <a:ext cx="308713" cy="16338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46" id="46"/>
            <p:cNvSpPr txBox="true"/>
            <p:nvPr/>
          </p:nvSpPr>
          <p:spPr>
            <a:xfrm rot="-5400000">
              <a:off x="-2595944" y="3814475"/>
              <a:ext cx="6707120" cy="449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u="sng">
                  <a:solidFill>
                    <a:srgbClr val="4D4D4D"/>
                  </a:solidFill>
                  <a:latin typeface="Canva Sans"/>
                  <a:ea typeface="Canva Sans"/>
                  <a:cs typeface="Canva Sans"/>
                  <a:sym typeface="Canva Sans"/>
                  <a:hlinkClick r:id="rId2" tooltip="https://z-twist.com"/>
                </a:rPr>
                <a:t>z-twist.com</a:t>
              </a:r>
            </a:p>
          </p:txBody>
        </p:sp>
        <p:sp>
          <p:nvSpPr>
            <p:cNvPr name="Freeform 47" id="47"/>
            <p:cNvSpPr/>
            <p:nvPr/>
          </p:nvSpPr>
          <p:spPr>
            <a:xfrm flipH="false" flipV="false" rot="0">
              <a:off x="0" y="6515862"/>
              <a:ext cx="1562858" cy="1562858"/>
            </a:xfrm>
            <a:custGeom>
              <a:avLst/>
              <a:gdLst/>
              <a:ahLst/>
              <a:cxnLst/>
              <a:rect r="r" b="b" t="t" l="l"/>
              <a:pathLst>
                <a:path h="1562858" w="1562858">
                  <a:moveTo>
                    <a:pt x="0" y="0"/>
                  </a:moveTo>
                  <a:lnTo>
                    <a:pt x="1562858" y="0"/>
                  </a:lnTo>
                  <a:lnTo>
                    <a:pt x="1562858" y="1562858"/>
                  </a:lnTo>
                  <a:lnTo>
                    <a:pt x="0" y="156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62161" y="4916555"/>
            <a:ext cx="3218485" cy="3937144"/>
            <a:chOff x="0" y="0"/>
            <a:chExt cx="847667" cy="10369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FFC2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668636" y="4916555"/>
            <a:ext cx="3218485" cy="3937144"/>
            <a:chOff x="0" y="0"/>
            <a:chExt cx="847667" cy="10369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539008" y="4916555"/>
            <a:ext cx="3218485" cy="3937144"/>
            <a:chOff x="0" y="0"/>
            <a:chExt cx="847667" cy="10369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BCAAD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134305" y="4916555"/>
            <a:ext cx="3218485" cy="3937144"/>
            <a:chOff x="0" y="0"/>
            <a:chExt cx="847667" cy="10369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>
            <a:off x="3402530" y="5737956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1562903" y="1539387"/>
            <a:ext cx="14789887" cy="936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spc="-110" b="true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🧭 Month 2: Leadership &amp; Accountability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64445" y="3032295"/>
            <a:ext cx="12792231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Goal: Ensure leadership ownership and establish clear accountability structures to drive inclusion efforts.</a:t>
            </a:r>
          </a:p>
          <a:p>
            <a:pPr algn="just">
              <a:lnSpc>
                <a:spcPts val="2879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935210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35210" y="5799869"/>
            <a:ext cx="3219076" cy="149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Ask senior leaders to share personal inclusion commitments and learning goals.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438487" y="544519"/>
            <a:ext cx="1641626" cy="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/06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668636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01471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7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134305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8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35210" y="4865646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Executive DEI Commitments</a:t>
            </a:r>
          </a:p>
        </p:txBody>
      </p:sp>
      <p:sp>
        <p:nvSpPr>
          <p:cNvPr name="AutoShape 24" id="24"/>
          <p:cNvSpPr/>
          <p:nvPr/>
        </p:nvSpPr>
        <p:spPr>
          <a:xfrm>
            <a:off x="3335855" y="7576728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1934619" y="7656850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Have them support initiatives through small, visible actions.</a:t>
            </a:r>
          </a:p>
        </p:txBody>
      </p:sp>
      <p:sp>
        <p:nvSpPr>
          <p:cNvPr name="AutoShape 26" id="26"/>
          <p:cNvSpPr/>
          <p:nvPr/>
        </p:nvSpPr>
        <p:spPr>
          <a:xfrm>
            <a:off x="7136546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7" id="27"/>
          <p:cNvSpPr txBox="true"/>
          <p:nvPr/>
        </p:nvSpPr>
        <p:spPr>
          <a:xfrm rot="0">
            <a:off x="5669227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Designate responsible individuals to guide and track DEI work.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69227" y="4840355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Appoint a DEI Champion or Committee</a:t>
            </a:r>
          </a:p>
        </p:txBody>
      </p:sp>
      <p:sp>
        <p:nvSpPr>
          <p:cNvPr name="AutoShape 29" id="29"/>
          <p:cNvSpPr/>
          <p:nvPr/>
        </p:nvSpPr>
        <p:spPr>
          <a:xfrm>
            <a:off x="7069871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5668636" y="7631559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Start with a volunteer-led working group.</a:t>
            </a:r>
          </a:p>
        </p:txBody>
      </p:sp>
      <p:sp>
        <p:nvSpPr>
          <p:cNvPr name="AutoShape 31" id="31"/>
          <p:cNvSpPr/>
          <p:nvPr/>
        </p:nvSpPr>
        <p:spPr>
          <a:xfrm>
            <a:off x="11006919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2" id="32"/>
          <p:cNvSpPr txBox="true"/>
          <p:nvPr/>
        </p:nvSpPr>
        <p:spPr>
          <a:xfrm rot="0">
            <a:off x="9539599" y="5774577"/>
            <a:ext cx="3219076" cy="1495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Define measurable goals (e.g., hiring targets, retention rates) and share them internally.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539599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Set &amp; Share DEI Goals</a:t>
            </a:r>
          </a:p>
        </p:txBody>
      </p:sp>
      <p:sp>
        <p:nvSpPr>
          <p:cNvPr name="AutoShape 34" id="34"/>
          <p:cNvSpPr/>
          <p:nvPr/>
        </p:nvSpPr>
        <p:spPr>
          <a:xfrm>
            <a:off x="10940244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5" id="35"/>
          <p:cNvSpPr txBox="true"/>
          <p:nvPr/>
        </p:nvSpPr>
        <p:spPr>
          <a:xfrm rot="0">
            <a:off x="9539008" y="7631559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Set one goal to focus on for the next quarter.</a:t>
            </a:r>
          </a:p>
        </p:txBody>
      </p:sp>
      <p:sp>
        <p:nvSpPr>
          <p:cNvPr name="AutoShape 36" id="36"/>
          <p:cNvSpPr/>
          <p:nvPr/>
        </p:nvSpPr>
        <p:spPr>
          <a:xfrm>
            <a:off x="14601034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13133714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Share short monthly updates on DEI progress, learnings, and goals.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133714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Monthly DEI Updates</a:t>
            </a:r>
          </a:p>
        </p:txBody>
      </p:sp>
      <p:sp>
        <p:nvSpPr>
          <p:cNvPr name="AutoShape 39" id="39"/>
          <p:cNvSpPr/>
          <p:nvPr/>
        </p:nvSpPr>
        <p:spPr>
          <a:xfrm>
            <a:off x="14534359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0" id="40"/>
          <p:cNvSpPr txBox="true"/>
          <p:nvPr/>
        </p:nvSpPr>
        <p:spPr>
          <a:xfrm rot="0">
            <a:off x="13133123" y="7631559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Provide quarterly updates or short internal notes.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5668045" y="8834649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Note: It is important to pay people who are doing this work fairly.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2067969" y="8973893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Note: It is important that actions are </a:t>
            </a:r>
            <a:r>
              <a:rPr lang="en-US" sz="1863" i="true">
                <a:solidFill>
                  <a:srgbClr val="4D4D4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visible</a:t>
            </a: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17115856" y="4227960"/>
            <a:ext cx="1172144" cy="6059040"/>
            <a:chOff x="0" y="0"/>
            <a:chExt cx="1562858" cy="8078720"/>
          </a:xfrm>
        </p:grpSpPr>
        <p:grpSp>
          <p:nvGrpSpPr>
            <p:cNvPr name="Group 44" id="44"/>
            <p:cNvGrpSpPr/>
            <p:nvPr/>
          </p:nvGrpSpPr>
          <p:grpSpPr>
            <a:xfrm rot="0">
              <a:off x="0" y="0"/>
              <a:ext cx="1562858" cy="8078720"/>
              <a:chOff x="0" y="0"/>
              <a:chExt cx="308713" cy="1595797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308713" cy="1595797"/>
              </a:xfrm>
              <a:custGeom>
                <a:avLst/>
                <a:gdLst/>
                <a:ahLst/>
                <a:cxnLst/>
                <a:rect r="r" b="b" t="t" l="l"/>
                <a:pathLst>
                  <a:path h="1595797" w="308713">
                    <a:moveTo>
                      <a:pt x="0" y="0"/>
                    </a:moveTo>
                    <a:lnTo>
                      <a:pt x="308713" y="0"/>
                    </a:lnTo>
                    <a:lnTo>
                      <a:pt x="308713" y="1595797"/>
                    </a:lnTo>
                    <a:lnTo>
                      <a:pt x="0" y="1595797"/>
                    </a:lnTo>
                    <a:close/>
                  </a:path>
                </a:pathLst>
              </a:custGeom>
              <a:solidFill>
                <a:srgbClr val="FFC2CA"/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0" y="-38100"/>
                <a:ext cx="308713" cy="16338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47" id="47"/>
            <p:cNvSpPr txBox="true"/>
            <p:nvPr/>
          </p:nvSpPr>
          <p:spPr>
            <a:xfrm rot="-5400000">
              <a:off x="-2595944" y="3814475"/>
              <a:ext cx="6707120" cy="449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u="sng">
                  <a:solidFill>
                    <a:srgbClr val="4D4D4D"/>
                  </a:solidFill>
                  <a:latin typeface="Canva Sans"/>
                  <a:ea typeface="Canva Sans"/>
                  <a:cs typeface="Canva Sans"/>
                  <a:sym typeface="Canva Sans"/>
                  <a:hlinkClick r:id="rId2" tooltip="https://z-twist.com"/>
                </a:rPr>
                <a:t>z-twist.com</a:t>
              </a:r>
            </a:p>
          </p:txBody>
        </p:sp>
        <p:sp>
          <p:nvSpPr>
            <p:cNvPr name="Freeform 48" id="48"/>
            <p:cNvSpPr/>
            <p:nvPr/>
          </p:nvSpPr>
          <p:spPr>
            <a:xfrm flipH="false" flipV="false" rot="0">
              <a:off x="0" y="6515862"/>
              <a:ext cx="1562858" cy="1562858"/>
            </a:xfrm>
            <a:custGeom>
              <a:avLst/>
              <a:gdLst/>
              <a:ahLst/>
              <a:cxnLst/>
              <a:rect r="r" b="b" t="t" l="l"/>
              <a:pathLst>
                <a:path h="1562858" w="1562858">
                  <a:moveTo>
                    <a:pt x="0" y="0"/>
                  </a:moveTo>
                  <a:lnTo>
                    <a:pt x="1562858" y="0"/>
                  </a:lnTo>
                  <a:lnTo>
                    <a:pt x="1562858" y="1562858"/>
                  </a:lnTo>
                  <a:lnTo>
                    <a:pt x="0" y="156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62161" y="4916555"/>
            <a:ext cx="3218485" cy="3937144"/>
            <a:chOff x="0" y="0"/>
            <a:chExt cx="847667" cy="10369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FFC2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668636" y="4916555"/>
            <a:ext cx="3218485" cy="3937144"/>
            <a:chOff x="0" y="0"/>
            <a:chExt cx="847667" cy="10369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539008" y="4916555"/>
            <a:ext cx="3218485" cy="3937144"/>
            <a:chOff x="0" y="0"/>
            <a:chExt cx="847667" cy="10369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BCAAD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134305" y="4916555"/>
            <a:ext cx="3218485" cy="3937144"/>
            <a:chOff x="0" y="0"/>
            <a:chExt cx="847667" cy="10369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>
            <a:off x="3402530" y="5737956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1562903" y="1539387"/>
            <a:ext cx="14789296" cy="936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spc="-110" b="true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⚖️ Month 3: Policy &amp; Structure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64445" y="3213270"/>
            <a:ext cx="12792231" cy="327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Goal: Create fair, transparent, and inclusive policies that remove structural barriers and promote equity.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35210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9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35210" y="5989158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Evaluate your recruiting process for bias, from job ads to interviews.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438487" y="544519"/>
            <a:ext cx="1641626" cy="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/07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668636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10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01471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11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134305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12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35210" y="5051384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Audit Hiring Practices</a:t>
            </a:r>
          </a:p>
        </p:txBody>
      </p:sp>
      <p:sp>
        <p:nvSpPr>
          <p:cNvPr name="AutoShape 24" id="24"/>
          <p:cNvSpPr/>
          <p:nvPr/>
        </p:nvSpPr>
        <p:spPr>
          <a:xfrm>
            <a:off x="3335855" y="7576728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1934619" y="7656850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Start with one department or recent job posting.</a:t>
            </a:r>
          </a:p>
        </p:txBody>
      </p:sp>
      <p:sp>
        <p:nvSpPr>
          <p:cNvPr name="AutoShape 26" id="26"/>
          <p:cNvSpPr/>
          <p:nvPr/>
        </p:nvSpPr>
        <p:spPr>
          <a:xfrm>
            <a:off x="7136546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7" id="27"/>
          <p:cNvSpPr txBox="true"/>
          <p:nvPr/>
        </p:nvSpPr>
        <p:spPr>
          <a:xfrm rot="0">
            <a:off x="5669227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Analyse compensation data by gender, race, and role to identify disparities.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69227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Assess Pay Equity</a:t>
            </a:r>
          </a:p>
        </p:txBody>
      </p:sp>
      <p:sp>
        <p:nvSpPr>
          <p:cNvPr name="AutoShape 29" id="29"/>
          <p:cNvSpPr/>
          <p:nvPr/>
        </p:nvSpPr>
        <p:spPr>
          <a:xfrm>
            <a:off x="7069871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5668636" y="7631559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Conduct a sample review using anonymized data.</a:t>
            </a:r>
          </a:p>
        </p:txBody>
      </p:sp>
      <p:sp>
        <p:nvSpPr>
          <p:cNvPr name="AutoShape 31" id="31"/>
          <p:cNvSpPr/>
          <p:nvPr/>
        </p:nvSpPr>
        <p:spPr>
          <a:xfrm>
            <a:off x="11006919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2" id="32"/>
          <p:cNvSpPr txBox="true"/>
          <p:nvPr/>
        </p:nvSpPr>
        <p:spPr>
          <a:xfrm rot="0">
            <a:off x="9539599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Ensure your policies are up to date, accessible, and cover all identities.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539599" y="4840355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Review Harassment &amp; Discrimination Policies</a:t>
            </a:r>
          </a:p>
        </p:txBody>
      </p:sp>
      <p:sp>
        <p:nvSpPr>
          <p:cNvPr name="AutoShape 34" id="34"/>
          <p:cNvSpPr/>
          <p:nvPr/>
        </p:nvSpPr>
        <p:spPr>
          <a:xfrm>
            <a:off x="10940244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5" id="35"/>
          <p:cNvSpPr txBox="true"/>
          <p:nvPr/>
        </p:nvSpPr>
        <p:spPr>
          <a:xfrm rot="0">
            <a:off x="9539008" y="7631559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Add a DEI addendum or checklist in the meantime.</a:t>
            </a:r>
          </a:p>
        </p:txBody>
      </p:sp>
      <p:sp>
        <p:nvSpPr>
          <p:cNvPr name="AutoShape 36" id="36"/>
          <p:cNvSpPr/>
          <p:nvPr/>
        </p:nvSpPr>
        <p:spPr>
          <a:xfrm>
            <a:off x="14601034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13133714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Evaluate how inclusive your policies are for parents and caregivers.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133714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Improve Caregiver Benefits</a:t>
            </a:r>
          </a:p>
        </p:txBody>
      </p:sp>
      <p:sp>
        <p:nvSpPr>
          <p:cNvPr name="AutoShape 39" id="39"/>
          <p:cNvSpPr/>
          <p:nvPr/>
        </p:nvSpPr>
        <p:spPr>
          <a:xfrm>
            <a:off x="14534359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0" id="40"/>
          <p:cNvSpPr txBox="true"/>
          <p:nvPr/>
        </p:nvSpPr>
        <p:spPr>
          <a:xfrm rot="0">
            <a:off x="13133123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Start by allowing flexible work options.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17115856" y="4227960"/>
            <a:ext cx="1172144" cy="6059040"/>
            <a:chOff x="0" y="0"/>
            <a:chExt cx="1562858" cy="8078720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0"/>
              <a:ext cx="1562858" cy="8078720"/>
              <a:chOff x="0" y="0"/>
              <a:chExt cx="308713" cy="1595797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308713" cy="1595797"/>
              </a:xfrm>
              <a:custGeom>
                <a:avLst/>
                <a:gdLst/>
                <a:ahLst/>
                <a:cxnLst/>
                <a:rect r="r" b="b" t="t" l="l"/>
                <a:pathLst>
                  <a:path h="1595797" w="308713">
                    <a:moveTo>
                      <a:pt x="0" y="0"/>
                    </a:moveTo>
                    <a:lnTo>
                      <a:pt x="308713" y="0"/>
                    </a:lnTo>
                    <a:lnTo>
                      <a:pt x="308713" y="1595797"/>
                    </a:lnTo>
                    <a:lnTo>
                      <a:pt x="0" y="1595797"/>
                    </a:lnTo>
                    <a:close/>
                  </a:path>
                </a:pathLst>
              </a:custGeom>
              <a:solidFill>
                <a:srgbClr val="FFC2CA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-38100"/>
                <a:ext cx="308713" cy="16338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45" id="45"/>
            <p:cNvSpPr txBox="true"/>
            <p:nvPr/>
          </p:nvSpPr>
          <p:spPr>
            <a:xfrm rot="-5400000">
              <a:off x="-2595944" y="3814475"/>
              <a:ext cx="6707120" cy="449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u="sng">
                  <a:solidFill>
                    <a:srgbClr val="4D4D4D"/>
                  </a:solidFill>
                  <a:latin typeface="Canva Sans"/>
                  <a:ea typeface="Canva Sans"/>
                  <a:cs typeface="Canva Sans"/>
                  <a:sym typeface="Canva Sans"/>
                  <a:hlinkClick r:id="rId2" tooltip="https://z-twist.com"/>
                </a:rPr>
                <a:t>z-twist.com</a:t>
              </a:r>
            </a:p>
          </p:txBody>
        </p:sp>
        <p:sp>
          <p:nvSpPr>
            <p:cNvPr name="Freeform 46" id="46"/>
            <p:cNvSpPr/>
            <p:nvPr/>
          </p:nvSpPr>
          <p:spPr>
            <a:xfrm flipH="false" flipV="false" rot="0">
              <a:off x="0" y="6515862"/>
              <a:ext cx="1562858" cy="1562858"/>
            </a:xfrm>
            <a:custGeom>
              <a:avLst/>
              <a:gdLst/>
              <a:ahLst/>
              <a:cxnLst/>
              <a:rect r="r" b="b" t="t" l="l"/>
              <a:pathLst>
                <a:path h="1562858" w="1562858">
                  <a:moveTo>
                    <a:pt x="0" y="0"/>
                  </a:moveTo>
                  <a:lnTo>
                    <a:pt x="1562858" y="0"/>
                  </a:lnTo>
                  <a:lnTo>
                    <a:pt x="1562858" y="1562858"/>
                  </a:lnTo>
                  <a:lnTo>
                    <a:pt x="0" y="156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62161" y="4916555"/>
            <a:ext cx="3218485" cy="3937144"/>
            <a:chOff x="0" y="0"/>
            <a:chExt cx="847667" cy="10369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FFC2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668636" y="4916555"/>
            <a:ext cx="3218485" cy="3937144"/>
            <a:chOff x="0" y="0"/>
            <a:chExt cx="847667" cy="10369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539008" y="4916555"/>
            <a:ext cx="3218485" cy="3937144"/>
            <a:chOff x="0" y="0"/>
            <a:chExt cx="847667" cy="10369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BCAAD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134305" y="4916555"/>
            <a:ext cx="3218485" cy="3937144"/>
            <a:chOff x="0" y="0"/>
            <a:chExt cx="847667" cy="10369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>
            <a:off x="3402530" y="5737956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1562903" y="1539387"/>
            <a:ext cx="14789296" cy="936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spc="-110" b="true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📚 Month 4: Awareness &amp; Education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64445" y="3213270"/>
            <a:ext cx="12792231" cy="327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Goal: Increase awareness of bias, promote understanding, and build a culture of continuous learning.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35210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13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35210" y="5989158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Offer a training session to help staff recognize and interrupt bias.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438487" y="544519"/>
            <a:ext cx="1641626" cy="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/08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668636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14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01471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15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134305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16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35210" y="4865646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Host Unconscious Bias Training</a:t>
            </a:r>
          </a:p>
        </p:txBody>
      </p:sp>
      <p:sp>
        <p:nvSpPr>
          <p:cNvPr name="AutoShape 24" id="24"/>
          <p:cNvSpPr/>
          <p:nvPr/>
        </p:nvSpPr>
        <p:spPr>
          <a:xfrm>
            <a:off x="3335855" y="7576728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1934619" y="7846140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Use a recorded webinar or free resource.</a:t>
            </a:r>
          </a:p>
        </p:txBody>
      </p:sp>
      <p:sp>
        <p:nvSpPr>
          <p:cNvPr name="AutoShape 26" id="26"/>
          <p:cNvSpPr/>
          <p:nvPr/>
        </p:nvSpPr>
        <p:spPr>
          <a:xfrm>
            <a:off x="7136546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7" id="27"/>
          <p:cNvSpPr txBox="true"/>
          <p:nvPr/>
        </p:nvSpPr>
        <p:spPr>
          <a:xfrm rot="0">
            <a:off x="5669227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Build a shared library of books, podcasts, and videos about inclusion.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69227" y="4840355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Create a DEI Resource Library</a:t>
            </a:r>
          </a:p>
        </p:txBody>
      </p:sp>
      <p:sp>
        <p:nvSpPr>
          <p:cNvPr name="AutoShape 29" id="29"/>
          <p:cNvSpPr/>
          <p:nvPr/>
        </p:nvSpPr>
        <p:spPr>
          <a:xfrm>
            <a:off x="7069871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5668636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Share one resource per week via email or Slack.</a:t>
            </a:r>
          </a:p>
        </p:txBody>
      </p:sp>
      <p:sp>
        <p:nvSpPr>
          <p:cNvPr name="AutoShape 31" id="31"/>
          <p:cNvSpPr/>
          <p:nvPr/>
        </p:nvSpPr>
        <p:spPr>
          <a:xfrm>
            <a:off x="11006919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2" id="32"/>
          <p:cNvSpPr txBox="true"/>
          <p:nvPr/>
        </p:nvSpPr>
        <p:spPr>
          <a:xfrm rot="0">
            <a:off x="9539599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Celebrate diverse cultures or heritage events each week or month.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539599" y="4840355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Culture &amp; Heritage Spotlights</a:t>
            </a:r>
          </a:p>
        </p:txBody>
      </p:sp>
      <p:sp>
        <p:nvSpPr>
          <p:cNvPr name="AutoShape 34" id="34"/>
          <p:cNvSpPr/>
          <p:nvPr/>
        </p:nvSpPr>
        <p:spPr>
          <a:xfrm>
            <a:off x="10940244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5" id="35"/>
          <p:cNvSpPr txBox="true"/>
          <p:nvPr/>
        </p:nvSpPr>
        <p:spPr>
          <a:xfrm rot="0">
            <a:off x="9539008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Feature highlights in company newsletters.</a:t>
            </a:r>
          </a:p>
        </p:txBody>
      </p:sp>
      <p:sp>
        <p:nvSpPr>
          <p:cNvPr name="AutoShape 36" id="36"/>
          <p:cNvSpPr/>
          <p:nvPr/>
        </p:nvSpPr>
        <p:spPr>
          <a:xfrm>
            <a:off x="14601034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13133714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Invite thought leaders or employees to share lived experiences.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133714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Bring in Guest Speakers</a:t>
            </a:r>
          </a:p>
        </p:txBody>
      </p:sp>
      <p:sp>
        <p:nvSpPr>
          <p:cNvPr name="AutoShape 39" id="39"/>
          <p:cNvSpPr/>
          <p:nvPr/>
        </p:nvSpPr>
        <p:spPr>
          <a:xfrm>
            <a:off x="14534359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0" id="40"/>
          <p:cNvSpPr txBox="true"/>
          <p:nvPr/>
        </p:nvSpPr>
        <p:spPr>
          <a:xfrm rot="0">
            <a:off x="13133123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Share relevant TED Talks or podcasts.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9538417" y="8834649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u="sng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  <a:hlinkClick r:id="rId2" tooltip="https://www.inclusiveemployers.co.uk/diversity-calendar/"/>
              </a:rPr>
              <a:t>https://www.inclusiveemployers.co.uk/diversity-calendar/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962161" y="8983418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u="sng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  <a:hlinkClick r:id="rId3" tooltip="https://www.youtube.com/watch?v=dLAi78hluFc"/>
              </a:rPr>
              <a:t>https://www.youtube.com/watch?v=dLAi78hluFc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17115856" y="4227960"/>
            <a:ext cx="1172144" cy="6059040"/>
            <a:chOff x="0" y="0"/>
            <a:chExt cx="1562858" cy="8078720"/>
          </a:xfrm>
        </p:grpSpPr>
        <p:grpSp>
          <p:nvGrpSpPr>
            <p:cNvPr name="Group 44" id="44"/>
            <p:cNvGrpSpPr/>
            <p:nvPr/>
          </p:nvGrpSpPr>
          <p:grpSpPr>
            <a:xfrm rot="0">
              <a:off x="0" y="0"/>
              <a:ext cx="1562858" cy="8078720"/>
              <a:chOff x="0" y="0"/>
              <a:chExt cx="308713" cy="1595797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308713" cy="1595797"/>
              </a:xfrm>
              <a:custGeom>
                <a:avLst/>
                <a:gdLst/>
                <a:ahLst/>
                <a:cxnLst/>
                <a:rect r="r" b="b" t="t" l="l"/>
                <a:pathLst>
                  <a:path h="1595797" w="308713">
                    <a:moveTo>
                      <a:pt x="0" y="0"/>
                    </a:moveTo>
                    <a:lnTo>
                      <a:pt x="308713" y="0"/>
                    </a:lnTo>
                    <a:lnTo>
                      <a:pt x="308713" y="1595797"/>
                    </a:lnTo>
                    <a:lnTo>
                      <a:pt x="0" y="1595797"/>
                    </a:lnTo>
                    <a:close/>
                  </a:path>
                </a:pathLst>
              </a:custGeom>
              <a:solidFill>
                <a:srgbClr val="FFC2CA"/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0" y="-38100"/>
                <a:ext cx="308713" cy="16338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47" id="47"/>
            <p:cNvSpPr txBox="true"/>
            <p:nvPr/>
          </p:nvSpPr>
          <p:spPr>
            <a:xfrm rot="-5400000">
              <a:off x="-2595944" y="3814475"/>
              <a:ext cx="6707120" cy="449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u="sng">
                  <a:solidFill>
                    <a:srgbClr val="4D4D4D"/>
                  </a:solidFill>
                  <a:latin typeface="Canva Sans"/>
                  <a:ea typeface="Canva Sans"/>
                  <a:cs typeface="Canva Sans"/>
                  <a:sym typeface="Canva Sans"/>
                  <a:hlinkClick r:id="rId4" tooltip="https://z-twist.com"/>
                </a:rPr>
                <a:t>z-twist.com</a:t>
              </a:r>
            </a:p>
          </p:txBody>
        </p:sp>
        <p:sp>
          <p:nvSpPr>
            <p:cNvPr name="Freeform 48" id="48"/>
            <p:cNvSpPr/>
            <p:nvPr/>
          </p:nvSpPr>
          <p:spPr>
            <a:xfrm flipH="false" flipV="false" rot="0">
              <a:off x="0" y="6515862"/>
              <a:ext cx="1562858" cy="1562858"/>
            </a:xfrm>
            <a:custGeom>
              <a:avLst/>
              <a:gdLst/>
              <a:ahLst/>
              <a:cxnLst/>
              <a:rect r="r" b="b" t="t" l="l"/>
              <a:pathLst>
                <a:path h="1562858" w="1562858">
                  <a:moveTo>
                    <a:pt x="0" y="0"/>
                  </a:moveTo>
                  <a:lnTo>
                    <a:pt x="1562858" y="0"/>
                  </a:lnTo>
                  <a:lnTo>
                    <a:pt x="1562858" y="1562858"/>
                  </a:lnTo>
                  <a:lnTo>
                    <a:pt x="0" y="156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62161" y="4916555"/>
            <a:ext cx="3218485" cy="3937144"/>
            <a:chOff x="0" y="0"/>
            <a:chExt cx="847667" cy="10369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FFC2C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668636" y="4916555"/>
            <a:ext cx="3218485" cy="3937144"/>
            <a:chOff x="0" y="0"/>
            <a:chExt cx="847667" cy="10369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539008" y="4916555"/>
            <a:ext cx="3218485" cy="3937144"/>
            <a:chOff x="0" y="0"/>
            <a:chExt cx="847667" cy="10369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BCAAD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134305" y="4916555"/>
            <a:ext cx="3218485" cy="3937144"/>
            <a:chOff x="0" y="0"/>
            <a:chExt cx="847667" cy="10369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47667" cy="1036943"/>
            </a:xfrm>
            <a:custGeom>
              <a:avLst/>
              <a:gdLst/>
              <a:ahLst/>
              <a:cxnLst/>
              <a:rect r="r" b="b" t="t" l="l"/>
              <a:pathLst>
                <a:path h="1036943" w="847667">
                  <a:moveTo>
                    <a:pt x="0" y="0"/>
                  </a:moveTo>
                  <a:lnTo>
                    <a:pt x="847667" y="0"/>
                  </a:lnTo>
                  <a:lnTo>
                    <a:pt x="847667" y="1036943"/>
                  </a:lnTo>
                  <a:lnTo>
                    <a:pt x="0" y="1036943"/>
                  </a:lnTo>
                  <a:close/>
                </a:path>
              </a:pathLst>
            </a:custGeom>
            <a:solidFill>
              <a:srgbClr val="E9E9E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47667" cy="107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>
            <a:off x="3402530" y="5737956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1562903" y="1539387"/>
            <a:ext cx="14789296" cy="936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spc="-110" b="true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💬 Month 5: Communication &amp; Language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64445" y="3213270"/>
            <a:ext cx="12792231" cy="327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1799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Goal: Foster respectful, clear, and inclusive communication across all channels and touchpoints.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35210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17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35210" y="5989158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Review job ads, internal messages, and policies for inclusive wording.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438487" y="544519"/>
            <a:ext cx="1641626" cy="863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/09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668636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18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401471" y="4245781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19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134305" y="4227593"/>
            <a:ext cx="3218485" cy="68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b="true" sz="4000" spc="-80">
                <a:solidFill>
                  <a:srgbClr val="2E2E2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Week 20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35210" y="4865646"/>
            <a:ext cx="3219076" cy="7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Audit for Inclusive Language</a:t>
            </a:r>
          </a:p>
        </p:txBody>
      </p:sp>
      <p:sp>
        <p:nvSpPr>
          <p:cNvPr name="AutoShape 24" id="24"/>
          <p:cNvSpPr/>
          <p:nvPr/>
        </p:nvSpPr>
        <p:spPr>
          <a:xfrm>
            <a:off x="3335855" y="7576728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5" id="25"/>
          <p:cNvSpPr txBox="true"/>
          <p:nvPr/>
        </p:nvSpPr>
        <p:spPr>
          <a:xfrm rot="0">
            <a:off x="1934619" y="7656850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Update key documents first (e.g., onboarding, job ads).</a:t>
            </a:r>
          </a:p>
        </p:txBody>
      </p:sp>
      <p:sp>
        <p:nvSpPr>
          <p:cNvPr name="AutoShape 26" id="26"/>
          <p:cNvSpPr/>
          <p:nvPr/>
        </p:nvSpPr>
        <p:spPr>
          <a:xfrm>
            <a:off x="7136546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7" id="27"/>
          <p:cNvSpPr txBox="true"/>
          <p:nvPr/>
        </p:nvSpPr>
        <p:spPr>
          <a:xfrm rot="0">
            <a:off x="5669227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Ensure job ads reflect inclusive tone and requirements.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69227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Update Job Postings</a:t>
            </a:r>
          </a:p>
        </p:txBody>
      </p:sp>
      <p:sp>
        <p:nvSpPr>
          <p:cNvPr name="AutoShape 29" id="29"/>
          <p:cNvSpPr/>
          <p:nvPr/>
        </p:nvSpPr>
        <p:spPr>
          <a:xfrm>
            <a:off x="7069871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5668636" y="7820848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Start with high-priority or open roles.</a:t>
            </a:r>
          </a:p>
        </p:txBody>
      </p:sp>
      <p:sp>
        <p:nvSpPr>
          <p:cNvPr name="AutoShape 31" id="31"/>
          <p:cNvSpPr/>
          <p:nvPr/>
        </p:nvSpPr>
        <p:spPr>
          <a:xfrm>
            <a:off x="11006919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2" id="32"/>
          <p:cNvSpPr txBox="true"/>
          <p:nvPr/>
        </p:nvSpPr>
        <p:spPr>
          <a:xfrm rot="0">
            <a:off x="9539599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Encourage employees to include pronouns in email signatures and profiles.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539599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Normalise Pronoun Sharing</a:t>
            </a:r>
          </a:p>
        </p:txBody>
      </p:sp>
      <p:sp>
        <p:nvSpPr>
          <p:cNvPr name="AutoShape 34" id="34"/>
          <p:cNvSpPr/>
          <p:nvPr/>
        </p:nvSpPr>
        <p:spPr>
          <a:xfrm>
            <a:off x="10940244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5" id="35"/>
          <p:cNvSpPr txBox="true"/>
          <p:nvPr/>
        </p:nvSpPr>
        <p:spPr>
          <a:xfrm rot="0">
            <a:off x="9539008" y="7631559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Introduce the concept gradually through examples.</a:t>
            </a:r>
          </a:p>
        </p:txBody>
      </p:sp>
      <p:sp>
        <p:nvSpPr>
          <p:cNvPr name="AutoShape 36" id="36"/>
          <p:cNvSpPr/>
          <p:nvPr/>
        </p:nvSpPr>
        <p:spPr>
          <a:xfrm>
            <a:off x="14601034" y="5712664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7" id="37"/>
          <p:cNvSpPr txBox="true"/>
          <p:nvPr/>
        </p:nvSpPr>
        <p:spPr>
          <a:xfrm rot="0">
            <a:off x="13133714" y="5963867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Create a guide for inclusive language in communication and documentation.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3133714" y="5026092"/>
            <a:ext cx="3219076" cy="35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 b="true">
                <a:solidFill>
                  <a:srgbClr val="4D4D4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Inclusive Language Guide</a:t>
            </a:r>
          </a:p>
        </p:txBody>
      </p:sp>
      <p:sp>
        <p:nvSpPr>
          <p:cNvPr name="AutoShape 39" id="39"/>
          <p:cNvSpPr/>
          <p:nvPr/>
        </p:nvSpPr>
        <p:spPr>
          <a:xfrm>
            <a:off x="14534359" y="7551437"/>
            <a:ext cx="417196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0" id="40"/>
          <p:cNvSpPr txBox="true"/>
          <p:nvPr/>
        </p:nvSpPr>
        <p:spPr>
          <a:xfrm rot="0">
            <a:off x="13133123" y="7631559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Option: Link to an external resource as a temporary measure.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962161" y="8976314"/>
            <a:ext cx="3219076" cy="738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Note: Make sure you share the pay grade for jobs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538417" y="8787024"/>
            <a:ext cx="3219076" cy="1117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0"/>
              </a:lnSpc>
            </a:pPr>
            <a:r>
              <a:rPr lang="en-US" sz="1863">
                <a:solidFill>
                  <a:srgbClr val="4D4D4D"/>
                </a:solidFill>
                <a:latin typeface="Canva Sans"/>
                <a:ea typeface="Canva Sans"/>
                <a:cs typeface="Canva Sans"/>
                <a:sym typeface="Canva Sans"/>
              </a:rPr>
              <a:t>Note: Encouragement is not the same as making it mandatory!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17115856" y="4227960"/>
            <a:ext cx="1172144" cy="6059040"/>
            <a:chOff x="0" y="0"/>
            <a:chExt cx="1562858" cy="8078720"/>
          </a:xfrm>
        </p:grpSpPr>
        <p:grpSp>
          <p:nvGrpSpPr>
            <p:cNvPr name="Group 44" id="44"/>
            <p:cNvGrpSpPr/>
            <p:nvPr/>
          </p:nvGrpSpPr>
          <p:grpSpPr>
            <a:xfrm rot="0">
              <a:off x="0" y="0"/>
              <a:ext cx="1562858" cy="8078720"/>
              <a:chOff x="0" y="0"/>
              <a:chExt cx="308713" cy="1595797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308713" cy="1595797"/>
              </a:xfrm>
              <a:custGeom>
                <a:avLst/>
                <a:gdLst/>
                <a:ahLst/>
                <a:cxnLst/>
                <a:rect r="r" b="b" t="t" l="l"/>
                <a:pathLst>
                  <a:path h="1595797" w="308713">
                    <a:moveTo>
                      <a:pt x="0" y="0"/>
                    </a:moveTo>
                    <a:lnTo>
                      <a:pt x="308713" y="0"/>
                    </a:lnTo>
                    <a:lnTo>
                      <a:pt x="308713" y="1595797"/>
                    </a:lnTo>
                    <a:lnTo>
                      <a:pt x="0" y="1595797"/>
                    </a:lnTo>
                    <a:close/>
                  </a:path>
                </a:pathLst>
              </a:custGeom>
              <a:solidFill>
                <a:srgbClr val="FFC2CA"/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0" y="-38100"/>
                <a:ext cx="308713" cy="163389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47" id="47"/>
            <p:cNvSpPr txBox="true"/>
            <p:nvPr/>
          </p:nvSpPr>
          <p:spPr>
            <a:xfrm rot="-5400000">
              <a:off x="-2595944" y="3814475"/>
              <a:ext cx="6707120" cy="449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u="sng">
                  <a:solidFill>
                    <a:srgbClr val="4D4D4D"/>
                  </a:solidFill>
                  <a:latin typeface="Canva Sans"/>
                  <a:ea typeface="Canva Sans"/>
                  <a:cs typeface="Canva Sans"/>
                  <a:sym typeface="Canva Sans"/>
                  <a:hlinkClick r:id="rId2" tooltip="https://z-twist.com"/>
                </a:rPr>
                <a:t>z-twist.com</a:t>
              </a:r>
            </a:p>
          </p:txBody>
        </p:sp>
        <p:sp>
          <p:nvSpPr>
            <p:cNvPr name="Freeform 48" id="48"/>
            <p:cNvSpPr/>
            <p:nvPr/>
          </p:nvSpPr>
          <p:spPr>
            <a:xfrm flipH="false" flipV="false" rot="0">
              <a:off x="0" y="6515862"/>
              <a:ext cx="1562858" cy="1562858"/>
            </a:xfrm>
            <a:custGeom>
              <a:avLst/>
              <a:gdLst/>
              <a:ahLst/>
              <a:cxnLst/>
              <a:rect r="r" b="b" t="t" l="l"/>
              <a:pathLst>
                <a:path h="1562858" w="1562858">
                  <a:moveTo>
                    <a:pt x="0" y="0"/>
                  </a:moveTo>
                  <a:lnTo>
                    <a:pt x="1562858" y="0"/>
                  </a:lnTo>
                  <a:lnTo>
                    <a:pt x="1562858" y="1562858"/>
                  </a:lnTo>
                  <a:lnTo>
                    <a:pt x="0" y="1562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DAGlYoBXlAc</dc:identifier>
  <dcterms:modified xsi:type="dcterms:W3CDTF">2011-08-01T06:04:30Z</dcterms:modified>
  <cp:revision>1</cp:revision>
  <dc:title>Z-Twist: 52 weeks of inclusion</dc:title>
</cp:coreProperties>
</file>