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ntic Bold" panose="020B0604020202020204" charset="0"/>
      <p:regular r:id="rId11"/>
    </p:embeddedFont>
    <p:embeddedFont>
      <p:font typeface="Aptos Narrow" panose="020B0004020202020204" pitchFamily="34" charset="0"/>
      <p:regular r:id="rId12"/>
      <p:bold r:id="rId13"/>
      <p:italic r:id="rId14"/>
      <p:boldItalic r:id="rId15"/>
    </p:embeddedFont>
    <p:embeddedFont>
      <p:font typeface="Inter" panose="020B0604020202020204" charset="0"/>
      <p:regular r:id="rId16"/>
    </p:embeddedFont>
    <p:embeddedFont>
      <p:font typeface="Inter Bold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Open Sa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4407" y="15438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18" b="-167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906742" y="1694136"/>
            <a:ext cx="6898729" cy="689872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1D6">
                <a:alpha val="19608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569921" y="-2337221"/>
            <a:ext cx="5235550" cy="523555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619125" cap="sq">
              <a:solidFill>
                <a:srgbClr val="009BB5">
                  <a:alpha val="60000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581264"/>
            <a:ext cx="6692831" cy="894871"/>
            <a:chOff x="0" y="0"/>
            <a:chExt cx="8923776" cy="1193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6836" cy="1193162"/>
            </a:xfrm>
            <a:custGeom>
              <a:avLst/>
              <a:gdLst/>
              <a:ahLst/>
              <a:cxnLst/>
              <a:rect l="l" t="t" r="r" b="b"/>
              <a:pathLst>
                <a:path w="1216836" h="1193162">
                  <a:moveTo>
                    <a:pt x="0" y="0"/>
                  </a:moveTo>
                  <a:lnTo>
                    <a:pt x="1216836" y="0"/>
                  </a:lnTo>
                  <a:lnTo>
                    <a:pt x="1216836" y="1193162"/>
                  </a:lnTo>
                  <a:lnTo>
                    <a:pt x="0" y="119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331935" y="146789"/>
              <a:ext cx="504957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TIM PENGGERAK PKK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98459" y="567316"/>
              <a:ext cx="762531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KABUPATEN BENGKAYANG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40325" y="7705075"/>
            <a:ext cx="5235551" cy="1610730"/>
            <a:chOff x="0" y="-503600"/>
            <a:chExt cx="7115271" cy="363768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-503600"/>
              <a:ext cx="7115271" cy="3637687"/>
              <a:chOff x="0" y="-130917"/>
              <a:chExt cx="1849702" cy="94566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2480" y="-130917"/>
                <a:ext cx="1807222" cy="814744"/>
              </a:xfrm>
              <a:custGeom>
                <a:avLst/>
                <a:gdLst/>
                <a:ahLst/>
                <a:cxnLst/>
                <a:rect l="l" t="t" r="r" b="b"/>
                <a:pathLst>
                  <a:path w="1807222" h="814744">
                    <a:moveTo>
                      <a:pt x="58672" y="0"/>
                    </a:moveTo>
                    <a:lnTo>
                      <a:pt x="1748549" y="0"/>
                    </a:lnTo>
                    <a:cubicBezTo>
                      <a:pt x="1780953" y="0"/>
                      <a:pt x="1807222" y="26269"/>
                      <a:pt x="1807222" y="58672"/>
                    </a:cubicBezTo>
                    <a:lnTo>
                      <a:pt x="1807222" y="756072"/>
                    </a:lnTo>
                    <a:cubicBezTo>
                      <a:pt x="1807222" y="788476"/>
                      <a:pt x="1780953" y="814744"/>
                      <a:pt x="1748549" y="814744"/>
                    </a:cubicBezTo>
                    <a:lnTo>
                      <a:pt x="58672" y="814744"/>
                    </a:lnTo>
                    <a:cubicBezTo>
                      <a:pt x="26269" y="814744"/>
                      <a:pt x="0" y="788476"/>
                      <a:pt x="0" y="756072"/>
                    </a:cubicBezTo>
                    <a:lnTo>
                      <a:pt x="0" y="58672"/>
                    </a:lnTo>
                    <a:cubicBezTo>
                      <a:pt x="0" y="26269"/>
                      <a:pt x="26269" y="0"/>
                      <a:pt x="58672" y="0"/>
                    </a:cubicBezTo>
                    <a:close/>
                  </a:path>
                </a:pathLst>
              </a:custGeom>
              <a:solidFill>
                <a:srgbClr val="17417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807222" cy="871894"/>
              </a:xfrm>
              <a:prstGeom prst="rect">
                <a:avLst/>
              </a:prstGeom>
            </p:spPr>
            <p:txBody>
              <a:bodyPr lIns="71111" tIns="71111" rIns="71111" bIns="71111" rtlCol="0" anchor="ctr"/>
              <a:lstStyle/>
              <a:p>
                <a:pPr algn="ctr">
                  <a:lnSpc>
                    <a:spcPts val="366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80367" y="144815"/>
              <a:ext cx="6674274" cy="1172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0"/>
                </a:lnSpc>
              </a:pPr>
              <a:r>
                <a:rPr lang="en-US" sz="1693" spc="10" dirty="0">
                  <a:solidFill>
                    <a:srgbClr val="FFFFFF"/>
                  </a:solidFill>
                  <a:latin typeface="Aptos Narrow" panose="020B0004020202020204" pitchFamily="34" charset="0"/>
                  <a:ea typeface="Poppins"/>
                  <a:cs typeface="Poppins"/>
                  <a:sym typeface="Poppins"/>
                </a:rPr>
                <a:t>Ny. ANITA SEBASTIANUS DARWIS, SE., MM.</a:t>
              </a:r>
            </a:p>
            <a:p>
              <a:pPr algn="ctr">
                <a:lnSpc>
                  <a:spcPts val="2370"/>
                </a:lnSpc>
              </a:pPr>
              <a:r>
                <a:rPr lang="en-US" sz="1693" spc="10" dirty="0" err="1">
                  <a:solidFill>
                    <a:srgbClr val="FFFFFF"/>
                  </a:solidFill>
                  <a:latin typeface="Aptos Narrow" panose="020B0004020202020204" pitchFamily="34" charset="0"/>
                  <a:ea typeface="Poppins"/>
                  <a:cs typeface="Poppins"/>
                  <a:sym typeface="Poppins"/>
                </a:rPr>
                <a:t>Ketua</a:t>
              </a:r>
              <a:r>
                <a:rPr lang="en-US" sz="1693" spc="10" dirty="0">
                  <a:solidFill>
                    <a:srgbClr val="FFFFFF"/>
                  </a:solidFill>
                  <a:latin typeface="Aptos Narrow" panose="020B0004020202020204" pitchFamily="34" charset="0"/>
                  <a:ea typeface="Poppins"/>
                  <a:cs typeface="Poppins"/>
                  <a:sym typeface="Poppins"/>
                </a:rPr>
                <a:t> TP PKK </a:t>
              </a:r>
              <a:r>
                <a:rPr lang="en-US" sz="1693" spc="10" dirty="0" err="1">
                  <a:solidFill>
                    <a:srgbClr val="FFFFFF"/>
                  </a:solidFill>
                  <a:latin typeface="Aptos Narrow" panose="020B0004020202020204" pitchFamily="34" charset="0"/>
                  <a:ea typeface="Poppins"/>
                  <a:cs typeface="Poppins"/>
                  <a:sym typeface="Poppins"/>
                </a:rPr>
                <a:t>Kabupaten</a:t>
              </a:r>
              <a:r>
                <a:rPr lang="en-US" sz="1693" spc="10" dirty="0">
                  <a:solidFill>
                    <a:srgbClr val="FFFFFF"/>
                  </a:solidFill>
                  <a:latin typeface="Aptos Narrow" panose="020B0004020202020204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sz="1693" spc="10" dirty="0" err="1">
                  <a:solidFill>
                    <a:srgbClr val="FFFFFF"/>
                  </a:solidFill>
                  <a:latin typeface="Aptos Narrow" panose="020B0004020202020204" pitchFamily="34" charset="0"/>
                  <a:ea typeface="Poppins"/>
                  <a:cs typeface="Poppins"/>
                  <a:sym typeface="Poppins"/>
                </a:rPr>
                <a:t>Bengkayang</a:t>
              </a:r>
              <a:endParaRPr lang="en-US" sz="1693" spc="10" dirty="0">
                <a:solidFill>
                  <a:srgbClr val="FFFFFF"/>
                </a:solidFill>
                <a:latin typeface="Aptos Narrow" panose="020B0004020202020204" pitchFamily="34" charset="0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2018528"/>
            <a:ext cx="253587" cy="3796634"/>
            <a:chOff x="0" y="0"/>
            <a:chExt cx="66788" cy="9999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788" cy="999936"/>
            </a:xfrm>
            <a:custGeom>
              <a:avLst/>
              <a:gdLst/>
              <a:ahLst/>
              <a:cxnLst/>
              <a:rect l="l" t="t" r="r" b="b"/>
              <a:pathLst>
                <a:path w="66788" h="999936">
                  <a:moveTo>
                    <a:pt x="0" y="0"/>
                  </a:moveTo>
                  <a:lnTo>
                    <a:pt x="66788" y="0"/>
                  </a:lnTo>
                  <a:lnTo>
                    <a:pt x="66788" y="999936"/>
                  </a:lnTo>
                  <a:lnTo>
                    <a:pt x="0" y="999936"/>
                  </a:lnTo>
                  <a:close/>
                </a:path>
              </a:pathLst>
            </a:custGeom>
            <a:solidFill>
              <a:srgbClr val="009BB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66788" cy="1028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23866" y="8878969"/>
            <a:ext cx="351851" cy="436836"/>
          </a:xfrm>
          <a:custGeom>
            <a:avLst/>
            <a:gdLst/>
            <a:ahLst/>
            <a:cxnLst/>
            <a:rect l="l" t="t" r="r" b="b"/>
            <a:pathLst>
              <a:path w="351851" h="436836">
                <a:moveTo>
                  <a:pt x="0" y="0"/>
                </a:moveTo>
                <a:lnTo>
                  <a:pt x="351851" y="0"/>
                </a:lnTo>
                <a:lnTo>
                  <a:pt x="351851" y="436835"/>
                </a:lnTo>
                <a:lnTo>
                  <a:pt x="0" y="436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89908" y="8214353"/>
            <a:ext cx="385810" cy="426899"/>
          </a:xfrm>
          <a:custGeom>
            <a:avLst/>
            <a:gdLst/>
            <a:ahLst/>
            <a:cxnLst/>
            <a:rect l="l" t="t" r="r" b="b"/>
            <a:pathLst>
              <a:path w="385810" h="426899">
                <a:moveTo>
                  <a:pt x="0" y="0"/>
                </a:moveTo>
                <a:lnTo>
                  <a:pt x="385809" y="0"/>
                </a:lnTo>
                <a:lnTo>
                  <a:pt x="385809" y="426899"/>
                </a:lnTo>
                <a:lnTo>
                  <a:pt x="0" y="426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423866" y="1913753"/>
            <a:ext cx="10072776" cy="315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5"/>
              </a:lnSpc>
            </a:pPr>
            <a:r>
              <a:rPr lang="en-US" sz="5896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Peran PKK </a:t>
            </a:r>
            <a:r>
              <a:rPr lang="en-US" sz="5896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dalam</a:t>
            </a:r>
            <a:r>
              <a:rPr lang="en-US" sz="5896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896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</a:t>
            </a:r>
            <a:r>
              <a:rPr lang="en-US" sz="5896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896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Kesejahteraan</a:t>
            </a:r>
            <a:r>
              <a:rPr lang="en-US" sz="5896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5896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Keluarga</a:t>
            </a:r>
            <a:endParaRPr lang="en-US" sz="5896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40237" y="5535709"/>
            <a:ext cx="9240034" cy="137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3200" b="1" spc="-8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Pembicara</a:t>
            </a:r>
            <a:r>
              <a:rPr lang="en-US" sz="3200" b="1" spc="-8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: </a:t>
            </a:r>
          </a:p>
          <a:p>
            <a:pPr algn="l">
              <a:lnSpc>
                <a:spcPts val="5739"/>
              </a:lnSpc>
            </a:pPr>
            <a:r>
              <a:rPr lang="en-US" sz="3200" b="1" spc="-8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NY. ANITA SEBASTIANUS DARWIS, SE., MM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60657" y="8117377"/>
            <a:ext cx="9240034" cy="494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spc="-6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Selasa, 16 </a:t>
            </a:r>
            <a:r>
              <a:rPr lang="en-US" sz="3000" b="1" spc="-60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Desember</a:t>
            </a:r>
            <a:r>
              <a:rPr lang="en-US" sz="3000" b="1" spc="-6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 2025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213F293-BB32-75A6-D34E-1CEE36723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1478507"/>
            <a:ext cx="4439161" cy="63117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007D8A-D0FD-4668-0AE6-608CC9D77D8F}"/>
              </a:ext>
            </a:extLst>
          </p:cNvPr>
          <p:cNvSpPr txBox="1"/>
          <p:nvPr/>
        </p:nvSpPr>
        <p:spPr>
          <a:xfrm>
            <a:off x="2027651" y="8877300"/>
            <a:ext cx="604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AULA RANGKAYA LANTAI V , KANTOR BUPATI BENGKAYANG</a:t>
            </a:r>
            <a:endParaRPr lang="en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314" y="-1392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672839" y="2401425"/>
            <a:ext cx="4987550" cy="6368926"/>
            <a:chOff x="0" y="0"/>
            <a:chExt cx="1313593" cy="1677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13593" cy="1677413"/>
            </a:xfrm>
            <a:custGeom>
              <a:avLst/>
              <a:gdLst/>
              <a:ahLst/>
              <a:cxnLst/>
              <a:rect l="l" t="t" r="r" b="b"/>
              <a:pathLst>
                <a:path w="1313593" h="1677413">
                  <a:moveTo>
                    <a:pt x="0" y="0"/>
                  </a:moveTo>
                  <a:lnTo>
                    <a:pt x="1313593" y="0"/>
                  </a:lnTo>
                  <a:lnTo>
                    <a:pt x="1313593" y="1677413"/>
                  </a:lnTo>
                  <a:lnTo>
                    <a:pt x="0" y="167741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13593" cy="1725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5C1D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851210" y="7092662"/>
            <a:ext cx="4074749" cy="407474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19125" cap="sq">
              <a:solidFill>
                <a:srgbClr val="95C1D6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581264"/>
            <a:ext cx="6717939" cy="894871"/>
            <a:chOff x="0" y="0"/>
            <a:chExt cx="8957253" cy="11931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6836" cy="1193162"/>
            </a:xfrm>
            <a:custGeom>
              <a:avLst/>
              <a:gdLst/>
              <a:ahLst/>
              <a:cxnLst/>
              <a:rect l="l" t="t" r="r" b="b"/>
              <a:pathLst>
                <a:path w="1216836" h="1193162">
                  <a:moveTo>
                    <a:pt x="0" y="0"/>
                  </a:moveTo>
                  <a:lnTo>
                    <a:pt x="1216836" y="0"/>
                  </a:lnTo>
                  <a:lnTo>
                    <a:pt x="1216836" y="1193162"/>
                  </a:lnTo>
                  <a:lnTo>
                    <a:pt x="0" y="119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331935" y="146789"/>
              <a:ext cx="504957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TIM PENGGERAK PKK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31935" y="548956"/>
              <a:ext cx="762531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KABUPATEN BENGKAYANG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07296" y="2269617"/>
            <a:ext cx="9365330" cy="61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2"/>
              </a:lnSpc>
            </a:pPr>
            <a:r>
              <a:rPr lang="en-US" sz="48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PENDAHULUAN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41533" y="2981079"/>
            <a:ext cx="10055067" cy="490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Indonesia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menargetkan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Indonesia Emas 2045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sebagai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momentum 100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tahun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kemerdekaan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visi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menjadi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negara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maju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berdaulat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adil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makmur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Pembangunan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Sumber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Daya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Manusia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(SDM) yang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unggul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berkarakter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merupakan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kunci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utama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PKK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sebagai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gerakan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masyarakat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yang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berlandaskan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memiliki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strategis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dalam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mendukung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pencapaian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visi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nasional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melalui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pembinaan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kesejahteraan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Oleh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karena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itu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diperlukan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sinergi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antara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program PKK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arah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pembangunan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nasional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menuju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Indonesia Emas 2045.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D1D39C-C7FB-4E29-2354-92D4CE20D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967" y="2401425"/>
            <a:ext cx="5889203" cy="636892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21610" y="1971273"/>
            <a:ext cx="6429043" cy="6913688"/>
            <a:chOff x="0" y="0"/>
            <a:chExt cx="1693246" cy="18208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3246" cy="1820889"/>
            </a:xfrm>
            <a:custGeom>
              <a:avLst/>
              <a:gdLst/>
              <a:ahLst/>
              <a:cxnLst/>
              <a:rect l="l" t="t" r="r" b="b"/>
              <a:pathLst>
                <a:path w="1693246" h="1820889">
                  <a:moveTo>
                    <a:pt x="0" y="0"/>
                  </a:moveTo>
                  <a:lnTo>
                    <a:pt x="1693246" y="0"/>
                  </a:lnTo>
                  <a:lnTo>
                    <a:pt x="1693246" y="1820889"/>
                  </a:lnTo>
                  <a:lnTo>
                    <a:pt x="0" y="18208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93246" cy="186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4623" y="2100025"/>
            <a:ext cx="6457817" cy="6856139"/>
            <a:chOff x="0" y="0"/>
            <a:chExt cx="1700824" cy="18057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0824" cy="1805732"/>
            </a:xfrm>
            <a:custGeom>
              <a:avLst/>
              <a:gdLst/>
              <a:ahLst/>
              <a:cxnLst/>
              <a:rect l="l" t="t" r="r" b="b"/>
              <a:pathLst>
                <a:path w="1700824" h="1805732">
                  <a:moveTo>
                    <a:pt x="0" y="0"/>
                  </a:moveTo>
                  <a:lnTo>
                    <a:pt x="1700824" y="0"/>
                  </a:lnTo>
                  <a:lnTo>
                    <a:pt x="1700824" y="1805732"/>
                  </a:lnTo>
                  <a:lnTo>
                    <a:pt x="0" y="1805732"/>
                  </a:lnTo>
                  <a:close/>
                </a:path>
              </a:pathLst>
            </a:custGeom>
            <a:solidFill>
              <a:srgbClr val="95C1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700824" cy="1853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59300" y="9135560"/>
            <a:ext cx="1578047" cy="15780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66700" cap="sq">
              <a:solidFill>
                <a:srgbClr val="009BB5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581264"/>
            <a:ext cx="6717939" cy="894871"/>
            <a:chOff x="0" y="0"/>
            <a:chExt cx="8957253" cy="11931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6836" cy="1193162"/>
            </a:xfrm>
            <a:custGeom>
              <a:avLst/>
              <a:gdLst/>
              <a:ahLst/>
              <a:cxnLst/>
              <a:rect l="l" t="t" r="r" b="b"/>
              <a:pathLst>
                <a:path w="1216836" h="1193162">
                  <a:moveTo>
                    <a:pt x="0" y="0"/>
                  </a:moveTo>
                  <a:lnTo>
                    <a:pt x="1216836" y="0"/>
                  </a:lnTo>
                  <a:lnTo>
                    <a:pt x="1216836" y="1193162"/>
                  </a:lnTo>
                  <a:lnTo>
                    <a:pt x="0" y="119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331935" y="146789"/>
              <a:ext cx="504957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TIM PENGGERAK PKK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31935" y="548956"/>
              <a:ext cx="762531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KABUPATEN BENGKAYANG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54937" y="2365684"/>
            <a:ext cx="6775443" cy="593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8"/>
              </a:lnSpc>
            </a:pPr>
            <a:r>
              <a:rPr lang="en-US" sz="4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TUJUAN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8613" y="2911403"/>
            <a:ext cx="6268091" cy="4451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Menjelaskan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posisi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strategis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PKK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dalam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pembangunan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SDM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menuju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Indonesia Emas 2045.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Menguraikan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program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kegiatan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PKK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Kabupaten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Bengkayang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yang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mendukung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visi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tersebut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9" lvl="1" indent="-269875" algn="just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Menunjukkan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capaian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serta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arah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kebijakan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PKK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Kabupaten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Bengkayang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depan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965C50-9574-F2CB-2B81-CB395617E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14" y="581264"/>
            <a:ext cx="9342692" cy="5262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B13D7C-E7DC-3A8E-AF5E-EBB5D8278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27" y="5308469"/>
            <a:ext cx="9342692" cy="43624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528742" y="2401425"/>
            <a:ext cx="10730558" cy="6242815"/>
            <a:chOff x="0" y="0"/>
            <a:chExt cx="2826155" cy="1644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26155" cy="1644198"/>
            </a:xfrm>
            <a:custGeom>
              <a:avLst/>
              <a:gdLst/>
              <a:ahLst/>
              <a:cxnLst/>
              <a:rect l="l" t="t" r="r" b="b"/>
              <a:pathLst>
                <a:path w="2826155" h="1644198">
                  <a:moveTo>
                    <a:pt x="0" y="0"/>
                  </a:moveTo>
                  <a:lnTo>
                    <a:pt x="2826155" y="0"/>
                  </a:lnTo>
                  <a:lnTo>
                    <a:pt x="2826155" y="1644198"/>
                  </a:lnTo>
                  <a:lnTo>
                    <a:pt x="0" y="164419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826155" cy="1691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73919" y="1779194"/>
            <a:ext cx="10757574" cy="6728611"/>
            <a:chOff x="0" y="0"/>
            <a:chExt cx="2833271" cy="17721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3270" cy="1772145"/>
            </a:xfrm>
            <a:custGeom>
              <a:avLst/>
              <a:gdLst/>
              <a:ahLst/>
              <a:cxnLst/>
              <a:rect l="l" t="t" r="r" b="b"/>
              <a:pathLst>
                <a:path w="2833270" h="1772145">
                  <a:moveTo>
                    <a:pt x="0" y="0"/>
                  </a:moveTo>
                  <a:lnTo>
                    <a:pt x="2833270" y="0"/>
                  </a:lnTo>
                  <a:lnTo>
                    <a:pt x="2833270" y="1772145"/>
                  </a:lnTo>
                  <a:lnTo>
                    <a:pt x="0" y="1772145"/>
                  </a:lnTo>
                  <a:close/>
                </a:path>
              </a:pathLst>
            </a:custGeom>
            <a:solidFill>
              <a:srgbClr val="95C1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33271" cy="1819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59300" y="-789024"/>
            <a:ext cx="1578047" cy="15780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66700" cap="sq">
              <a:solidFill>
                <a:srgbClr val="009BB5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346673" y="470506"/>
            <a:ext cx="912627" cy="894871"/>
          </a:xfrm>
          <a:custGeom>
            <a:avLst/>
            <a:gdLst/>
            <a:ahLst/>
            <a:cxnLst/>
            <a:rect l="l" t="t" r="r" b="b"/>
            <a:pathLst>
              <a:path w="912627" h="894871">
                <a:moveTo>
                  <a:pt x="0" y="0"/>
                </a:moveTo>
                <a:lnTo>
                  <a:pt x="912627" y="0"/>
                </a:lnTo>
                <a:lnTo>
                  <a:pt x="912627" y="894871"/>
                </a:lnTo>
                <a:lnTo>
                  <a:pt x="0" y="89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061073" y="2355079"/>
            <a:ext cx="7770560" cy="60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476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VISI DAN MISI PKK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28517" y="2912403"/>
            <a:ext cx="9274305" cy="519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Visi: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Terwujudnya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keluarga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yang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sejahtera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maju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mandiri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dan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harmonis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Misi: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Meningkatkan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kualitas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dan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kapasitas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keluarga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dalam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berbagai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aspek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kehidupan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Menumbuhkan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kemandirian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ekonomi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keluarga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Menguatkan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ketahanan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keluarga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melalui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pendidikan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kesehatan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, dan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sosial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budaya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Meningkatkan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partisipasi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aktif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perempuan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dalam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pembangunan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  <a:p>
            <a:pPr marL="453388" lvl="1" indent="-226694" algn="just">
              <a:lnSpc>
                <a:spcPts val="2939"/>
              </a:lnSpc>
              <a:buFont typeface="Arial"/>
              <a:buChar char="•"/>
            </a:pP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Relevansi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dengan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Indonesia Emas 2045.</a:t>
            </a:r>
          </a:p>
          <a:p>
            <a:pPr marL="453388" lvl="1" indent="-226694" algn="just">
              <a:lnSpc>
                <a:spcPts val="2939"/>
              </a:lnSpc>
              <a:spcBef>
                <a:spcPct val="0"/>
              </a:spcBef>
              <a:buFont typeface="Arial"/>
              <a:buChar char="•"/>
            </a:pP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PKK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berperan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dalam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memperkuat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pondasi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keluarga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sebagai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dasar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pembentukan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SDM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unggul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dan </a:t>
            </a:r>
            <a:r>
              <a:rPr lang="en-US" sz="2099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berkarakter</a:t>
            </a:r>
            <a:r>
              <a:rPr lang="en-US" sz="20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F3F4B8-23F7-1F9A-3D0E-514558609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8" y="1269643"/>
            <a:ext cx="5378664" cy="690943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194" y="47050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583618" cy="10287000"/>
            <a:chOff x="0" y="0"/>
            <a:chExt cx="41708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7085" cy="2709333"/>
            </a:xfrm>
            <a:custGeom>
              <a:avLst/>
              <a:gdLst/>
              <a:ahLst/>
              <a:cxnLst/>
              <a:rect l="l" t="t" r="r" b="b"/>
              <a:pathLst>
                <a:path w="417085" h="2709333">
                  <a:moveTo>
                    <a:pt x="0" y="0"/>
                  </a:moveTo>
                  <a:lnTo>
                    <a:pt x="417085" y="0"/>
                  </a:lnTo>
                  <a:lnTo>
                    <a:pt x="4170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9BB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1708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8180" y="3306163"/>
            <a:ext cx="3843172" cy="5367868"/>
            <a:chOff x="0" y="0"/>
            <a:chExt cx="774272" cy="10814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4272" cy="1081448"/>
            </a:xfrm>
            <a:custGeom>
              <a:avLst/>
              <a:gdLst/>
              <a:ahLst/>
              <a:cxnLst/>
              <a:rect l="l" t="t" r="r" b="b"/>
              <a:pathLst>
                <a:path w="774272" h="1081448">
                  <a:moveTo>
                    <a:pt x="0" y="0"/>
                  </a:moveTo>
                  <a:lnTo>
                    <a:pt x="774272" y="0"/>
                  </a:lnTo>
                  <a:lnTo>
                    <a:pt x="774272" y="1081448"/>
                  </a:lnTo>
                  <a:lnTo>
                    <a:pt x="0" y="10814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74272" cy="1129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773978" y="8401329"/>
            <a:ext cx="4074749" cy="407474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19125" cap="sq">
              <a:solidFill>
                <a:srgbClr val="009BB5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346673" y="470506"/>
            <a:ext cx="912627" cy="894871"/>
          </a:xfrm>
          <a:custGeom>
            <a:avLst/>
            <a:gdLst/>
            <a:ahLst/>
            <a:cxnLst/>
            <a:rect l="l" t="t" r="r" b="b"/>
            <a:pathLst>
              <a:path w="912627" h="894871">
                <a:moveTo>
                  <a:pt x="0" y="0"/>
                </a:moveTo>
                <a:lnTo>
                  <a:pt x="912627" y="0"/>
                </a:lnTo>
                <a:lnTo>
                  <a:pt x="912627" y="894871"/>
                </a:lnTo>
                <a:lnTo>
                  <a:pt x="0" y="89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12100" y="1260632"/>
            <a:ext cx="14647199" cy="1168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18"/>
              </a:lnSpc>
            </a:pPr>
            <a:r>
              <a:rPr lang="en-US" sz="4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PERAN STRATEGIS PKK DALAM </a:t>
            </a:r>
          </a:p>
          <a:p>
            <a:pPr algn="l">
              <a:lnSpc>
                <a:spcPts val="4418"/>
              </a:lnSpc>
            </a:pPr>
            <a:r>
              <a:rPr lang="en-US" sz="4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MENINGKATKAN KESEJAHTERAAN KELUARGA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12101" y="3126247"/>
            <a:ext cx="9289232" cy="568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Peningkatan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Kualitas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SDM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pembinaan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melalui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pendidikan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karakter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parenting,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literasi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Ketahanan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Pangan dan Gizi –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optimalisasi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pemanfaatan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pekarangan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pencegahan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stunting.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Pemberdayaan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Ekonomi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pengembangan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UMKM,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produk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unggulan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lokal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keterampilan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perempuan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Kesehatan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Lingkungan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Sehat –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Posyandu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PHBS,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kebersihan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lingkungan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Kelembagaan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Sinergi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Program –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memperkuat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koordinasi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pemerintah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daerah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OPD,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mitra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strategis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FCE55A-7F5F-4860-DB2E-449922AEE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522" y="3909968"/>
            <a:ext cx="5733364" cy="382224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33465" y="2508229"/>
            <a:ext cx="9616393" cy="5983037"/>
            <a:chOff x="0" y="0"/>
            <a:chExt cx="2532713" cy="1575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2713" cy="1575779"/>
            </a:xfrm>
            <a:custGeom>
              <a:avLst/>
              <a:gdLst/>
              <a:ahLst/>
              <a:cxnLst/>
              <a:rect l="l" t="t" r="r" b="b"/>
              <a:pathLst>
                <a:path w="2532713" h="1575779">
                  <a:moveTo>
                    <a:pt x="0" y="0"/>
                  </a:moveTo>
                  <a:lnTo>
                    <a:pt x="2532713" y="0"/>
                  </a:lnTo>
                  <a:lnTo>
                    <a:pt x="2532713" y="1575779"/>
                  </a:lnTo>
                  <a:lnTo>
                    <a:pt x="0" y="157577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32713" cy="1623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7531" y="2524558"/>
            <a:ext cx="9918529" cy="6328335"/>
            <a:chOff x="0" y="0"/>
            <a:chExt cx="2612288" cy="16667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2288" cy="1666722"/>
            </a:xfrm>
            <a:custGeom>
              <a:avLst/>
              <a:gdLst/>
              <a:ahLst/>
              <a:cxnLst/>
              <a:rect l="l" t="t" r="r" b="b"/>
              <a:pathLst>
                <a:path w="2612288" h="1666722">
                  <a:moveTo>
                    <a:pt x="0" y="0"/>
                  </a:moveTo>
                  <a:lnTo>
                    <a:pt x="2612288" y="0"/>
                  </a:lnTo>
                  <a:lnTo>
                    <a:pt x="2612288" y="1666722"/>
                  </a:lnTo>
                  <a:lnTo>
                    <a:pt x="0" y="1666722"/>
                  </a:lnTo>
                  <a:close/>
                </a:path>
              </a:pathLst>
            </a:custGeom>
            <a:solidFill>
              <a:srgbClr val="95C1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612288" cy="1714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39196" y="9497976"/>
            <a:ext cx="1578047" cy="15780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66700" cap="sq">
              <a:solidFill>
                <a:srgbClr val="009BB5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581264"/>
            <a:ext cx="6717939" cy="894871"/>
            <a:chOff x="0" y="0"/>
            <a:chExt cx="8957253" cy="119316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6836" cy="1193162"/>
            </a:xfrm>
            <a:custGeom>
              <a:avLst/>
              <a:gdLst/>
              <a:ahLst/>
              <a:cxnLst/>
              <a:rect l="l" t="t" r="r" b="b"/>
              <a:pathLst>
                <a:path w="1216836" h="1193162">
                  <a:moveTo>
                    <a:pt x="0" y="0"/>
                  </a:moveTo>
                  <a:lnTo>
                    <a:pt x="1216836" y="0"/>
                  </a:lnTo>
                  <a:lnTo>
                    <a:pt x="1216836" y="1193162"/>
                  </a:lnTo>
                  <a:lnTo>
                    <a:pt x="0" y="119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1331935" y="146789"/>
              <a:ext cx="504957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TIM PENGGERAK PKK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31935" y="548956"/>
              <a:ext cx="762531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KABUPATEN BENGKAYANG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94244" y="2794852"/>
            <a:ext cx="9160029" cy="84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6"/>
              </a:lnSpc>
            </a:pPr>
            <a:r>
              <a:rPr lang="en-US" sz="32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PRIORITAS </a:t>
            </a:r>
          </a:p>
          <a:p>
            <a:pPr algn="ctr">
              <a:lnSpc>
                <a:spcPts val="3196"/>
              </a:lnSpc>
            </a:pPr>
            <a:r>
              <a:rPr lang="en-US" sz="32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PKK KABUPATEN BENGKAYANG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27528" y="3834769"/>
            <a:ext cx="9160029" cy="530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Program PAREDI (Pola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Asuh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Anak dan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Remaja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di Era Digital) </a:t>
            </a:r>
          </a:p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GEMARIKAN: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peningkatan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konsumsi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ikan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untuk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perbaikan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gizi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anak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ibu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Gerakan AKU HATINYA PKK: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optimalisasi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lahan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pekarangan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untuk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ketahanan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pangan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rumah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tangga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Gelari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Pelangi :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Pemberdayaan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Ekonomi Perempuan,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berupa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pelatihan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kewirausahaan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pengembangan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produk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lokal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unggulan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496567" lvl="1" indent="-248284" algn="just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Program Gerakan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Keluarga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Sehat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Tanggap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Tangguh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Bencana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(GKSTTB)</a:t>
            </a:r>
          </a:p>
          <a:p>
            <a:pPr marL="496567" lvl="1" indent="-248284" algn="just">
              <a:lnSpc>
                <a:spcPts val="3219"/>
              </a:lnSpc>
              <a:spcBef>
                <a:spcPct val="0"/>
              </a:spcBef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Sosialisasi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Gizi dan Kesehatan Ibu Anak: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melalui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Posyandu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2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kader</a:t>
            </a:r>
            <a:r>
              <a:rPr lang="en-US" sz="22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PKK.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  <a:endParaRPr lang="en-US" sz="22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82E6E1-7D73-3F3E-E177-F8A3D4151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564" y="2822147"/>
            <a:ext cx="5938662" cy="573639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21785" y="4220543"/>
            <a:ext cx="12682677" cy="4657143"/>
            <a:chOff x="0" y="0"/>
            <a:chExt cx="3340293" cy="12265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0293" cy="1226573"/>
            </a:xfrm>
            <a:custGeom>
              <a:avLst/>
              <a:gdLst/>
              <a:ahLst/>
              <a:cxnLst/>
              <a:rect l="l" t="t" r="r" b="b"/>
              <a:pathLst>
                <a:path w="3340293" h="1226573">
                  <a:moveTo>
                    <a:pt x="0" y="0"/>
                  </a:moveTo>
                  <a:lnTo>
                    <a:pt x="3340293" y="0"/>
                  </a:lnTo>
                  <a:lnTo>
                    <a:pt x="3340293" y="1226573"/>
                  </a:lnTo>
                  <a:lnTo>
                    <a:pt x="0" y="122657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0293" cy="1274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7562" y="3818561"/>
            <a:ext cx="12912875" cy="4887342"/>
            <a:chOff x="0" y="0"/>
            <a:chExt cx="3400922" cy="12872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0922" cy="1287201"/>
            </a:xfrm>
            <a:custGeom>
              <a:avLst/>
              <a:gdLst/>
              <a:ahLst/>
              <a:cxnLst/>
              <a:rect l="l" t="t" r="r" b="b"/>
              <a:pathLst>
                <a:path w="3400922" h="1287201">
                  <a:moveTo>
                    <a:pt x="0" y="0"/>
                  </a:moveTo>
                  <a:lnTo>
                    <a:pt x="3400922" y="0"/>
                  </a:lnTo>
                  <a:lnTo>
                    <a:pt x="3400922" y="1287201"/>
                  </a:lnTo>
                  <a:lnTo>
                    <a:pt x="0" y="1287201"/>
                  </a:lnTo>
                  <a:close/>
                </a:path>
              </a:pathLst>
            </a:custGeom>
            <a:solidFill>
              <a:srgbClr val="95C1D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400922" cy="1334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89024" y="-789024"/>
            <a:ext cx="1578047" cy="157804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66700" cap="sq">
              <a:solidFill>
                <a:srgbClr val="009BB5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578825" y="121788"/>
            <a:ext cx="680475" cy="667236"/>
          </a:xfrm>
          <a:custGeom>
            <a:avLst/>
            <a:gdLst/>
            <a:ahLst/>
            <a:cxnLst/>
            <a:rect l="l" t="t" r="r" b="b"/>
            <a:pathLst>
              <a:path w="680475" h="667236">
                <a:moveTo>
                  <a:pt x="0" y="0"/>
                </a:moveTo>
                <a:lnTo>
                  <a:pt x="680475" y="0"/>
                </a:lnTo>
                <a:lnTo>
                  <a:pt x="680475" y="667236"/>
                </a:lnTo>
                <a:lnTo>
                  <a:pt x="0" y="6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920928" y="4208570"/>
            <a:ext cx="8446145" cy="114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8"/>
              </a:lnSpc>
            </a:pPr>
            <a:r>
              <a:rPr lang="en-US" sz="4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CAPAIAN DAN DAMPAK</a:t>
            </a:r>
          </a:p>
          <a:p>
            <a:pPr algn="ctr">
              <a:lnSpc>
                <a:spcPts val="4418"/>
              </a:lnSpc>
            </a:pPr>
            <a:endParaRPr lang="en-US" sz="47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90668" y="5180409"/>
            <a:ext cx="11506665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Peningkatan kesadaran masyarakat terhadap pentingnya gizi keluarga.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Penurunan angka stunting di beberapa wilayah intervensi.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Meningkatnya keterlibatan perempuan dalam kegiatan ekonomi produktif.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Terbentuknya keluarga yang lebih mandiri dan harmonis.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Meningkatnya kapasitas kader PKK dalam melaksanakan program.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1FC535-6F11-E378-5FA7-F3DCBB6D1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301992"/>
            <a:ext cx="5984492" cy="337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0F1796-AF5D-DCC3-ADED-B27F07136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63" y="274253"/>
            <a:ext cx="5984493" cy="337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AE4091-041B-447B-C9AB-21D14E244C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555" y="218069"/>
            <a:ext cx="5718953" cy="341966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84186" y="9060686"/>
            <a:ext cx="17921255" cy="2417631"/>
            <a:chOff x="0" y="0"/>
            <a:chExt cx="4720001" cy="6367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20001" cy="636742"/>
            </a:xfrm>
            <a:custGeom>
              <a:avLst/>
              <a:gdLst/>
              <a:ahLst/>
              <a:cxnLst/>
              <a:rect l="l" t="t" r="r" b="b"/>
              <a:pathLst>
                <a:path w="4720001" h="636742">
                  <a:moveTo>
                    <a:pt x="0" y="0"/>
                  </a:moveTo>
                  <a:lnTo>
                    <a:pt x="4720001" y="0"/>
                  </a:lnTo>
                  <a:lnTo>
                    <a:pt x="4720001" y="636742"/>
                  </a:lnTo>
                  <a:lnTo>
                    <a:pt x="0" y="63674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720001" cy="684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61955" y="9240423"/>
            <a:ext cx="17604094" cy="2681916"/>
            <a:chOff x="0" y="0"/>
            <a:chExt cx="4636469" cy="7063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36469" cy="706348"/>
            </a:xfrm>
            <a:custGeom>
              <a:avLst/>
              <a:gdLst/>
              <a:ahLst/>
              <a:cxnLst/>
              <a:rect l="l" t="t" r="r" b="b"/>
              <a:pathLst>
                <a:path w="4636469" h="706348">
                  <a:moveTo>
                    <a:pt x="0" y="0"/>
                  </a:moveTo>
                  <a:lnTo>
                    <a:pt x="4636469" y="0"/>
                  </a:lnTo>
                  <a:lnTo>
                    <a:pt x="4636469" y="706348"/>
                  </a:lnTo>
                  <a:lnTo>
                    <a:pt x="0" y="706348"/>
                  </a:lnTo>
                  <a:close/>
                </a:path>
              </a:pathLst>
            </a:custGeom>
            <a:solidFill>
              <a:srgbClr val="009BB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636469" cy="753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-789024"/>
            <a:ext cx="1578047" cy="1578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66700" cap="sq">
              <a:solidFill>
                <a:srgbClr val="009BB5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69139" y="2471692"/>
            <a:ext cx="5368240" cy="4912906"/>
            <a:chOff x="0" y="0"/>
            <a:chExt cx="1081523" cy="9897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1523" cy="989788"/>
            </a:xfrm>
            <a:custGeom>
              <a:avLst/>
              <a:gdLst/>
              <a:ahLst/>
              <a:cxnLst/>
              <a:rect l="l" t="t" r="r" b="b"/>
              <a:pathLst>
                <a:path w="1081523" h="989788">
                  <a:moveTo>
                    <a:pt x="0" y="0"/>
                  </a:moveTo>
                  <a:lnTo>
                    <a:pt x="1081523" y="0"/>
                  </a:lnTo>
                  <a:lnTo>
                    <a:pt x="1081523" y="989788"/>
                  </a:lnTo>
                  <a:lnTo>
                    <a:pt x="0" y="98978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81523" cy="1037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581264"/>
            <a:ext cx="6717939" cy="894871"/>
            <a:chOff x="0" y="0"/>
            <a:chExt cx="8957253" cy="11931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6836" cy="1193162"/>
            </a:xfrm>
            <a:custGeom>
              <a:avLst/>
              <a:gdLst/>
              <a:ahLst/>
              <a:cxnLst/>
              <a:rect l="l" t="t" r="r" b="b"/>
              <a:pathLst>
                <a:path w="1216836" h="1193162">
                  <a:moveTo>
                    <a:pt x="0" y="0"/>
                  </a:moveTo>
                  <a:lnTo>
                    <a:pt x="1216836" y="0"/>
                  </a:lnTo>
                  <a:lnTo>
                    <a:pt x="1216836" y="1193162"/>
                  </a:lnTo>
                  <a:lnTo>
                    <a:pt x="0" y="1193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1331935" y="146789"/>
              <a:ext cx="5049574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TIM PENGGERAK PKK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331935" y="548956"/>
              <a:ext cx="762531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KABUPATEN BENGKAYANG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498268" y="2031187"/>
            <a:ext cx="9078293" cy="124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506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ARAH KEBIJAKAN KE DEPAN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8268" y="3113911"/>
            <a:ext cx="9078293" cy="534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Integrasi program PKK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arah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pembangunan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nasional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daerah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(RPJPN 2025–2045 dan RPJMD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Kab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Bengkayang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Penguatan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kapasitas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kelembagaan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PKK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kader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di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seluruh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tingkatan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Pemanfaatan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teknologi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informasi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dalam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pelaporan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publikasi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kegiatan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Pengembangan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inovasi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program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berbasis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potensi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lokal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kebutuhan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masyarakat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539746" lvl="1" indent="-269873" algn="just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Mendorong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partisipasi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generasi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muda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dalam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kegiatan</a:t>
            </a:r>
            <a:r>
              <a:rPr lang="en-US" sz="24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PKK.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" name="Picture 2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510D9016-6B99-B17B-3CD8-7222E16C5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1028" y="1065298"/>
            <a:ext cx="6546409" cy="62921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617775" y="8112206"/>
            <a:ext cx="5235550" cy="523555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19125" cap="sq">
              <a:solidFill>
                <a:srgbClr val="95C1D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601527" y="9497976"/>
            <a:ext cx="1578047" cy="157804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266700" cap="sq">
              <a:solidFill>
                <a:srgbClr val="95C1D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91403" y="7274459"/>
            <a:ext cx="2162779" cy="2120702"/>
          </a:xfrm>
          <a:custGeom>
            <a:avLst/>
            <a:gdLst/>
            <a:ahLst/>
            <a:cxnLst/>
            <a:rect l="l" t="t" r="r" b="b"/>
            <a:pathLst>
              <a:path w="2162779" h="2120702">
                <a:moveTo>
                  <a:pt x="0" y="0"/>
                </a:moveTo>
                <a:lnTo>
                  <a:pt x="2162779" y="0"/>
                </a:lnTo>
                <a:lnTo>
                  <a:pt x="2162779" y="2120701"/>
                </a:lnTo>
                <a:lnTo>
                  <a:pt x="0" y="2120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581689" y="4148420"/>
            <a:ext cx="15124623" cy="1997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97"/>
              </a:lnSpc>
            </a:pPr>
            <a:r>
              <a:rPr lang="en-US" sz="14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TERIMA KASIH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17775" y="6238661"/>
            <a:ext cx="13612825" cy="505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“Bersama PKK, Kita </a:t>
            </a:r>
            <a:r>
              <a:rPr lang="en-US" sz="2899" dirty="0" err="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Wujudkan</a:t>
            </a:r>
            <a:r>
              <a:rPr lang="en-US" sz="2899" dirty="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Keluarga</a:t>
            </a:r>
            <a:r>
              <a:rPr lang="en-US" sz="2899" dirty="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 Sejahtera dan Indonesia Emas 2045"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542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Inter</vt:lpstr>
      <vt:lpstr>Arial</vt:lpstr>
      <vt:lpstr>League Spartan</vt:lpstr>
      <vt:lpstr>Open Sans Bold</vt:lpstr>
      <vt:lpstr>Aptos Narrow</vt:lpstr>
      <vt:lpstr>Calibri</vt:lpstr>
      <vt:lpstr>Antic Bold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pkk dalam menuju Indonesia emas</dc:title>
  <cp:lastModifiedBy>User Lenovo</cp:lastModifiedBy>
  <cp:revision>19</cp:revision>
  <dcterms:created xsi:type="dcterms:W3CDTF">2006-08-16T00:00:00Z</dcterms:created>
  <dcterms:modified xsi:type="dcterms:W3CDTF">2025-12-15T12:23:54Z</dcterms:modified>
  <dc:identifier>DAG29nxjnjU</dc:identifier>
</cp:coreProperties>
</file>