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80" r:id="rId4"/>
    <p:sldId id="281" r:id="rId5"/>
    <p:sldId id="288" r:id="rId6"/>
    <p:sldId id="286" r:id="rId7"/>
    <p:sldId id="282" r:id="rId8"/>
    <p:sldId id="283" r:id="rId9"/>
    <p:sldId id="289" r:id="rId10"/>
    <p:sldId id="290" r:id="rId11"/>
    <p:sldId id="284" r:id="rId12"/>
    <p:sldId id="285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5179" autoAdjust="0"/>
  </p:normalViewPr>
  <p:slideViewPr>
    <p:cSldViewPr snapToGrid="0">
      <p:cViewPr varScale="1">
        <p:scale>
          <a:sx n="78" d="100"/>
          <a:sy n="78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6533" y="428979"/>
            <a:ext cx="8816623" cy="1761065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 smtClean="0">
                <a:solidFill>
                  <a:srgbClr val="00B0F0"/>
                </a:solidFill>
              </a:rPr>
              <a:t>“JENIS - JENIS </a:t>
            </a:r>
            <a:r>
              <a:rPr lang="id-ID" sz="2800" b="1" dirty="0" smtClean="0">
                <a:solidFill>
                  <a:srgbClr val="00B0F0"/>
                </a:solidFill>
              </a:rPr>
              <a:t/>
            </a:r>
            <a:br>
              <a:rPr lang="id-ID" sz="2800" b="1" dirty="0" smtClean="0">
                <a:solidFill>
                  <a:srgbClr val="00B0F0"/>
                </a:solidFill>
              </a:rPr>
            </a:br>
            <a:r>
              <a:rPr lang="id-ID" sz="2800" b="1" dirty="0" smtClean="0">
                <a:solidFill>
                  <a:srgbClr val="00B0F0"/>
                </a:solidFill>
              </a:rPr>
              <a:t>KEKERASAN </a:t>
            </a:r>
            <a:r>
              <a:rPr lang="id-ID" sz="2800" b="1" dirty="0" smtClean="0">
                <a:solidFill>
                  <a:srgbClr val="00B0F0"/>
                </a:solidFill>
              </a:rPr>
              <a:t>TERHADAP PEREMPUAN DAN DAMPAKNYA”</a:t>
            </a:r>
            <a:r>
              <a:rPr lang="id-ID" sz="2800" b="1" dirty="0" smtClean="0">
                <a:solidFill>
                  <a:srgbClr val="00B0F0"/>
                </a:solidFill>
              </a:rPr>
              <a:t/>
            </a:r>
            <a:br>
              <a:rPr lang="id-ID" sz="2800" b="1" dirty="0" smtClean="0">
                <a:solidFill>
                  <a:srgbClr val="00B0F0"/>
                </a:solidFill>
              </a:rPr>
            </a:b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23" y="3070578"/>
            <a:ext cx="2867378" cy="16933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3070577"/>
            <a:ext cx="3804355" cy="1693333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OLEH :</a:t>
            </a:r>
          </a:p>
          <a:p>
            <a:pPr algn="ctr"/>
            <a:r>
              <a:rPr lang="id-ID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WENICA, SE</a:t>
            </a:r>
          </a:p>
          <a:p>
            <a:pPr algn="ctr"/>
            <a:r>
              <a:rPr lang="id-ID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ANALIS KEBIJAKAN AHLI MUDA</a:t>
            </a:r>
          </a:p>
          <a:p>
            <a:pPr algn="ctr"/>
            <a:r>
              <a:rPr lang="id-ID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PADA DINAS SOSIAL P3A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843" y="2946400"/>
            <a:ext cx="3070579" cy="238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0" y="617140"/>
            <a:ext cx="1170533" cy="1572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130" y="344862"/>
            <a:ext cx="163387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17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037" y="580768"/>
            <a:ext cx="6128951" cy="60300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6</a:t>
            </a:r>
            <a:r>
              <a:rPr lang="en-US" b="1" dirty="0">
                <a:latin typeface="Arial Black" panose="020B0A04020102020204" pitchFamily="34" charset="0"/>
              </a:rPr>
              <a:t>. </a:t>
            </a:r>
            <a:r>
              <a:rPr lang="en-US" b="1" dirty="0" err="1">
                <a:latin typeface="Arial Black" panose="020B0A04020102020204" pitchFamily="34" charset="0"/>
              </a:rPr>
              <a:t>Perlindungan</a:t>
            </a:r>
            <a:r>
              <a:rPr lang="en-US" b="1" dirty="0">
                <a:latin typeface="Arial Black" panose="020B0A04020102020204" pitchFamily="34" charset="0"/>
              </a:rPr>
              <a:t> Digital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Pelaporan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penghapusan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konten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kekerasan</a:t>
            </a:r>
            <a:r>
              <a:rPr lang="en-US" sz="2000" b="1" dirty="0">
                <a:solidFill>
                  <a:srgbClr val="0070C0"/>
                </a:solidFill>
              </a:rPr>
              <a:t> digital</a:t>
            </a:r>
          </a:p>
          <a:p>
            <a:pPr marL="358775" lvl="1" indent="0">
              <a:buNone/>
            </a:pPr>
            <a:r>
              <a:rPr lang="en-US" b="1" i="1" dirty="0" err="1">
                <a:solidFill>
                  <a:srgbClr val="FF0000"/>
                </a:solidFill>
              </a:rPr>
              <a:t>Melapor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ke</a:t>
            </a:r>
            <a:r>
              <a:rPr lang="en-US" b="1" i="1" dirty="0">
                <a:solidFill>
                  <a:srgbClr val="FF0000"/>
                </a:solidFill>
              </a:rPr>
              <a:t> platform media </a:t>
            </a:r>
            <a:r>
              <a:rPr lang="en-US" b="1" i="1" dirty="0" err="1">
                <a:solidFill>
                  <a:srgbClr val="FF0000"/>
                </a:solidFill>
              </a:rPr>
              <a:t>sosial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atau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Kementerian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Kominfo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Pemulihan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akses</a:t>
            </a:r>
            <a:r>
              <a:rPr lang="en-US" sz="2000" b="1" dirty="0">
                <a:solidFill>
                  <a:srgbClr val="0070C0"/>
                </a:solidFill>
              </a:rPr>
              <a:t> digital (</a:t>
            </a:r>
            <a:r>
              <a:rPr lang="en-US" sz="2000" b="1" dirty="0" err="1">
                <a:solidFill>
                  <a:srgbClr val="0070C0"/>
                </a:solidFill>
              </a:rPr>
              <a:t>jika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akun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diretas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Pendidikan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keamanan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digital</a:t>
            </a:r>
            <a:endParaRPr lang="id-ID" sz="2000" dirty="0" smtClean="0">
              <a:solidFill>
                <a:srgbClr val="0070C0"/>
              </a:solidFill>
            </a:endParaRPr>
          </a:p>
          <a:p>
            <a:pPr marL="358775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Agar </a:t>
            </a:r>
            <a:r>
              <a:rPr lang="en-US" b="1" i="1" dirty="0">
                <a:solidFill>
                  <a:srgbClr val="FF0000"/>
                </a:solidFill>
              </a:rPr>
              <a:t>korban </a:t>
            </a:r>
            <a:r>
              <a:rPr lang="en-US" b="1" i="1" dirty="0" err="1">
                <a:solidFill>
                  <a:srgbClr val="FF0000"/>
                </a:solidFill>
              </a:rPr>
              <a:t>bisa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lebih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terlindungi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dari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kekerasan</a:t>
            </a:r>
            <a:r>
              <a:rPr lang="en-US" b="1" i="1" dirty="0">
                <a:solidFill>
                  <a:srgbClr val="FF0000"/>
                </a:solidFill>
              </a:rPr>
              <a:t> online di masa </a:t>
            </a:r>
            <a:r>
              <a:rPr lang="en-US" b="1" i="1" dirty="0" err="1" smtClean="0">
                <a:solidFill>
                  <a:srgbClr val="FF0000"/>
                </a:solidFill>
              </a:rPr>
              <a:t>depan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endParaRPr lang="id-ID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7. </a:t>
            </a:r>
            <a:r>
              <a:rPr lang="en-US" b="1" dirty="0" err="1">
                <a:latin typeface="Arial Black" panose="020B0A04020102020204" pitchFamily="34" charset="0"/>
              </a:rPr>
              <a:t>Dukungan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Masyarakat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dan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</a:rPr>
              <a:t>Keluarga</a:t>
            </a:r>
            <a:endParaRPr lang="en-US" b="1" dirty="0"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</a:rPr>
              <a:t>Memberikan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dukungan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emosional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tanpa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menyalahkan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korban</a:t>
            </a:r>
            <a:r>
              <a:rPr lang="id-ID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</a:rPr>
              <a:t>Membantu</a:t>
            </a:r>
            <a:r>
              <a:rPr lang="en-US" b="1" dirty="0">
                <a:solidFill>
                  <a:srgbClr val="0070C0"/>
                </a:solidFill>
              </a:rPr>
              <a:t> korban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kembali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percaya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bangkit</a:t>
            </a:r>
            <a:r>
              <a:rPr lang="id-ID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70C0"/>
                </a:solidFill>
              </a:rPr>
              <a:t>Mendorong</a:t>
            </a:r>
            <a:r>
              <a:rPr lang="en-US" b="1" dirty="0">
                <a:solidFill>
                  <a:srgbClr val="0070C0"/>
                </a:solidFill>
              </a:rPr>
              <a:t> korban </a:t>
            </a:r>
            <a:r>
              <a:rPr lang="en-US" b="1" dirty="0" err="1">
                <a:solidFill>
                  <a:srgbClr val="0070C0"/>
                </a:solidFill>
              </a:rPr>
              <a:t>untuk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mencari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bantuan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profesional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atau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hukum</a:t>
            </a:r>
            <a:r>
              <a:rPr lang="id-ID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9" y="-1"/>
            <a:ext cx="4928801" cy="67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9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570" y="234462"/>
            <a:ext cx="6189784" cy="679938"/>
          </a:xfrm>
        </p:spPr>
        <p:txBody>
          <a:bodyPr/>
          <a:lstStyle/>
          <a:p>
            <a:pPr algn="ctr"/>
            <a:r>
              <a:rPr lang="id-ID" b="1" dirty="0" smtClean="0">
                <a:latin typeface="Arial Black" panose="020B0A04020102020204" pitchFamily="34" charset="0"/>
              </a:rPr>
              <a:t>Landasan Hukum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570" y="914400"/>
            <a:ext cx="6553199" cy="5205046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id-ID" sz="2000" b="1" dirty="0" smtClean="0">
                <a:solidFill>
                  <a:srgbClr val="002060"/>
                </a:solidFill>
              </a:rPr>
              <a:t>Undang-undang NO.23 Tahun 2004 tentang Penghapusan Kekerasan Dalam Rumah Tangga (PKDRT).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</a:rPr>
              <a:t>UU No 12  </a:t>
            </a:r>
            <a:r>
              <a:rPr lang="en-US" sz="2000" b="1" dirty="0" err="1">
                <a:solidFill>
                  <a:srgbClr val="002060"/>
                </a:solidFill>
              </a:rPr>
              <a:t>Tahun</a:t>
            </a:r>
            <a:r>
              <a:rPr lang="en-US" sz="2000" b="1" dirty="0">
                <a:solidFill>
                  <a:srgbClr val="002060"/>
                </a:solidFill>
              </a:rPr>
              <a:t> 2002 </a:t>
            </a:r>
            <a:r>
              <a:rPr lang="en-US" sz="2000" b="1" dirty="0" err="1">
                <a:solidFill>
                  <a:srgbClr val="002060"/>
                </a:solidFill>
              </a:rPr>
              <a:t>Tentang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Tindak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Pidana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Kekerasan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Seksual</a:t>
            </a:r>
            <a:r>
              <a:rPr lang="id-ID" sz="20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</a:rPr>
              <a:t>UU no 31 Tahun2014 </a:t>
            </a:r>
            <a:r>
              <a:rPr lang="en-US" sz="2000" b="1" dirty="0" err="1">
                <a:solidFill>
                  <a:srgbClr val="002060"/>
                </a:solidFill>
              </a:rPr>
              <a:t>Tentang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Perubahan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Atas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Undang</a:t>
            </a:r>
            <a:r>
              <a:rPr lang="en-US" sz="2000" b="1" dirty="0">
                <a:solidFill>
                  <a:srgbClr val="002060"/>
                </a:solidFill>
              </a:rPr>
              <a:t>- </a:t>
            </a:r>
            <a:r>
              <a:rPr lang="en-US" sz="2000" b="1" dirty="0" err="1">
                <a:solidFill>
                  <a:srgbClr val="002060"/>
                </a:solidFill>
              </a:rPr>
              <a:t>undang</a:t>
            </a:r>
            <a:r>
              <a:rPr lang="en-US" sz="2000" b="1" dirty="0">
                <a:solidFill>
                  <a:srgbClr val="002060"/>
                </a:solidFill>
              </a:rPr>
              <a:t> no 13 </a:t>
            </a:r>
            <a:r>
              <a:rPr lang="en-US" sz="2000" b="1" dirty="0" err="1">
                <a:solidFill>
                  <a:srgbClr val="002060"/>
                </a:solidFill>
              </a:rPr>
              <a:t>Tahun</a:t>
            </a:r>
            <a:r>
              <a:rPr lang="en-US" sz="2000" b="1" dirty="0">
                <a:solidFill>
                  <a:srgbClr val="002060"/>
                </a:solidFill>
              </a:rPr>
              <a:t> 2006 </a:t>
            </a:r>
            <a:r>
              <a:rPr lang="en-US" sz="2000" b="1" dirty="0" err="1">
                <a:solidFill>
                  <a:srgbClr val="002060"/>
                </a:solidFill>
              </a:rPr>
              <a:t>Tentang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Perlindungan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Saksi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dan</a:t>
            </a:r>
            <a:r>
              <a:rPr lang="en-US" sz="2000" b="1" dirty="0">
                <a:solidFill>
                  <a:srgbClr val="002060"/>
                </a:solidFill>
              </a:rPr>
              <a:t> Korban.</a:t>
            </a:r>
          </a:p>
          <a:p>
            <a:pPr>
              <a:buFont typeface="+mj-lt"/>
              <a:buAutoNum type="arabicPeriod"/>
            </a:pPr>
            <a:r>
              <a:rPr lang="en-US" sz="2000" b="1" dirty="0" err="1">
                <a:solidFill>
                  <a:srgbClr val="002060"/>
                </a:solidFill>
              </a:rPr>
              <a:t>Peraturan</a:t>
            </a:r>
            <a:r>
              <a:rPr lang="en-US" sz="2000" b="1" dirty="0">
                <a:solidFill>
                  <a:srgbClr val="002060"/>
                </a:solidFill>
              </a:rPr>
              <a:t> Daerah No. 4 </a:t>
            </a:r>
            <a:r>
              <a:rPr lang="en-US" sz="2000" b="1" dirty="0" err="1">
                <a:solidFill>
                  <a:srgbClr val="002060"/>
                </a:solidFill>
              </a:rPr>
              <a:t>Tahun</a:t>
            </a:r>
            <a:r>
              <a:rPr lang="en-US" sz="2000" b="1" dirty="0">
                <a:solidFill>
                  <a:srgbClr val="002060"/>
                </a:solidFill>
              </a:rPr>
              <a:t> 2016 </a:t>
            </a:r>
            <a:r>
              <a:rPr lang="en-US" sz="2000" b="1" dirty="0" err="1">
                <a:solidFill>
                  <a:srgbClr val="002060"/>
                </a:solidFill>
              </a:rPr>
              <a:t>Tentang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Penyelenggaraan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Perlindungan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Perempuan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Anak</a:t>
            </a:r>
            <a:r>
              <a:rPr lang="en-US" sz="2000" b="1" dirty="0">
                <a:solidFill>
                  <a:srgbClr val="002060"/>
                </a:solidFill>
              </a:rPr>
              <a:t> Korban </a:t>
            </a:r>
            <a:r>
              <a:rPr lang="en-US" sz="2000" b="1" dirty="0" err="1">
                <a:solidFill>
                  <a:srgbClr val="002060"/>
                </a:solidFill>
              </a:rPr>
              <a:t>Kekerasan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>
                <a:solidFill>
                  <a:srgbClr val="002060"/>
                </a:solidFill>
              </a:rPr>
              <a:t>Peraturan</a:t>
            </a:r>
            <a:r>
              <a:rPr lang="en-US" sz="2000" b="1" dirty="0">
                <a:solidFill>
                  <a:srgbClr val="002060"/>
                </a:solidFill>
              </a:rPr>
              <a:t> Daerah No.11 </a:t>
            </a:r>
            <a:r>
              <a:rPr lang="en-US" sz="2000" b="1" dirty="0" err="1">
                <a:solidFill>
                  <a:srgbClr val="002060"/>
                </a:solidFill>
              </a:rPr>
              <a:t>Tahun</a:t>
            </a:r>
            <a:r>
              <a:rPr lang="en-US" sz="2000" b="1" dirty="0">
                <a:solidFill>
                  <a:srgbClr val="002060"/>
                </a:solidFill>
              </a:rPr>
              <a:t> 2015 </a:t>
            </a:r>
            <a:r>
              <a:rPr lang="en-US" sz="2000" b="1" dirty="0" err="1">
                <a:solidFill>
                  <a:srgbClr val="002060"/>
                </a:solidFill>
              </a:rPr>
              <a:t>Tentang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Pencegahan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dan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penanganan</a:t>
            </a:r>
            <a:r>
              <a:rPr lang="en-US" sz="2000" b="1" dirty="0">
                <a:solidFill>
                  <a:srgbClr val="002060"/>
                </a:solidFill>
              </a:rPr>
              <a:t> Korban </a:t>
            </a:r>
            <a:r>
              <a:rPr lang="en-US" sz="2000" b="1" dirty="0" err="1">
                <a:solidFill>
                  <a:srgbClr val="002060"/>
                </a:solidFill>
              </a:rPr>
              <a:t>Perdagangan</a:t>
            </a:r>
            <a:r>
              <a:rPr lang="en-US" sz="2000" b="1" dirty="0">
                <a:solidFill>
                  <a:srgbClr val="002060"/>
                </a:solidFill>
              </a:rPr>
              <a:t> Orang.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68" y="0"/>
            <a:ext cx="39272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7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292" y="42378"/>
            <a:ext cx="6733320" cy="1862622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latin typeface="Arial Black" panose="020B0A04020102020204" pitchFamily="34" charset="0"/>
              </a:rPr>
              <a:t>Kasus Kekerasan </a:t>
            </a:r>
            <a:r>
              <a:rPr lang="id-ID" b="1" dirty="0" smtClean="0">
                <a:latin typeface="Arial Black" panose="020B0A04020102020204" pitchFamily="34" charset="0"/>
              </a:rPr>
              <a:t>Terhadap Perempuan Fenomenanya </a:t>
            </a:r>
            <a:r>
              <a:rPr lang="id-ID" b="1" dirty="0" smtClean="0">
                <a:latin typeface="Arial Black" panose="020B0A04020102020204" pitchFamily="34" charset="0"/>
              </a:rPr>
              <a:t>seperti </a:t>
            </a:r>
            <a:r>
              <a:rPr lang="id-ID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GUNUNG ES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646" y="3083168"/>
            <a:ext cx="4216892" cy="2828053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Kasus yang Dilaporkan</a:t>
            </a:r>
          </a:p>
          <a:p>
            <a:endParaRPr lang="id-ID" sz="3200" b="1" dirty="0">
              <a:latin typeface="Arial Black" panose="020B0A04020102020204" pitchFamily="34" charset="0"/>
            </a:endParaRPr>
          </a:p>
          <a:p>
            <a:r>
              <a:rPr lang="id-ID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Kasus yang tidak dilaporkan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9" y="42378"/>
            <a:ext cx="4466493" cy="677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2145243"/>
            <a:ext cx="3627434" cy="1402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345" y="3956688"/>
            <a:ext cx="3627434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5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09" y="624110"/>
            <a:ext cx="6506306" cy="1136957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ALUR PELAPORAN APABILA MENGALAMI </a:t>
            </a:r>
            <a:r>
              <a:rPr lang="id-ID" b="1" dirty="0" smtClean="0"/>
              <a:t>KEKERASAN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63" y="1873956"/>
            <a:ext cx="6799384" cy="4037266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id-ID" b="1" dirty="0" smtClean="0"/>
              <a:t>Jika Mengalami Kekerasan Fisik, anda harus segera melapor </a:t>
            </a:r>
            <a:r>
              <a:rPr lang="id-ID" b="1" dirty="0" smtClean="0">
                <a:solidFill>
                  <a:srgbClr val="FF0000"/>
                </a:solidFill>
              </a:rPr>
              <a:t>ke kepolisian</a:t>
            </a:r>
            <a:r>
              <a:rPr lang="id-ID" b="1" dirty="0" smtClean="0"/>
              <a:t>,melaporkan </a:t>
            </a:r>
            <a:r>
              <a:rPr lang="id-ID" b="1" dirty="0" smtClean="0">
                <a:solidFill>
                  <a:srgbClr val="FF0000"/>
                </a:solidFill>
              </a:rPr>
              <a:t>ke UPTD PPPA Dinsos PPPA.</a:t>
            </a:r>
          </a:p>
          <a:p>
            <a:pPr>
              <a:buFont typeface="+mj-lt"/>
              <a:buAutoNum type="arabicPeriod"/>
            </a:pPr>
            <a:r>
              <a:rPr lang="id-ID" b="1" dirty="0" smtClean="0"/>
              <a:t>Anda Juga bisa Juga Menghubungi </a:t>
            </a:r>
            <a:r>
              <a:rPr lang="id-ID" b="1" dirty="0" smtClean="0">
                <a:solidFill>
                  <a:srgbClr val="FF0000"/>
                </a:solidFill>
              </a:rPr>
              <a:t>hotline </a:t>
            </a:r>
            <a:r>
              <a:rPr lang="id-ID" b="1" dirty="0" smtClean="0">
                <a:solidFill>
                  <a:srgbClr val="FF0000"/>
                </a:solidFill>
              </a:rPr>
              <a:t>Kemenpan </a:t>
            </a:r>
            <a:r>
              <a:rPr lang="id-ID" b="1" dirty="0" smtClean="0">
                <a:solidFill>
                  <a:srgbClr val="FF0000"/>
                </a:solidFill>
              </a:rPr>
              <a:t>PPPA</a:t>
            </a:r>
            <a:r>
              <a:rPr lang="id-ID" b="1" dirty="0" smtClean="0"/>
              <a:t>, yaitu sahabat Perempuan dan Anak (SAPA).Hotline ini bisa dihubungi </a:t>
            </a:r>
            <a:r>
              <a:rPr lang="id-ID" b="1" dirty="0" smtClean="0">
                <a:solidFill>
                  <a:srgbClr val="FF0000"/>
                </a:solidFill>
              </a:rPr>
              <a:t>melalui call center 129 </a:t>
            </a:r>
            <a:r>
              <a:rPr lang="id-ID" b="1" dirty="0" smtClean="0"/>
              <a:t>dan </a:t>
            </a:r>
            <a:r>
              <a:rPr lang="id-ID" b="1" dirty="0" smtClean="0">
                <a:solidFill>
                  <a:srgbClr val="FF0000"/>
                </a:solidFill>
              </a:rPr>
              <a:t>whatsApp 0811-129-129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endParaRPr lang="id-ID" dirty="0"/>
          </a:p>
          <a:p>
            <a:pPr marL="0" indent="0" algn="ctr">
              <a:buNone/>
            </a:pPr>
            <a:r>
              <a:rPr lang="id-ID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“Sekecil apapun Kekerasan terhadap Perempuan dan Anak tidak dapat ditolerir, karena merupakan kejahatan HAM”</a:t>
            </a:r>
          </a:p>
          <a:p>
            <a:pPr marL="0" indent="0" algn="ctr">
              <a:buNone/>
            </a:pPr>
            <a:endParaRPr lang="id-ID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d-ID" sz="2400" b="1" dirty="0" smtClean="0">
                <a:solidFill>
                  <a:schemeClr val="tx1"/>
                </a:solidFill>
              </a:rPr>
              <a:t>SEKIAN</a:t>
            </a:r>
          </a:p>
          <a:p>
            <a:pPr marL="0" indent="0" algn="ctr">
              <a:buNone/>
            </a:pPr>
            <a:r>
              <a:rPr lang="hy-AM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֍ </a:t>
            </a:r>
            <a:r>
              <a:rPr lang="id-ID" sz="2400" b="1" dirty="0" smtClean="0">
                <a:solidFill>
                  <a:schemeClr val="tx1"/>
                </a:solidFill>
              </a:rPr>
              <a:t>TERIMA KASIH </a:t>
            </a:r>
            <a:r>
              <a:rPr lang="hy-AM" sz="2400" b="1" dirty="0">
                <a:solidFill>
                  <a:schemeClr val="tx1"/>
                </a:solidFill>
              </a:rPr>
              <a:t>֍</a:t>
            </a:r>
            <a:endParaRPr lang="id-ID" sz="2400" b="1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815" y="0"/>
            <a:ext cx="4056185" cy="669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5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957" y="187569"/>
            <a:ext cx="9630656" cy="1160585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>
                <a:solidFill>
                  <a:schemeClr val="tx1"/>
                </a:solidFill>
                <a:latin typeface="Algerian" panose="04020705040A02060702" pitchFamily="82" charset="0"/>
              </a:rPr>
              <a:t>PENGERTIAN KEKERASAN </a:t>
            </a:r>
            <a:r>
              <a:rPr lang="id-ID" dirty="0" smtClean="0">
                <a:solidFill>
                  <a:schemeClr val="tx1"/>
                </a:solidFill>
                <a:latin typeface="Algerian" panose="04020705040A02060702" pitchFamily="82" charset="0"/>
              </a:rPr>
              <a:t>TERHADAP PEREMPUAN</a:t>
            </a:r>
            <a:endParaRPr lang="en-US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0" y="2133600"/>
            <a:ext cx="5858932" cy="4067908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Kekerasan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terhadap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perempuan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adalah</a:t>
            </a:r>
            <a:r>
              <a:rPr lang="id-ID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i="1" dirty="0" err="1">
                <a:solidFill>
                  <a:srgbClr val="00B0F0"/>
                </a:solidFill>
              </a:rPr>
              <a:t>bentuk</a:t>
            </a:r>
            <a:r>
              <a:rPr lang="en-US" sz="2400" i="1" dirty="0">
                <a:solidFill>
                  <a:srgbClr val="00B0F0"/>
                </a:solidFill>
              </a:rPr>
              <a:t> </a:t>
            </a:r>
            <a:r>
              <a:rPr lang="en-US" sz="2400" i="1" dirty="0" err="1">
                <a:solidFill>
                  <a:srgbClr val="00B0F0"/>
                </a:solidFill>
              </a:rPr>
              <a:t>perlakuan</a:t>
            </a:r>
            <a:r>
              <a:rPr lang="en-US" sz="2400" i="1" dirty="0">
                <a:solidFill>
                  <a:srgbClr val="00B0F0"/>
                </a:solidFill>
              </a:rPr>
              <a:t> </a:t>
            </a:r>
            <a:r>
              <a:rPr lang="en-US" sz="2400" i="1" dirty="0" err="1">
                <a:solidFill>
                  <a:srgbClr val="00B0F0"/>
                </a:solidFill>
              </a:rPr>
              <a:t>tidak</a:t>
            </a:r>
            <a:r>
              <a:rPr lang="en-US" sz="2400" i="1" dirty="0">
                <a:solidFill>
                  <a:srgbClr val="00B0F0"/>
                </a:solidFill>
              </a:rPr>
              <a:t> </a:t>
            </a:r>
            <a:r>
              <a:rPr lang="en-US" sz="2400" i="1" dirty="0" err="1">
                <a:solidFill>
                  <a:srgbClr val="00B0F0"/>
                </a:solidFill>
              </a:rPr>
              <a:t>adil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00B0F0"/>
                </a:solidFill>
              </a:rPr>
              <a:t>menyakitkan</a:t>
            </a:r>
            <a:r>
              <a:rPr lang="en-US" sz="2400" i="1" dirty="0">
                <a:solidFill>
                  <a:srgbClr val="00B0F0"/>
                </a:solidFill>
              </a:rPr>
              <a:t> yang </a:t>
            </a:r>
            <a:r>
              <a:rPr lang="en-US" sz="2400" i="1" dirty="0" err="1">
                <a:solidFill>
                  <a:srgbClr val="00B0F0"/>
                </a:solidFill>
              </a:rPr>
              <a:t>ditujukan</a:t>
            </a:r>
            <a:r>
              <a:rPr lang="en-US" sz="2400" i="1" dirty="0">
                <a:solidFill>
                  <a:srgbClr val="00B0F0"/>
                </a:solidFill>
              </a:rPr>
              <a:t> </a:t>
            </a:r>
            <a:r>
              <a:rPr lang="en-US" sz="2400" i="1" dirty="0" err="1">
                <a:solidFill>
                  <a:srgbClr val="00B0F0"/>
                </a:solidFill>
              </a:rPr>
              <a:t>kepada</a:t>
            </a:r>
            <a:r>
              <a:rPr lang="en-US" sz="2400" i="1" dirty="0">
                <a:solidFill>
                  <a:srgbClr val="00B0F0"/>
                </a:solidFill>
              </a:rPr>
              <a:t> </a:t>
            </a:r>
            <a:r>
              <a:rPr lang="en-US" sz="2400" i="1" dirty="0" err="1">
                <a:solidFill>
                  <a:srgbClr val="00B0F0"/>
                </a:solidFill>
              </a:rPr>
              <a:t>perempuan</a:t>
            </a:r>
            <a:r>
              <a:rPr lang="en-US" sz="2400" dirty="0"/>
              <a:t>,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seorang</a:t>
            </a:r>
            <a:r>
              <a:rPr lang="en-US" sz="2400" dirty="0"/>
              <a:t> </a:t>
            </a:r>
            <a:r>
              <a:rPr lang="en-US" sz="2400" dirty="0" err="1"/>
              <a:t>perempuan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269875" indent="0">
              <a:buNone/>
            </a:pPr>
            <a:r>
              <a:rPr lang="en-US" sz="2400" dirty="0" smtClean="0"/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Ini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bisa</a:t>
            </a:r>
            <a:r>
              <a:rPr lang="en-US" sz="2400" b="1" dirty="0"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</a:rPr>
              <a:t>terjadi</a:t>
            </a:r>
            <a:r>
              <a:rPr lang="en-US" sz="2400" b="1" dirty="0">
                <a:latin typeface="Arial Black" panose="020B0A04020102020204" pitchFamily="34" charset="0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</a:rPr>
              <a:t>rumah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tempat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id-ID" sz="2400" b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</a:rPr>
              <a:t>kerja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00B0F0"/>
                </a:solidFill>
              </a:rPr>
              <a:t>sekolah</a:t>
            </a:r>
            <a:r>
              <a:rPr lang="en-US" sz="2400" b="1" dirty="0">
                <a:solidFill>
                  <a:srgbClr val="00B0F0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b="1" i="1" dirty="0" err="1">
                <a:solidFill>
                  <a:srgbClr val="00B0F0"/>
                </a:solidFill>
              </a:rPr>
              <a:t>jalanan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di </a:t>
            </a:r>
            <a:r>
              <a:rPr lang="en-US" sz="2400" b="1" i="1" dirty="0" err="1">
                <a:solidFill>
                  <a:srgbClr val="00B0F0"/>
                </a:solidFill>
              </a:rPr>
              <a:t>dunia</a:t>
            </a:r>
            <a:r>
              <a:rPr lang="en-US" sz="2400" b="1" i="1" dirty="0">
                <a:solidFill>
                  <a:srgbClr val="00B0F0"/>
                </a:solidFill>
              </a:rPr>
              <a:t> </a:t>
            </a:r>
            <a:r>
              <a:rPr lang="en-US" sz="2400" b="1" i="1" dirty="0" smtClean="0">
                <a:solidFill>
                  <a:srgbClr val="00B0F0"/>
                </a:solidFill>
              </a:rPr>
              <a:t>digital</a:t>
            </a:r>
            <a:r>
              <a:rPr lang="id-ID" b="1" i="1" dirty="0" smtClean="0">
                <a:solidFill>
                  <a:srgbClr val="00B0F0"/>
                </a:solidFill>
              </a:rPr>
              <a:t>.</a:t>
            </a:r>
            <a:endParaRPr lang="id-ID" b="1" i="1" dirty="0" smtClean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822" y="1266092"/>
            <a:ext cx="4452401" cy="55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7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1" y="225778"/>
            <a:ext cx="6705598" cy="699911"/>
          </a:xfrm>
        </p:spPr>
        <p:txBody>
          <a:bodyPr/>
          <a:lstStyle/>
          <a:p>
            <a:pPr algn="ctr"/>
            <a:r>
              <a:rPr lang="id-ID" b="1" i="1" dirty="0" smtClean="0">
                <a:solidFill>
                  <a:srgbClr val="FF0000"/>
                </a:solidFill>
              </a:rPr>
              <a:t>JENIS-JENIS </a:t>
            </a:r>
            <a:r>
              <a:rPr lang="id-ID" b="1" i="1" dirty="0" smtClean="0">
                <a:solidFill>
                  <a:srgbClr val="FF0000"/>
                </a:solidFill>
              </a:rPr>
              <a:t>KEKERASAN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0" y="1061154"/>
            <a:ext cx="6576646" cy="514035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d-ID" sz="2000" b="1" dirty="0" smtClean="0">
                <a:solidFill>
                  <a:srgbClr val="FF0000"/>
                </a:solidFill>
              </a:rPr>
              <a:t>Kekerasan fisik</a:t>
            </a:r>
            <a:r>
              <a:rPr lang="id-ID" dirty="0" smtClean="0"/>
              <a:t> </a:t>
            </a:r>
            <a:r>
              <a:rPr lang="id-ID" b="1" dirty="0" smtClean="0"/>
              <a:t>adalah</a:t>
            </a:r>
            <a:r>
              <a:rPr lang="id-ID" dirty="0" smtClean="0"/>
              <a:t> :</a:t>
            </a:r>
          </a:p>
          <a:p>
            <a:pPr marL="363538" indent="-363538" algn="just">
              <a:buNone/>
            </a:pPr>
            <a:r>
              <a:rPr lang="id-ID" dirty="0"/>
              <a:t> </a:t>
            </a:r>
            <a:r>
              <a:rPr lang="id-ID" dirty="0" smtClean="0"/>
              <a:t>     </a:t>
            </a:r>
            <a:r>
              <a:rPr lang="id-ID" b="1" i="1" dirty="0" smtClean="0">
                <a:latin typeface="Arial Black" panose="020B0A04020102020204" pitchFamily="34" charset="0"/>
              </a:rPr>
              <a:t>kekerasan yang mengakibatkan rasa sakit, jatuh </a:t>
            </a:r>
            <a:r>
              <a:rPr lang="id-ID" b="1" i="1" dirty="0" smtClean="0">
                <a:latin typeface="Arial Black" panose="020B0A04020102020204" pitchFamily="34" charset="0"/>
              </a:rPr>
              <a:t>sakit </a:t>
            </a:r>
            <a:r>
              <a:rPr lang="id-ID" b="1" i="1" dirty="0" smtClean="0">
                <a:latin typeface="Arial Black" panose="020B0A04020102020204" pitchFamily="34" charset="0"/>
              </a:rPr>
              <a:t>atau luka </a:t>
            </a:r>
            <a:r>
              <a:rPr lang="id-ID" b="1" i="1" dirty="0">
                <a:latin typeface="Arial Black" panose="020B0A04020102020204" pitchFamily="34" charset="0"/>
              </a:rPr>
              <a:t>berat </a:t>
            </a:r>
            <a:r>
              <a:rPr lang="id-ID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 dipukul</a:t>
            </a:r>
            <a:r>
              <a:rPr lang="id-ID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, ditampar, ditendang, disiksa, </a:t>
            </a:r>
            <a:r>
              <a:rPr lang="id-ID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dilukai ).</a:t>
            </a:r>
            <a:endParaRPr lang="id-ID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id-ID" sz="2000" b="1" dirty="0">
                <a:solidFill>
                  <a:srgbClr val="FF0000"/>
                </a:solidFill>
              </a:rPr>
              <a:t>Kekerasan psikis </a:t>
            </a:r>
            <a:r>
              <a:rPr lang="id-ID" b="1" dirty="0" smtClean="0"/>
              <a:t>adalah</a:t>
            </a:r>
            <a:r>
              <a:rPr lang="id-ID" dirty="0" smtClean="0"/>
              <a:t>: </a:t>
            </a:r>
          </a:p>
          <a:p>
            <a:pPr marL="363538" indent="0" algn="just">
              <a:buNone/>
            </a:pPr>
            <a:r>
              <a:rPr lang="id-ID" b="1" i="1" dirty="0" smtClean="0">
                <a:latin typeface="Arial Black" panose="020B0A04020102020204" pitchFamily="34" charset="0"/>
              </a:rPr>
              <a:t>perbuatan </a:t>
            </a:r>
            <a:r>
              <a:rPr lang="id-ID" b="1" i="1" dirty="0">
                <a:latin typeface="Arial Black" panose="020B0A04020102020204" pitchFamily="34" charset="0"/>
              </a:rPr>
              <a:t>yang mengakibatkan ketakutan, hilangnya rasa percaya diri, hilangnya kemampuan untuk bertindak, rasa tidak berdaya, dan/atau penderitaan psikis berat pada </a:t>
            </a:r>
            <a:r>
              <a:rPr lang="id-ID" b="1" i="1" dirty="0">
                <a:latin typeface="Arial Black" panose="020B0A04020102020204" pitchFamily="34" charset="0"/>
              </a:rPr>
              <a:t>seseorang </a:t>
            </a:r>
            <a:r>
              <a:rPr lang="id-ID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 diancam</a:t>
            </a:r>
            <a:r>
              <a:rPr lang="id-ID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, dihinakan, dikendalikan secara berlebihan, </a:t>
            </a:r>
            <a:r>
              <a:rPr lang="id-ID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dimanipulasi ).</a:t>
            </a:r>
            <a:endParaRPr lang="id-ID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69875" indent="-269875" algn="just">
              <a:buFont typeface="Wingdings" panose="05000000000000000000" pitchFamily="2" charset="2"/>
              <a:buChar char="q"/>
            </a:pPr>
            <a:r>
              <a:rPr lang="id-ID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Kekerasan Seksual </a:t>
            </a:r>
            <a:r>
              <a:rPr lang="id-ID" b="1" i="1" dirty="0" smtClean="0">
                <a:latin typeface="Arial Black" panose="020B0A04020102020204" pitchFamily="34" charset="0"/>
              </a:rPr>
              <a:t>adalah:</a:t>
            </a:r>
          </a:p>
          <a:p>
            <a:pPr marL="363538" indent="0" algn="just">
              <a:buNone/>
            </a:pPr>
            <a:r>
              <a:rPr lang="id-ID" b="1" i="1" dirty="0">
                <a:latin typeface="Arial Black" panose="020B0A04020102020204" pitchFamily="34" charset="0"/>
              </a:rPr>
              <a:t>yang berupa pemaksaan </a:t>
            </a:r>
            <a:r>
              <a:rPr lang="id-ID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seksual</a:t>
            </a:r>
            <a:r>
              <a:rPr lang="id-ID" b="1" i="1" dirty="0">
                <a:latin typeface="Arial Black" panose="020B0A04020102020204" pitchFamily="34" charset="0"/>
              </a:rPr>
              <a:t> dengan cara tidak </a:t>
            </a:r>
            <a:r>
              <a:rPr lang="id-ID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wajar</a:t>
            </a:r>
            <a:r>
              <a:rPr lang="id-ID" b="1" i="1" dirty="0">
                <a:latin typeface="Arial Black" panose="020B0A04020102020204" pitchFamily="34" charset="0"/>
              </a:rPr>
              <a:t>, baik untuk suami maupun untuk orang lain untuk tujuan komersial, atau tujuan </a:t>
            </a:r>
            <a:r>
              <a:rPr lang="id-ID" b="1" i="1" dirty="0" smtClean="0">
                <a:latin typeface="Arial Black" panose="020B0A04020102020204" pitchFamily="34" charset="0"/>
              </a:rPr>
              <a:t>tertentu ( </a:t>
            </a:r>
            <a:r>
              <a:rPr lang="fi-FI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pemerkosaan</a:t>
            </a:r>
            <a:r>
              <a:rPr lang="fi-FI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, pelecehan seksual, pernikahan paksa, eksploitasi </a:t>
            </a:r>
            <a:r>
              <a:rPr lang="fi-FI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seksual</a:t>
            </a:r>
            <a:r>
              <a:rPr lang="id-ID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d-ID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).</a:t>
            </a:r>
            <a:endParaRPr lang="id-ID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63538" indent="-363538" algn="just">
              <a:buNone/>
            </a:pPr>
            <a:endParaRPr lang="en-US" b="1" i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215" y="92959"/>
            <a:ext cx="3903785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6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16462" cy="2039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69" y="624110"/>
            <a:ext cx="3270738" cy="3957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599"/>
            <a:ext cx="7854462" cy="42320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 err="1">
                <a:latin typeface="Arial Black" panose="020B0A04020102020204" pitchFamily="34" charset="0"/>
              </a:rPr>
              <a:t>Kekerasan</a:t>
            </a:r>
            <a:r>
              <a:rPr lang="en-US" sz="2800" b="1" dirty="0"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latin typeface="Arial Black" panose="020B0A04020102020204" pitchFamily="34" charset="0"/>
              </a:rPr>
              <a:t>Ekonomi</a:t>
            </a:r>
            <a:r>
              <a:rPr lang="en-US" sz="2800" b="1" dirty="0">
                <a:latin typeface="Arial Black" panose="020B0A04020102020204" pitchFamily="34" charset="0"/>
              </a:rPr>
              <a:t> </a:t>
            </a:r>
            <a:r>
              <a:rPr lang="id-ID" dirty="0" smtClean="0"/>
              <a:t>:</a:t>
            </a:r>
          </a:p>
          <a:p>
            <a:pPr marL="363538" indent="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Kekerasan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ekonomi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adalah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kekerasan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mengontrol</a:t>
            </a:r>
            <a:r>
              <a:rPr lang="en-US" sz="2400" b="1" i="1" dirty="0">
                <a:solidFill>
                  <a:srgbClr val="FF0000"/>
                </a:solidFill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</a:rPr>
              <a:t>membatasi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mengeksploitasi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kondisi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keuangan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sumber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daya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ekonomi</a:t>
            </a:r>
            <a:r>
              <a:rPr lang="en-US" sz="2400" b="1" i="1" dirty="0">
                <a:solidFill>
                  <a:srgbClr val="FF0000"/>
                </a:solidFill>
              </a:rPr>
              <a:t> korban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b="1" dirty="0"/>
              <a:t>korban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tergantung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finansial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kehilangan</a:t>
            </a:r>
            <a:r>
              <a:rPr lang="id-ID" sz="2400" b="1" i="1" dirty="0" smtClean="0">
                <a:solidFill>
                  <a:srgbClr val="FF0000"/>
                </a:solidFill>
              </a:rPr>
              <a:t> kemandirian</a:t>
            </a:r>
            <a:r>
              <a:rPr lang="en-US" sz="2400" dirty="0" smtClean="0"/>
              <a:t>. </a:t>
            </a:r>
            <a:r>
              <a:rPr lang="id-ID" sz="2400" b="1" dirty="0" smtClean="0">
                <a:solidFill>
                  <a:srgbClr val="00B050"/>
                </a:solidFill>
              </a:rPr>
              <a:t>(</a:t>
            </a:r>
            <a:r>
              <a:rPr lang="en-US" sz="2400" b="1" dirty="0" err="1" smtClean="0">
                <a:solidFill>
                  <a:srgbClr val="00B050"/>
                </a:solidFill>
              </a:rPr>
              <a:t>dilarang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bekerja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tidak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diberi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akses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uang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pengendalian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harta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secara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sepihak</a:t>
            </a:r>
            <a:r>
              <a:rPr lang="id-ID" sz="2400" b="1" dirty="0" smtClean="0">
                <a:solidFill>
                  <a:srgbClr val="00B050"/>
                </a:solidFill>
              </a:rPr>
              <a:t>)</a:t>
            </a:r>
            <a:r>
              <a:rPr lang="id-ID" sz="2400" b="1" dirty="0" smtClean="0">
                <a:solidFill>
                  <a:srgbClr val="00B050"/>
                </a:solidFill>
              </a:rPr>
              <a:t>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462" y="0"/>
            <a:ext cx="357553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1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9244" y="1219199"/>
            <a:ext cx="5004486" cy="5216769"/>
          </a:xfrm>
        </p:spPr>
        <p:txBody>
          <a:bodyPr/>
          <a:lstStyle/>
          <a:p>
            <a:r>
              <a:rPr lang="en-US" sz="2400" dirty="0" err="1">
                <a:latin typeface="Arial Black" panose="020B0A04020102020204" pitchFamily="34" charset="0"/>
              </a:rPr>
              <a:t>Kekerasan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Digital</a:t>
            </a:r>
            <a:r>
              <a:rPr lang="id-ID" sz="2400" dirty="0" smtClean="0">
                <a:latin typeface="Arial Black" panose="020B0A04020102020204" pitchFamily="34" charset="0"/>
              </a:rPr>
              <a:t> :</a:t>
            </a:r>
          </a:p>
          <a:p>
            <a:pPr marL="269875" indent="0">
              <a:buNone/>
            </a:pPr>
            <a:r>
              <a:rPr lang="en-US" sz="20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Kekerasan</a:t>
            </a:r>
            <a:r>
              <a:rPr lang="en-US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 digital </a:t>
            </a:r>
            <a:r>
              <a:rPr lang="en-US" sz="20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terhadap</a:t>
            </a:r>
            <a:r>
              <a:rPr lang="en-US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perempuan</a:t>
            </a:r>
            <a:r>
              <a:rPr lang="en-US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adalah</a:t>
            </a:r>
            <a:r>
              <a:rPr lang="en-US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segala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bentuk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kekerasan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berbasis</a:t>
            </a:r>
            <a:r>
              <a:rPr lang="en-US" sz="2400" b="1" i="1" dirty="0">
                <a:solidFill>
                  <a:schemeClr val="tx1"/>
                </a:solidFill>
              </a:rPr>
              <a:t> gender </a:t>
            </a:r>
            <a:r>
              <a:rPr lang="id-ID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yang </a:t>
            </a:r>
            <a:r>
              <a:rPr lang="en-US" sz="2400" b="1" i="1" dirty="0" err="1">
                <a:solidFill>
                  <a:schemeClr val="tx1"/>
                </a:solidFill>
              </a:rPr>
              <a:t>dilakukan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melalui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teknologi</a:t>
            </a:r>
            <a:r>
              <a:rPr lang="en-US" sz="2400" b="1" i="1" dirty="0">
                <a:solidFill>
                  <a:schemeClr val="tx1"/>
                </a:solidFill>
              </a:rPr>
              <a:t> digital</a:t>
            </a:r>
            <a:r>
              <a:rPr lang="en-US" sz="2000" b="1" i="1" dirty="0">
                <a:solidFill>
                  <a:schemeClr val="tx1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seperti</a:t>
            </a:r>
            <a:r>
              <a:rPr lang="en-US" sz="2000" b="1" i="1" dirty="0">
                <a:solidFill>
                  <a:srgbClr val="FF0000"/>
                </a:solidFill>
              </a:rPr>
              <a:t> internet, media </a:t>
            </a:r>
            <a:r>
              <a:rPr lang="en-US" sz="2000" b="1" i="1" dirty="0" err="1">
                <a:solidFill>
                  <a:srgbClr val="FF0000"/>
                </a:solidFill>
              </a:rPr>
              <a:t>sosial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aplikasi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pesan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atau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perangkat</a:t>
            </a:r>
            <a:r>
              <a:rPr lang="en-US" sz="2000" b="1" i="1" dirty="0">
                <a:solidFill>
                  <a:srgbClr val="FF0000"/>
                </a:solidFill>
              </a:rPr>
              <a:t> digital </a:t>
            </a:r>
            <a:r>
              <a:rPr lang="en-US" sz="2000" b="1" i="1" dirty="0" err="1">
                <a:solidFill>
                  <a:srgbClr val="FF0000"/>
                </a:solidFill>
              </a:rPr>
              <a:t>lainnya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</a:rPr>
              <a:t>dengan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tujuan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menyakiti</a:t>
            </a:r>
            <a:r>
              <a:rPr lang="en-US" sz="2000" b="1" i="1" dirty="0">
                <a:solidFill>
                  <a:schemeClr val="tx1"/>
                </a:solidFill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</a:rPr>
              <a:t>mengintimidasi</a:t>
            </a:r>
            <a:r>
              <a:rPr lang="en-US" sz="2000" b="1" i="1" dirty="0">
                <a:solidFill>
                  <a:schemeClr val="tx1"/>
                </a:solidFill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</a:rPr>
              <a:t>mengendalikan</a:t>
            </a:r>
            <a:r>
              <a:rPr lang="en-US" sz="2000" b="1" i="1" dirty="0">
                <a:solidFill>
                  <a:schemeClr val="tx1"/>
                </a:solidFill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</a:rPr>
              <a:t>mempermalukan</a:t>
            </a:r>
            <a:r>
              <a:rPr lang="en-US" sz="2000" b="1" i="1" dirty="0">
                <a:solidFill>
                  <a:schemeClr val="tx1"/>
                </a:solidFill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</a:rPr>
              <a:t>atau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mengancam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perempuan</a:t>
            </a:r>
            <a:r>
              <a:rPr lang="id-ID" dirty="0">
                <a:solidFill>
                  <a:schemeClr val="tx1"/>
                </a:solidFill>
              </a:rPr>
              <a:t>, </a:t>
            </a:r>
            <a:r>
              <a:rPr lang="id-ID" sz="2400" b="1" dirty="0">
                <a:solidFill>
                  <a:srgbClr val="FF0000"/>
                </a:solidFill>
              </a:rPr>
              <a:t>(penyebaran foto pribadi tanpa izin, ancaman online, peretasan </a:t>
            </a:r>
            <a:r>
              <a:rPr lang="id-ID" sz="2400" b="1" dirty="0" smtClean="0">
                <a:solidFill>
                  <a:srgbClr val="FF0000"/>
                </a:solidFill>
              </a:rPr>
              <a:t>akun ).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368" y="135925"/>
            <a:ext cx="5427786" cy="3113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369" y="3447535"/>
            <a:ext cx="5441052" cy="31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6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291" y="185351"/>
            <a:ext cx="8965304" cy="1013254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DAMPAK KEKERASAN KEKERASAN TERHADAP PEREMPUAN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708" y="1336431"/>
            <a:ext cx="5817497" cy="5017477"/>
          </a:xfrm>
        </p:spPr>
        <p:txBody>
          <a:bodyPr>
            <a:normAutofit/>
          </a:bodyPr>
          <a:lstStyle/>
          <a:p>
            <a:r>
              <a:rPr lang="id-ID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Luka fisik dan trauma </a:t>
            </a:r>
            <a:r>
              <a:rPr lang="id-ID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mental</a:t>
            </a:r>
          </a:p>
          <a:p>
            <a:r>
              <a:rPr lang="id-ID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Hilangnya </a:t>
            </a:r>
            <a:r>
              <a:rPr lang="id-ID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rasa percaya diri dan harga </a:t>
            </a:r>
            <a:r>
              <a:rPr lang="id-ID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diri.</a:t>
            </a:r>
          </a:p>
          <a:p>
            <a:r>
              <a:rPr lang="id-ID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Gangguan </a:t>
            </a:r>
            <a:r>
              <a:rPr lang="id-ID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kesehatan jangka </a:t>
            </a:r>
            <a:r>
              <a:rPr lang="id-ID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panjang.</a:t>
            </a:r>
          </a:p>
          <a:p>
            <a:r>
              <a:rPr lang="id-ID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Menghambat </a:t>
            </a:r>
            <a:r>
              <a:rPr lang="id-ID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peran dan partisipasi perempuan dalam </a:t>
            </a:r>
            <a:r>
              <a:rPr lang="id-ID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masyarakat.</a:t>
            </a:r>
          </a:p>
          <a:p>
            <a:r>
              <a:rPr lang="id-ID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Menurunkan </a:t>
            </a:r>
            <a:r>
              <a:rPr lang="id-ID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kualitas hidup keluarga dan komunitas</a:t>
            </a:r>
            <a:endParaRPr lang="id-ID" sz="24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887" y="1066796"/>
            <a:ext cx="3727622" cy="52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31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10" y="105508"/>
            <a:ext cx="5591906" cy="1266092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Perlindungan Bagi korban </a:t>
            </a:r>
            <a:r>
              <a:rPr lang="id-ID" b="1" dirty="0" smtClean="0">
                <a:solidFill>
                  <a:srgbClr val="FF0000"/>
                </a:solidFill>
              </a:rPr>
              <a:t>Kekerasan </a:t>
            </a:r>
            <a:r>
              <a:rPr lang="id-ID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22" y="1371599"/>
            <a:ext cx="7352270" cy="520219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id-ID" sz="2000" b="1" dirty="0">
                <a:latin typeface="Arial Black" panose="020B0A04020102020204" pitchFamily="34" charset="0"/>
              </a:rPr>
              <a:t>Perlindungan Hukum</a:t>
            </a:r>
            <a:r>
              <a:rPr lang="id-ID" sz="2000" dirty="0" smtClean="0"/>
              <a:t>.</a:t>
            </a:r>
          </a:p>
          <a:p>
            <a:pPr marL="701675"/>
            <a:r>
              <a:rPr lang="en-US" sz="2000" dirty="0" err="1">
                <a:latin typeface="Arial Black" panose="020B0A04020102020204" pitchFamily="34" charset="0"/>
              </a:rPr>
              <a:t>Perlindungan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dari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latin typeface="Arial Black" panose="020B0A04020102020204" pitchFamily="34" charset="0"/>
              </a:rPr>
              <a:t>polisi</a:t>
            </a:r>
            <a:r>
              <a:rPr lang="en-US" sz="2000" dirty="0">
                <a:latin typeface="Arial Black" panose="020B0A04020102020204" pitchFamily="34" charset="0"/>
              </a:rPr>
              <a:t> &amp; </a:t>
            </a:r>
            <a:r>
              <a:rPr lang="en-US" sz="2000" dirty="0" err="1">
                <a:latin typeface="Arial Black" panose="020B0A04020102020204" pitchFamily="34" charset="0"/>
              </a:rPr>
              <a:t>hukum</a:t>
            </a:r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latin typeface="Arial Black" panose="020B0A04020102020204" pitchFamily="34" charset="0"/>
              </a:rPr>
              <a:t>pidana</a:t>
            </a:r>
            <a:r>
              <a:rPr lang="id-ID" sz="2000" dirty="0" smtClean="0">
                <a:latin typeface="Arial Black" panose="020B0A04020102020204" pitchFamily="34" charset="0"/>
              </a:rPr>
              <a:t>.</a:t>
            </a:r>
          </a:p>
          <a:p>
            <a:pPr marL="701675">
              <a:buFont typeface="Arial" panose="020B0604020202020204" pitchFamily="34" charset="0"/>
              <a:buChar char="•"/>
            </a:pPr>
            <a:r>
              <a:rPr lang="id-ID" sz="2000" b="1" dirty="0"/>
              <a:t>Korban dapat melapor ke polisi dan meminta perlindungan langsung</a:t>
            </a:r>
            <a:r>
              <a:rPr lang="id-ID" sz="2000" b="1" dirty="0" smtClean="0"/>
              <a:t>.</a:t>
            </a:r>
          </a:p>
          <a:p>
            <a:pPr marL="701675">
              <a:buFont typeface="Arial" panose="020B0604020202020204" pitchFamily="34" charset="0"/>
              <a:buChar char="•"/>
            </a:pPr>
            <a:r>
              <a:rPr lang="id-ID" sz="2000" b="1" dirty="0" smtClean="0"/>
              <a:t>Pelaku </a:t>
            </a:r>
            <a:r>
              <a:rPr lang="id-ID" sz="2000" b="1" dirty="0"/>
              <a:t>dapat dikenai hukum pidana berdasarkan UU yang berlaku</a:t>
            </a:r>
            <a:r>
              <a:rPr lang="id-ID" sz="2000" dirty="0"/>
              <a:t>.</a:t>
            </a:r>
            <a:endParaRPr lang="id-ID" sz="2000" dirty="0" smtClean="0"/>
          </a:p>
          <a:p>
            <a:pPr marL="701675"/>
            <a:r>
              <a:rPr lang="en-US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Undang-Undang</a:t>
            </a:r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Perlindungan</a:t>
            </a:r>
            <a:r>
              <a:rPr lang="id-ID" sz="2000" dirty="0" smtClean="0"/>
              <a:t>.</a:t>
            </a:r>
          </a:p>
          <a:p>
            <a:pPr marL="701675">
              <a:buFont typeface="Arial" panose="020B0604020202020204" pitchFamily="34" charset="0"/>
              <a:buChar char="•"/>
            </a:pPr>
            <a:r>
              <a:rPr lang="id-ID" sz="2000" b="1" dirty="0"/>
              <a:t>Di Indonesia, ada UU Penghapusan Kekerasan dalam Rumah Tangga (UU PKDRT No. 23/2004) dan UU Tindak Pidana Kekerasan Seksual (UU TPKS No. 12/2022</a:t>
            </a:r>
            <a:r>
              <a:rPr lang="id-ID" sz="2000" b="1" dirty="0" smtClean="0"/>
              <a:t>).</a:t>
            </a:r>
          </a:p>
          <a:p>
            <a:pPr marL="701675">
              <a:buFont typeface="Arial" panose="020B0604020202020204" pitchFamily="34" charset="0"/>
              <a:buChar char="•"/>
            </a:pPr>
            <a:r>
              <a:rPr lang="id-ID" sz="2000" b="1" dirty="0" smtClean="0"/>
              <a:t>UU </a:t>
            </a:r>
            <a:r>
              <a:rPr lang="id-ID" sz="2000" b="1" dirty="0"/>
              <a:t>ini melindungi korban dari berbagai bentuk kekerasan fisik, seksual, psikologis, dan ekonomi.</a:t>
            </a:r>
            <a:endParaRPr lang="id-ID" sz="2000" b="1" dirty="0" smtClean="0"/>
          </a:p>
          <a:p>
            <a:pPr marL="0" indent="0">
              <a:buNone/>
            </a:pPr>
            <a:endParaRPr lang="id-ID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588" y="105508"/>
            <a:ext cx="3464011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123" y="164124"/>
            <a:ext cx="4278923" cy="657664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3124" y="407773"/>
            <a:ext cx="7080422" cy="6332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dirty="0" smtClean="0">
                <a:latin typeface="Arial Black" panose="020B0A04020102020204" pitchFamily="34" charset="0"/>
              </a:rPr>
              <a:t>2.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Perlindungan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Fisik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dan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Keamanan</a:t>
            </a:r>
            <a:r>
              <a:rPr lang="id-ID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pPr marL="614363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Tempat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aman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atau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rumah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aman</a:t>
            </a:r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(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shelter)</a:t>
            </a:r>
            <a:r>
              <a:rPr lang="id-ID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  <a:endParaRPr lang="id-ID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630238" indent="0">
              <a:buNone/>
            </a:pPr>
            <a:r>
              <a:rPr lang="en-US" sz="2000" i="1" dirty="0" err="1" smtClean="0">
                <a:latin typeface="Arial Black" panose="020B0A04020102020204" pitchFamily="34" charset="0"/>
              </a:rPr>
              <a:t>Tempat</a:t>
            </a:r>
            <a:r>
              <a:rPr lang="en-US" sz="2000" i="1" dirty="0" smtClean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tinggal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sementara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bagi</a:t>
            </a:r>
            <a:r>
              <a:rPr lang="en-US" sz="2000" i="1" dirty="0">
                <a:latin typeface="Arial Black" panose="020B0A04020102020204" pitchFamily="34" charset="0"/>
              </a:rPr>
              <a:t> korban yang </a:t>
            </a:r>
            <a:r>
              <a:rPr lang="en-US" sz="2000" i="1" dirty="0" err="1">
                <a:latin typeface="Arial Black" panose="020B0A04020102020204" pitchFamily="34" charset="0"/>
              </a:rPr>
              <a:t>melarikan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diri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dari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pelaku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kekerasan</a:t>
            </a:r>
            <a:r>
              <a:rPr lang="en-US" sz="2000" i="1" dirty="0" smtClean="0">
                <a:latin typeface="Arial Black" panose="020B0A04020102020204" pitchFamily="34" charset="0"/>
              </a:rPr>
              <a:t>.</a:t>
            </a:r>
            <a:endParaRPr lang="id-ID" sz="2000" i="1" dirty="0" smtClean="0">
              <a:latin typeface="Arial Black" panose="020B0A04020102020204" pitchFamily="34" charset="0"/>
            </a:endParaRPr>
          </a:p>
          <a:p>
            <a:pPr marL="614363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Pendampingan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keamanan</a:t>
            </a:r>
            <a:r>
              <a:rPr lang="id-ID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 marL="630238" indent="0">
              <a:buNone/>
            </a:pPr>
            <a:r>
              <a:rPr lang="en-US" sz="2000" i="1" dirty="0" err="1" smtClean="0">
                <a:latin typeface="Arial Black" panose="020B0A04020102020204" pitchFamily="34" charset="0"/>
              </a:rPr>
              <a:t>Bisa</a:t>
            </a:r>
            <a:r>
              <a:rPr lang="en-US" sz="2000" i="1" dirty="0" smtClean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dalam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bentuk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pengawalan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polisi</a:t>
            </a:r>
            <a:r>
              <a:rPr lang="en-US" sz="2000" i="1" dirty="0">
                <a:latin typeface="Arial Black" panose="020B0A04020102020204" pitchFamily="34" charset="0"/>
              </a:rPr>
              <a:t>, </a:t>
            </a:r>
            <a:r>
              <a:rPr lang="en-US" sz="2000" i="1" dirty="0" err="1">
                <a:latin typeface="Arial Black" panose="020B0A04020102020204" pitchFamily="34" charset="0"/>
              </a:rPr>
              <a:t>atau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perangkat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keamanan</a:t>
            </a:r>
            <a:r>
              <a:rPr lang="en-US" sz="2000" i="1" dirty="0">
                <a:latin typeface="Arial Black" panose="020B0A04020102020204" pitchFamily="34" charset="0"/>
              </a:rPr>
              <a:t> lain</a:t>
            </a:r>
            <a:r>
              <a:rPr lang="en-US" sz="2000" i="1" dirty="0" smtClean="0">
                <a:latin typeface="Arial Black" panose="020B0A04020102020204" pitchFamily="34" charset="0"/>
              </a:rPr>
              <a:t>.</a:t>
            </a:r>
            <a:endParaRPr lang="id-ID" sz="2000" i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id-ID" sz="2000" i="1" dirty="0">
                <a:latin typeface="Arial Black" panose="020B0A04020102020204" pitchFamily="34" charset="0"/>
              </a:rPr>
              <a:t>3. </a:t>
            </a:r>
            <a:r>
              <a:rPr lang="id-ID" sz="20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Perlindungan Psikologis.</a:t>
            </a:r>
          </a:p>
          <a:p>
            <a:pPr marL="614363">
              <a:buFont typeface="Arial" panose="020B0604020202020204" pitchFamily="34" charset="0"/>
              <a:buChar char="•"/>
            </a:pPr>
            <a:r>
              <a:rPr lang="en-US" sz="2000" i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Konseling</a:t>
            </a:r>
            <a:r>
              <a:rPr lang="en-US" sz="2000" i="1" dirty="0">
                <a:solidFill>
                  <a:srgbClr val="0070C0"/>
                </a:solidFill>
                <a:latin typeface="Arial Black" panose="020B0A04020102020204" pitchFamily="34" charset="0"/>
              </a:rPr>
              <a:t> &amp; </a:t>
            </a:r>
            <a:r>
              <a:rPr lang="en-US" sz="2000" i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psikoterapi</a:t>
            </a:r>
            <a:r>
              <a:rPr lang="id-ID" sz="20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 marL="542925" indent="0">
              <a:buNone/>
            </a:pPr>
            <a:r>
              <a:rPr lang="en-US" sz="2000" i="1" dirty="0" err="1" smtClean="0">
                <a:latin typeface="Arial Black" panose="020B0A04020102020204" pitchFamily="34" charset="0"/>
              </a:rPr>
              <a:t>Menyediakan</a:t>
            </a:r>
            <a:r>
              <a:rPr lang="en-US" sz="2000" i="1" dirty="0" smtClean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ruang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aman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bagi</a:t>
            </a:r>
            <a:r>
              <a:rPr lang="en-US" sz="2000" i="1" dirty="0">
                <a:latin typeface="Arial Black" panose="020B0A04020102020204" pitchFamily="34" charset="0"/>
              </a:rPr>
              <a:t> korban </a:t>
            </a:r>
            <a:r>
              <a:rPr lang="en-US" sz="2000" i="1" dirty="0" err="1">
                <a:latin typeface="Arial Black" panose="020B0A04020102020204" pitchFamily="34" charset="0"/>
              </a:rPr>
              <a:t>untuk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menceritakan</a:t>
            </a:r>
            <a:r>
              <a:rPr lang="en-US" sz="2000" i="1" dirty="0">
                <a:latin typeface="Arial Black" panose="020B0A04020102020204" pitchFamily="34" charset="0"/>
              </a:rPr>
              <a:t> trauma </a:t>
            </a:r>
            <a:r>
              <a:rPr lang="en-US" sz="2000" i="1" dirty="0" err="1">
                <a:latin typeface="Arial Black" panose="020B0A04020102020204" pitchFamily="34" charset="0"/>
              </a:rPr>
              <a:t>dan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mendapatkan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dukungan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emosional</a:t>
            </a:r>
            <a:r>
              <a:rPr lang="en-US" sz="2000" i="1" dirty="0" smtClean="0">
                <a:latin typeface="Arial Black" panose="020B0A04020102020204" pitchFamily="34" charset="0"/>
              </a:rPr>
              <a:t>.</a:t>
            </a:r>
            <a:endParaRPr lang="id-ID" sz="2000" i="1" dirty="0" smtClean="0">
              <a:latin typeface="Arial Black" panose="020B0A04020102020204" pitchFamily="34" charset="0"/>
            </a:endParaRPr>
          </a:p>
          <a:p>
            <a:pPr marL="614363"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Dukungan</a:t>
            </a:r>
            <a:r>
              <a:rPr lang="en-US" sz="20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kelompok</a:t>
            </a:r>
            <a:r>
              <a:rPr lang="id-ID" sz="20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 marL="542925" indent="0">
              <a:buNone/>
            </a:pPr>
            <a:r>
              <a:rPr lang="en-US" sz="2000" i="1" dirty="0" err="1" smtClean="0">
                <a:latin typeface="Arial Black" panose="020B0A04020102020204" pitchFamily="34" charset="0"/>
              </a:rPr>
              <a:t>Kelompok</a:t>
            </a:r>
            <a:r>
              <a:rPr lang="en-US" sz="2000" i="1" dirty="0" smtClean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sesama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penyintas</a:t>
            </a:r>
            <a:r>
              <a:rPr lang="en-US" sz="2000" i="1" dirty="0">
                <a:latin typeface="Arial Black" panose="020B0A04020102020204" pitchFamily="34" charset="0"/>
              </a:rPr>
              <a:t> (survivor) yang </a:t>
            </a:r>
            <a:r>
              <a:rPr lang="en-US" sz="2000" i="1" dirty="0" err="1">
                <a:latin typeface="Arial Black" panose="020B0A04020102020204" pitchFamily="34" charset="0"/>
              </a:rPr>
              <a:t>bisa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saling</a:t>
            </a:r>
            <a:r>
              <a:rPr lang="en-US" sz="2000" i="1" dirty="0">
                <a:latin typeface="Arial Black" panose="020B0A04020102020204" pitchFamily="34" charset="0"/>
              </a:rPr>
              <a:t> </a:t>
            </a:r>
            <a:r>
              <a:rPr lang="en-US" sz="2000" i="1" dirty="0" err="1">
                <a:latin typeface="Arial Black" panose="020B0A04020102020204" pitchFamily="34" charset="0"/>
              </a:rPr>
              <a:t>menguatkan</a:t>
            </a:r>
            <a:r>
              <a:rPr lang="en-US" sz="2000" i="1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0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87" y="803188"/>
            <a:ext cx="7166918" cy="5108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000" dirty="0">
                <a:latin typeface="Arial Black" panose="020B0A04020102020204" pitchFamily="34" charset="0"/>
              </a:rPr>
              <a:t>4. Bantuan </a:t>
            </a:r>
            <a:r>
              <a:rPr lang="id-ID" sz="2000" dirty="0" smtClean="0">
                <a:latin typeface="Arial Black" panose="020B0A04020102020204" pitchFamily="34" charset="0"/>
              </a:rPr>
              <a:t>Hukum.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 smtClean="0">
                <a:solidFill>
                  <a:srgbClr val="00B0F0"/>
                </a:solidFill>
              </a:rPr>
              <a:t>Pendampingan hukum.</a:t>
            </a:r>
          </a:p>
          <a:p>
            <a:pPr marL="358775" indent="0">
              <a:buNone/>
            </a:pPr>
            <a:r>
              <a:rPr lang="id-ID" b="1" i="1" dirty="0" smtClean="0">
                <a:solidFill>
                  <a:srgbClr val="002060"/>
                </a:solidFill>
              </a:rPr>
              <a:t>Bantuan </a:t>
            </a:r>
            <a:r>
              <a:rPr lang="id-ID" b="1" i="1" dirty="0">
                <a:solidFill>
                  <a:srgbClr val="002060"/>
                </a:solidFill>
              </a:rPr>
              <a:t>dari pengacara, LSM, atau lembaga bantuan hukum (LBH</a:t>
            </a:r>
            <a:r>
              <a:rPr lang="id-ID" b="1" i="1" dirty="0" smtClean="0">
                <a:solidFill>
                  <a:srgbClr val="002060"/>
                </a:solidFill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 smtClean="0">
                <a:solidFill>
                  <a:srgbClr val="00B0F0"/>
                </a:solidFill>
              </a:rPr>
              <a:t>Bantuan </a:t>
            </a:r>
            <a:r>
              <a:rPr lang="id-ID" b="1" dirty="0">
                <a:solidFill>
                  <a:srgbClr val="00B0F0"/>
                </a:solidFill>
              </a:rPr>
              <a:t>membuat laporan dan menghadapi proses </a:t>
            </a:r>
            <a:r>
              <a:rPr lang="id-ID" b="1" dirty="0" smtClean="0">
                <a:solidFill>
                  <a:srgbClr val="00B0F0"/>
                </a:solidFill>
              </a:rPr>
              <a:t>pengadilan.</a:t>
            </a:r>
          </a:p>
          <a:p>
            <a:pPr marL="358775" indent="0">
              <a:buNone/>
            </a:pPr>
            <a:r>
              <a:rPr lang="id-ID" b="1" i="1" dirty="0" smtClean="0">
                <a:solidFill>
                  <a:srgbClr val="002060"/>
                </a:solidFill>
              </a:rPr>
              <a:t>Agar </a:t>
            </a:r>
            <a:r>
              <a:rPr lang="id-ID" b="1" i="1" dirty="0">
                <a:solidFill>
                  <a:srgbClr val="002060"/>
                </a:solidFill>
              </a:rPr>
              <a:t>korban tidak merasa sendirian dan tidak bingung menghadapi proses </a:t>
            </a:r>
            <a:r>
              <a:rPr lang="id-ID" b="1" i="1" dirty="0" smtClean="0">
                <a:solidFill>
                  <a:srgbClr val="002060"/>
                </a:solidFill>
              </a:rPr>
              <a:t>hukum.</a:t>
            </a:r>
          </a:p>
          <a:p>
            <a:pPr marL="0" indent="0">
              <a:buNone/>
            </a:pPr>
            <a:r>
              <a:rPr lang="id-ID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5. </a:t>
            </a:r>
            <a:r>
              <a:rPr lang="id-ID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Perlindungan </a:t>
            </a:r>
            <a:r>
              <a:rPr lang="id-ID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Sosial dan </a:t>
            </a:r>
            <a:r>
              <a:rPr lang="id-ID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Ekonomi.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i="1" dirty="0" smtClean="0">
                <a:solidFill>
                  <a:srgbClr val="002060"/>
                </a:solidFill>
              </a:rPr>
              <a:t>Bantuan </a:t>
            </a:r>
            <a:r>
              <a:rPr lang="id-ID" b="1" i="1" dirty="0">
                <a:solidFill>
                  <a:srgbClr val="002060"/>
                </a:solidFill>
              </a:rPr>
              <a:t>finansial </a:t>
            </a:r>
            <a:r>
              <a:rPr lang="id-ID" b="1" i="1" dirty="0" smtClean="0">
                <a:solidFill>
                  <a:srgbClr val="002060"/>
                </a:solidFill>
              </a:rPr>
              <a:t>sementara</a:t>
            </a:r>
          </a:p>
          <a:p>
            <a:pPr marL="358775" indent="0">
              <a:buNone/>
            </a:pPr>
            <a:r>
              <a:rPr lang="id-ID" b="1" i="1" dirty="0" smtClean="0">
                <a:solidFill>
                  <a:srgbClr val="002060"/>
                </a:solidFill>
              </a:rPr>
              <a:t>Bantuan </a:t>
            </a:r>
            <a:r>
              <a:rPr lang="id-ID" b="1" i="1" dirty="0">
                <a:solidFill>
                  <a:srgbClr val="002060"/>
                </a:solidFill>
              </a:rPr>
              <a:t>dari pemerintah atau lembaga sosial agar korban bisa </a:t>
            </a:r>
            <a:r>
              <a:rPr lang="id-ID" b="1" i="1" dirty="0" smtClean="0">
                <a:solidFill>
                  <a:srgbClr val="002060"/>
                </a:solidFill>
              </a:rPr>
              <a:t>mandiri.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i="1" dirty="0" smtClean="0">
                <a:solidFill>
                  <a:srgbClr val="002060"/>
                </a:solidFill>
              </a:rPr>
              <a:t>Pelatihan </a:t>
            </a:r>
            <a:r>
              <a:rPr lang="id-ID" b="1" i="1" dirty="0">
                <a:solidFill>
                  <a:srgbClr val="002060"/>
                </a:solidFill>
              </a:rPr>
              <a:t>kerja &amp; pemberdayaan </a:t>
            </a:r>
            <a:r>
              <a:rPr lang="id-ID" b="1" i="1" dirty="0" smtClean="0">
                <a:solidFill>
                  <a:srgbClr val="002060"/>
                </a:solidFill>
              </a:rPr>
              <a:t>ekonomi.</a:t>
            </a:r>
          </a:p>
          <a:p>
            <a:pPr marL="271463" indent="0">
              <a:buNone/>
            </a:pPr>
            <a:r>
              <a:rPr lang="id-ID" b="1" i="1" dirty="0" smtClean="0">
                <a:solidFill>
                  <a:srgbClr val="002060"/>
                </a:solidFill>
              </a:rPr>
              <a:t>Agar </a:t>
            </a:r>
            <a:r>
              <a:rPr lang="id-ID" b="1" i="1" dirty="0">
                <a:solidFill>
                  <a:srgbClr val="002060"/>
                </a:solidFill>
              </a:rPr>
              <a:t>korban tidak bergantung secara ekonomi pada pelaku dan bisa membangun hidup baru.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405" y="148281"/>
            <a:ext cx="4592595" cy="662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321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535</TotalTime>
  <Words>799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Algerian</vt:lpstr>
      <vt:lpstr>Arial</vt:lpstr>
      <vt:lpstr>Arial Black</vt:lpstr>
      <vt:lpstr>Century Gothic</vt:lpstr>
      <vt:lpstr>Trebuchet MS</vt:lpstr>
      <vt:lpstr>Wingdings</vt:lpstr>
      <vt:lpstr>Wingdings 3</vt:lpstr>
      <vt:lpstr>Wisp</vt:lpstr>
      <vt:lpstr>“JENIS - JENIS  KEKERASAN TERHADAP PEREMPUAN DAN DAMPAKNYA” </vt:lpstr>
      <vt:lpstr>PENGERTIAN KEKERASAN TERHADAP PEREMPUAN</vt:lpstr>
      <vt:lpstr>JENIS-JENIS KEKERASAN</vt:lpstr>
      <vt:lpstr>PowerPoint Presentation</vt:lpstr>
      <vt:lpstr>PowerPoint Presentation</vt:lpstr>
      <vt:lpstr>DAMPAK KEKERASAN KEKERASAN TERHADAP PEREMPUAN</vt:lpstr>
      <vt:lpstr>Perlindungan Bagi korban Kekerasan :</vt:lpstr>
      <vt:lpstr>PowerPoint Presentation</vt:lpstr>
      <vt:lpstr>PowerPoint Presentation</vt:lpstr>
      <vt:lpstr>PowerPoint Presentation</vt:lpstr>
      <vt:lpstr>Landasan Hukum</vt:lpstr>
      <vt:lpstr>Kasus Kekerasan Terhadap Perempuan Fenomenanya seperti GUNUNG ES</vt:lpstr>
      <vt:lpstr>ALUR PELAPORAN APABILA MENGALAMI KEKERASAN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PENCEGAHAN DAN PENANGANAN  PERLINDUNGAN  TERHADAP PEREMPUAN DAN ANAK</dc:title>
  <dc:creator>user</dc:creator>
  <cp:lastModifiedBy>user</cp:lastModifiedBy>
  <cp:revision>84</cp:revision>
  <dcterms:created xsi:type="dcterms:W3CDTF">2023-11-06T10:36:59Z</dcterms:created>
  <dcterms:modified xsi:type="dcterms:W3CDTF">2025-09-28T06:04:04Z</dcterms:modified>
</cp:coreProperties>
</file>