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1pPr>
    <a:lvl2pPr marL="0" marR="0" indent="4572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2pPr>
    <a:lvl3pPr marL="0" marR="0" indent="9144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3pPr>
    <a:lvl4pPr marL="0" marR="0" indent="13716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4pPr>
    <a:lvl5pPr marL="0" marR="0" indent="18288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lvl9pPr>
  </p:defaultTextStyle>
  <p:modifyVerifier cryptProviderType="rsaAES" cryptAlgorithmClass="hash" cryptAlgorithmType="typeAny" cryptAlgorithmSid="14" spinCount="100000" saltData="+e6FwUPS21yWzBmHHEzNOg==" hashData="fGhAJ2MGJEsoFaculJSHrjwVn7V2Ci68qr5AoApVHk6cmBRHkSEyhIvgbKHMZ0KnDDbYE8di9j1kPeOQZhFmu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056"/>
  </p:normalViewPr>
  <p:slideViewPr>
    <p:cSldViewPr snapToGrid="0">
      <p:cViewPr varScale="1">
        <p:scale>
          <a:sx n="67" d="100"/>
          <a:sy n="67" d="100"/>
        </p:scale>
        <p:origin x="232"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20  Vi a un ángel que descendía del cielo, con la llave del abismo, y una gran cadena en la mano.</a:t>
            </a:r>
          </a:p>
          <a:p>
            <a:r>
              <a:t>2 Y prendió al dragón, la serpiente antigua, que es el diablo y Satanás, y lo ató por mil años;</a:t>
            </a: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EVENTOS QUE PRECEDEN EL MILENIO.</a:t>
            </a:r>
          </a:p>
          <a:p>
            <a:endParaRPr/>
          </a:p>
          <a:p>
            <a:pPr marL="240631" indent="-240631">
              <a:buSzPct val="100000"/>
              <a:buAutoNum type="arabicPeriod"/>
            </a:pPr>
            <a:r>
              <a:t>JUICIO INVESTIGADOR</a:t>
            </a:r>
          </a:p>
          <a:p>
            <a:pPr marL="240631" indent="-240631">
              <a:buSzPct val="100000"/>
              <a:buAutoNum type="arabicPeriod"/>
            </a:pPr>
            <a:r>
              <a:t>LA SEGUNDA VENIDA DE CRISTO</a:t>
            </a:r>
          </a:p>
          <a:p>
            <a:pPr marL="240631" indent="-240631">
              <a:buSzPct val="100000"/>
              <a:buAutoNum type="arabicPeriod"/>
            </a:pPr>
            <a:r>
              <a:t>JUICIO VERIFICADOR: LOS REGISTROS CELESTIALES REVELAN LA JUSTICIA DE DIOS</a:t>
            </a:r>
          </a:p>
          <a:p>
            <a:pPr marL="240631" indent="-240631">
              <a:buSzPct val="100000"/>
              <a:buAutoNum type="arabicPeriod"/>
            </a:pPr>
            <a:r>
              <a:t>JUICIO EJECUTIVO</a:t>
            </a:r>
          </a:p>
          <a:p>
            <a:pPr marL="240631" indent="-240631">
              <a:buSzPct val="100000"/>
              <a:buAutoNum type="arabicPeriod"/>
            </a:pPr>
            <a:r>
              <a:t>EL MILENIO SE ENCUENTRA ENMARCADO ENTRE LA 2DA Y 3RA VENIDA.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a:defRPr sz="2100" b="1"/>
            </a:pPr>
            <a:r>
              <a:t>Dos resurrecciones generales</a:t>
            </a:r>
          </a:p>
          <a:p>
            <a:pPr>
              <a:defRPr sz="2100"/>
            </a:pPr>
            <a:r>
              <a:t>1. Resurrección de vida para los que han hecho el bien.</a:t>
            </a:r>
          </a:p>
          <a:p>
            <a:pPr>
              <a:defRPr sz="2100"/>
            </a:pPr>
            <a:r>
              <a:t>2. Resurrección de condenación para los que han hecho el mal.</a:t>
            </a:r>
          </a:p>
          <a:p>
            <a:pPr>
              <a:defRPr sz="2600" b="1"/>
            </a:pPr>
            <a:r>
              <a:t>A medida que estudiamos la Biblia, descubrimos que una resurrección tiene lugar al comienzo de los mil años y la otra resurrección al final de ese tiempo.</a:t>
            </a:r>
          </a:p>
          <a:p>
            <a:pPr>
              <a:defRPr sz="2100"/>
            </a:pPr>
            <a:r>
              <a:t>El Apóstol Juan deja en claro qué resurrección tiene lugar primero.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1 Tesalonicenses 4:17 Luego nosotros los que vivimos, los que hayamos quedado, seremos arrebatados juntamente con ellos en las nubes para recibir al Señor en el aire, y así estaremos siempre con el Señor.</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Los justos tendrán cuerpos perfectos, nunca más sujetos a enfermedad o muerte. ¡Parece casi demasiado bueno para ser verdad!</a:t>
            </a:r>
          </a:p>
          <a:p>
            <a:r>
              <a:t>Es interesante notar que los justos vivos no serán llevados al Cielo antes de la segunda venida de Cristo y la resurrección de los justos muertos, porque leemos:…</a:t>
            </a:r>
          </a:p>
          <a:p>
            <a:endParaRPr/>
          </a:p>
          <a:p>
            <a:pPr>
              <a:defRPr sz="2100"/>
            </a:pPr>
            <a:r>
              <a:rPr b="1"/>
              <a:t>1 Tesalonicenses 4:15</a:t>
            </a:r>
            <a:r>
              <a:t> “Por lo cual os decimos esto en palabra del Señor: que nosotros que vivimos, que habremos quedado hasta la venida del Señor, no precederemos a los que durmieron.16 Porque el Señor mismo con voz de mando, con voz de arcángel, y con trompeta de Dios, descenderá del cielo; y los muertos en Cristo resucitarán primero”.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Ap 20:6 Bienaventurado y santo el que tiene parte en la primera resurrección; la segunda muerte no tiene potestad sobre éstos, sino que serán sacerdotes de Dios y de Cristo, y reinarán con él mil años”.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Ap 20:6 Bienaventurado y santo el que tiene parte en la primera resurrección; la segunda muerte no tiene potestad sobre éstos, sino que serán sacerdotes de Dios y de Cristo, y reinarán con él mil años”.</a:t>
            </a:r>
          </a:p>
          <a:p>
            <a:endParaRPr/>
          </a:p>
          <a:p>
            <a:pPr>
              <a:defRPr sz="2300"/>
            </a:pPr>
            <a:r>
              <a:t>Juan dijo: ...serán sacerdotes de Dios y de Cristo, y reinarán con él mil años. Apocalipsis 20:6. ¡Qué tiempo! Mil años con nuestro Señor y seres queridos en la Nueva Jerusalén. ¿Te estás preguntando qué podrían hacer los justos en el cielo durante mil años?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pPr defTabSz="457200">
              <a:lnSpc>
                <a:spcPct val="117999"/>
              </a:lnSpc>
              <a:defRPr sz="2800" b="1"/>
            </a:pPr>
            <a:r>
              <a:t>La familia y la nueva estructura social</a:t>
            </a:r>
          </a:p>
          <a:p>
            <a:pPr defTabSz="457200">
              <a:lnSpc>
                <a:spcPct val="117999"/>
              </a:lnSpc>
              <a:defRPr sz="2800" b="1"/>
            </a:pPr>
            <a:endParaRPr/>
          </a:p>
          <a:p>
            <a:pPr defTabSz="457200">
              <a:lnSpc>
                <a:spcPct val="117999"/>
              </a:lnSpc>
              <a:defRPr sz="2200"/>
            </a:pPr>
            <a:r>
              <a:rPr b="1"/>
              <a:t>En Juan 14.2</a:t>
            </a:r>
            <a:r>
              <a:t>, Jesús antes de partir al cielo dejó dicho que en la casa de Su Padre “muchas mansiones” habría para sus hijos. Debe notarse que el griego </a:t>
            </a:r>
            <a:r>
              <a:rPr i="1"/>
              <a:t>monai Pollai,</a:t>
            </a:r>
            <a:r>
              <a:t> usado aquí en esta frase, puede traducirse como </a:t>
            </a:r>
            <a:r>
              <a:rPr b="1"/>
              <a:t>“muchos cuartos o muchas habitaciones</a:t>
            </a:r>
            <a:r>
              <a:t>”.  Rice señala que “en la casa de mi Padre muchos cuartos hay” sugiere una sola casa para acomodar a todos los hijos de Dios”. De esta manera, el pasaje expresaría el deseo divino de tener a todos sus hijos juntos. La Biblia, una y otra vez insiste en describir a los redimidos como un grupo o comunidad, no tanto como individuos aislados. Richard Rice, Reign of God, 341.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marL="240631" indent="-240631">
              <a:buSzPct val="100000"/>
              <a:buAutoNum type="arabicPeriod"/>
            </a:lvl1pPr>
          </a:lstStyle>
          <a:p>
            <a:r>
              <a:t>JUICIO VERIFICADOR: LOS REGISTROS CELESTIALES REVELAN LA JUSTICIA DE DIOS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Ap 20:6 Bienaventurado y santo el que tiene parte en la primera resurrección; la segunda muerte no tiene potestad sobre éstos, sino que serán sacerdotes de Dios y de Cristo, y reinarán con él mil años”.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2 ¿O no sabéis que los santos han de juzgar al mundo? Y si el mundo ha de ser juzgado por vosotros, ¿sois indignos de juzgar cosas muy pequeñas? 3 ¿O no sabéis que hemos de juzgar a los ángeles? ¿Cuánto más las cosas de esta vida?</a:t>
            </a:r>
          </a:p>
          <a:p>
            <a:endParaRPr/>
          </a:p>
          <a:p>
            <a:r>
              <a:t>Pero usted dice: "¿Por qué tener un juicio después de que se ha decidido el destino de todos?" </a:t>
            </a:r>
            <a:r>
              <a:rPr sz="2100" b="1"/>
              <a:t>¿Alguna vez has pensado cuál sería tu reacción si buscaras a alguien en el Cielo que esperabas que estuviera allí y no pudieras encontrarlo? Podrías preguntarte qué hizo que se perdiera. Como ves, durante el milenio se abrirán los registros de los perdidos.</a:t>
            </a:r>
          </a:p>
          <a:p>
            <a:r>
              <a:t>Se expondrán los secretos mejor guardados y los propósitos albergados en cada mente. Eso es lo que dice la Biblia:</a:t>
            </a:r>
          </a:p>
          <a:p>
            <a:endParaRPr/>
          </a:p>
          <a:p>
            <a:pPr>
              <a:defRPr sz="2500"/>
            </a:pPr>
            <a:r>
              <a:t>Los justos participarán en la solemne tarea de juzgar a los ángeles caídos y a los incrédulos.</a:t>
            </a:r>
          </a:p>
          <a:p>
            <a:pPr>
              <a:defRPr sz="2500"/>
            </a:pPr>
            <a:r>
              <a:t>Pablo dijo: ¿No sabéis que los santos juzgarán al mundo? … ¿No sabéis que juzgaremos a los ángeles? 1 Corintios 6:2, 3.</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b="1"/>
            </a:pPr>
            <a:r>
              <a:t>Apocalipsis 12:7-9</a:t>
            </a:r>
          </a:p>
          <a:p>
            <a:r>
              <a:t>7 Después hubo una gran batalla en el cielo: Miguel y sus ángeles luchaban contra el dragón; y luchaban el dragón y sus ángeles;</a:t>
            </a:r>
          </a:p>
          <a:p>
            <a:r>
              <a:t>8 pero no prevalecieron, ni se halló ya lugar para ellos en el cielo.</a:t>
            </a:r>
          </a:p>
          <a:p>
            <a:r>
              <a:t>9 Y fue lanzado fuera el gran dragón, la serpiente antigua, que se llama diablo y Satanás, el cual engaña al mundo entero; fue arrojado a la tierra, y sus ángeles fueron arrojados con él.</a:t>
            </a:r>
          </a:p>
          <a:p>
            <a:endParaRPr/>
          </a:p>
          <a:p>
            <a:r>
              <a:t>Es trabajólico, no descansa. “Sed sobrios, y velad; porque vuestro adversario el diablo, como león rugiente, anda alrededor buscando a quien devorar; 9 al cual resistid firmes en la fe, sabiendo que los mismos padecimientos se van cumpliendo en vuestros hermanos en todo el mundo.” </a:t>
            </a:r>
            <a:r>
              <a:rPr b="1"/>
              <a:t>1 Pedro 5:8</a:t>
            </a:r>
          </a:p>
          <a:p>
            <a:endParaRPr b="1"/>
          </a:p>
          <a:p>
            <a:r>
              <a:rPr b="1"/>
              <a:t>¡Hablando de un adicto al trabajo! Satanás nunca usa reloj para marcar el tiempo. Ha estado en el trabajo las 24 horas del día, los siete días de la semana, mes tras mes durante miles de años. Sin pausas para el café. Sin vacaciones Sin tiempo de enfermedad. ¡Y jamás toma vacaciones!</a:t>
            </a:r>
          </a:p>
          <a:p>
            <a:endParaRPr b="1"/>
          </a:p>
          <a:p>
            <a:r>
              <a:rPr b="1"/>
              <a:t>¡Y hablando de producción! En todas partes, todos los días, vemos los logros diabólicos de este ángel caído. Lo vemos en hospitales y hogares de ancianos, prisiones y campos de refugiados, terremotos y tornados, crimen y guerra. Si alguien alguna vez se ganó unas vacaciones, es Satanás. Sin embargo, por extraño que parezca, no está ansioso por tomarlas, por eso Dios tendrá que obligarlo a tomarse unos días, lol 😂 </a:t>
            </a:r>
          </a:p>
          <a:p>
            <a:r>
              <a:rPr b="1"/>
              <a:t>Después de su rebelión, Satanás y sus ángeles fueron arrojados del Cielo. La Biblia registra:</a:t>
            </a:r>
          </a:p>
          <a:p>
            <a:endParaRPr b="1"/>
          </a:p>
          <a:p>
            <a:endParaRPr b="1"/>
          </a:p>
          <a:p>
            <a:endParaRPr b="1"/>
          </a:p>
          <a:p>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defRPr sz="2800"/>
            </a:pPr>
            <a:r>
              <a:t>Después de que los salvos examinen los registros de los perdidos, entenderán por qué Dios no pudo salvar a los perdidos. El amor y la justicia de Dios se revelarán plenamente.</a:t>
            </a:r>
          </a:p>
          <a:p>
            <a:pPr>
              <a:defRPr sz="4200"/>
            </a:pPr>
            <a:r>
              <a:t>Los salvos estarán de acuerdo con Juan, el discípulo:…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lvl1pPr marL="240631" indent="-240631">
              <a:buSzPct val="100000"/>
              <a:buAutoNum type="arabicPeriod"/>
            </a:lvl1pPr>
          </a:lstStyle>
          <a:p>
            <a:r>
              <a:t>JUICIO VERIFICADOR: LOS REGISTROS CELESTIALES REVELAN LA JUSTICIA DE DIOS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Esta es una visión simbólica. El pozo sin fondo describe la Tierra en su condición caótica. La palabra griega para pozo sin fondo es "abussos".</a:t>
            </a:r>
          </a:p>
          <a:p>
            <a:r>
              <a:t>La misma palabra griega se usa en la Septuaginta para describir la condición caótica que existía en el primer día de la creación... Génesis 1:2: tierra desolada y vacía...</a:t>
            </a:r>
          </a:p>
          <a:p>
            <a:endParaRPr/>
          </a:p>
          <a:p>
            <a:r>
              <a:t>¡Entonces Satanás pasó unas vacaciones forzadas en un planeta devastado! Sin duda, un lugar apropiado para Satanás y sus ángeles malignos, ¿no le parece? ¿Y qué mejor simbolismo podría usar Dios para describir la condición de Satanás que estar “encadenado” o “atado” durante ese tiempo?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a:defRPr b="1"/>
            </a:pPr>
            <a:r>
              <a:t>Jeremías 25: 33 </a:t>
            </a:r>
            <a:r>
              <a:rPr b="0"/>
              <a:t>“Y yacerán los muertos de Jehová en aquel día desde un extremo de la tierra hasta el otro; no se endecharán ni se recogerán ni serán enterrados; como estiércol quedarán sobre la faz de la tierra”.</a:t>
            </a:r>
          </a:p>
          <a:p>
            <a:pPr>
              <a:defRPr b="1"/>
            </a:pPr>
            <a:r>
              <a:rPr b="0"/>
              <a:t>__________________________</a:t>
            </a:r>
          </a:p>
          <a:p>
            <a:pPr>
              <a:defRPr b="1"/>
            </a:pPr>
            <a:endParaRPr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a:defRPr b="1"/>
            </a:pPr>
            <a:r>
              <a:t>Jeremías 25: 33 </a:t>
            </a:r>
            <a:r>
              <a:rPr b="0"/>
              <a:t>“Y yacerán los muertos de Jehová en aquel día desde un extremo de la tierra hasta el otro; no se endecharán ni se recogerán ni serán enterrados; como estiércol quedarán sobre la faz de la tierra”.</a:t>
            </a:r>
          </a:p>
          <a:p>
            <a:pPr>
              <a:defRPr b="1"/>
            </a:pPr>
            <a:r>
              <a:rPr b="0"/>
              <a:t>__________________________</a:t>
            </a:r>
          </a:p>
          <a:p>
            <a:pPr>
              <a:defRPr b="1"/>
            </a:pPr>
            <a:endParaRPr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15 Y los reyes de la tierra, y los grandes, los ricos, los capitanes, los poderosos, y todo siervo y todo libre, se escondieron en las cuevas y entre las peñas de los montes;16 y decían a los montes y a las peñas: Caed sobre nosotros, y escondednos del rostro de aquel que está sentado sobre el trono, y de la ira del Cordero; 17 porque el gran día de su ira ha llegado; ¿y quién podrá sostenerse en pie?”</a:t>
            </a:r>
          </a:p>
          <a:p>
            <a:endParaRPr/>
          </a:p>
          <a:p>
            <a:r>
              <a:t>Es bastante obvio que no habrá nadie para llorar o enterrar a los malvados asesinados a la venida de Cristo, porque los justos han sido llevados al Cielo. ¿Es ese el fin del pecador? ¡No, en absoluto!</a:t>
            </a:r>
          </a:p>
          <a:p>
            <a:r>
              <a:t>Recuerde, los muertos justos resucitaron en la primera resurrección. </a:t>
            </a:r>
            <a:r>
              <a:rPr sz="2800" b="1"/>
              <a:t>¿Qué pasa con el resto de los muertos, los malvados? La Biblia dice claramente que la segunda venida de Cristo no perturba a los impíos muertos. Juan dice,...</a:t>
            </a:r>
          </a:p>
          <a:p>
            <a:endParaRPr sz="2800"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¡Qué caos! La desolación y ruina de la Tierra en ese momento será inimaginable.</a:t>
            </a:r>
          </a:p>
          <a:p>
            <a:r>
              <a:t>Juan dice:</a:t>
            </a:r>
          </a:p>
          <a:p>
            <a:endParaRPr/>
          </a:p>
          <a:p>
            <a:r>
              <a:t>Ahora centrémonos en los eventos que tienen lugar en la Tierra durante el milenio.</a:t>
            </a:r>
          </a:p>
          <a:p>
            <a:r>
              <a:t>Los justos que estén vivos cuando Cristo venga, junto con los justos resucitados, serán llevados al Cielo.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endParaRPr/>
          </a:p>
          <a:p>
            <a:endParaRPr/>
          </a:p>
          <a:p>
            <a:r>
              <a:t>Piensa por un momento. </a:t>
            </a:r>
            <a:r>
              <a:rPr sz="2800" b="1"/>
              <a:t>Los justos están en el Cielo. Los malvados están muertos. Todos se han ido. Por todas partes hay ruina.</a:t>
            </a:r>
            <a:r>
              <a:t> Evidentemente, la gran cadena a la que está atado Satanás es una cadena de circunstancias. No hay nadie a quien engañar. No hay vidas que torcer o destruir. Satanás ya no tiene acceso a los seres humanos. Hoy usamos la misma figura retórica. Si queremos hacer algo, pero las circunstancias no nos lo permiten, decimos: </a:t>
            </a:r>
            <a:r>
              <a:rPr sz="2800" b="1"/>
              <a:t>“tenemos las manos atadas”</a:t>
            </a:r>
            <a:r>
              <a:t>. Lo mismo ocurre con Satanás. Le encantaría continuar con su siniestro trabajo, pero no hay nadie alrededor. Él está "atado".</a:t>
            </a:r>
          </a:p>
          <a:p>
            <a:endParaRPr/>
          </a:p>
          <a:p>
            <a:r>
              <a:t>Satanás no tiene nada que hacer sino vagar de un lado a otro de la Tierra y reflexionar sobre los resultados de su rebelión contra Dios. Sin duda, también considerará con terror el momento en que será castigado por el dolor y el sufrimiento que ha causado, los resultados de su locura.</a:t>
            </a:r>
          </a:p>
          <a:p>
            <a:endParaRPr/>
          </a:p>
          <a:p>
            <a:pPr>
              <a:defRPr sz="2400" b="1"/>
            </a:pPr>
            <a:r>
              <a:t>Pero incluso estas vacaciones de mil años terminarán. Miremos los eventos que sucederán al final del milenio. Juan dijo: Yo, Juan, vi la ciudad santa, la Nueva Jerusalén, descender del cielo de Dios. Apocalipsis 21:2. ¡Qué vista!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marL="240631" indent="-240631">
              <a:buSzPct val="100000"/>
              <a:buAutoNum type="arabicPeriod"/>
            </a:lvl1pPr>
          </a:lstStyle>
          <a:p>
            <a:r>
              <a:t>JUICIO VERIFICADOR: LOS REGISTROS CELESTIALES REVELAN LA JUSTICIA DE DIOS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defRPr sz="2100" b="1"/>
            </a:pPr>
            <a:r>
              <a:t>Ningún otro muerto resucitó hasta mil años después.</a:t>
            </a:r>
          </a:p>
          <a:p>
            <a:r>
              <a:t>NVI: “Esta es la primera resurrección; los demás muertos no volvieron a vivir hasta que se cumplieron los mil años”.</a:t>
            </a:r>
          </a:p>
          <a:p>
            <a:r>
              <a:t>CEV: “Estas personas son las primeras en ser resucitadas, y son santificados y bendecidos de manera especial. La segunda muerte no tiene poder en ellos. Ellos serán sacerdotes para Dios y Cristo y reinarán con ellos por mil años”</a:t>
            </a:r>
          </a:p>
          <a:p>
            <a:endParaRPr/>
          </a:p>
          <a:p>
            <a:r>
              <a:t>Los impíos muertos son resucitados. ¡Qué espectáculo debe ser! Un gran número: todos los malvados desde los días de Adán hasta el segundo Advenimiento. Apocalipsis 20:8: </a:t>
            </a:r>
            <a:r>
              <a:rPr sz="2500" b="1"/>
              <a:t>“el número de los cuales es como la arena del mar”.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El planeta Tierra, recién salido de la mano del Creador, se convirtió en el cuartel general de Satanás. Por engaño ganó el control de Adán y Eva, y durante 6.000 años ha mostrado cómo gobernaría el mundo. ¡La Tierra es un teatro en el universo que ilustra lo que sucede cuando se ignoran los mandatos de Dios, cuando el hombre elige hacer lo suyo, seguir su propio camino!</a:t>
            </a:r>
          </a:p>
          <a:p>
            <a:endParaRPr/>
          </a:p>
          <a:p>
            <a:r>
              <a:t>Cristo vino y murió en el Calvario para rescatar este planeta secuestrado y sus habitantes del control de Satanás. </a:t>
            </a:r>
            <a:r>
              <a:rPr sz="2300" b="1"/>
              <a:t>La crucifixión de Cristo demostró al universo hasta dónde llegaría este ángel siniestro en su intento de destruir a Dios y su reino.</a:t>
            </a:r>
          </a:p>
          <a:p>
            <a:endParaRPr sz="2300" b="1"/>
          </a:p>
          <a:p>
            <a:r>
              <a:t>1 Co 2:2, 7-8: Pues me propuse no saber entre vosotros cosa alguna sino a Jesucristo, y a éste crucificado….7 Mas hablamos sabiduría de Dios en misterio, la sabiduría oculta, la cual Dios predestinó antes de los siglos para nuestra gloria,8 la que ninguno de los príncipes de este siglo conoció; porque si la hubieran conocido, nunca habrían crucificado al Señor de gloria.</a:t>
            </a:r>
          </a:p>
          <a:p>
            <a:endParaRPr/>
          </a:p>
          <a:p>
            <a:pPr>
              <a:defRPr b="1"/>
            </a:pPr>
            <a:r>
              <a:t>Pero cuando Cristo regresó al cielo, vencedor de la muerte y el pecado, Satanás sabía que se le acababa el tiempo. Por eso dice Apocalipsis: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7 Cuando los mil años se cumplan, Satanás será suelto de su prisión,</a:t>
            </a:r>
          </a:p>
          <a:p>
            <a:r>
              <a:t>8 y saldrá a engañar a las naciones que están en los cuatro ángulos de la tierra, a Gog y a Magog, a fin de reunirlos para la batalla; el número de los cuales es como la arena del mar.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marL="240631" indent="-240631">
              <a:buSzPct val="100000"/>
              <a:buAutoNum type="arabicPeriod"/>
              <a:defRPr sz="2200" b="1"/>
            </a:pPr>
            <a:r>
              <a:t>EL MILENIO SE ENCUENTRA ENMARCADO ENTRE LA 2DA Y 3RA VENIDA.</a:t>
            </a:r>
          </a:p>
          <a:p>
            <a:endParaRPr/>
          </a:p>
          <a:p>
            <a:endParaRPr/>
          </a:p>
          <a:p>
            <a:endParaRPr/>
          </a:p>
          <a:p>
            <a:r>
              <a:t>¡Una ciudad de 375 millas cuadradas que desciende del Cielo en todo su esplendor y se asienta sobre la Tierra! </a:t>
            </a:r>
          </a:p>
          <a:p>
            <a:pPr>
              <a:defRPr sz="2300" b="1"/>
            </a:pPr>
            <a:endParaRPr/>
          </a:p>
          <a:p>
            <a:pPr>
              <a:defRPr sz="2300" b="1"/>
            </a:pPr>
            <a:r>
              <a:t>Casi simultáneamente, mientras la ciudad desciende con Cristo y sus seguidores, tiene lugar otro evento dramático. En cuanto a los demás muertos, no volvieron a vivir hasta que se cumplieron los mil años.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Se elimina la cadena de circunstancias que lo han atado. Hay gente a la que engañar. Tan pronto como tiene la oportunidad, vuelve a sus viejos trucos. ¡Engañando y engañando! Una vez más, los no salvos eligen seguir a Satanás como su líder. El Diablo reúne a los inicuos en un vasto ejército empeñado en tomar la Nueva Jerusalén por la fuerza. Esta es la última gran batalla de la Tierra. El poderoso ejército bajo el liderazgo del ángel rebelde avanza.</a:t>
            </a:r>
          </a:p>
          <a:p>
            <a:pPr>
              <a:defRPr sz="2300" b="1"/>
            </a:pPr>
            <a:r>
              <a:t>Ahora el archienemigo de Dios aprovecha su última oportunidad para intentar apoderarse del dominio mundial al capturar la ciudad de Dios.</a:t>
            </a:r>
          </a:p>
          <a:p>
            <a:pPr>
              <a:defRPr sz="2300" b="1"/>
            </a:pPr>
            <a:endParaRPr/>
          </a:p>
          <a:p>
            <a:pPr>
              <a:defRPr sz="2300" b="1"/>
            </a:pPr>
            <a:r>
              <a:t>Sin embargo, John deja claro que este intento desesperado no tendrá éxito. En lo que se llama “Su acto extraño”, Dios terminará la batalla. Y de Dios descendió fuego del cielo y los devoró. Apocalipsis 20:9.</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2 Pe 3:10: 10 Pero el día del Señor vendrá como ladrón en la noche; en el cual los cielos pasarán con grande estruendo, y los elementos ardiendo serán deshechos, y la tierra y las obras que en ella hay serán quemadas…</a:t>
            </a:r>
          </a:p>
          <a:p>
            <a:endParaRPr/>
          </a:p>
          <a:p>
            <a:r>
              <a:t>Lo interesante es que la Palabra de Dios dice que el infierno fue preparado para el diablo y sus ángeles.</a:t>
            </a:r>
          </a:p>
          <a:p>
            <a:r>
              <a:t>Cuando Cristo dicte sentencia sobre aquellos que han rechazado la salvación, dirá:</a:t>
            </a:r>
          </a:p>
          <a:p>
            <a:r>
              <a:t>Apartaos de Mí, malditos, al fuego eterno preparado para el diablo y sus ángeles. Mateo 25:41.</a:t>
            </a:r>
          </a:p>
          <a:p>
            <a:endParaRPr/>
          </a:p>
          <a:p>
            <a:pPr>
              <a:defRPr sz="2200" b="1"/>
            </a:pPr>
            <a:r>
              <a:t>Mt 25: 41: Entonces dirá también a los de la izquierda: Apartaos de mí, malditos, al fuego eterno preparado para el diablo y sus ángeles. (46:46 E irán éstos al castigo eterno, y los justos a la vida eterna). </a:t>
            </a:r>
          </a:p>
          <a:p>
            <a:endParaRPr/>
          </a:p>
          <a:p>
            <a:pPr>
              <a:defRPr sz="2400"/>
            </a:pPr>
            <a:r>
              <a:rPr b="1"/>
              <a:t>Es el castigo lo que es eterno, ¡no el castigo! Dios dijo que la paga del pecado es muerte. Eso es definitivo, eterno. El estado de estar muerto nunca terminará. El castigo es eterno en sus consecuencias.</a:t>
            </a:r>
          </a:p>
          <a:p>
            <a:pPr>
              <a:defRPr sz="2400"/>
            </a:pP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rPr b="1"/>
              <a:t>Judas 1: 7 “C</a:t>
            </a:r>
            <a:r>
              <a:rPr sz="2300"/>
              <a:t>omo Sodoma y Gomorra y las ciudades vecinas, las cuales de la misma manera que aquéllos, habiendo fornicado e ido en pos de vicios contra naturaleza, fueron puestas por ejemplo, sufriendo el castigo del fuego eterno”.</a:t>
            </a:r>
          </a:p>
          <a:p>
            <a:endParaRPr sz="2300"/>
          </a:p>
          <a:p>
            <a:r>
              <a:rPr sz="2300" b="1"/>
              <a:t>Génesis 19:24</a:t>
            </a:r>
            <a:r>
              <a:rPr sz="2300"/>
              <a:t>: Entonces Jehová hizo llover sobre Sodoma y sobre Gomorra azufre y fuego de parte de Jehová desde los cielos…</a:t>
            </a:r>
          </a:p>
          <a:p>
            <a:endParaRPr sz="2300"/>
          </a:p>
          <a:p>
            <a:r>
              <a:rPr sz="2300" b="1"/>
              <a:t>2 Pedro 2:6</a:t>
            </a:r>
            <a:r>
              <a:rPr sz="2300"/>
              <a:t>: y si condenó por destrucción a las ciudades de Sodoma y de Gomorra, reduciéndolas a ceniza y poniéndolas de ejemplo a los que habían de vivir impíamente.</a:t>
            </a:r>
          </a:p>
          <a:p>
            <a:endParaRPr sz="2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2 Pe 3:10: 10 Pero el día del Señor vendrá como ladrón en la noche; en el cual los cielos pasarán con grande estruendo, y los elementos ardiendo serán deshechos, y la tierra y las obras que en ella hay serán quemadas…</a:t>
            </a:r>
          </a:p>
          <a:p>
            <a:endParaRPr/>
          </a:p>
          <a:p>
            <a:r>
              <a:t>Lo interesante es que la Palabra de Dios dice que el infierno fue preparado para el diablo y sus ángeles.</a:t>
            </a:r>
          </a:p>
          <a:p>
            <a:r>
              <a:t>Cuando Cristo dicte sentencia sobre aquellos que han rechazado la salvación, dirá:</a:t>
            </a:r>
          </a:p>
          <a:p>
            <a:r>
              <a:t>Apartaos de Mí, malditos, al fuego eterno preparado para el diablo y sus ángeles. Mateo 25:41.</a:t>
            </a:r>
          </a:p>
          <a:p>
            <a:endParaRPr/>
          </a:p>
          <a:p>
            <a:pPr>
              <a:defRPr sz="2200" b="1"/>
            </a:pPr>
            <a:r>
              <a:t>Mt 25: 41: Entonces dirá también a los de la izquierda: Apartaos de mí, malditos, al fuego eterno preparado para el diablo y sus ángeles. (46:46 E irán éstos al castigo eterno, y los justos a la vida eterna). </a:t>
            </a:r>
          </a:p>
          <a:p>
            <a:endParaRPr/>
          </a:p>
          <a:p>
            <a:pPr>
              <a:defRPr sz="2400"/>
            </a:pPr>
            <a:r>
              <a:rPr b="1"/>
              <a:t>Es el castigo lo que es eterno, ¡no el castigo! Dios dijo que la paga del pecado es muerte. Eso es definitivo, eterno. El estado de estar muerto nunca terminará. El castigo es eterno en sus consecuencias.</a:t>
            </a:r>
          </a:p>
          <a:p>
            <a:pPr>
              <a:defRPr sz="2400"/>
            </a:pP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endParaRPr/>
          </a:p>
          <a:p>
            <a:r>
              <a:t>De las cenizas de un mundo carbonizado, limpio de los caprichos mortales del pecado, </a:t>
            </a:r>
            <a:r>
              <a:rPr sz="3800" b="1"/>
              <a:t>Dios recreará un mundo nuevo.</a:t>
            </a:r>
          </a:p>
          <a:p>
            <a:endParaRPr sz="2500"/>
          </a:p>
          <a:p>
            <a:r>
              <a:rPr sz="2500" b="1"/>
              <a:t>1 Corintios 2:9</a:t>
            </a:r>
            <a:r>
              <a:rPr sz="2500"/>
              <a:t>: Antes bien, como está escrito: Cosas que ojo no vio, ni oído oyó, Ni han subido en corazón de hombre, Son las que Dios ha preparado para los que le aman. </a:t>
            </a:r>
          </a:p>
          <a:p>
            <a:endParaRPr sz="2500"/>
          </a:p>
          <a:p>
            <a:endParaRPr sz="2500"/>
          </a:p>
          <a:p>
            <a:r>
              <a:rPr sz="2500"/>
              <a:t>“El gran conflicto ha terminado.  Ya no hay más pecado ni pecadores.  Todo el universo está purificado.  La misma pulsación de armonía y de gozo late en toda la creación.  De Aquel que todo lo creó manan vida, luz y contentamiento por toda la extensión del espacio infinito.  Desde el átomo más imperceptible hasta el mundo más vasto, todas las cosas animadas e inanimadas, declaran en su belleza sin mácula y en júbilo perfecto, que Dios es amor.”</a:t>
            </a:r>
          </a:p>
          <a:p>
            <a:endParaRPr sz="2500"/>
          </a:p>
          <a:p>
            <a:r>
              <a:rPr sz="2500"/>
              <a:t>Elena de White, El Conflicto de los Siglos, p.737</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defRPr sz="2200"/>
            </a:pPr>
            <a:r>
              <a:t>¡Qué gloriosa eternidad promete Dios a los salvos! La mente humana no puede comprender la gloria y la belleza del paraíso que Dios está preparando para aquellos que lo aman tanto que están dispuestos a seguirlo.</a:t>
            </a:r>
          </a:p>
          <a:p>
            <a:pPr>
              <a:defRPr sz="2200"/>
            </a:pPr>
            <a:r>
              <a:t>El lugar de vacaciones más glorioso de la Tierra no será nada comparado con la tierra de vacaciones que Dios ha preparado para los salvos en la Tierra renovada. Y piensa, ¡todo esto podrían haberlo disfrutado los malvados! Pero el precio parecía demasiado alto. No estaban dispuestos a elegir a Cristo como su Salvador y Señor. Cambiaron la vida eterna en el paraíso por el “placer del pecado por un tiempo”. ¡Qué intercambio! ¡Tanto por tan poco!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rPr b="1"/>
              <a:t>Mt. 16: 26</a:t>
            </a:r>
            <a:r>
              <a:t> Porque ¿qué aprovechará al hombre, si ganare todo el mundo, y perdiere su alma? ¿O qué recompensa dará el hombre por su alma?</a:t>
            </a:r>
          </a:p>
          <a:p>
            <a:endParaRPr/>
          </a:p>
          <a:p>
            <a:r>
              <a:rPr b="1"/>
              <a:t>2 Pedro 3: 9-14</a:t>
            </a:r>
            <a:r>
              <a:t>. El Señor no retarda su promesa, según algunos la tienen por tardanza, sino que es paciente para con nosotros, no queriendo que ninguno perezca, sino que todos procedan al arrepentimiento.</a:t>
            </a:r>
          </a:p>
          <a:p>
            <a:r>
              <a:t>10 Pero el día del Señor vendrá como ladrón en la noche; en el cual los cielos pasarán con grande estruendo, y los elementos ardiendo serán deshechos, y la tierra y las obras que en ella hay serán quemadas.</a:t>
            </a:r>
          </a:p>
          <a:p>
            <a:r>
              <a:t>11 Puesto que todas estas cosas han de ser deshechas, !!cómo no debéis vosotros andar en santa y piadosa manera de vivir, 12 esperando y apresurándoos para la venida del día de Dios, en el cual los cielos, encendiéndose, serán deshechos, y los elementos, siendo quemados, se fundirán!</a:t>
            </a:r>
          </a:p>
          <a:p>
            <a:r>
              <a:t>13 Pero nosotros esperamos, según sus promesas, cielos nuevos y tierra nueva, en los cuales mora la justicia.</a:t>
            </a:r>
          </a:p>
          <a:p>
            <a:r>
              <a:t>14 Por lo cual, oh amados, estando en espera de estas cosas, procurad con diligencia ser hallados por él sin mancha e irreprensibles, en paz.</a:t>
            </a:r>
          </a:p>
          <a:p>
            <a:pPr>
              <a:spcBef>
                <a:spcPts val="400"/>
              </a:spcBef>
              <a:defRPr sz="1400" b="1">
                <a:latin typeface="Calibri"/>
                <a:ea typeface="Calibri"/>
                <a:cs typeface="Calibri"/>
                <a:sym typeface="Calibri"/>
              </a:defRPr>
            </a:pPr>
            <a:endParaRPr/>
          </a:p>
          <a:p>
            <a:pPr>
              <a:spcBef>
                <a:spcPts val="400"/>
              </a:spcBef>
              <a:defRPr sz="1400" b="1">
                <a:latin typeface="Calibri"/>
                <a:ea typeface="Calibri"/>
                <a:cs typeface="Calibri"/>
                <a:sym typeface="Calibri"/>
              </a:defRPr>
            </a:pPr>
            <a:endParaRPr/>
          </a:p>
          <a:p>
            <a:pPr>
              <a:spcBef>
                <a:spcPts val="400"/>
              </a:spcBef>
              <a:defRPr sz="1400" b="1">
                <a:latin typeface="Calibri"/>
                <a:ea typeface="Calibri"/>
                <a:cs typeface="Calibri"/>
                <a:sym typeface="Calibri"/>
              </a:defRPr>
            </a:pPr>
            <a:endParaRPr/>
          </a:p>
          <a:p>
            <a:pPr>
              <a:spcBef>
                <a:spcPts val="400"/>
              </a:spcBef>
              <a:defRPr sz="1400" b="1">
                <a:latin typeface="Calibri"/>
                <a:ea typeface="Calibri"/>
                <a:cs typeface="Calibri"/>
                <a:sym typeface="Calibri"/>
              </a:defRPr>
            </a:pPr>
            <a:r>
              <a:t>Apocalipsis 22:17: El Espíritu Santo y la esposa del Cordero dicen: «¡Ven!» Y el que escuche, diga: «¡Ven!»</a:t>
            </a:r>
          </a:p>
          <a:p>
            <a:pPr>
              <a:spcBef>
                <a:spcPts val="400"/>
              </a:spcBef>
              <a:defRPr sz="1400" b="1">
                <a:latin typeface="Calibri"/>
                <a:ea typeface="Calibri"/>
                <a:cs typeface="Calibri"/>
                <a:sym typeface="Calibri"/>
              </a:defRPr>
            </a:pPr>
            <a:r>
              <a:t>- </a:t>
            </a:r>
            <a:r>
              <a:rPr sz="1200"/>
              <a:t>Apocalipsis 3:20 |</a:t>
            </a:r>
            <a:r>
              <a:t> NVI Mira que estoy a la puerta y llamo. Si alguno oye mi voz y abre la puerta, entraré, y cenaré con él, y él conmigo.</a:t>
            </a:r>
          </a:p>
          <a:p>
            <a:pPr>
              <a:spcBef>
                <a:spcPts val="400"/>
              </a:spcBef>
              <a:defRPr sz="1900" b="1">
                <a:latin typeface="Calibri"/>
                <a:ea typeface="Calibri"/>
                <a:cs typeface="Calibri"/>
                <a:sym typeface="Calibri"/>
              </a:defRPr>
            </a:pPr>
            <a:r>
              <a:t>- Juan 10: 27, 28:  Mis ovejas oyen mi voz, y yo las conozco, y me siguen, 28 y yo les doy vida eterna; y no perecerán jamás, ni nadie las arrebatará de mi mano.</a:t>
            </a:r>
          </a:p>
          <a:p>
            <a:pPr>
              <a:spcBef>
                <a:spcPts val="400"/>
              </a:spcBef>
              <a:defRPr sz="1400" b="1">
                <a:latin typeface="Calibri"/>
                <a:ea typeface="Calibri"/>
                <a:cs typeface="Calibri"/>
                <a:sym typeface="Calibri"/>
              </a:defRPr>
            </a:pPr>
            <a:r>
              <a:t>- Proverbios 16:20 | NVI El que atiende a la palabra, prospera. ¡Dichoso el que confía en el Señor! El entendido en la palabra hallará el bien, Y el que confía en Jehová es bienaventurado.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30627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defRPr sz="2000"/>
            </a:pPr>
            <a:r>
              <a:t>La guerra que comenzó en el Cielo terminará en la Tierra después de las vacaciones forzadas de Satanás, unas vacaciones que durarán 1000 años.</a:t>
            </a:r>
          </a:p>
          <a:p>
            <a:pPr>
              <a:defRPr sz="2000"/>
            </a:pPr>
            <a:r>
              <a:t>Este período de tiempo a menudo se conoce como el "Milenio", que proviene de dos palabras latinas, "milli" y "annum", que simplemente significan mil años.</a:t>
            </a:r>
          </a:p>
          <a:p>
            <a:pPr>
              <a:defRPr sz="2500" b="1"/>
            </a:pPr>
            <a:r>
              <a:t>Pero: “¿Cuándo comenzará el milenio, o las vacaciones de Satanás?”  Antes de eso es necesario hablar de los eventos que preceden este evento culminante.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a:defRPr sz="2300" b="1"/>
            </a:pPr>
            <a:endParaRPr/>
          </a:p>
          <a:p>
            <a:pPr>
              <a:defRPr sz="3000" b="1" u="sng"/>
            </a:pPr>
            <a:r>
              <a:t>SUCESOS ANTES DE LA SEGUNDA VENIDA</a:t>
            </a:r>
          </a:p>
          <a:p>
            <a:pPr>
              <a:defRPr sz="3000" b="1" u="sng"/>
            </a:pPr>
            <a:endParaRPr/>
          </a:p>
          <a:p>
            <a:pPr>
              <a:defRPr sz="3000" b="1" u="sng"/>
            </a:pPr>
            <a:r>
              <a:t>JUICIO INVESTIGADOR QUE COMIENZA EN 1844</a:t>
            </a:r>
          </a:p>
          <a:p>
            <a:pPr>
              <a:defRPr sz="2100"/>
            </a:pPr>
            <a:r>
              <a:t>“Porque es tiempo de que el juicio comience desde la casa de Dios; y si primero comienza por nosotros, ¿qué será el fin de aquellos que ni creen ni obedecen al Evangelio de Dios?” </a:t>
            </a:r>
          </a:p>
          <a:p>
            <a:pPr>
              <a:defRPr sz="2100"/>
            </a:pPr>
            <a:r>
              <a:t>1 Pedro 4:17</a:t>
            </a:r>
          </a:p>
          <a:p>
            <a:endParaRPr/>
          </a:p>
          <a:p>
            <a:r>
              <a:t>JESÚS SOLO INTERCEDE POR SU PUEBLO: JUSTOS VIVOS SON JUZGADOS Y TERMINA EL TIEMPO DE GRACIA: “El que es injusto, sea injusto todavía; y el que es sucio, ensúciese todavía. Y el que es justo, sea todavía justificado; y el santo sea santificado todavía.” </a:t>
            </a:r>
          </a:p>
          <a:p>
            <a:r>
              <a:t>Apocalipsis 22:11</a:t>
            </a:r>
          </a:p>
          <a:p>
            <a:endParaRPr/>
          </a:p>
          <a:p>
            <a:pPr>
              <a:defRPr sz="2300" b="1"/>
            </a:pPr>
            <a:r>
              <a:t>¿Podemos saber? ¡Ciertamente podemos! Echemos un vistazo a los eventos que rodean la segunda venida de Cristo. Pablo describe esa venida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defRPr sz="3000" b="1" u="sng"/>
            </a:pPr>
            <a:endParaRPr/>
          </a:p>
          <a:p>
            <a:pPr>
              <a:defRPr sz="3000" b="1" u="sng"/>
            </a:pPr>
            <a:r>
              <a:t>JUICIO INVESTIGADOR QUE COMIENZA EN 1844</a:t>
            </a:r>
          </a:p>
          <a:p>
            <a:endParaRPr/>
          </a:p>
          <a:p>
            <a:endParaRPr/>
          </a:p>
          <a:p>
            <a:pPr>
              <a:defRPr sz="2300" b="1"/>
            </a:pPr>
            <a:r>
              <a:t>¿Podemos saber? ¡Ciertamente podemos! Echemos un vistazo a los eventos que rodean la segunda venida de Cristo.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EVENTOS QUE PRECEDEN EL MILENIO.</a:t>
            </a:r>
          </a:p>
          <a:p>
            <a:endParaRPr/>
          </a:p>
          <a:p>
            <a:pPr marL="240631" indent="-240631">
              <a:buSzPct val="100000"/>
              <a:buAutoNum type="arabicPeriod"/>
            </a:pPr>
            <a:r>
              <a:t>JUICIO INVESTIGADOR</a:t>
            </a:r>
          </a:p>
          <a:p>
            <a:pPr marL="240631" indent="-240631">
              <a:buSzPct val="100000"/>
              <a:buAutoNum type="arabicPeriod"/>
            </a:pPr>
            <a:r>
              <a:t>LA SEGUNDA VENIDA DE CRISTO</a:t>
            </a:r>
          </a:p>
          <a:p>
            <a:pPr marL="240631" indent="-240631">
              <a:buSzPct val="100000"/>
              <a:buAutoNum type="arabicPeriod"/>
            </a:pPr>
            <a:r>
              <a:t>JUICIO VERIFICADOR: LOS REGISTROS CELESTIALES REVELAN LA JUSTICIA DE DIOS</a:t>
            </a:r>
          </a:p>
          <a:p>
            <a:pPr marL="240631" indent="-240631">
              <a:buSzPct val="100000"/>
              <a:buAutoNum type="arabicPeriod"/>
            </a:pPr>
            <a:r>
              <a:t>JUICIO EJECUTIVO</a:t>
            </a:r>
          </a:p>
          <a:p>
            <a:pPr marL="240631" indent="-240631">
              <a:buSzPct val="100000"/>
              <a:buAutoNum type="arabicPeriod"/>
            </a:pPr>
            <a:r>
              <a:t>EL MILENIO SE ENCUENTRA ENMARCADO ENTRE LA 2DA Y 3RA VENIDA.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JESÚS SOLO INTERCEDE POR SU PUEBLO: JUSTOS VIVOS SON JUZGADOS Y TERMINA EL TIEMPO DE GRACIA: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defRPr sz="3000" b="1" u="sng"/>
            </a:pPr>
            <a:endParaRPr/>
          </a:p>
          <a:p>
            <a:endParaRPr/>
          </a:p>
          <a:p>
            <a:endParaRPr/>
          </a:p>
          <a:p>
            <a:pPr>
              <a:defRPr sz="2300" b="1"/>
            </a:pPr>
            <a:r>
              <a:t>Echemos un vistazo a los eventos que rodean la segunda venida de Cristo.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exto del título"/>
          <p:cNvSpPr txBox="1">
            <a:spLocks noGrp="1"/>
          </p:cNvSpPr>
          <p:nvPr>
            <p:ph type="title"/>
          </p:nvPr>
        </p:nvSpPr>
        <p:spPr>
          <a:prstGeom prst="rect">
            <a:avLst/>
          </a:prstGeom>
        </p:spPr>
        <p:txBody>
          <a:bodyPr/>
          <a:lstStyle/>
          <a:p>
            <a:r>
              <a:t>Texto del título</a:t>
            </a:r>
          </a:p>
        </p:txBody>
      </p:sp>
      <p:sp>
        <p:nvSpPr>
          <p:cNvPr id="12"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4" name="Texto del título"/>
          <p:cNvSpPr txBox="1">
            <a:spLocks noGrp="1"/>
          </p:cNvSpPr>
          <p:nvPr>
            <p:ph type="title"/>
          </p:nvPr>
        </p:nvSpPr>
        <p:spPr>
          <a:prstGeom prst="rect">
            <a:avLst/>
          </a:prstGeom>
        </p:spPr>
        <p:txBody>
          <a:bodyPr/>
          <a:lstStyle/>
          <a:p>
            <a:r>
              <a:t>Texto del título</a:t>
            </a:r>
          </a:p>
        </p:txBody>
      </p:sp>
      <p:sp>
        <p:nvSpPr>
          <p:cNvPr id="95" name="Nivel de texto 1…"/>
          <p:cNvSpPr txBox="1">
            <a:spLocks noGrp="1"/>
          </p:cNvSpPr>
          <p:nvPr>
            <p:ph type="body" sz="half" idx="1"/>
          </p:nvPr>
        </p:nvSpPr>
        <p:spPr>
          <a:xfrm>
            <a:off x="1155700" y="2603500"/>
            <a:ext cx="6807200" cy="5702300"/>
          </a:xfrm>
          <a:prstGeom prst="rect">
            <a:avLst/>
          </a:prstGeom>
        </p:spPr>
        <p:txBody>
          <a:bodyPr/>
          <a:lstStyle>
            <a:lvl1pPr marL="635000" indent="-469900">
              <a:spcBef>
                <a:spcPts val="4600"/>
              </a:spcBef>
              <a:defRPr sz="2800"/>
            </a:lvl1pPr>
            <a:lvl2pPr marL="927100" indent="-469900">
              <a:spcBef>
                <a:spcPts val="4600"/>
              </a:spcBef>
              <a:defRPr sz="2800"/>
            </a:lvl2pPr>
            <a:lvl3pPr marL="1219200" indent="-469900">
              <a:spcBef>
                <a:spcPts val="4600"/>
              </a:spcBef>
              <a:defRPr sz="2800"/>
            </a:lvl3pPr>
            <a:lvl4pPr marL="1524000" indent="-469900">
              <a:spcBef>
                <a:spcPts val="4600"/>
              </a:spcBef>
              <a:defRPr sz="2800"/>
            </a:lvl4pPr>
            <a:lvl5pPr marL="1816100" indent="-469900">
              <a:spcBef>
                <a:spcPts val="4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9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3" name="Texto del título"/>
          <p:cNvSpPr txBox="1">
            <a:spLocks noGrp="1"/>
          </p:cNvSpPr>
          <p:nvPr>
            <p:ph type="title"/>
          </p:nvPr>
        </p:nvSpPr>
        <p:spPr>
          <a:prstGeom prst="rect">
            <a:avLst/>
          </a:prstGeom>
        </p:spPr>
        <p:txBody>
          <a:bodyPr/>
          <a:lstStyle/>
          <a:p>
            <a:r>
              <a:t>Texto del título</a:t>
            </a:r>
          </a:p>
        </p:txBody>
      </p:sp>
      <p:sp>
        <p:nvSpPr>
          <p:cNvPr id="104" name="Nivel de texto 1…"/>
          <p:cNvSpPr txBox="1">
            <a:spLocks noGrp="1"/>
          </p:cNvSpPr>
          <p:nvPr>
            <p:ph type="body" idx="1"/>
          </p:nvPr>
        </p:nvSpPr>
        <p:spPr>
          <a:prstGeom prst="rect">
            <a:avLst/>
          </a:prstGeom>
        </p:spPr>
        <p:txBody>
          <a:bodyPr anchor="t"/>
          <a:lstStyle>
            <a:lvl1pPr marL="635000" indent="-469900">
              <a:defRPr sz="2800"/>
            </a:lvl1pPr>
            <a:lvl2pPr marL="927100" indent="-469900">
              <a:defRPr sz="2800"/>
            </a:lvl2pPr>
            <a:lvl3pPr marL="1219200" indent="-469900">
              <a:defRPr sz="2800"/>
            </a:lvl3pPr>
            <a:lvl4pPr marL="1524000" indent="-469900">
              <a:defRPr sz="2800"/>
            </a:lvl4pPr>
            <a:lvl5pPr marL="1816100" indent="-469900">
              <a:defRPr sz="2800"/>
            </a:lvl5pPr>
          </a:lstStyle>
          <a:p>
            <a:r>
              <a:t>Nivel de texto 1</a:t>
            </a:r>
          </a:p>
          <a:p>
            <a:pPr lvl="1"/>
            <a:r>
              <a:t>Nivel de texto 2</a:t>
            </a:r>
          </a:p>
          <a:p>
            <a:pPr lvl="2"/>
            <a:r>
              <a:t>Nivel de texto 3</a:t>
            </a:r>
          </a:p>
          <a:p>
            <a:pPr lvl="3"/>
            <a:r>
              <a:t>Nivel de texto 4</a:t>
            </a:r>
          </a:p>
          <a:p>
            <a:pPr lvl="4"/>
            <a:r>
              <a:t>Nivel de texto 5</a:t>
            </a:r>
          </a:p>
        </p:txBody>
      </p:sp>
      <p:sp>
        <p:nvSpPr>
          <p:cNvPr id="10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2" name="Texto del título"/>
          <p:cNvSpPr txBox="1">
            <a:spLocks noGrp="1"/>
          </p:cNvSpPr>
          <p:nvPr>
            <p:ph type="title"/>
          </p:nvPr>
        </p:nvSpPr>
        <p:spPr>
          <a:prstGeom prst="rect">
            <a:avLst/>
          </a:prstGeom>
        </p:spPr>
        <p:txBody>
          <a:bodyPr/>
          <a:lstStyle/>
          <a:p>
            <a:r>
              <a:t>Texto del título</a:t>
            </a:r>
          </a:p>
        </p:txBody>
      </p:sp>
      <p:sp>
        <p:nvSpPr>
          <p:cNvPr id="113" name="Nivel de texto 1…"/>
          <p:cNvSpPr txBox="1">
            <a:spLocks noGrp="1"/>
          </p:cNvSpPr>
          <p:nvPr>
            <p:ph type="body" sz="half" idx="1"/>
          </p:nvPr>
        </p:nvSpPr>
        <p:spPr>
          <a:xfrm>
            <a:off x="8851900" y="2603500"/>
            <a:ext cx="6235700" cy="5702300"/>
          </a:xfrm>
          <a:prstGeom prst="rect">
            <a:avLst/>
          </a:prstGeom>
        </p:spPr>
        <p:txBody>
          <a:bodyPr/>
          <a:lstStyle>
            <a:lvl1pPr marL="635000" indent="-469900">
              <a:spcBef>
                <a:spcPts val="4600"/>
              </a:spcBef>
              <a:defRPr sz="2800"/>
            </a:lvl1pPr>
            <a:lvl2pPr marL="927100" indent="-469900">
              <a:spcBef>
                <a:spcPts val="4600"/>
              </a:spcBef>
              <a:defRPr sz="2800"/>
            </a:lvl2pPr>
            <a:lvl3pPr marL="1219200" indent="-469900">
              <a:spcBef>
                <a:spcPts val="4600"/>
              </a:spcBef>
              <a:defRPr sz="2800"/>
            </a:lvl3pPr>
            <a:lvl4pPr marL="1524000" indent="-469900">
              <a:spcBef>
                <a:spcPts val="4600"/>
              </a:spcBef>
              <a:defRPr sz="2800"/>
            </a:lvl4pPr>
            <a:lvl5pPr marL="1816100" indent="-469900">
              <a:spcBef>
                <a:spcPts val="4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1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1" name="Nivel de texto 1…"/>
          <p:cNvSpPr txBox="1">
            <a:spLocks noGrp="1"/>
          </p:cNvSpPr>
          <p:nvPr>
            <p:ph type="body" sz="half" idx="1"/>
          </p:nvPr>
        </p:nvSpPr>
        <p:spPr>
          <a:xfrm>
            <a:off x="1155700" y="2603500"/>
            <a:ext cx="6807200" cy="5702300"/>
          </a:xfrm>
          <a:prstGeom prst="rect">
            <a:avLst/>
          </a:prstGeom>
        </p:spPr>
        <p:txBody>
          <a:bodyPr/>
          <a:lstStyle>
            <a:lvl1pPr marL="635000" indent="-469900">
              <a:spcBef>
                <a:spcPts val="4600"/>
              </a:spcBef>
              <a:defRPr sz="2800"/>
            </a:lvl1pPr>
            <a:lvl2pPr marL="927100" indent="-469900">
              <a:spcBef>
                <a:spcPts val="4600"/>
              </a:spcBef>
              <a:defRPr sz="2800"/>
            </a:lvl2pPr>
            <a:lvl3pPr marL="1219200" indent="-469900">
              <a:spcBef>
                <a:spcPts val="4600"/>
              </a:spcBef>
              <a:defRPr sz="2800"/>
            </a:lvl3pPr>
            <a:lvl4pPr marL="1524000" indent="-469900">
              <a:spcBef>
                <a:spcPts val="4600"/>
              </a:spcBef>
              <a:defRPr sz="2800"/>
            </a:lvl4pPr>
            <a:lvl5pPr marL="1816100" indent="-469900">
              <a:spcBef>
                <a:spcPts val="4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122" name="Texto del título"/>
          <p:cNvSpPr txBox="1">
            <a:spLocks noGrp="1"/>
          </p:cNvSpPr>
          <p:nvPr>
            <p:ph type="title"/>
          </p:nvPr>
        </p:nvSpPr>
        <p:spPr>
          <a:prstGeom prst="rect">
            <a:avLst/>
          </a:prstGeom>
        </p:spPr>
        <p:txBody>
          <a:bodyPr/>
          <a:lstStyle/>
          <a:p>
            <a:r>
              <a:t>Texto del título</a:t>
            </a:r>
          </a:p>
        </p:txBody>
      </p:sp>
      <p:sp>
        <p:nvSpPr>
          <p:cNvPr id="1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0" name="Número de diapositiva"/>
          <p:cNvSpPr txBox="1">
            <a:spLocks noGrp="1"/>
          </p:cNvSpPr>
          <p:nvPr>
            <p:ph type="sldNum" sz="quarter" idx="2"/>
          </p:nvPr>
        </p:nvSpPr>
        <p:spPr>
          <a:xfrm>
            <a:off x="12946380" y="8331200"/>
            <a:ext cx="363221" cy="378909"/>
          </a:xfrm>
          <a:prstGeom prst="rect">
            <a:avLst/>
          </a:prstGeom>
        </p:spPr>
        <p:txBody>
          <a:bodyPr lIns="60959" tIns="60959" rIns="60959" bIns="60959" anchor="t"/>
          <a:lstStyle>
            <a:lvl1pPr defTabSz="1219200">
              <a:defRPr sz="1800">
                <a:latin typeface="Times New Roman"/>
                <a:ea typeface="Times New Roman"/>
                <a:cs typeface="Times New Roman"/>
                <a:sym typeface="Times New Roman"/>
              </a:defRPr>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ita">
    <p:bg>
      <p:bgPr>
        <a:solidFill>
          <a:srgbClr val="000000"/>
        </a:solidFill>
        <a:effectLst/>
      </p:bgPr>
    </p:bg>
    <p:spTree>
      <p:nvGrpSpPr>
        <p:cNvPr id="1" name=""/>
        <p:cNvGrpSpPr/>
        <p:nvPr/>
      </p:nvGrpSpPr>
      <p:grpSpPr>
        <a:xfrm>
          <a:off x="0" y="0"/>
          <a:ext cx="0" cy="0"/>
          <a:chOff x="0" y="0"/>
          <a:chExt cx="0" cy="0"/>
        </a:xfrm>
      </p:grpSpPr>
      <p:sp>
        <p:nvSpPr>
          <p:cNvPr id="137" name="– Juan López"/>
          <p:cNvSpPr txBox="1">
            <a:spLocks noGrp="1"/>
          </p:cNvSpPr>
          <p:nvPr>
            <p:ph type="body" sz="quarter" idx="21"/>
          </p:nvPr>
        </p:nvSpPr>
        <p:spPr>
          <a:xfrm>
            <a:off x="3222624" y="5965031"/>
            <a:ext cx="9810752" cy="488157"/>
          </a:xfrm>
          <a:prstGeom prst="rect">
            <a:avLst/>
          </a:prstGeom>
        </p:spPr>
        <p:txBody>
          <a:bodyPr lIns="47625" tIns="47625" rIns="47625" bIns="47625">
            <a:spAutoFit/>
          </a:bodyPr>
          <a:lstStyle>
            <a:lvl1pPr marL="0" indent="0" algn="ctr" defTabSz="547687">
              <a:spcBef>
                <a:spcPts val="0"/>
              </a:spcBef>
              <a:buSzTx/>
              <a:buFontTx/>
              <a:buNone/>
              <a:defRPr sz="2000" cap="all" spc="319">
                <a:solidFill>
                  <a:srgbClr val="55D7FF"/>
                </a:solidFill>
                <a:latin typeface="Avenir Light"/>
                <a:ea typeface="Avenir Light"/>
                <a:cs typeface="Avenir Light"/>
                <a:sym typeface="Avenir Light"/>
              </a:defRPr>
            </a:lvl1pPr>
          </a:lstStyle>
          <a:p>
            <a:r>
              <a:t>– Juan López</a:t>
            </a:r>
          </a:p>
        </p:txBody>
      </p:sp>
      <p:sp>
        <p:nvSpPr>
          <p:cNvPr id="138" name="“Escribir una cita aquí”"/>
          <p:cNvSpPr txBox="1">
            <a:spLocks noGrp="1"/>
          </p:cNvSpPr>
          <p:nvPr>
            <p:ph type="body" sz="quarter" idx="22"/>
          </p:nvPr>
        </p:nvSpPr>
        <p:spPr>
          <a:xfrm>
            <a:off x="3222624" y="3982640"/>
            <a:ext cx="9810752" cy="678657"/>
          </a:xfrm>
          <a:prstGeom prst="rect">
            <a:avLst/>
          </a:prstGeom>
        </p:spPr>
        <p:txBody>
          <a:bodyPr lIns="47625" tIns="47625" rIns="47625" bIns="47625">
            <a:spAutoFit/>
          </a:bodyPr>
          <a:lstStyle>
            <a:lvl1pPr marL="0" indent="0" algn="ctr" defTabSz="547687">
              <a:spcBef>
                <a:spcPts val="0"/>
              </a:spcBef>
              <a:buSzTx/>
              <a:buFontTx/>
              <a:buNone/>
              <a:defRPr sz="3200">
                <a:solidFill>
                  <a:srgbClr val="FFFFFF"/>
                </a:solidFill>
                <a:latin typeface="Avenir Light"/>
                <a:ea typeface="Avenir Light"/>
                <a:cs typeface="Avenir Light"/>
                <a:sym typeface="Avenir Light"/>
              </a:defRPr>
            </a:lvl1pPr>
          </a:lstStyle>
          <a:p>
            <a:r>
              <a:t>“Escribir una cita aquí” </a:t>
            </a:r>
          </a:p>
        </p:txBody>
      </p:sp>
      <p:sp>
        <p:nvSpPr>
          <p:cNvPr id="139" name="Número de diapositiva"/>
          <p:cNvSpPr txBox="1">
            <a:spLocks noGrp="1"/>
          </p:cNvSpPr>
          <p:nvPr>
            <p:ph type="sldNum" sz="quarter" idx="2"/>
          </p:nvPr>
        </p:nvSpPr>
        <p:spPr>
          <a:xfrm>
            <a:off x="7954785" y="8679656"/>
            <a:ext cx="319279" cy="374651"/>
          </a:xfrm>
          <a:prstGeom prst="rect">
            <a:avLst/>
          </a:prstGeom>
        </p:spPr>
        <p:txBody>
          <a:bodyPr lIns="47625" tIns="47625" rIns="47625" bIns="47625" anchor="t"/>
          <a:lstStyle>
            <a:lvl1pPr algn="ctr" defTabSz="547687">
              <a:defRPr sz="1600">
                <a:solidFill>
                  <a:srgbClr val="FFFFFF"/>
                </a:solidFill>
                <a:latin typeface="Avenir Light"/>
                <a:ea typeface="Avenir Light"/>
                <a:cs typeface="Avenir Light"/>
                <a:sym typeface="Avenir Light"/>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Nivel de texto 1…"/>
          <p:cNvSpPr txBox="1">
            <a:spLocks noGrp="1"/>
          </p:cNvSpPr>
          <p:nvPr>
            <p:ph type="body" idx="1"/>
          </p:nvPr>
        </p:nvSpPr>
        <p:spPr>
          <a:xfrm>
            <a:off x="1155700" y="1181100"/>
            <a:ext cx="13931900" cy="6769100"/>
          </a:xfrm>
          <a:prstGeom prst="rect">
            <a:avLst/>
          </a:prstGeom>
        </p:spPr>
        <p:txBody>
          <a:bodyPr/>
          <a:lstStyle>
            <a:lvl1pPr>
              <a:spcBef>
                <a:spcPts val="4900"/>
              </a:spcBef>
            </a:lvl1pPr>
            <a:lvl2pPr>
              <a:spcBef>
                <a:spcPts val="4900"/>
              </a:spcBef>
            </a:lvl2pPr>
            <a:lvl3pPr>
              <a:spcBef>
                <a:spcPts val="4900"/>
              </a:spcBef>
            </a:lvl3pPr>
            <a:lvl4pPr>
              <a:spcBef>
                <a:spcPts val="4900"/>
              </a:spcBef>
            </a:lvl4pPr>
            <a:lvl5pPr>
              <a:spcBef>
                <a:spcPts val="4900"/>
              </a:spcBef>
            </a:lvl5pPr>
          </a:lstStyle>
          <a:p>
            <a:r>
              <a:t>Nivel de texto 1</a:t>
            </a:r>
          </a:p>
          <a:p>
            <a:pPr lvl="1"/>
            <a:r>
              <a:t>Nivel de texto 2</a:t>
            </a:r>
          </a:p>
          <a:p>
            <a:pPr lvl="2"/>
            <a:r>
              <a:t>Nivel de texto 3</a:t>
            </a:r>
          </a:p>
          <a:p>
            <a:pPr lvl="3"/>
            <a:r>
              <a:t>Nivel de texto 4</a:t>
            </a:r>
          </a:p>
          <a:p>
            <a:pPr lvl="4"/>
            <a:r>
              <a:t>Nivel de texto 5</a:t>
            </a:r>
          </a:p>
        </p:txBody>
      </p:sp>
      <p:sp>
        <p:nvSpPr>
          <p:cNvPr id="2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8" name="Texto del título"/>
          <p:cNvSpPr txBox="1">
            <a:spLocks noGrp="1"/>
          </p:cNvSpPr>
          <p:nvPr>
            <p:ph type="title"/>
          </p:nvPr>
        </p:nvSpPr>
        <p:spPr>
          <a:xfrm>
            <a:off x="1155700" y="2781300"/>
            <a:ext cx="13931900" cy="3568700"/>
          </a:xfrm>
          <a:prstGeom prst="rect">
            <a:avLst/>
          </a:prstGeom>
        </p:spPr>
        <p:txBody>
          <a:bodyPr/>
          <a:lstStyle/>
          <a:p>
            <a:r>
              <a:t>Texto del título</a:t>
            </a:r>
          </a:p>
        </p:txBody>
      </p:sp>
      <p:sp>
        <p:nvSpPr>
          <p:cNvPr id="2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6" name="Texto del título"/>
          <p:cNvSpPr txBox="1">
            <a:spLocks noGrp="1"/>
          </p:cNvSpPr>
          <p:nvPr>
            <p:ph type="title"/>
          </p:nvPr>
        </p:nvSpPr>
        <p:spPr>
          <a:xfrm>
            <a:off x="1155700" y="1536700"/>
            <a:ext cx="13931900" cy="3086100"/>
          </a:xfrm>
          <a:prstGeom prst="rect">
            <a:avLst/>
          </a:prstGeom>
        </p:spPr>
        <p:txBody>
          <a:bodyPr anchor="b"/>
          <a:lstStyle/>
          <a:p>
            <a:r>
              <a:t>Texto del título</a:t>
            </a:r>
          </a:p>
        </p:txBody>
      </p:sp>
      <p:sp>
        <p:nvSpPr>
          <p:cNvPr id="37" name="Nivel de texto 1…"/>
          <p:cNvSpPr txBox="1">
            <a:spLocks noGrp="1"/>
          </p:cNvSpPr>
          <p:nvPr>
            <p:ph type="body" sz="quarter" idx="1"/>
          </p:nvPr>
        </p:nvSpPr>
        <p:spPr>
          <a:xfrm>
            <a:off x="1155700" y="4711700"/>
            <a:ext cx="13931900" cy="1054100"/>
          </a:xfrm>
          <a:prstGeom prst="rect">
            <a:avLst/>
          </a:prstGeom>
        </p:spPr>
        <p:txBody>
          <a:bodyPr anchor="t"/>
          <a:lstStyle>
            <a:lvl1pPr marL="0" indent="0" algn="ctr">
              <a:spcBef>
                <a:spcPts val="0"/>
              </a:spcBef>
              <a:buSzTx/>
              <a:buFontTx/>
              <a:buNone/>
              <a:defRPr sz="3200"/>
            </a:lvl1pPr>
            <a:lvl2pPr marL="0" indent="0" algn="ctr">
              <a:spcBef>
                <a:spcPts val="0"/>
              </a:spcBef>
              <a:buSzTx/>
              <a:buFontTx/>
              <a:buNone/>
              <a:defRPr sz="3200"/>
            </a:lvl2pPr>
            <a:lvl3pPr marL="0" indent="0" algn="ctr">
              <a:spcBef>
                <a:spcPts val="0"/>
              </a:spcBef>
              <a:buSzTx/>
              <a:buFontTx/>
              <a:buNone/>
              <a:defRPr sz="3200"/>
            </a:lvl3pPr>
            <a:lvl4pPr marL="0" indent="0" algn="ctr">
              <a:spcBef>
                <a:spcPts val="0"/>
              </a:spcBef>
              <a:buSzTx/>
              <a:buFontTx/>
              <a:buNone/>
              <a:defRPr sz="3200"/>
            </a:lvl4pPr>
            <a:lvl5pPr marL="0" indent="0" algn="ctr">
              <a:spcBef>
                <a:spcPts val="0"/>
              </a:spcBef>
              <a:buSzTx/>
              <a:buFont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3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5" name="Texto del título"/>
          <p:cNvSpPr txBox="1">
            <a:spLocks noGrp="1"/>
          </p:cNvSpPr>
          <p:nvPr>
            <p:ph type="title"/>
          </p:nvPr>
        </p:nvSpPr>
        <p:spPr>
          <a:xfrm>
            <a:off x="1155700" y="6908800"/>
            <a:ext cx="13931900" cy="1587500"/>
          </a:xfrm>
          <a:prstGeom prst="rect">
            <a:avLst/>
          </a:prstGeom>
        </p:spPr>
        <p:txBody>
          <a:bodyPr/>
          <a:lstStyle/>
          <a:p>
            <a:r>
              <a:t>Texto del título</a:t>
            </a:r>
          </a:p>
        </p:txBody>
      </p:sp>
      <p:sp>
        <p:nvSpPr>
          <p:cNvPr id="4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3" name="Texto del título"/>
          <p:cNvSpPr txBox="1">
            <a:spLocks noGrp="1"/>
          </p:cNvSpPr>
          <p:nvPr>
            <p:ph type="title"/>
          </p:nvPr>
        </p:nvSpPr>
        <p:spPr>
          <a:xfrm>
            <a:off x="1155700" y="6908800"/>
            <a:ext cx="13931900" cy="1587500"/>
          </a:xfrm>
          <a:prstGeom prst="rect">
            <a:avLst/>
          </a:prstGeom>
        </p:spPr>
        <p:txBody>
          <a:bodyPr/>
          <a:lstStyle/>
          <a:p>
            <a:r>
              <a:t>Texto del título</a:t>
            </a:r>
          </a:p>
        </p:txBody>
      </p:sp>
      <p:sp>
        <p:nvSpPr>
          <p:cNvPr id="5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1" name="Texto del título"/>
          <p:cNvSpPr txBox="1">
            <a:spLocks noGrp="1"/>
          </p:cNvSpPr>
          <p:nvPr>
            <p:ph type="title"/>
          </p:nvPr>
        </p:nvSpPr>
        <p:spPr>
          <a:xfrm>
            <a:off x="1155700" y="1435100"/>
            <a:ext cx="8369300" cy="3086100"/>
          </a:xfrm>
          <a:prstGeom prst="rect">
            <a:avLst/>
          </a:prstGeom>
        </p:spPr>
        <p:txBody>
          <a:bodyPr anchor="b"/>
          <a:lstStyle>
            <a:lvl1pPr>
              <a:defRPr sz="6400"/>
            </a:lvl1pPr>
          </a:lstStyle>
          <a:p>
            <a:r>
              <a:t>Texto del título</a:t>
            </a:r>
          </a:p>
        </p:txBody>
      </p:sp>
      <p:sp>
        <p:nvSpPr>
          <p:cNvPr id="62" name="Nivel de texto 1…"/>
          <p:cNvSpPr txBox="1">
            <a:spLocks noGrp="1"/>
          </p:cNvSpPr>
          <p:nvPr>
            <p:ph type="body" sz="quarter" idx="1"/>
          </p:nvPr>
        </p:nvSpPr>
        <p:spPr>
          <a:xfrm>
            <a:off x="1155700" y="4597400"/>
            <a:ext cx="8369300" cy="3086100"/>
          </a:xfrm>
          <a:prstGeom prst="rect">
            <a:avLst/>
          </a:prstGeom>
        </p:spPr>
        <p:txBody>
          <a:bodyPr anchor="t"/>
          <a:lstStyle>
            <a:lvl1pPr marL="0" indent="0" algn="ctr">
              <a:spcBef>
                <a:spcPts val="0"/>
              </a:spcBef>
              <a:buSzTx/>
              <a:buFontTx/>
              <a:buNone/>
              <a:defRPr sz="3000"/>
            </a:lvl1pPr>
            <a:lvl2pPr marL="0" indent="0" algn="ctr">
              <a:spcBef>
                <a:spcPts val="0"/>
              </a:spcBef>
              <a:buSzTx/>
              <a:buFontTx/>
              <a:buNone/>
              <a:defRPr sz="3000"/>
            </a:lvl2pPr>
            <a:lvl3pPr marL="0" indent="0" algn="ctr">
              <a:spcBef>
                <a:spcPts val="0"/>
              </a:spcBef>
              <a:buSzTx/>
              <a:buFontTx/>
              <a:buNone/>
              <a:defRPr sz="3000"/>
            </a:lvl3pPr>
            <a:lvl4pPr marL="0" indent="0" algn="ctr">
              <a:spcBef>
                <a:spcPts val="0"/>
              </a:spcBef>
              <a:buSzTx/>
              <a:buFontTx/>
              <a:buNone/>
              <a:defRPr sz="3000"/>
            </a:lvl4pPr>
            <a:lvl5pPr marL="0" indent="0" algn="ctr">
              <a:spcBef>
                <a:spcPts val="0"/>
              </a:spcBef>
              <a:buSzTx/>
              <a:buFontTx/>
              <a:buNone/>
              <a:defRPr sz="3000"/>
            </a:lvl5pPr>
          </a:lstStyle>
          <a:p>
            <a:r>
              <a:t>Nivel de texto 1</a:t>
            </a:r>
          </a:p>
          <a:p>
            <a:pPr lvl="1"/>
            <a:r>
              <a:t>Nivel de texto 2</a:t>
            </a:r>
          </a:p>
          <a:p>
            <a:pPr lvl="2"/>
            <a:r>
              <a:t>Nivel de texto 3</a:t>
            </a:r>
          </a:p>
          <a:p>
            <a:pPr lvl="3"/>
            <a:r>
              <a:t>Nivel de texto 4</a:t>
            </a:r>
          </a:p>
          <a:p>
            <a:pPr lvl="4"/>
            <a:r>
              <a:t>Nivel de texto 5</a:t>
            </a:r>
          </a:p>
        </p:txBody>
      </p:sp>
      <p:sp>
        <p:nvSpPr>
          <p:cNvPr id="6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0" name="Texto del título"/>
          <p:cNvSpPr txBox="1">
            <a:spLocks noGrp="1"/>
          </p:cNvSpPr>
          <p:nvPr>
            <p:ph type="title"/>
          </p:nvPr>
        </p:nvSpPr>
        <p:spPr>
          <a:xfrm>
            <a:off x="1155700" y="1435100"/>
            <a:ext cx="8369300" cy="3086100"/>
          </a:xfrm>
          <a:prstGeom prst="rect">
            <a:avLst/>
          </a:prstGeom>
        </p:spPr>
        <p:txBody>
          <a:bodyPr anchor="b"/>
          <a:lstStyle>
            <a:lvl1pPr>
              <a:defRPr sz="6400"/>
            </a:lvl1pPr>
          </a:lstStyle>
          <a:p>
            <a:r>
              <a:t>Texto del título</a:t>
            </a:r>
          </a:p>
        </p:txBody>
      </p:sp>
      <p:sp>
        <p:nvSpPr>
          <p:cNvPr id="71" name="Nivel de texto 1…"/>
          <p:cNvSpPr txBox="1">
            <a:spLocks noGrp="1"/>
          </p:cNvSpPr>
          <p:nvPr>
            <p:ph type="body" sz="quarter" idx="1"/>
          </p:nvPr>
        </p:nvSpPr>
        <p:spPr>
          <a:xfrm>
            <a:off x="1155700" y="4597400"/>
            <a:ext cx="8369300" cy="3086100"/>
          </a:xfrm>
          <a:prstGeom prst="rect">
            <a:avLst/>
          </a:prstGeom>
        </p:spPr>
        <p:txBody>
          <a:bodyPr anchor="t"/>
          <a:lstStyle>
            <a:lvl1pPr marL="0" indent="0" algn="ctr">
              <a:spcBef>
                <a:spcPts val="0"/>
              </a:spcBef>
              <a:buSzTx/>
              <a:buFontTx/>
              <a:buNone/>
              <a:defRPr sz="3000"/>
            </a:lvl1pPr>
            <a:lvl2pPr marL="0" indent="0" algn="ctr">
              <a:spcBef>
                <a:spcPts val="0"/>
              </a:spcBef>
              <a:buSzTx/>
              <a:buFontTx/>
              <a:buNone/>
              <a:defRPr sz="3000"/>
            </a:lvl2pPr>
            <a:lvl3pPr marL="0" indent="0" algn="ctr">
              <a:spcBef>
                <a:spcPts val="0"/>
              </a:spcBef>
              <a:buSzTx/>
              <a:buFontTx/>
              <a:buNone/>
              <a:defRPr sz="3000"/>
            </a:lvl3pPr>
            <a:lvl4pPr marL="0" indent="0" algn="ctr">
              <a:spcBef>
                <a:spcPts val="0"/>
              </a:spcBef>
              <a:buSzTx/>
              <a:buFontTx/>
              <a:buNone/>
              <a:defRPr sz="3000"/>
            </a:lvl4pPr>
            <a:lvl5pPr marL="0" indent="0" algn="ctr">
              <a:spcBef>
                <a:spcPts val="0"/>
              </a:spcBef>
              <a:buSzTx/>
              <a:buFontTx/>
              <a:buNone/>
              <a:defRPr sz="3000"/>
            </a:lvl5pPr>
          </a:lstStyle>
          <a:p>
            <a:r>
              <a:t>Nivel de texto 1</a:t>
            </a:r>
          </a:p>
          <a:p>
            <a:pPr lvl="1"/>
            <a:r>
              <a:t>Nivel de texto 2</a:t>
            </a:r>
          </a:p>
          <a:p>
            <a:pPr lvl="2"/>
            <a:r>
              <a:t>Nivel de texto 3</a:t>
            </a:r>
          </a:p>
          <a:p>
            <a:pPr lvl="3"/>
            <a:r>
              <a:t>Nivel de texto 4</a:t>
            </a:r>
          </a:p>
          <a:p>
            <a:pPr lvl="4"/>
            <a:r>
              <a:t>Nivel de texto 5</a:t>
            </a:r>
          </a:p>
        </p:txBody>
      </p:sp>
      <p:sp>
        <p:nvSpPr>
          <p:cNvPr id="7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9" name="Texto del título"/>
          <p:cNvSpPr txBox="1">
            <a:spLocks noGrp="1"/>
          </p:cNvSpPr>
          <p:nvPr>
            <p:ph type="title"/>
          </p:nvPr>
        </p:nvSpPr>
        <p:spPr>
          <a:xfrm>
            <a:off x="1663700" y="241300"/>
            <a:ext cx="12941300" cy="2298700"/>
          </a:xfrm>
          <a:prstGeom prst="rect">
            <a:avLst/>
          </a:prstGeom>
        </p:spPr>
        <p:txBody>
          <a:bodyPr/>
          <a:lstStyle/>
          <a:p>
            <a:r>
              <a:t>Texto del título</a:t>
            </a:r>
          </a:p>
        </p:txBody>
      </p:sp>
      <p:sp>
        <p:nvSpPr>
          <p:cNvPr id="8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155700" y="241300"/>
            <a:ext cx="13931900" cy="229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155700" y="2603500"/>
            <a:ext cx="13931900" cy="5702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7857066" y="8231716"/>
            <a:ext cx="3793068" cy="486834"/>
          </a:xfrm>
          <a:prstGeom prst="rect">
            <a:avLst/>
          </a:prstGeom>
          <a:ln w="12700">
            <a:miter lim="400000"/>
          </a:ln>
        </p:spPr>
        <p:txBody>
          <a:bodyPr wrap="none" lIns="45719" rIns="45719" anchor="ctr">
            <a:spAutoFit/>
          </a:bodyPr>
          <a:lstStyle>
            <a:lvl1pPr algn="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1pPr>
      <a:lvl2pPr marL="0" marR="0" indent="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2pPr>
      <a:lvl3pPr marL="0" marR="0" indent="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3pPr>
      <a:lvl4pPr marL="0" marR="0" indent="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4pPr>
      <a:lvl5pPr marL="0" marR="0" indent="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5pPr>
      <a:lvl6pPr marL="0" marR="0" indent="45720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6pPr>
      <a:lvl7pPr marL="0" marR="0" indent="91440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7pPr>
      <a:lvl8pPr marL="0" marR="0" indent="137160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8pPr>
      <a:lvl9pPr marL="0" marR="0" indent="1828800" algn="ctr" defTabSz="914400" rtl="0" latinLnBrk="0">
        <a:lnSpc>
          <a:spcPct val="100000"/>
        </a:lnSpc>
        <a:spcBef>
          <a:spcPts val="0"/>
        </a:spcBef>
        <a:spcAft>
          <a:spcPts val="0"/>
        </a:spcAft>
        <a:buClrTx/>
        <a:buSzTx/>
        <a:buFontTx/>
        <a:buNone/>
        <a:tabLst/>
        <a:defRPr sz="7600" b="0" i="0" u="none" strike="noStrike" cap="none" spc="0" baseline="0">
          <a:solidFill>
            <a:srgbClr val="000000"/>
          </a:solidFill>
          <a:uFillTx/>
          <a:latin typeface="Gill Sans"/>
          <a:ea typeface="Gill Sans"/>
          <a:cs typeface="Gill Sans"/>
          <a:sym typeface="Gill Sans"/>
        </a:defRPr>
      </a:lvl9pPr>
    </p:titleStyle>
    <p:bodyStyle>
      <a:lvl1pPr marL="6985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1pPr>
      <a:lvl2pPr marL="9906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2pPr>
      <a:lvl3pPr marL="12827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3pPr>
      <a:lvl4pPr marL="15875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4pPr>
      <a:lvl5pPr marL="18796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5pPr>
      <a:lvl6pPr marL="23368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6pPr>
      <a:lvl7pPr marL="27940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7pPr>
      <a:lvl8pPr marL="32512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8pPr>
      <a:lvl9pPr marL="3708400" marR="0" indent="-533400" algn="l" defTabSz="914400" rtl="0" latinLnBrk="0">
        <a:lnSpc>
          <a:spcPct val="100000"/>
        </a:lnSpc>
        <a:spcBef>
          <a:spcPts val="3500"/>
        </a:spcBef>
        <a:spcAft>
          <a:spcPts val="0"/>
        </a:spcAft>
        <a:buClrTx/>
        <a:buSzPct val="171000"/>
        <a:buFont typeface="Gill Sans"/>
        <a:buChar char=""/>
        <a:tabLst/>
        <a:defRPr sz="3600" b="0" i="0" u="none" strike="noStrike" cap="none" spc="0" baseline="0">
          <a:solidFill>
            <a:srgbClr val="000000"/>
          </a:solidFill>
          <a:uFillTx/>
          <a:latin typeface="Gill Sans"/>
          <a:ea typeface="Gill Sans"/>
          <a:cs typeface="Gill Sans"/>
          <a:sym typeface="Gill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jpeg" descr="image.jpeg"/>
          <p:cNvPicPr>
            <a:picLocks noChangeAspect="1"/>
          </p:cNvPicPr>
          <p:nvPr/>
        </p:nvPicPr>
        <p:blipFill>
          <a:blip r:embed="rId2"/>
          <a:stretch>
            <a:fillRect/>
          </a:stretch>
        </p:blipFill>
        <p:spPr>
          <a:xfrm>
            <a:off x="0" y="0"/>
            <a:ext cx="16256000" cy="9144000"/>
          </a:xfrm>
          <a:prstGeom prst="rect">
            <a:avLst/>
          </a:prstGeom>
          <a:ln w="12700">
            <a:miter lim="400000"/>
          </a:ln>
        </p:spPr>
      </p:pic>
      <p:sp>
        <p:nvSpPr>
          <p:cNvPr id="149" name="EL MILENIO"/>
          <p:cNvSpPr txBox="1"/>
          <p:nvPr/>
        </p:nvSpPr>
        <p:spPr>
          <a:xfrm>
            <a:off x="2379859" y="968604"/>
            <a:ext cx="11496282" cy="2268842"/>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90000"/>
              </a:lnSpc>
              <a:defRPr sz="15000" b="1">
                <a:ln w="38100" cap="flat">
                  <a:solidFill>
                    <a:srgbClr val="EA991B"/>
                  </a:solidFill>
                  <a:prstDash val="solid"/>
                  <a:miter lim="400000"/>
                </a:ln>
                <a:solidFill>
                  <a:srgbClr val="FFFFFF"/>
                </a:solidFill>
                <a:effectLst>
                  <a:outerShdw blurRad="12700" dist="63500" dir="18900000" rotWithShape="0">
                    <a:srgbClr val="000000"/>
                  </a:outerShdw>
                </a:effectLst>
                <a:latin typeface="+mn-lt"/>
                <a:ea typeface="+mn-ea"/>
                <a:cs typeface="+mn-cs"/>
                <a:sym typeface="Helvetica Neue"/>
              </a:defRPr>
            </a:lvl1pPr>
          </a:lstStyle>
          <a:p>
            <a:r>
              <a:rPr dirty="0"/>
              <a:t>EL MILENIO</a:t>
            </a:r>
          </a:p>
        </p:txBody>
      </p:sp>
      <p:sp>
        <p:nvSpPr>
          <p:cNvPr id="2" name="CuadroTexto 1">
            <a:extLst>
              <a:ext uri="{FF2B5EF4-FFF2-40B4-BE49-F238E27FC236}">
                <a16:creationId xmlns:a16="http://schemas.microsoft.com/office/drawing/2014/main" id="{368A7672-7A4A-E3C5-D09D-04AF942E915E}"/>
              </a:ext>
            </a:extLst>
          </p:cNvPr>
          <p:cNvSpPr txBox="1"/>
          <p:nvPr/>
        </p:nvSpPr>
        <p:spPr>
          <a:xfrm>
            <a:off x="7211962" y="8495072"/>
            <a:ext cx="247772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MX" sz="1600" dirty="0">
                <a:solidFill>
                  <a:schemeClr val="bg1"/>
                </a:solidFill>
              </a:rPr>
              <a:t>P</a:t>
            </a:r>
            <a:r>
              <a:rPr kumimoji="0" lang="es-MX" sz="1600" b="0" i="0" u="none" strike="noStrike" cap="none" spc="0" normalizeH="0" baseline="0" dirty="0">
                <a:ln>
                  <a:noFill/>
                </a:ln>
                <a:solidFill>
                  <a:schemeClr val="bg1"/>
                </a:solidFill>
                <a:effectLst/>
                <a:uFillTx/>
                <a:latin typeface="Gill Sans"/>
                <a:ea typeface="Gill Sans"/>
                <a:cs typeface="Gill Sans"/>
                <a:sym typeface="Gill Sans"/>
              </a:rPr>
              <a:t>or A. Cortés</a:t>
            </a:r>
          </a:p>
        </p:txBody>
      </p:sp>
      <p:pic>
        <p:nvPicPr>
          <p:cNvPr id="3" name="Imagen 2">
            <a:extLst>
              <a:ext uri="{FF2B5EF4-FFF2-40B4-BE49-F238E27FC236}">
                <a16:creationId xmlns:a16="http://schemas.microsoft.com/office/drawing/2014/main" id="{E26E54F7-3725-C21A-07E4-D123EBE12BD4}"/>
              </a:ext>
            </a:extLst>
          </p:cNvPr>
          <p:cNvPicPr>
            <a:picLocks noChangeAspect="1"/>
          </p:cNvPicPr>
          <p:nvPr/>
        </p:nvPicPr>
        <p:blipFill>
          <a:blip r:embed="rId3"/>
          <a:stretch>
            <a:fillRect/>
          </a:stretch>
        </p:blipFill>
        <p:spPr>
          <a:xfrm>
            <a:off x="286488" y="0"/>
            <a:ext cx="2970162" cy="229512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7" name="05a-como-volvera-Jesus.jpg" descr="05a-como-volvera-Jesus.jpg"/>
          <p:cNvPicPr>
            <a:picLocks noChangeAspect="1"/>
          </p:cNvPicPr>
          <p:nvPr/>
        </p:nvPicPr>
        <p:blipFill>
          <a:blip r:embed="rId3"/>
          <a:stretch>
            <a:fillRect/>
          </a:stretch>
        </p:blipFill>
        <p:spPr>
          <a:xfrm>
            <a:off x="2040" y="-1"/>
            <a:ext cx="12271347" cy="9144001"/>
          </a:xfrm>
          <a:prstGeom prst="rect">
            <a:avLst/>
          </a:prstGeom>
          <a:ln w="12700">
            <a:miter lim="400000"/>
          </a:ln>
        </p:spPr>
      </p:pic>
      <p:sp>
        <p:nvSpPr>
          <p:cNvPr id="198" name="II.…"/>
          <p:cNvSpPr txBox="1"/>
          <p:nvPr/>
        </p:nvSpPr>
        <p:spPr>
          <a:xfrm>
            <a:off x="11930950" y="2730693"/>
            <a:ext cx="4164198" cy="283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algn="ctr">
              <a:defRPr sz="5900" b="1">
                <a:solidFill>
                  <a:srgbClr val="FFFFFF"/>
                </a:solidFill>
                <a:latin typeface="Century Gothic"/>
                <a:ea typeface="Century Gothic"/>
                <a:cs typeface="Century Gothic"/>
                <a:sym typeface="Century Gothic"/>
              </a:defRPr>
            </a:pPr>
            <a:r>
              <a:t>II. </a:t>
            </a:r>
          </a:p>
          <a:p>
            <a:pPr lvl="1" algn="just">
              <a:defRPr sz="5900" b="1">
                <a:solidFill>
                  <a:srgbClr val="FFFFFF"/>
                </a:solidFill>
                <a:latin typeface="Century Gothic"/>
                <a:ea typeface="Century Gothic"/>
                <a:cs typeface="Century Gothic"/>
                <a:sym typeface="Century Gothic"/>
              </a:defRPr>
            </a:pPr>
            <a:r>
              <a:t>Segunda</a:t>
            </a:r>
          </a:p>
          <a:p>
            <a:pPr lvl="1" algn="just">
              <a:defRPr sz="5900" b="1">
                <a:solidFill>
                  <a:srgbClr val="FFFFFF"/>
                </a:solidFill>
                <a:latin typeface="Century Gothic"/>
                <a:ea typeface="Century Gothic"/>
                <a:cs typeface="Century Gothic"/>
                <a:sym typeface="Century Gothic"/>
              </a:defRPr>
            </a:pPr>
            <a:r>
              <a:t> Venida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03" name="“Porque el Señor mismo con voz de mando, con voz de arcángel, y con trompeta de Dios, descenderá del cielo; y los muertos en Cristo resucitarán primero.”"/>
          <p:cNvSpPr txBox="1"/>
          <p:nvPr/>
        </p:nvSpPr>
        <p:spPr>
          <a:xfrm>
            <a:off x="1066800" y="2107658"/>
            <a:ext cx="14909800" cy="443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200" b="1">
                <a:solidFill>
                  <a:srgbClr val="FFFFFF"/>
                </a:solidFill>
                <a:latin typeface="Century Gothic"/>
                <a:ea typeface="Century Gothic"/>
                <a:cs typeface="Century Gothic"/>
                <a:sym typeface="Century Gothic"/>
              </a:defRPr>
            </a:lvl1pPr>
          </a:lstStyle>
          <a:p>
            <a:r>
              <a:t>“Porque el Señor mismo con voz de mando, con voz de arcángel, y con trompeta de Dios, descenderá del cielo; y los muertos en Cristo resucitarán primero.”</a:t>
            </a:r>
          </a:p>
        </p:txBody>
      </p:sp>
      <p:sp>
        <p:nvSpPr>
          <p:cNvPr id="204" name="1 Tesalonicenses 4:16"/>
          <p:cNvSpPr txBox="1"/>
          <p:nvPr/>
        </p:nvSpPr>
        <p:spPr>
          <a:xfrm>
            <a:off x="3575049" y="7448112"/>
            <a:ext cx="9893301" cy="98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6400" b="1">
                <a:solidFill>
                  <a:srgbClr val="FFFFFF"/>
                </a:solidFill>
                <a:latin typeface="Times New Roman"/>
                <a:ea typeface="Times New Roman"/>
                <a:cs typeface="Times New Roman"/>
                <a:sym typeface="Times New Roman"/>
              </a:defRPr>
            </a:lvl1pPr>
          </a:lstStyle>
          <a:p>
            <a:r>
              <a:t>1 Tesalonicenses 4:16</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09" name="“28 No os maravilléis de esto; porque vendrá hora cuando todos los que están en los sepulcros oirán su voz; y los que hicieron lo bueno, saldrán a resurrección de vida; mas los que hicieron lo malo, a resurrección de condenación”."/>
          <p:cNvSpPr txBox="1"/>
          <p:nvPr/>
        </p:nvSpPr>
        <p:spPr>
          <a:xfrm>
            <a:off x="673100" y="2371724"/>
            <a:ext cx="14909800" cy="4400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b="1">
                <a:solidFill>
                  <a:srgbClr val="FFFFFF"/>
                </a:solidFill>
                <a:latin typeface="Century Gothic"/>
                <a:ea typeface="Century Gothic"/>
                <a:cs typeface="Century Gothic"/>
                <a:sym typeface="Century Gothic"/>
              </a:defRPr>
            </a:pPr>
            <a:r>
              <a:t>“</a:t>
            </a:r>
            <a:r>
              <a:rPr sz="100"/>
              <a:t>28 </a:t>
            </a:r>
            <a:r>
              <a:t>No os maravilléis de esto; porque vendrá hora cuando todos los que están en los sepulcros oirán su voz;</a:t>
            </a:r>
            <a:r>
              <a:rPr sz="100"/>
              <a:t> </a:t>
            </a:r>
            <a:r>
              <a:t>y los que hicieron lo bueno, saldrán a resurrección de vida; mas los que hicieron lo malo, a resurrección de condenación”.</a:t>
            </a:r>
          </a:p>
        </p:txBody>
      </p:sp>
      <p:sp>
        <p:nvSpPr>
          <p:cNvPr id="210" name="Juan 5:28, 29"/>
          <p:cNvSpPr txBox="1"/>
          <p:nvPr/>
        </p:nvSpPr>
        <p:spPr>
          <a:xfrm>
            <a:off x="5541715" y="7354196"/>
            <a:ext cx="5172570" cy="736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700" b="1">
                <a:solidFill>
                  <a:srgbClr val="FFFFFF"/>
                </a:solidFill>
                <a:latin typeface="Times New Roman"/>
                <a:ea typeface="Times New Roman"/>
                <a:cs typeface="Times New Roman"/>
                <a:sym typeface="Times New Roman"/>
              </a:defRPr>
            </a:lvl1pPr>
          </a:lstStyle>
          <a:p>
            <a:r>
              <a:t>Juan 5:28, 29</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15" name="“Porque el Señor mismo con voz de mando, con voz de arcángel, y con trompeta de Dios, descenderá del cielo; y los muertos en Cristo resucitarán primero.”"/>
          <p:cNvSpPr txBox="1"/>
          <p:nvPr/>
        </p:nvSpPr>
        <p:spPr>
          <a:xfrm>
            <a:off x="762000" y="3676481"/>
            <a:ext cx="14732000" cy="4556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FFFFFF"/>
                </a:solidFill>
                <a:latin typeface="Century Gothic"/>
                <a:ea typeface="Century Gothic"/>
                <a:cs typeface="Century Gothic"/>
                <a:sym typeface="Century Gothic"/>
              </a:defRPr>
            </a:pPr>
            <a:r>
              <a:t>“Porque el Señor mismo con voz de mando, con voz de arcángel, y con trompeta de Dios, descenderá del cielo; y los </a:t>
            </a:r>
            <a:r>
              <a:rPr b="1" u="sng"/>
              <a:t>muertos en Cristo resucitarán primero</a:t>
            </a:r>
            <a:r>
              <a:t>.”</a:t>
            </a:r>
          </a:p>
        </p:txBody>
      </p:sp>
      <p:sp>
        <p:nvSpPr>
          <p:cNvPr id="216" name="1 Tesalonicenses 4:16"/>
          <p:cNvSpPr txBox="1"/>
          <p:nvPr/>
        </p:nvSpPr>
        <p:spPr>
          <a:xfrm>
            <a:off x="3181350" y="999203"/>
            <a:ext cx="9893300" cy="10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7200" b="1">
                <a:solidFill>
                  <a:srgbClr val="FFFFFF"/>
                </a:solidFill>
                <a:latin typeface="Times New Roman"/>
                <a:ea typeface="Times New Roman"/>
                <a:cs typeface="Times New Roman"/>
                <a:sym typeface="Times New Roman"/>
              </a:defRPr>
            </a:lvl1pPr>
          </a:lstStyle>
          <a:p>
            <a:r>
              <a:t>1 Tesalonicenses 4:16</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jpeg" descr="image.jpeg"/>
          <p:cNvPicPr>
            <a:picLocks noChangeAspect="1"/>
          </p:cNvPicPr>
          <p:nvPr/>
        </p:nvPicPr>
        <p:blipFill>
          <a:blip r:embed="rId3">
            <a:alphaModFix amt="65228"/>
          </a:blip>
          <a:stretch>
            <a:fillRect/>
          </a:stretch>
        </p:blipFill>
        <p:spPr>
          <a:xfrm>
            <a:off x="0" y="0"/>
            <a:ext cx="16256000" cy="9144000"/>
          </a:xfrm>
          <a:prstGeom prst="rect">
            <a:avLst/>
          </a:prstGeom>
          <a:ln w="12700">
            <a:miter lim="400000"/>
          </a:ln>
        </p:spPr>
      </p:pic>
      <p:sp>
        <p:nvSpPr>
          <p:cNvPr id="221" name="“He aquí, os digo un misterio: No todos dormiremos; pero todos seremos transformados, en un momento, en un abrir y cerrar de ojos, a la final trompeta; porque se tocará la trompeta, y los muertos serán resucitados incorruptibles, y nosotros seremos trans"/>
          <p:cNvSpPr txBox="1"/>
          <p:nvPr/>
        </p:nvSpPr>
        <p:spPr>
          <a:xfrm>
            <a:off x="813958" y="1976120"/>
            <a:ext cx="14628084" cy="5191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600" b="1">
                <a:effectLst>
                  <a:outerShdw blurRad="12700" dist="12700" dir="18900000" rotWithShape="0">
                    <a:srgbClr val="FFFFFF"/>
                  </a:outerShdw>
                </a:effectLst>
                <a:latin typeface="Century Gothic"/>
                <a:ea typeface="Century Gothic"/>
                <a:cs typeface="Century Gothic"/>
                <a:sym typeface="Century Gothic"/>
              </a:defRPr>
            </a:pPr>
            <a:r>
              <a:t>“He aquí, os digo un misterio: No todos dormiremos; pero todos seremos transformados,</a:t>
            </a:r>
            <a:r>
              <a:rPr sz="500"/>
              <a:t> </a:t>
            </a:r>
            <a:r>
              <a:t>en un momento, en un abrir y cerrar de ojos, a la final trompeta; porque se tocará la trompeta, y los muertos serán resucitados incorruptibles, y nosotros seremos transformados. Porque es necesario que esto corruptible se vista de incorrupción, y esto mortal se vista de inmortalidad”.</a:t>
            </a:r>
          </a:p>
        </p:txBody>
      </p:sp>
      <p:sp>
        <p:nvSpPr>
          <p:cNvPr id="222" name="1 Corintios 15:51-53"/>
          <p:cNvSpPr txBox="1"/>
          <p:nvPr/>
        </p:nvSpPr>
        <p:spPr>
          <a:xfrm>
            <a:off x="4857230" y="7925016"/>
            <a:ext cx="6541540" cy="785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5000" b="1">
                <a:effectLst>
                  <a:outerShdw blurRad="12700" dist="25400" dir="18900000" rotWithShape="0">
                    <a:srgbClr val="FFFFFF"/>
                  </a:outerShdw>
                </a:effectLst>
                <a:latin typeface="Times New Roman"/>
                <a:ea typeface="Times New Roman"/>
                <a:cs typeface="Times New Roman"/>
                <a:sym typeface="Times New Roman"/>
              </a:defRPr>
            </a:lvl1pPr>
          </a:lstStyle>
          <a:p>
            <a:r>
              <a:t>1 Corintios 15:51-53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27" name="“6 Bienaventurado y santo el que tiene parte en la primera resurrección; la segunda muerte no tiene potestad sobre éstos..”."/>
          <p:cNvSpPr txBox="1"/>
          <p:nvPr/>
        </p:nvSpPr>
        <p:spPr>
          <a:xfrm>
            <a:off x="2058008" y="3312702"/>
            <a:ext cx="12139984" cy="4556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FFFFFF"/>
                </a:solidFill>
                <a:latin typeface="Century Gothic"/>
                <a:ea typeface="Century Gothic"/>
                <a:cs typeface="Century Gothic"/>
                <a:sym typeface="Century Gothic"/>
              </a:defRPr>
            </a:pPr>
            <a:r>
              <a:t>“</a:t>
            </a:r>
            <a:r>
              <a:rPr sz="1300"/>
              <a:t>6 </a:t>
            </a:r>
            <a:r>
              <a:t>Bienaventurado y santo el que tiene parte en l</a:t>
            </a:r>
            <a:r>
              <a:rPr b="1" u="sng"/>
              <a:t>a primera resurrección</a:t>
            </a:r>
            <a:r>
              <a:rPr b="1"/>
              <a:t>;</a:t>
            </a:r>
            <a:r>
              <a:t> la segunda muerte no tiene potestad sobre éstos..”.</a:t>
            </a:r>
          </a:p>
        </p:txBody>
      </p:sp>
      <p:sp>
        <p:nvSpPr>
          <p:cNvPr id="228" name="Apocalipsis 20:6"/>
          <p:cNvSpPr txBox="1"/>
          <p:nvPr/>
        </p:nvSpPr>
        <p:spPr>
          <a:xfrm>
            <a:off x="3181350" y="834835"/>
            <a:ext cx="9893300" cy="10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7200" b="1">
                <a:solidFill>
                  <a:srgbClr val="FFFFFF"/>
                </a:solidFill>
                <a:latin typeface="Times New Roman"/>
                <a:ea typeface="Times New Roman"/>
                <a:cs typeface="Times New Roman"/>
                <a:sym typeface="Times New Roman"/>
              </a:defRPr>
            </a:lvl1pPr>
          </a:lstStyle>
          <a:p>
            <a:r>
              <a:t>Apocalipsis 20:6</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33" name="“…sino que serán sacerdotes de Dios y de Cristo, y reinarán con él mil años”."/>
          <p:cNvSpPr txBox="1"/>
          <p:nvPr/>
        </p:nvSpPr>
        <p:spPr>
          <a:xfrm>
            <a:off x="2058008" y="4095657"/>
            <a:ext cx="12139984" cy="299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FFFFFF"/>
                </a:solidFill>
                <a:latin typeface="Century Gothic"/>
                <a:ea typeface="Century Gothic"/>
                <a:cs typeface="Century Gothic"/>
                <a:sym typeface="Century Gothic"/>
              </a:defRPr>
            </a:pPr>
            <a:r>
              <a:t>“…sino que serán sacerdotes de Dios y de Cristo, y </a:t>
            </a:r>
            <a:r>
              <a:rPr sz="7100" b="1" u="sng"/>
              <a:t>reinarán con él mil años</a:t>
            </a:r>
            <a:r>
              <a:t>”.</a:t>
            </a:r>
          </a:p>
        </p:txBody>
      </p:sp>
      <p:sp>
        <p:nvSpPr>
          <p:cNvPr id="234" name="Apocalipsis 20:6"/>
          <p:cNvSpPr txBox="1"/>
          <p:nvPr/>
        </p:nvSpPr>
        <p:spPr>
          <a:xfrm>
            <a:off x="3181350" y="834835"/>
            <a:ext cx="9893300" cy="10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7200" b="1">
                <a:solidFill>
                  <a:srgbClr val="FFFFFF"/>
                </a:solidFill>
                <a:latin typeface="Times New Roman"/>
                <a:ea typeface="Times New Roman"/>
                <a:cs typeface="Times New Roman"/>
                <a:sym typeface="Times New Roman"/>
              </a:defRPr>
            </a:lvl1pPr>
          </a:lstStyle>
          <a:p>
            <a:r>
              <a:t>Apocalipsis 20:6</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jpeg" descr="image.jpeg"/>
          <p:cNvPicPr>
            <a:picLocks noChangeAspect="1"/>
          </p:cNvPicPr>
          <p:nvPr/>
        </p:nvPicPr>
        <p:blipFill>
          <a:blip r:embed="rId2"/>
          <a:stretch>
            <a:fillRect/>
          </a:stretch>
        </p:blipFill>
        <p:spPr>
          <a:xfrm>
            <a:off x="0" y="0"/>
            <a:ext cx="16256000" cy="9144000"/>
          </a:xfrm>
          <a:prstGeom prst="rect">
            <a:avLst/>
          </a:prstGeom>
          <a:ln w="12700">
            <a:miter lim="400000"/>
          </a:ln>
        </p:spPr>
      </p:pic>
      <p:sp>
        <p:nvSpPr>
          <p:cNvPr id="239" name="¿Por qué mil años en el cielo?…"/>
          <p:cNvSpPr txBox="1"/>
          <p:nvPr/>
        </p:nvSpPr>
        <p:spPr>
          <a:xfrm>
            <a:off x="555548" y="3185159"/>
            <a:ext cx="12139985" cy="2773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FFFFFF"/>
                </a:solidFill>
                <a:latin typeface="Century Gothic"/>
                <a:ea typeface="Century Gothic"/>
                <a:cs typeface="Century Gothic"/>
                <a:sym typeface="Century Gothic"/>
              </a:defRPr>
            </a:pPr>
            <a:r>
              <a:t>¿Por </a:t>
            </a:r>
            <a:r>
              <a:rPr b="1"/>
              <a:t>qué</a:t>
            </a:r>
            <a:r>
              <a:t> mil años en el cielo?</a:t>
            </a:r>
          </a:p>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FFFFFF"/>
                </a:solidFill>
                <a:latin typeface="Century Gothic"/>
                <a:ea typeface="Century Gothic"/>
                <a:cs typeface="Century Gothic"/>
                <a:sym typeface="Century Gothic"/>
              </a:defRPr>
            </a:pPr>
            <a:r>
              <a:t>¿</a:t>
            </a:r>
            <a:r>
              <a:rPr b="1"/>
              <a:t>Qué</a:t>
            </a:r>
            <a:r>
              <a:t> sucede durante este periodo?</a:t>
            </a:r>
          </a:p>
        </p:txBody>
      </p:sp>
      <p:pic>
        <p:nvPicPr>
          <p:cNvPr id="240" name="508-5081003_big-question-mark-png-transparent-png.png" descr="508-5081003_big-question-mark-png-transparent-png.png"/>
          <p:cNvPicPr>
            <a:picLocks noChangeAspect="1"/>
          </p:cNvPicPr>
          <p:nvPr/>
        </p:nvPicPr>
        <p:blipFill>
          <a:blip r:embed="rId3"/>
          <a:srcRect l="26225" t="4445" r="15034" b="5806"/>
          <a:stretch>
            <a:fillRect/>
          </a:stretch>
        </p:blipFill>
        <p:spPr>
          <a:xfrm>
            <a:off x="12664948" y="2091850"/>
            <a:ext cx="2803182" cy="4960300"/>
          </a:xfrm>
          <a:custGeom>
            <a:avLst/>
            <a:gdLst/>
            <a:ahLst/>
            <a:cxnLst>
              <a:cxn ang="0">
                <a:pos x="wd2" y="hd2"/>
              </a:cxn>
              <a:cxn ang="5400000">
                <a:pos x="wd2" y="hd2"/>
              </a:cxn>
              <a:cxn ang="10800000">
                <a:pos x="wd2" y="hd2"/>
              </a:cxn>
              <a:cxn ang="16200000">
                <a:pos x="wd2" y="hd2"/>
              </a:cxn>
            </a:cxnLst>
            <a:rect l="0" t="0" r="r" b="b"/>
            <a:pathLst>
              <a:path w="21453" h="21588" extrusionOk="0">
                <a:moveTo>
                  <a:pt x="10719" y="2"/>
                </a:moveTo>
                <a:cubicBezTo>
                  <a:pt x="9400" y="-12"/>
                  <a:pt x="7721" y="39"/>
                  <a:pt x="7050" y="129"/>
                </a:cubicBezTo>
                <a:cubicBezTo>
                  <a:pt x="4649" y="447"/>
                  <a:pt x="2900" y="1056"/>
                  <a:pt x="1632" y="2013"/>
                </a:cubicBezTo>
                <a:cubicBezTo>
                  <a:pt x="926" y="2546"/>
                  <a:pt x="391" y="3215"/>
                  <a:pt x="113" y="3918"/>
                </a:cubicBezTo>
                <a:cubicBezTo>
                  <a:pt x="31" y="4124"/>
                  <a:pt x="-6" y="4522"/>
                  <a:pt x="1" y="4915"/>
                </a:cubicBezTo>
                <a:cubicBezTo>
                  <a:pt x="7" y="5308"/>
                  <a:pt x="58" y="5696"/>
                  <a:pt x="146" y="5884"/>
                </a:cubicBezTo>
                <a:cubicBezTo>
                  <a:pt x="599" y="6847"/>
                  <a:pt x="1754" y="7575"/>
                  <a:pt x="3257" y="7842"/>
                </a:cubicBezTo>
                <a:cubicBezTo>
                  <a:pt x="4122" y="7997"/>
                  <a:pt x="5619" y="7984"/>
                  <a:pt x="6522" y="7815"/>
                </a:cubicBezTo>
                <a:cubicBezTo>
                  <a:pt x="6881" y="7748"/>
                  <a:pt x="7409" y="7614"/>
                  <a:pt x="7694" y="7518"/>
                </a:cubicBezTo>
                <a:cubicBezTo>
                  <a:pt x="8306" y="7312"/>
                  <a:pt x="9074" y="6863"/>
                  <a:pt x="9331" y="6561"/>
                </a:cubicBezTo>
                <a:cubicBezTo>
                  <a:pt x="9621" y="6220"/>
                  <a:pt x="9691" y="6327"/>
                  <a:pt x="9632" y="7013"/>
                </a:cubicBezTo>
                <a:cubicBezTo>
                  <a:pt x="9548" y="8003"/>
                  <a:pt x="9316" y="8466"/>
                  <a:pt x="8116" y="10031"/>
                </a:cubicBezTo>
                <a:cubicBezTo>
                  <a:pt x="7726" y="10541"/>
                  <a:pt x="7326" y="11082"/>
                  <a:pt x="7230" y="11235"/>
                </a:cubicBezTo>
                <a:cubicBezTo>
                  <a:pt x="6702" y="12074"/>
                  <a:pt x="6539" y="12832"/>
                  <a:pt x="6580" y="14225"/>
                </a:cubicBezTo>
                <a:lnTo>
                  <a:pt x="6604" y="15081"/>
                </a:lnTo>
                <a:lnTo>
                  <a:pt x="7315" y="15176"/>
                </a:lnTo>
                <a:cubicBezTo>
                  <a:pt x="8153" y="15289"/>
                  <a:pt x="8334" y="15356"/>
                  <a:pt x="7983" y="15429"/>
                </a:cubicBezTo>
                <a:cubicBezTo>
                  <a:pt x="7370" y="15556"/>
                  <a:pt x="7215" y="15600"/>
                  <a:pt x="6643" y="15807"/>
                </a:cubicBezTo>
                <a:cubicBezTo>
                  <a:pt x="4930" y="16426"/>
                  <a:pt x="4100" y="17343"/>
                  <a:pt x="4223" y="18482"/>
                </a:cubicBezTo>
                <a:cubicBezTo>
                  <a:pt x="4249" y="18729"/>
                  <a:pt x="4294" y="18962"/>
                  <a:pt x="4320" y="19001"/>
                </a:cubicBezTo>
                <a:cubicBezTo>
                  <a:pt x="4338" y="19027"/>
                  <a:pt x="4323" y="19066"/>
                  <a:pt x="4298" y="19102"/>
                </a:cubicBezTo>
                <a:cubicBezTo>
                  <a:pt x="4308" y="19105"/>
                  <a:pt x="4337" y="19107"/>
                  <a:pt x="4341" y="19109"/>
                </a:cubicBezTo>
                <a:cubicBezTo>
                  <a:pt x="4409" y="19148"/>
                  <a:pt x="4775" y="19729"/>
                  <a:pt x="4797" y="19833"/>
                </a:cubicBezTo>
                <a:cubicBezTo>
                  <a:pt x="4800" y="19850"/>
                  <a:pt x="4789" y="19863"/>
                  <a:pt x="4775" y="19873"/>
                </a:cubicBezTo>
                <a:cubicBezTo>
                  <a:pt x="4786" y="19874"/>
                  <a:pt x="4800" y="19880"/>
                  <a:pt x="4809" y="19880"/>
                </a:cubicBezTo>
                <a:cubicBezTo>
                  <a:pt x="4864" y="19880"/>
                  <a:pt x="5041" y="19999"/>
                  <a:pt x="5201" y="20146"/>
                </a:cubicBezTo>
                <a:cubicBezTo>
                  <a:pt x="5602" y="20514"/>
                  <a:pt x="6019" y="20781"/>
                  <a:pt x="6537" y="20999"/>
                </a:cubicBezTo>
                <a:cubicBezTo>
                  <a:pt x="7039" y="21210"/>
                  <a:pt x="7932" y="21438"/>
                  <a:pt x="8426" y="21483"/>
                </a:cubicBezTo>
                <a:cubicBezTo>
                  <a:pt x="8637" y="21502"/>
                  <a:pt x="8798" y="21543"/>
                  <a:pt x="8864" y="21585"/>
                </a:cubicBezTo>
                <a:cubicBezTo>
                  <a:pt x="8908" y="21584"/>
                  <a:pt x="8947" y="21583"/>
                  <a:pt x="8991" y="21583"/>
                </a:cubicBezTo>
                <a:cubicBezTo>
                  <a:pt x="9642" y="21573"/>
                  <a:pt x="10183" y="21576"/>
                  <a:pt x="10358" y="21588"/>
                </a:cubicBezTo>
                <a:cubicBezTo>
                  <a:pt x="10482" y="21565"/>
                  <a:pt x="10594" y="21548"/>
                  <a:pt x="10647" y="21548"/>
                </a:cubicBezTo>
                <a:cubicBezTo>
                  <a:pt x="10733" y="21548"/>
                  <a:pt x="10866" y="21530"/>
                  <a:pt x="10944" y="21507"/>
                </a:cubicBezTo>
                <a:cubicBezTo>
                  <a:pt x="11022" y="21484"/>
                  <a:pt x="11479" y="21358"/>
                  <a:pt x="11956" y="21227"/>
                </a:cubicBezTo>
                <a:cubicBezTo>
                  <a:pt x="13662" y="20760"/>
                  <a:pt x="14802" y="19962"/>
                  <a:pt x="15127" y="19013"/>
                </a:cubicBezTo>
                <a:cubicBezTo>
                  <a:pt x="15280" y="18564"/>
                  <a:pt x="15194" y="17840"/>
                  <a:pt x="14938" y="17418"/>
                </a:cubicBezTo>
                <a:cubicBezTo>
                  <a:pt x="14331" y="16416"/>
                  <a:pt x="13129" y="15714"/>
                  <a:pt x="11421" y="15366"/>
                </a:cubicBezTo>
                <a:cubicBezTo>
                  <a:pt x="11278" y="15337"/>
                  <a:pt x="11290" y="15320"/>
                  <a:pt x="11555" y="15163"/>
                </a:cubicBezTo>
                <a:cubicBezTo>
                  <a:pt x="12008" y="14893"/>
                  <a:pt x="12076" y="14768"/>
                  <a:pt x="12183" y="14016"/>
                </a:cubicBezTo>
                <a:cubicBezTo>
                  <a:pt x="12350" y="12847"/>
                  <a:pt x="12586" y="12418"/>
                  <a:pt x="13234" y="12111"/>
                </a:cubicBezTo>
                <a:cubicBezTo>
                  <a:pt x="13403" y="12030"/>
                  <a:pt x="14238" y="11709"/>
                  <a:pt x="15087" y="11397"/>
                </a:cubicBezTo>
                <a:cubicBezTo>
                  <a:pt x="16953" y="10713"/>
                  <a:pt x="17822" y="10325"/>
                  <a:pt x="18756" y="9761"/>
                </a:cubicBezTo>
                <a:cubicBezTo>
                  <a:pt x="20338" y="8807"/>
                  <a:pt x="21135" y="7785"/>
                  <a:pt x="21405" y="6357"/>
                </a:cubicBezTo>
                <a:cubicBezTo>
                  <a:pt x="21594" y="5356"/>
                  <a:pt x="21220" y="4200"/>
                  <a:pt x="20403" y="3263"/>
                </a:cubicBezTo>
                <a:cubicBezTo>
                  <a:pt x="18768" y="1391"/>
                  <a:pt x="15871" y="298"/>
                  <a:pt x="11871" y="40"/>
                </a:cubicBezTo>
                <a:cubicBezTo>
                  <a:pt x="11560" y="20"/>
                  <a:pt x="11159" y="7"/>
                  <a:pt x="10719" y="2"/>
                </a:cubicBezTo>
                <a:close/>
              </a:path>
            </a:pathLst>
          </a:cu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4226">
              <a:srgbClr val="FFFFFF"/>
            </a:gs>
            <a:gs pos="22534">
              <a:srgbClr val="7F7F7F"/>
            </a:gs>
            <a:gs pos="50345">
              <a:srgbClr val="000000"/>
            </a:gs>
          </a:gsLst>
          <a:lin ang="18258542" scaled="0"/>
        </a:gradFill>
        <a:effectLst/>
      </p:bgPr>
    </p:bg>
    <p:spTree>
      <p:nvGrpSpPr>
        <p:cNvPr id="1" name=""/>
        <p:cNvGrpSpPr/>
        <p:nvPr/>
      </p:nvGrpSpPr>
      <p:grpSpPr>
        <a:xfrm>
          <a:off x="0" y="0"/>
          <a:ext cx="0" cy="0"/>
          <a:chOff x="0" y="0"/>
          <a:chExt cx="0" cy="0"/>
        </a:xfrm>
      </p:grpSpPr>
      <p:sp>
        <p:nvSpPr>
          <p:cNvPr id="242" name="Los mil años en el cielo proporcionarán el “marco ideal necesitado por el pueblo de Dios de culturas y de eras vastamente diferentes para llegar a familiarizarse unos con otros” y también con “los seres celestiales”.…"/>
          <p:cNvSpPr txBox="1"/>
          <p:nvPr/>
        </p:nvSpPr>
        <p:spPr>
          <a:xfrm>
            <a:off x="1719014" y="1643653"/>
            <a:ext cx="12817972" cy="5856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7625" tIns="47625" rIns="47625" bIns="47625" anchor="ctr">
            <a:normAutofit/>
          </a:bodyPr>
          <a:lstStyle/>
          <a:p>
            <a:pPr marL="290094" indent="-290094" algn="ctr" defTabSz="438150">
              <a:spcBef>
                <a:spcPts val="2400"/>
              </a:spcBef>
              <a:buClr>
                <a:srgbClr val="646464"/>
              </a:buClr>
              <a:buSzPct val="90000"/>
              <a:buChar char="•"/>
              <a:defRPr sz="4000">
                <a:solidFill>
                  <a:srgbClr val="FFFFFF"/>
                </a:solidFill>
                <a:effectLst>
                  <a:outerShdw blurRad="10160" dist="40640" dir="18900000" rotWithShape="0">
                    <a:srgbClr val="000000"/>
                  </a:outerShdw>
                </a:effectLst>
                <a:latin typeface="Avenir Light"/>
                <a:ea typeface="Avenir Light"/>
                <a:cs typeface="Avenir Light"/>
                <a:sym typeface="Avenir Light"/>
              </a:defRPr>
            </a:pPr>
            <a:r>
              <a:t>Los </a:t>
            </a:r>
            <a:r>
              <a:rPr sz="6240">
                <a:solidFill>
                  <a:srgbClr val="D47116"/>
                </a:solidFill>
                <a:effectLst>
                  <a:outerShdw blurRad="10160" dist="40640" dir="18900000" rotWithShape="0">
                    <a:srgbClr val="FFFFFF"/>
                  </a:outerShdw>
                </a:effectLst>
                <a:latin typeface="Avenir Heavy"/>
                <a:ea typeface="Avenir Heavy"/>
                <a:cs typeface="Avenir Heavy"/>
                <a:sym typeface="Avenir Heavy"/>
              </a:rPr>
              <a:t>mil años</a:t>
            </a:r>
            <a:r>
              <a:t> en el cielo proporcionarán el “marco ideal necesitado por el pueblo de Dios de culturas y de eras vastamente diferentes </a:t>
            </a:r>
            <a:r>
              <a:rPr sz="6080">
                <a:solidFill>
                  <a:srgbClr val="FDA600"/>
                </a:solidFill>
                <a:effectLst>
                  <a:outerShdw blurRad="10160" dist="30480" dir="18900000" rotWithShape="0">
                    <a:srgbClr val="FFFFFF"/>
                  </a:outerShdw>
                </a:effectLst>
                <a:latin typeface="Avenir Heavy"/>
                <a:ea typeface="Avenir Heavy"/>
                <a:cs typeface="Avenir Heavy"/>
                <a:sym typeface="Avenir Heavy"/>
              </a:rPr>
              <a:t>para llegar a familiarizarse unos con otros</a:t>
            </a:r>
            <a:r>
              <a:t>” y también con “los seres celestiales”. </a:t>
            </a:r>
          </a:p>
          <a:p>
            <a:pPr marL="283997" indent="-283997" algn="ctr" defTabSz="438150">
              <a:spcBef>
                <a:spcPts val="2400"/>
              </a:spcBef>
              <a:buClr>
                <a:srgbClr val="646464"/>
              </a:buClr>
              <a:buSzPct val="90000"/>
              <a:buChar char="•"/>
              <a:defRPr sz="3040">
                <a:solidFill>
                  <a:srgbClr val="5EA319"/>
                </a:solidFill>
                <a:effectLst>
                  <a:outerShdw blurRad="10160" dist="20320" dir="18900000" rotWithShape="0">
                    <a:srgbClr val="FFFFFF"/>
                  </a:outerShdw>
                </a:effectLst>
                <a:latin typeface="Avenir Light"/>
                <a:ea typeface="Avenir Light"/>
                <a:cs typeface="Avenir Light"/>
                <a:sym typeface="Avenir Light"/>
              </a:defRPr>
            </a:pPr>
            <a:r>
              <a:t>(Creencias de los Adventistas, </a:t>
            </a:r>
            <a:r>
              <a:rPr>
                <a:latin typeface="Times New Roman"/>
                <a:ea typeface="Times New Roman"/>
                <a:cs typeface="Times New Roman"/>
                <a:sym typeface="Times New Roman"/>
              </a:rPr>
              <a:t>121.</a:t>
            </a:r>
          </a:p>
        </p:txBody>
      </p:sp>
      <p:sp>
        <p:nvSpPr>
          <p:cNvPr id="243" name="Número de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7" name="Sucesos…"/>
          <p:cNvSpPr txBox="1"/>
          <p:nvPr/>
        </p:nvSpPr>
        <p:spPr>
          <a:xfrm>
            <a:off x="8822943" y="196849"/>
            <a:ext cx="7013576" cy="8750301"/>
          </a:xfrm>
          <a:prstGeom prst="rect">
            <a:avLst/>
          </a:prstGeom>
          <a:solidFill>
            <a:srgbClr val="000000"/>
          </a:solidFill>
          <a:ln w="63500">
            <a:solidFill>
              <a:srgbClr val="BD5900"/>
            </a:solidFill>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lvl="1" algn="ctr">
              <a:defRPr sz="6800">
                <a:solidFill>
                  <a:srgbClr val="FFFFFF"/>
                </a:solidFill>
                <a:latin typeface="Century Gothic"/>
                <a:ea typeface="Century Gothic"/>
                <a:cs typeface="Century Gothic"/>
                <a:sym typeface="Century Gothic"/>
              </a:defRPr>
            </a:pPr>
            <a:r>
              <a:t>Sucesos</a:t>
            </a:r>
          </a:p>
          <a:p>
            <a:pPr lvl="1" algn="ctr">
              <a:defRPr sz="6800">
                <a:solidFill>
                  <a:srgbClr val="FFFFFF"/>
                </a:solidFill>
                <a:latin typeface="Century Gothic"/>
                <a:ea typeface="Century Gothic"/>
                <a:cs typeface="Century Gothic"/>
                <a:sym typeface="Century Gothic"/>
              </a:defRPr>
            </a:pPr>
            <a:r>
              <a:rPr i="1"/>
              <a:t>durante</a:t>
            </a:r>
            <a:r>
              <a:t> el </a:t>
            </a:r>
            <a:r>
              <a:rPr sz="7700"/>
              <a:t>Milenio</a:t>
            </a:r>
          </a:p>
          <a:p>
            <a:pPr lvl="1" algn="ctr">
              <a:defRPr sz="7200" b="1">
                <a:solidFill>
                  <a:srgbClr val="FFFFFF"/>
                </a:solidFill>
                <a:latin typeface="Century Gothic"/>
                <a:ea typeface="Century Gothic"/>
                <a:cs typeface="Century Gothic"/>
                <a:sym typeface="Century Gothic"/>
              </a:defRPr>
            </a:pPr>
            <a:r>
              <a:rPr sz="7700"/>
              <a:t>1. </a:t>
            </a:r>
            <a:r>
              <a:rPr sz="7400"/>
              <a:t>JUICIO VERIFICADOR</a:t>
            </a:r>
            <a:r>
              <a:rPr sz="4900"/>
              <a:t>: </a:t>
            </a:r>
            <a:r>
              <a:rPr sz="4900" b="0"/>
              <a:t>LOS REGISTROS CELESTIALES REVELAN LA JUSTICIA DE DIOS</a:t>
            </a:r>
          </a:p>
        </p:txBody>
      </p:sp>
      <p:pic>
        <p:nvPicPr>
          <p:cNvPr id="248" name="multitude-e1430931974659.jpg.jpeg" descr="multitude-e1430931974659.jpg.jpeg"/>
          <p:cNvPicPr>
            <a:picLocks noChangeAspect="1"/>
          </p:cNvPicPr>
          <p:nvPr/>
        </p:nvPicPr>
        <p:blipFill>
          <a:blip r:embed="rId3"/>
          <a:stretch>
            <a:fillRect/>
          </a:stretch>
        </p:blipFill>
        <p:spPr>
          <a:xfrm>
            <a:off x="127950" y="0"/>
            <a:ext cx="7077076" cy="914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52" name="“Vi a un ángel que descendía del cielo, con la llave del abismo, y una gran cadena en la mano. Y prendió al dragón, la serpiente antigua, que es el diablo y Satanás, y lo ató por mil años”."/>
          <p:cNvSpPr txBox="1"/>
          <p:nvPr/>
        </p:nvSpPr>
        <p:spPr>
          <a:xfrm>
            <a:off x="1066800" y="3389630"/>
            <a:ext cx="14909800" cy="3914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b="1">
                <a:solidFill>
                  <a:srgbClr val="FFFFFF"/>
                </a:solidFill>
                <a:latin typeface="Century Gothic"/>
                <a:ea typeface="Century Gothic"/>
                <a:cs typeface="Century Gothic"/>
                <a:sym typeface="Century Gothic"/>
              </a:defRPr>
            </a:lvl1pPr>
          </a:lstStyle>
          <a:p>
            <a:r>
              <a:t>“Vi a un ángel que descendía del cielo, con la llave del abismo, y una gran cadena en la mano. Y prendió al dragón, la serpiente antigua, que es el diablo y Satanás, y lo ató por mil años”.</a:t>
            </a:r>
          </a:p>
        </p:txBody>
      </p:sp>
      <p:sp>
        <p:nvSpPr>
          <p:cNvPr id="153" name="Apocalipsis 20:1, 2"/>
          <p:cNvSpPr txBox="1"/>
          <p:nvPr/>
        </p:nvSpPr>
        <p:spPr>
          <a:xfrm>
            <a:off x="6210300" y="851272"/>
            <a:ext cx="9893300" cy="109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7200" b="1">
                <a:solidFill>
                  <a:srgbClr val="FFFFFF"/>
                </a:solidFill>
                <a:latin typeface="Times New Roman"/>
                <a:ea typeface="Times New Roman"/>
                <a:cs typeface="Times New Roman"/>
                <a:sym typeface="Times New Roman"/>
              </a:defRPr>
            </a:lvl1pPr>
          </a:lstStyle>
          <a:p>
            <a:r>
              <a:t>Apocalipsis 20:1, 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53" name="“4 Y vi tronos, y se sentaron sobre ellos los que recibieron facultad de juzgar…"/>
          <p:cNvSpPr txBox="1"/>
          <p:nvPr/>
        </p:nvSpPr>
        <p:spPr>
          <a:xfrm>
            <a:off x="2058008" y="3274060"/>
            <a:ext cx="12139984" cy="259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FFFFFF"/>
                </a:solidFill>
                <a:latin typeface="Century Gothic"/>
                <a:ea typeface="Century Gothic"/>
                <a:cs typeface="Century Gothic"/>
                <a:sym typeface="Century Gothic"/>
              </a:defRPr>
            </a:pPr>
            <a:r>
              <a:t>“</a:t>
            </a:r>
            <a:r>
              <a:rPr sz="1600" b="1"/>
              <a:t>4 </a:t>
            </a:r>
            <a:r>
              <a:t>Y vi tronos, y se sentaron sobre ellos los que recibieron facultad de juzgar…</a:t>
            </a:r>
          </a:p>
        </p:txBody>
      </p:sp>
      <p:sp>
        <p:nvSpPr>
          <p:cNvPr id="254" name="Apocalipsis 20:4"/>
          <p:cNvSpPr txBox="1"/>
          <p:nvPr/>
        </p:nvSpPr>
        <p:spPr>
          <a:xfrm>
            <a:off x="2984108" y="6437488"/>
            <a:ext cx="9893301" cy="895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5800">
                <a:solidFill>
                  <a:srgbClr val="FFFFFF"/>
                </a:solidFill>
                <a:latin typeface="Times New Roman"/>
                <a:ea typeface="Times New Roman"/>
                <a:cs typeface="Times New Roman"/>
                <a:sym typeface="Times New Roman"/>
              </a:defRPr>
            </a:lvl1pPr>
          </a:lstStyle>
          <a:p>
            <a:r>
              <a:t>Apocalipsis 20:4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59" name="“¿O no sabéis que los santos han de juzgar al mundo?… ¿O no sabéis que hemos de juzgar a los ángeles?"/>
          <p:cNvSpPr txBox="1"/>
          <p:nvPr/>
        </p:nvSpPr>
        <p:spPr>
          <a:xfrm>
            <a:off x="1463668" y="2396672"/>
            <a:ext cx="13328664" cy="4350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800">
                <a:solidFill>
                  <a:srgbClr val="FFFFFF"/>
                </a:solidFill>
                <a:latin typeface="+mn-lt"/>
                <a:ea typeface="+mn-ea"/>
                <a:cs typeface="+mn-cs"/>
                <a:sym typeface="Helvetica Neue"/>
              </a:defRPr>
            </a:lvl1pPr>
          </a:lstStyle>
          <a:p>
            <a:r>
              <a:t>“¿O no sabéis que los santos han de juzgar al mundo?… ¿O no sabéis que hemos de juzgar a los ángeles?</a:t>
            </a:r>
          </a:p>
        </p:txBody>
      </p:sp>
      <p:sp>
        <p:nvSpPr>
          <p:cNvPr id="260" name="1 Corintios 6:2, 3"/>
          <p:cNvSpPr txBox="1"/>
          <p:nvPr/>
        </p:nvSpPr>
        <p:spPr>
          <a:xfrm>
            <a:off x="5059822" y="8104417"/>
            <a:ext cx="6136356" cy="785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5100">
                <a:solidFill>
                  <a:srgbClr val="FFFFFF"/>
                </a:solidFill>
                <a:latin typeface="Times New Roman"/>
                <a:ea typeface="Times New Roman"/>
                <a:cs typeface="Times New Roman"/>
                <a:sym typeface="Times New Roman"/>
              </a:defRPr>
            </a:lvl1pPr>
          </a:lstStyle>
          <a:p>
            <a:r>
              <a:t>1 Corintios 6:2, 3</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65" name="“Así que, no juzguéis nada antes de tiempo, hasta que venga el Señor, el cual aclarará también lo oculto de las tinieblas, y manifestará las intenciones de los corazones; y entonces cada uno recibirá su alabanza de Dios”"/>
          <p:cNvSpPr txBox="1"/>
          <p:nvPr/>
        </p:nvSpPr>
        <p:spPr>
          <a:xfrm>
            <a:off x="1297919" y="3609443"/>
            <a:ext cx="13660161" cy="472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FFFFFF"/>
                </a:solidFill>
                <a:latin typeface="Century Gothic"/>
                <a:ea typeface="Century Gothic"/>
                <a:cs typeface="Century Gothic"/>
                <a:sym typeface="Century Gothic"/>
              </a:defRPr>
            </a:lvl1pPr>
          </a:lstStyle>
          <a:p>
            <a:r>
              <a:t>“Así que, no juzguéis nada antes de tiempo, hasta que venga el Señor, el cual aclarará también lo oculto de las tinieblas, y manifestará las intenciones de los corazones; y entonces cada uno recibirá su alabanza de Dios”</a:t>
            </a:r>
          </a:p>
        </p:txBody>
      </p:sp>
      <p:sp>
        <p:nvSpPr>
          <p:cNvPr id="266" name="1 Corintios 4:5"/>
          <p:cNvSpPr txBox="1"/>
          <p:nvPr/>
        </p:nvSpPr>
        <p:spPr>
          <a:xfrm>
            <a:off x="4878000" y="2090851"/>
            <a:ext cx="6500000" cy="1017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6700">
                <a:solidFill>
                  <a:srgbClr val="FFFFFF"/>
                </a:solidFill>
                <a:latin typeface="Times New Roman"/>
                <a:ea typeface="Times New Roman"/>
                <a:cs typeface="Times New Roman"/>
                <a:sym typeface="Times New Roman"/>
              </a:defRPr>
            </a:lvl1pPr>
          </a:lstStyle>
          <a:p>
            <a:r>
              <a:t>1 Corintios 4:5</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jpeg" descr="image.jpeg"/>
          <p:cNvPicPr>
            <a:picLocks noChangeAspect="1"/>
          </p:cNvPicPr>
          <p:nvPr/>
        </p:nvPicPr>
        <p:blipFill>
          <a:blip r:embed="rId2"/>
          <a:stretch>
            <a:fillRect/>
          </a:stretch>
        </p:blipFill>
        <p:spPr>
          <a:xfrm>
            <a:off x="0" y="0"/>
            <a:ext cx="16256000" cy="9144000"/>
          </a:xfrm>
          <a:prstGeom prst="rect">
            <a:avLst/>
          </a:prstGeom>
          <a:ln w="12700">
            <a:miter lim="400000"/>
          </a:ln>
        </p:spPr>
      </p:pic>
      <p:sp>
        <p:nvSpPr>
          <p:cNvPr id="271" name="“…Ciertamente, Señor Dios Todopoderoso, tus juicios son verdaderos y justos.”"/>
          <p:cNvSpPr txBox="1"/>
          <p:nvPr/>
        </p:nvSpPr>
        <p:spPr>
          <a:xfrm>
            <a:off x="1585516" y="3575366"/>
            <a:ext cx="13084967" cy="2570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700">
                <a:solidFill>
                  <a:srgbClr val="FFFFFF"/>
                </a:solidFill>
                <a:latin typeface="+mn-lt"/>
                <a:ea typeface="+mn-ea"/>
                <a:cs typeface="+mn-cs"/>
                <a:sym typeface="Helvetica Neue"/>
              </a:defRPr>
            </a:lvl1pPr>
          </a:lstStyle>
          <a:p>
            <a:r>
              <a:t>“…Ciertamente, Señor Dios Todopoderoso, tus juicios son verdaderos y justos.”</a:t>
            </a:r>
          </a:p>
        </p:txBody>
      </p:sp>
      <p:sp>
        <p:nvSpPr>
          <p:cNvPr id="272" name="Apocalipsis 16:7"/>
          <p:cNvSpPr txBox="1"/>
          <p:nvPr/>
        </p:nvSpPr>
        <p:spPr>
          <a:xfrm>
            <a:off x="5773491" y="6459018"/>
            <a:ext cx="4709018" cy="785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5000">
                <a:solidFill>
                  <a:srgbClr val="FFFFFF"/>
                </a:solidFill>
                <a:latin typeface="Times New Roman"/>
                <a:ea typeface="Times New Roman"/>
                <a:cs typeface="Times New Roman"/>
                <a:sym typeface="Times New Roman"/>
              </a:defRPr>
            </a:lvl1pPr>
          </a:lstStyle>
          <a:p>
            <a:r>
              <a:t>Apocalipsis 16:7</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4" name="2. SATANÁS ENCADENADO"/>
          <p:cNvSpPr txBox="1"/>
          <p:nvPr/>
        </p:nvSpPr>
        <p:spPr>
          <a:xfrm>
            <a:off x="5311659" y="6702211"/>
            <a:ext cx="10911492" cy="2298701"/>
          </a:xfrm>
          <a:prstGeom prst="rect">
            <a:avLst/>
          </a:prstGeom>
          <a:solidFill>
            <a:srgbClr val="000000"/>
          </a:solidFill>
          <a:ln w="63500">
            <a:solidFill>
              <a:srgbClr val="BD5900"/>
            </a:solidFill>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lvl="1" algn="ctr">
              <a:defRPr sz="7200" b="1">
                <a:solidFill>
                  <a:srgbClr val="FFFFFF"/>
                </a:solidFill>
                <a:latin typeface="Century Gothic"/>
                <a:ea typeface="Century Gothic"/>
                <a:cs typeface="Century Gothic"/>
                <a:sym typeface="Century Gothic"/>
              </a:defRPr>
            </a:pPr>
            <a:r>
              <a:t>2. SATANÁS ENCADENADO</a:t>
            </a:r>
          </a:p>
        </p:txBody>
      </p:sp>
      <p:pic>
        <p:nvPicPr>
          <p:cNvPr id="275" name="3f03b9a5669ed3adede9a8c11490bfce.jpg" descr="3f03b9a5669ed3adede9a8c11490bfce.jpg"/>
          <p:cNvPicPr>
            <a:picLocks noChangeAspect="1"/>
          </p:cNvPicPr>
          <p:nvPr/>
        </p:nvPicPr>
        <p:blipFill>
          <a:blip r:embed="rId3"/>
          <a:srcRect t="2401"/>
          <a:stretch>
            <a:fillRect/>
          </a:stretch>
        </p:blipFill>
        <p:spPr>
          <a:xfrm>
            <a:off x="20735" y="48"/>
            <a:ext cx="5185773" cy="9143952"/>
          </a:xfrm>
          <a:prstGeom prst="rect">
            <a:avLst/>
          </a:prstGeom>
          <a:ln w="12700">
            <a:miter lim="400000"/>
          </a:ln>
        </p:spPr>
      </p:pic>
      <p:pic>
        <p:nvPicPr>
          <p:cNvPr id="276" name="31f83db46461ae3c65cb63144b6da553.jpg" descr="31f83db46461ae3c65cb63144b6da553.jpg"/>
          <p:cNvPicPr>
            <a:picLocks noChangeAspect="1"/>
          </p:cNvPicPr>
          <p:nvPr/>
        </p:nvPicPr>
        <p:blipFill>
          <a:blip r:embed="rId4"/>
          <a:srcRect l="2208" t="26463" r="11896" b="29549"/>
          <a:stretch>
            <a:fillRect/>
          </a:stretch>
        </p:blipFill>
        <p:spPr>
          <a:xfrm>
            <a:off x="6022764" y="91805"/>
            <a:ext cx="9489174" cy="647930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81" name="“Vi a un ángel que descendía del cielo, con la llave del abismo, y una gran cadena en la mano.Y prendió al dragón, la serpiente antigua, que es el diablo y Satanás, y lo ató por mil años;”"/>
          <p:cNvSpPr txBox="1"/>
          <p:nvPr/>
        </p:nvSpPr>
        <p:spPr>
          <a:xfrm>
            <a:off x="517767" y="899289"/>
            <a:ext cx="6047104" cy="6240781"/>
          </a:xfrm>
          <a:prstGeom prst="rect">
            <a:avLst/>
          </a:prstGeom>
          <a:ln w="12700">
            <a:miter lim="400000"/>
          </a:ln>
          <a:effectLst>
            <a:outerShdw dir="18211264" rotWithShape="0">
              <a:srgbClr val="DDDDDD"/>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b="1">
                <a:effectLst>
                  <a:outerShdw dir="18900000" rotWithShape="0">
                    <a:srgbClr val="FFFFFF"/>
                  </a:outerShdw>
                </a:effectLst>
                <a:latin typeface="Century Gothic"/>
                <a:ea typeface="Century Gothic"/>
                <a:cs typeface="Century Gothic"/>
                <a:sym typeface="Century Gothic"/>
              </a:defRPr>
            </a:lvl1pPr>
          </a:lstStyle>
          <a:p>
            <a:r>
              <a:t>“Vi a un ángel que descendía del cielo, con la llave del abismo, y una gran cadena en la mano.Y prendió al dragón, la serpiente antigua, que es el diablo y Satanás, y lo ató por mil años;”</a:t>
            </a:r>
          </a:p>
        </p:txBody>
      </p:sp>
      <p:sp>
        <p:nvSpPr>
          <p:cNvPr id="282" name="Apocalipsis 20:1, 2"/>
          <p:cNvSpPr txBox="1"/>
          <p:nvPr/>
        </p:nvSpPr>
        <p:spPr>
          <a:xfrm>
            <a:off x="770316" y="8101434"/>
            <a:ext cx="5128664" cy="675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300">
                <a:solidFill>
                  <a:srgbClr val="FFFFFF"/>
                </a:solidFill>
                <a:latin typeface="Times New Roman"/>
                <a:ea typeface="Times New Roman"/>
                <a:cs typeface="Times New Roman"/>
                <a:sym typeface="Times New Roman"/>
              </a:defRPr>
            </a:lvl1pPr>
          </a:lstStyle>
          <a:p>
            <a:r>
              <a:t>Apocalipsis 20:1, 2</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87" name="“Pero los otros muertos no volvieron a vivir hasta que se cumplieron mil años…”."/>
          <p:cNvSpPr txBox="1"/>
          <p:nvPr/>
        </p:nvSpPr>
        <p:spPr>
          <a:xfrm>
            <a:off x="6265885" y="1195352"/>
            <a:ext cx="5459861" cy="474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effectLst>
                  <a:outerShdw blurRad="12700" dist="25400" dir="18900000" rotWithShape="0">
                    <a:srgbClr val="FFFFFF"/>
                  </a:outerShdw>
                </a:effectLst>
                <a:latin typeface="Century Gothic"/>
                <a:ea typeface="Century Gothic"/>
                <a:cs typeface="Century Gothic"/>
                <a:sym typeface="Century Gothic"/>
              </a:defRPr>
            </a:lvl1pPr>
          </a:lstStyle>
          <a:p>
            <a:r>
              <a:t>“Pero los otros muertos no volvieron a vivir hasta que se cumplieron mil años…”.</a:t>
            </a:r>
          </a:p>
        </p:txBody>
      </p:sp>
      <p:sp>
        <p:nvSpPr>
          <p:cNvPr id="288" name="Apocalipsis 20:5"/>
          <p:cNvSpPr txBox="1"/>
          <p:nvPr/>
        </p:nvSpPr>
        <p:spPr>
          <a:xfrm>
            <a:off x="6918357" y="8234474"/>
            <a:ext cx="4154918" cy="673101"/>
          </a:xfrm>
          <a:prstGeom prst="rect">
            <a:avLst/>
          </a:prstGeom>
          <a:solidFill>
            <a:schemeClr val="accent2"/>
          </a:solidFill>
          <a:ln w="25400">
            <a:solidFill>
              <a:srgbClr val="25257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3900">
                <a:solidFill>
                  <a:srgbClr val="FFFFFF"/>
                </a:solidFill>
              </a:defRPr>
            </a:lvl1pPr>
          </a:lstStyle>
          <a:p>
            <a:r>
              <a:t>Apocalipsis 20:5</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93" name="“Y yacerán los muertos de Jehová en aquel día desde un extremo de la tierra hasta el otro; no se endecharán ni se recogerán ni serán enterrados…”."/>
          <p:cNvSpPr txBox="1"/>
          <p:nvPr/>
        </p:nvSpPr>
        <p:spPr>
          <a:xfrm>
            <a:off x="1722894" y="1325544"/>
            <a:ext cx="12810212" cy="4323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100">
                <a:effectLst>
                  <a:outerShdw blurRad="12700" dist="25400" dir="18900000" rotWithShape="0">
                    <a:srgbClr val="FFFFFF"/>
                  </a:outerShdw>
                </a:effectLst>
                <a:latin typeface="Century Gothic"/>
                <a:ea typeface="Century Gothic"/>
                <a:cs typeface="Century Gothic"/>
                <a:sym typeface="Century Gothic"/>
              </a:defRPr>
            </a:lvl1pPr>
          </a:lstStyle>
          <a:p>
            <a:r>
              <a:t>“Y yacerán los muertos de Jehová en aquel día desde un extremo de la tierra hasta el otro; no se endecharán ni se recogerán ni serán enterrados…”.</a:t>
            </a:r>
          </a:p>
        </p:txBody>
      </p:sp>
      <p:sp>
        <p:nvSpPr>
          <p:cNvPr id="294" name="Jeremías 25:33"/>
          <p:cNvSpPr txBox="1"/>
          <p:nvPr/>
        </p:nvSpPr>
        <p:spPr>
          <a:xfrm>
            <a:off x="6596469" y="8088693"/>
            <a:ext cx="3540519" cy="609601"/>
          </a:xfrm>
          <a:prstGeom prst="rect">
            <a:avLst/>
          </a:prstGeom>
          <a:solidFill>
            <a:srgbClr val="000000"/>
          </a:solidFill>
          <a:ln w="25400">
            <a:solidFill>
              <a:srgbClr val="25257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3500">
                <a:solidFill>
                  <a:srgbClr val="FFFFFF"/>
                </a:solidFill>
              </a:defRPr>
            </a:lvl1pPr>
          </a:lstStyle>
          <a:p>
            <a:r>
              <a:t>Jeremías 25:33</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99" name="“…se escondieron en las cuevas y entre las peñas de los montes; y decían a los montes y a las peñas: Caed sobre nosotros, y escondednos del rostro de aquel que está sentado sobre el trono, y de la ira del Cordero; porque el gran día de su ira ha llegado;"/>
          <p:cNvSpPr txBox="1"/>
          <p:nvPr/>
        </p:nvSpPr>
        <p:spPr>
          <a:xfrm>
            <a:off x="1569831" y="2188387"/>
            <a:ext cx="13116337" cy="4767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solidFill>
                  <a:srgbClr val="FFFFFF"/>
                </a:solidFill>
                <a:latin typeface="Century Gothic"/>
                <a:ea typeface="Century Gothic"/>
                <a:cs typeface="Century Gothic"/>
                <a:sym typeface="Century Gothic"/>
              </a:defRPr>
            </a:pPr>
            <a:r>
              <a:t>“…se escondieron en las cuevas y entre las peñas de los montes; y decían a los montes y a las peñas: Caed sobre nosotros, y escondednos del rostro de aquel que está sentado sobre el trono, y de la ira del Cordero; porque el gran día de su ira ha llegado; ¿y quién podrá sostenerse en pie?”</a:t>
            </a:r>
          </a:p>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solidFill>
                  <a:srgbClr val="FFFFFF"/>
                </a:solidFill>
                <a:latin typeface="Century Gothic"/>
                <a:ea typeface="Century Gothic"/>
                <a:cs typeface="Century Gothic"/>
                <a:sym typeface="Century Gothic"/>
              </a:defRPr>
            </a:pPr>
            <a:endParaRPr/>
          </a:p>
          <a:p>
            <a:pPr algn="ctr">
              <a:defRPr sz="100">
                <a:latin typeface="+mn-lt"/>
                <a:ea typeface="+mn-ea"/>
                <a:cs typeface="+mn-cs"/>
                <a:sym typeface="Helvetica Neue"/>
              </a:defRPr>
            </a:pPr>
            <a:r>
              <a:t>17 porque el gran día de su ira ha llegado; ¿y quién podrá sostenerse en pi”</a:t>
            </a:r>
          </a:p>
        </p:txBody>
      </p:sp>
      <p:sp>
        <p:nvSpPr>
          <p:cNvPr id="300" name="Apocalipsis 6:15-17"/>
          <p:cNvSpPr txBox="1"/>
          <p:nvPr/>
        </p:nvSpPr>
        <p:spPr>
          <a:xfrm>
            <a:off x="4562240" y="6748841"/>
            <a:ext cx="7361635" cy="920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5900">
                <a:solidFill>
                  <a:srgbClr val="FFFFFF"/>
                </a:solidFill>
                <a:latin typeface="Times New Roman"/>
                <a:ea typeface="Times New Roman"/>
                <a:cs typeface="Times New Roman"/>
                <a:sym typeface="Times New Roman"/>
              </a:defRPr>
            </a:lvl1pPr>
          </a:lstStyle>
          <a:p>
            <a:r>
              <a:t>Apocalipsis 6:15-17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4" name="image.jpeg" descr="image.jpeg"/>
          <p:cNvPicPr>
            <a:picLocks noChangeAspect="1"/>
          </p:cNvPicPr>
          <p:nvPr/>
        </p:nvPicPr>
        <p:blipFill>
          <a:blip r:embed="rId3"/>
          <a:srcRect l="36572" t="27071" b="9383"/>
          <a:stretch>
            <a:fillRect/>
          </a:stretch>
        </p:blipFill>
        <p:spPr>
          <a:xfrm>
            <a:off x="14330" y="11526"/>
            <a:ext cx="16185159" cy="9120955"/>
          </a:xfrm>
          <a:prstGeom prst="rect">
            <a:avLst/>
          </a:prstGeom>
          <a:ln w="12700">
            <a:miter lim="400000"/>
          </a:ln>
        </p:spPr>
      </p:pic>
      <p:sp>
        <p:nvSpPr>
          <p:cNvPr id="305" name="“Miré a la tierra, y he aquí que estaba asolada y vacía; y a los cielos, y no había en ellos luz.Miré a los montes, y he aquí que temblaban, y todos los collados fueron destruidos.  Miré, y no había hombre, y todas las aves del cielo se habían ido.  Miré"/>
          <p:cNvSpPr txBox="1"/>
          <p:nvPr/>
        </p:nvSpPr>
        <p:spPr>
          <a:xfrm>
            <a:off x="8922495" y="3459873"/>
            <a:ext cx="7209979" cy="4157657"/>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defRPr sz="2700">
                <a:ln w="12700" cap="flat">
                  <a:solidFill>
                    <a:srgbClr val="FFFFFF"/>
                  </a:solidFill>
                  <a:prstDash val="solid"/>
                  <a:miter lim="400000"/>
                </a:ln>
                <a:solidFill>
                  <a:srgbClr val="FFFFFF"/>
                </a:solidFill>
                <a:latin typeface="Geneva"/>
                <a:ea typeface="Geneva"/>
                <a:cs typeface="Geneva"/>
                <a:sym typeface="Geneva"/>
              </a:defRPr>
            </a:lvl1pPr>
          </a:lstStyle>
          <a:p>
            <a:r>
              <a:t>“Miré a la tierra, y he aquí que estaba asolada y vacía; y a los cielos, y no había en ellos luz.Miré a los montes, y he aquí que temblaban, y todos los collados fueron destruidos.  Miré, y no había hombre, y todas las aves del cielo se habían ido.  Miré, y he aquí el campo fértil era un desierto, y todas sus ciudades eran asoladas delante de Jehová, delante del ardor de su ira.”</a:t>
            </a:r>
          </a:p>
        </p:txBody>
      </p:sp>
      <p:sp>
        <p:nvSpPr>
          <p:cNvPr id="306" name="Jeremías 4:23-26"/>
          <p:cNvSpPr txBox="1"/>
          <p:nvPr/>
        </p:nvSpPr>
        <p:spPr>
          <a:xfrm>
            <a:off x="11310288" y="7921363"/>
            <a:ext cx="3051966" cy="528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3200">
                <a:solidFill>
                  <a:srgbClr val="FFFFFF"/>
                </a:solidFill>
                <a:latin typeface="Times New Roman"/>
                <a:ea typeface="Times New Roman"/>
                <a:cs typeface="Times New Roman"/>
                <a:sym typeface="Times New Roman"/>
              </a:defRPr>
            </a:lvl1pPr>
          </a:lstStyle>
          <a:p>
            <a:r>
              <a:t>Jeremías 4:23-26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58" name="El diablo no duerme"/>
          <p:cNvSpPr txBox="1"/>
          <p:nvPr/>
        </p:nvSpPr>
        <p:spPr>
          <a:xfrm>
            <a:off x="1409700" y="449579"/>
            <a:ext cx="6985000" cy="212344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90000"/>
              </a:lnSpc>
              <a:defRPr sz="7200" b="1">
                <a:solidFill>
                  <a:srgbClr val="FFFFFF"/>
                </a:solidFill>
                <a:latin typeface="Century Gothic"/>
                <a:ea typeface="Century Gothic"/>
                <a:cs typeface="Century Gothic"/>
                <a:sym typeface="Century Gothic"/>
              </a:defRPr>
            </a:lvl1pPr>
          </a:lstStyle>
          <a:p>
            <a:r>
              <a:t>El diablo no duerme</a:t>
            </a:r>
          </a:p>
        </p:txBody>
      </p:sp>
      <p:sp>
        <p:nvSpPr>
          <p:cNvPr id="159" name="Apocalipsis 12:7-9"/>
          <p:cNvSpPr txBox="1"/>
          <p:nvPr/>
        </p:nvSpPr>
        <p:spPr>
          <a:xfrm>
            <a:off x="5881563" y="8262676"/>
            <a:ext cx="5419578" cy="700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400" b="1">
                <a:solidFill>
                  <a:srgbClr val="FFFFFF"/>
                </a:solidFill>
                <a:latin typeface="Times New Roman"/>
                <a:ea typeface="Times New Roman"/>
                <a:cs typeface="Times New Roman"/>
                <a:sym typeface="Times New Roman"/>
              </a:defRPr>
            </a:lvl1pPr>
          </a:lstStyle>
          <a:p>
            <a:r>
              <a:t>Apocalipsis 12:7-9</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jpeg" descr="image.jpeg"/>
          <p:cNvPicPr>
            <a:picLocks noChangeAspect="1"/>
          </p:cNvPicPr>
          <p:nvPr/>
        </p:nvPicPr>
        <p:blipFill>
          <a:blip r:embed="rId3"/>
          <a:stretch>
            <a:fillRect/>
          </a:stretch>
        </p:blipFill>
        <p:spPr>
          <a:xfrm>
            <a:off x="-1" y="-1"/>
            <a:ext cx="16256001" cy="9144001"/>
          </a:xfrm>
          <a:prstGeom prst="rect">
            <a:avLst/>
          </a:prstGeom>
          <a:ln w="12700">
            <a:miter lim="400000"/>
          </a:ln>
        </p:spPr>
      </p:pic>
      <p:sp>
        <p:nvSpPr>
          <p:cNvPr id="311" name="Encadenado, sin poder hacer NADA"/>
          <p:cNvSpPr txBox="1"/>
          <p:nvPr/>
        </p:nvSpPr>
        <p:spPr>
          <a:xfrm>
            <a:off x="616611" y="7673746"/>
            <a:ext cx="15022778" cy="96520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6200">
                <a:solidFill>
                  <a:srgbClr val="FFFFFF"/>
                </a:solidFill>
                <a:latin typeface="Impact"/>
                <a:ea typeface="Impact"/>
                <a:cs typeface="Impact"/>
                <a:sym typeface="Impact"/>
              </a:defRPr>
            </a:lvl1pPr>
          </a:lstStyle>
          <a:p>
            <a:r>
              <a:t>Encadenado, sin poder hacer NADA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5" name="90.jpeg" descr="90.jpeg"/>
          <p:cNvPicPr>
            <a:picLocks noChangeAspect="1"/>
          </p:cNvPicPr>
          <p:nvPr/>
        </p:nvPicPr>
        <p:blipFill>
          <a:blip r:embed="rId3"/>
          <a:srcRect l="21860" r="23244"/>
          <a:stretch>
            <a:fillRect/>
          </a:stretch>
        </p:blipFill>
        <p:spPr>
          <a:xfrm>
            <a:off x="48656" y="45442"/>
            <a:ext cx="8835185" cy="9053278"/>
          </a:xfrm>
          <a:prstGeom prst="rect">
            <a:avLst/>
          </a:prstGeom>
          <a:ln w="12700">
            <a:miter lim="400000"/>
          </a:ln>
        </p:spPr>
      </p:pic>
      <p:sp>
        <p:nvSpPr>
          <p:cNvPr id="316" name="Suceso post Milenio…"/>
          <p:cNvSpPr txBox="1"/>
          <p:nvPr/>
        </p:nvSpPr>
        <p:spPr>
          <a:xfrm>
            <a:off x="8939170" y="158749"/>
            <a:ext cx="7209648" cy="8826501"/>
          </a:xfrm>
          <a:prstGeom prst="rect">
            <a:avLst/>
          </a:prstGeom>
          <a:solidFill>
            <a:srgbClr val="000000"/>
          </a:solidFill>
          <a:ln w="63500">
            <a:solidFill>
              <a:srgbClr val="BD5900"/>
            </a:solidFill>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lvl="1" algn="ctr">
              <a:defRPr sz="6300">
                <a:solidFill>
                  <a:srgbClr val="FFFFFF"/>
                </a:solidFill>
                <a:latin typeface="Century Gothic"/>
                <a:ea typeface="Century Gothic"/>
                <a:cs typeface="Century Gothic"/>
                <a:sym typeface="Century Gothic"/>
              </a:defRPr>
            </a:pPr>
            <a:r>
              <a:t>Suceso post Milenio</a:t>
            </a:r>
          </a:p>
          <a:p>
            <a:pPr lvl="1" algn="ctr">
              <a:defRPr sz="9200" b="1">
                <a:solidFill>
                  <a:srgbClr val="FFFFFF"/>
                </a:solidFill>
                <a:latin typeface="Century Gothic"/>
                <a:ea typeface="Century Gothic"/>
                <a:cs typeface="Century Gothic"/>
                <a:sym typeface="Century Gothic"/>
              </a:defRPr>
            </a:pPr>
            <a:r>
              <a:t>JUICIO EJECUTIVO:</a:t>
            </a:r>
          </a:p>
          <a:p>
            <a:pPr lvl="1" algn="ctr">
              <a:defRPr sz="5100" b="1">
                <a:solidFill>
                  <a:srgbClr val="FFFFFF"/>
                </a:solidFill>
                <a:latin typeface="Century Gothic"/>
                <a:ea typeface="Century Gothic"/>
                <a:cs typeface="Century Gothic"/>
                <a:sym typeface="Century Gothic"/>
              </a:defRPr>
            </a:pPr>
            <a:r>
              <a:rPr b="0"/>
              <a:t>LOS REGISTROS CELESTIALES REVELAN LA JUSTICIA DE DIOS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21" name="“Pero los otros muertos no volvieron a vivir hasta que se cumplieron mil años…”"/>
          <p:cNvSpPr txBox="1"/>
          <p:nvPr/>
        </p:nvSpPr>
        <p:spPr>
          <a:xfrm>
            <a:off x="861012" y="2730104"/>
            <a:ext cx="15125701" cy="3129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b="1">
                <a:solidFill>
                  <a:srgbClr val="FFFFFF"/>
                </a:solidFill>
                <a:latin typeface="Century Gothic"/>
                <a:ea typeface="Century Gothic"/>
                <a:cs typeface="Century Gothic"/>
                <a:sym typeface="Century Gothic"/>
              </a:defRPr>
            </a:lvl1pPr>
          </a:lstStyle>
          <a:p>
            <a:r>
              <a:t>“Pero los otros muertos no volvieron a vivir hasta que se cumplieron mil años…”</a:t>
            </a:r>
          </a:p>
        </p:txBody>
      </p:sp>
      <p:sp>
        <p:nvSpPr>
          <p:cNvPr id="322" name="Apocalipsis 20:5"/>
          <p:cNvSpPr txBox="1"/>
          <p:nvPr/>
        </p:nvSpPr>
        <p:spPr>
          <a:xfrm>
            <a:off x="3477212" y="7376683"/>
            <a:ext cx="9893301" cy="10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7200" b="1">
                <a:solidFill>
                  <a:srgbClr val="FFFFFF"/>
                </a:solidFill>
                <a:latin typeface="Times New Roman"/>
                <a:ea typeface="Times New Roman"/>
                <a:cs typeface="Times New Roman"/>
                <a:sym typeface="Times New Roman"/>
              </a:defRPr>
            </a:lvl1pPr>
          </a:lstStyle>
          <a:p>
            <a:r>
              <a:t>Apocalipsis 20:5</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27" name="“Cuando los mil años se cumplan, Satanás será suelto de su prisión,y saldrá a engañar a las naciones”"/>
          <p:cNvSpPr txBox="1"/>
          <p:nvPr/>
        </p:nvSpPr>
        <p:spPr>
          <a:xfrm>
            <a:off x="2492012" y="1825739"/>
            <a:ext cx="11271977" cy="3853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700">
                <a:solidFill>
                  <a:srgbClr val="FFFFFF"/>
                </a:solidFill>
                <a:effectLst>
                  <a:outerShdw blurRad="12700" dist="38100" dir="18900000" rotWithShape="0">
                    <a:srgbClr val="000000"/>
                  </a:outerShdw>
                </a:effectLst>
                <a:latin typeface="Century Gothic"/>
                <a:ea typeface="Century Gothic"/>
                <a:cs typeface="Century Gothic"/>
                <a:sym typeface="Century Gothic"/>
              </a:defRPr>
            </a:lvl1pPr>
          </a:lstStyle>
          <a:p>
            <a:r>
              <a:t>“Cuando los mil años se cumplan, Satanás será suelto de su prisión,y saldrá a engañar a las naciones”</a:t>
            </a:r>
          </a:p>
        </p:txBody>
      </p:sp>
      <p:sp>
        <p:nvSpPr>
          <p:cNvPr id="328" name="Apocalipsis 20:7, 8"/>
          <p:cNvSpPr txBox="1"/>
          <p:nvPr/>
        </p:nvSpPr>
        <p:spPr>
          <a:xfrm>
            <a:off x="5505774" y="6689019"/>
            <a:ext cx="5508803" cy="724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600">
                <a:solidFill>
                  <a:srgbClr val="FFFFFF"/>
                </a:solidFill>
                <a:latin typeface="Times New Roman"/>
                <a:ea typeface="Times New Roman"/>
                <a:cs typeface="Times New Roman"/>
                <a:sym typeface="Times New Roman"/>
              </a:defRPr>
            </a:lvl1pPr>
          </a:lstStyle>
          <a:p>
            <a:r>
              <a:t>Apocalipsis 20:7, 8</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33" name="“Y yo Juan vi la santa ciudad, la nueva Jerusalén, descender del cielo, de Dios, dispuesta como una esposa ataviada para su marido”."/>
          <p:cNvSpPr txBox="1"/>
          <p:nvPr/>
        </p:nvSpPr>
        <p:spPr>
          <a:xfrm>
            <a:off x="461433" y="2501900"/>
            <a:ext cx="4711465" cy="469900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80000"/>
              </a:lnSpc>
              <a:defRPr sz="4100">
                <a:solidFill>
                  <a:srgbClr val="FFFFFF"/>
                </a:solidFill>
                <a:latin typeface="Century Gothic"/>
                <a:ea typeface="Century Gothic"/>
                <a:cs typeface="Century Gothic"/>
                <a:sym typeface="Century Gothic"/>
              </a:defRPr>
            </a:lvl1pPr>
          </a:lstStyle>
          <a:p>
            <a:r>
              <a:t>“Y yo Juan vi la santa ciudad, la nueva Jerusalén, descender del cielo, de Dios, dispuesta como una esposa ataviada para su marido”.</a:t>
            </a:r>
          </a:p>
        </p:txBody>
      </p:sp>
      <p:sp>
        <p:nvSpPr>
          <p:cNvPr id="334" name="Apocalipsis 21:2"/>
          <p:cNvSpPr txBox="1"/>
          <p:nvPr/>
        </p:nvSpPr>
        <p:spPr>
          <a:xfrm>
            <a:off x="1466225" y="7764658"/>
            <a:ext cx="3012668" cy="455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2700">
                <a:solidFill>
                  <a:srgbClr val="FFFFFF"/>
                </a:solidFill>
                <a:latin typeface="Times New Roman"/>
                <a:ea typeface="Times New Roman"/>
                <a:cs typeface="Times New Roman"/>
                <a:sym typeface="Times New Roman"/>
              </a:defRPr>
            </a:lvl1pPr>
          </a:lstStyle>
          <a:p>
            <a:r>
              <a:t>Apocalipsis 21:2</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39" name="“7 Y subieron sobre la anchura de la tierra, y rodearon el campamento de los santos y la ciudad amada…”"/>
          <p:cNvSpPr txBox="1"/>
          <p:nvPr/>
        </p:nvSpPr>
        <p:spPr>
          <a:xfrm>
            <a:off x="536431" y="974759"/>
            <a:ext cx="7939507" cy="433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effectLst>
                  <a:outerShdw blurRad="12700" dist="25400" dir="18900000" rotWithShape="0">
                    <a:srgbClr val="FFFFFF"/>
                  </a:outerShdw>
                </a:effectLst>
                <a:latin typeface="Century Gothic"/>
                <a:ea typeface="Century Gothic"/>
                <a:cs typeface="Century Gothic"/>
                <a:sym typeface="Century Gothic"/>
              </a:defRPr>
            </a:pPr>
            <a:r>
              <a:t>“</a:t>
            </a:r>
            <a:r>
              <a:rPr sz="100"/>
              <a:t>7 </a:t>
            </a:r>
            <a:r>
              <a:t>Y subieron sobre la anchura de la tierra, y rodearon el campamento de los santos y la ciudad amada…”</a:t>
            </a:r>
          </a:p>
        </p:txBody>
      </p:sp>
      <p:sp>
        <p:nvSpPr>
          <p:cNvPr id="340" name="Apocalipsis 20:9"/>
          <p:cNvSpPr txBox="1"/>
          <p:nvPr/>
        </p:nvSpPr>
        <p:spPr>
          <a:xfrm>
            <a:off x="2327001" y="6156612"/>
            <a:ext cx="5508804" cy="724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600">
                <a:effectLst>
                  <a:outerShdw blurRad="12700" dist="25400" dir="18900000" rotWithShape="0">
                    <a:srgbClr val="FFFFFF"/>
                  </a:outerShdw>
                </a:effectLst>
                <a:latin typeface="Times New Roman"/>
                <a:ea typeface="Times New Roman"/>
                <a:cs typeface="Times New Roman"/>
                <a:sym typeface="Times New Roman"/>
              </a:defRPr>
            </a:lvl1pPr>
          </a:lstStyle>
          <a:p>
            <a:r>
              <a:t>Apocalipsis 20:9</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AF0000"/>
            </a:gs>
          </a:gsLst>
          <a:lin ang="18258542" scaled="0"/>
        </a:gradFill>
        <a:effectLst/>
      </p:bgPr>
    </p:bg>
    <p:spTree>
      <p:nvGrpSpPr>
        <p:cNvPr id="1" name=""/>
        <p:cNvGrpSpPr/>
        <p:nvPr/>
      </p:nvGrpSpPr>
      <p:grpSpPr>
        <a:xfrm>
          <a:off x="0" y="0"/>
          <a:ext cx="0" cy="0"/>
          <a:chOff x="0" y="0"/>
          <a:chExt cx="0" cy="0"/>
        </a:xfrm>
      </p:grpSpPr>
      <p:sp>
        <p:nvSpPr>
          <p:cNvPr id="344" name="“AL FIN de los mil años, Cristo regresa otra vez a la tierra…manda a los muertos impíos que resuciten para recibir su condenación. Se levanta su gran ejército, innumerable como la arena del mar. ¡Qué contraste entre ellos y los que resucitaron en la prim"/>
          <p:cNvSpPr txBox="1"/>
          <p:nvPr/>
        </p:nvSpPr>
        <p:spPr>
          <a:xfrm>
            <a:off x="1129034" y="692947"/>
            <a:ext cx="13997932" cy="672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latin typeface="Arial MT Black"/>
                <a:ea typeface="Arial MT Black"/>
                <a:cs typeface="Arial MT Black"/>
                <a:sym typeface="Arial MT Black"/>
              </a:defRPr>
            </a:lvl1pPr>
          </a:lstStyle>
          <a:p>
            <a:r>
              <a:t>“AL FIN de los mil años, Cristo regresa otra vez a la tierra…manda a los muertos impíos que resuciten para recibir su condenación. Se levanta su gran ejército, innumerable como la arena del mar. ¡Qué contraste entre ellos y los que resucitaron en la primera resurrección! Los justos estaban revestidos de juventud y belleza inmortales. Los impíos llevan las huellas de la enfermedad y de la muerte.”</a:t>
            </a:r>
          </a:p>
        </p:txBody>
      </p:sp>
      <p:sp>
        <p:nvSpPr>
          <p:cNvPr id="345" name="Elena de White, El Conflicto de los Siglos, p.720"/>
          <p:cNvSpPr txBox="1"/>
          <p:nvPr/>
        </p:nvSpPr>
        <p:spPr>
          <a:xfrm>
            <a:off x="4386084" y="7656763"/>
            <a:ext cx="7483832" cy="9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A7A7A7"/>
                </a:solidFill>
                <a:latin typeface="Arial MT Black"/>
                <a:ea typeface="Arial MT Black"/>
                <a:cs typeface="Arial MT Black"/>
                <a:sym typeface="Arial MT Black"/>
              </a:defRPr>
            </a:lvl1pPr>
          </a:lstStyle>
          <a:p>
            <a:r>
              <a:t>Elena de White, El Conflicto de los Siglos, p.720</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AF0000"/>
            </a:gs>
          </a:gsLst>
          <a:lin ang="18258542" scaled="0"/>
        </a:gradFill>
        <a:effectLst/>
      </p:bgPr>
    </p:bg>
    <p:spTree>
      <p:nvGrpSpPr>
        <p:cNvPr id="1" name=""/>
        <p:cNvGrpSpPr/>
        <p:nvPr/>
      </p:nvGrpSpPr>
      <p:grpSpPr>
        <a:xfrm>
          <a:off x="0" y="0"/>
          <a:ext cx="0" cy="0"/>
          <a:chOff x="0" y="0"/>
          <a:chExt cx="0" cy="0"/>
        </a:xfrm>
      </p:grpSpPr>
      <p:sp>
        <p:nvSpPr>
          <p:cNvPr id="347" name="“Había también gigantes fornidos y hombres valientes que nunca habían perdido una batalla.  Allí estaba el soberbio y ambicioso Napoleón, cuya presencia había hecho temblar reinos.  Allí había hombres de destacada estatura y digno porte que murieron en m"/>
          <p:cNvSpPr txBox="1"/>
          <p:nvPr/>
        </p:nvSpPr>
        <p:spPr>
          <a:xfrm>
            <a:off x="1613593" y="2081529"/>
            <a:ext cx="13028815" cy="498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600">
                <a:solidFill>
                  <a:srgbClr val="FFFFFF"/>
                </a:solidFill>
                <a:latin typeface="Arial MT Black"/>
                <a:ea typeface="Arial MT Black"/>
                <a:cs typeface="Arial MT Black"/>
                <a:sym typeface="Arial MT Black"/>
              </a:defRPr>
            </a:lvl1pPr>
          </a:lstStyle>
          <a:p>
            <a:r>
              <a:t>“Había también gigantes fornidos y hombres valientes que nunca habían perdido una batalla.  Allí estaba el soberbio y ambicioso Napoleón, cuya presencia había hecho temblar reinos.  Allí había hombres de destacada estatura y digno porte que murieron en medio de la batalla sedientos de conquistas.”</a:t>
            </a:r>
          </a:p>
        </p:txBody>
      </p:sp>
      <p:sp>
        <p:nvSpPr>
          <p:cNvPr id="348" name="Elena de White, Historia de la Redención, p. 440"/>
          <p:cNvSpPr txBox="1"/>
          <p:nvPr/>
        </p:nvSpPr>
        <p:spPr>
          <a:xfrm>
            <a:off x="5623395" y="7573212"/>
            <a:ext cx="4099561" cy="9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rgbClr val="FFFFFF"/>
                </a:solidFill>
                <a:latin typeface="Arial MT Black"/>
                <a:ea typeface="Arial MT Black"/>
                <a:cs typeface="Arial MT Black"/>
                <a:sym typeface="Arial MT Black"/>
              </a:defRPr>
            </a:pPr>
            <a:r>
              <a:t>Elena de White, Historia de la Redención, p. 440</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AF0000"/>
            </a:gs>
          </a:gsLst>
          <a:lin ang="18258542" scaled="0"/>
        </a:gradFill>
        <a:effectLst/>
      </p:bgPr>
    </p:bg>
    <p:spTree>
      <p:nvGrpSpPr>
        <p:cNvPr id="1" name=""/>
        <p:cNvGrpSpPr/>
        <p:nvPr/>
      </p:nvGrpSpPr>
      <p:grpSpPr>
        <a:xfrm>
          <a:off x="0" y="0"/>
          <a:ext cx="0" cy="0"/>
          <a:chOff x="0" y="0"/>
          <a:chExt cx="0" cy="0"/>
        </a:xfrm>
      </p:grpSpPr>
      <p:sp>
        <p:nvSpPr>
          <p:cNvPr id="350" name="“Allí está Nerón, monstruo de crueldad y de vicios, y puede ver la alegría y el triunfo de aquellos a quienes torturó, y cuya dolorosa angustia le proporcionara deleite satánico. Su madre está allí para ser testigo de los resultados de su propia obra; pa"/>
          <p:cNvSpPr txBox="1"/>
          <p:nvPr/>
        </p:nvSpPr>
        <p:spPr>
          <a:xfrm>
            <a:off x="1613593" y="1113002"/>
            <a:ext cx="13028815" cy="580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200">
                <a:solidFill>
                  <a:srgbClr val="FFFFFF"/>
                </a:solidFill>
                <a:latin typeface="Arial MT Black"/>
                <a:ea typeface="Arial MT Black"/>
                <a:cs typeface="Arial MT Black"/>
                <a:sym typeface="Arial MT Black"/>
              </a:defRPr>
            </a:lvl1pPr>
          </a:lstStyle>
          <a:p>
            <a:r>
              <a:t>“Allí está Nerón, monstruo de crueldad y de vicios, y puede ver la alegría y el triunfo de aquellos a quienes torturó, y cuya dolorosa angustia le proporcionara deleite satánico. Su madre está allí para ser testigo de los resultados de su propia obra; para ver cómo los malos rasgos de carácter transmitidos a su hijo y las pasiones fomentadas y desarrolladas por la influencia y el ejemplo de ella, produjeron crímenes que horrorizaron al mundo.”</a:t>
            </a:r>
          </a:p>
        </p:txBody>
      </p:sp>
      <p:sp>
        <p:nvSpPr>
          <p:cNvPr id="351" name="Elena de White,…"/>
          <p:cNvSpPr txBox="1"/>
          <p:nvPr/>
        </p:nvSpPr>
        <p:spPr>
          <a:xfrm>
            <a:off x="3842169" y="7504120"/>
            <a:ext cx="8571662" cy="138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rgbClr val="FFFFFF"/>
                </a:solidFill>
                <a:latin typeface="Arial MT Black"/>
                <a:ea typeface="Arial MT Black"/>
                <a:cs typeface="Arial MT Black"/>
                <a:sym typeface="Arial MT Black"/>
              </a:defRPr>
            </a:pPr>
            <a:r>
              <a:t>Elena de White, </a:t>
            </a:r>
          </a:p>
          <a:p>
            <a:pPr algn="ctr">
              <a:defRPr sz="2800">
                <a:solidFill>
                  <a:srgbClr val="FFFFFF"/>
                </a:solidFill>
                <a:latin typeface="Arial MT Black"/>
                <a:ea typeface="Arial MT Black"/>
                <a:cs typeface="Arial MT Black"/>
                <a:sym typeface="Arial MT Black"/>
              </a:defRPr>
            </a:pPr>
            <a:r>
              <a:t>El Gran Conflicto, </a:t>
            </a:r>
          </a:p>
          <a:p>
            <a:pPr algn="ctr">
              <a:defRPr sz="2800">
                <a:solidFill>
                  <a:srgbClr val="FFFFFF"/>
                </a:solidFill>
                <a:latin typeface="Arial MT Black"/>
                <a:ea typeface="Arial MT Black"/>
                <a:cs typeface="Arial MT Black"/>
                <a:sym typeface="Arial MT Black"/>
              </a:defRPr>
            </a:pPr>
            <a:r>
              <a:t>pp. 725-726</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NINTCHDBPICT000422379612.jpg.jpeg" descr="NINTCHDBPICT000422379612.jpg.jpeg"/>
          <p:cNvPicPr>
            <a:picLocks noChangeAspect="1"/>
          </p:cNvPicPr>
          <p:nvPr/>
        </p:nvPicPr>
        <p:blipFill>
          <a:blip r:embed="rId3"/>
          <a:srcRect l="2858"/>
          <a:stretch>
            <a:fillRect/>
          </a:stretch>
        </p:blipFill>
        <p:spPr>
          <a:xfrm>
            <a:off x="23812" y="0"/>
            <a:ext cx="16208353" cy="9144117"/>
          </a:xfrm>
          <a:prstGeom prst="rect">
            <a:avLst/>
          </a:prstGeom>
          <a:ln w="12700">
            <a:miter lim="400000"/>
          </a:ln>
        </p:spPr>
      </p:pic>
      <p:sp>
        <p:nvSpPr>
          <p:cNvPr id="354" name="“Pero del cielo cayó fuego y los consumió”"/>
          <p:cNvSpPr txBox="1"/>
          <p:nvPr/>
        </p:nvSpPr>
        <p:spPr>
          <a:xfrm>
            <a:off x="465354" y="749921"/>
            <a:ext cx="7271258" cy="3108062"/>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just">
              <a:lnSpc>
                <a:spcPct val="90000"/>
              </a:lnSpc>
              <a:defRPr sz="7200" b="1">
                <a:solidFill>
                  <a:srgbClr val="FFFFFF"/>
                </a:solidFill>
                <a:latin typeface="+mn-lt"/>
                <a:ea typeface="+mn-ea"/>
                <a:cs typeface="+mn-cs"/>
                <a:sym typeface="Helvetica Neue"/>
              </a:defRPr>
            </a:lvl1pPr>
          </a:lstStyle>
          <a:p>
            <a:r>
              <a:t>“Pero del cielo cayó fuego y los consumió”</a:t>
            </a:r>
          </a:p>
        </p:txBody>
      </p:sp>
      <p:sp>
        <p:nvSpPr>
          <p:cNvPr id="355" name="Apocalipsis 20:9"/>
          <p:cNvSpPr txBox="1"/>
          <p:nvPr/>
        </p:nvSpPr>
        <p:spPr>
          <a:xfrm>
            <a:off x="754856" y="4601545"/>
            <a:ext cx="5508804" cy="724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600">
                <a:solidFill>
                  <a:srgbClr val="FFFFFF"/>
                </a:solidFill>
                <a:effectLst>
                  <a:outerShdw blurRad="12700" dist="25400" dir="18900000" rotWithShape="0">
                    <a:srgbClr val="000000"/>
                  </a:outerShdw>
                </a:effectLst>
                <a:latin typeface="Times New Roman"/>
                <a:ea typeface="Times New Roman"/>
                <a:cs typeface="Times New Roman"/>
                <a:sym typeface="Times New Roman"/>
              </a:defRPr>
            </a:lvl1pPr>
          </a:lstStyle>
          <a:p>
            <a:r>
              <a:t>Apocalipsis 20:9</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64" name="Sabiduría de Dios en misterio… “la que ninguno de los príncipes de este siglo conoció; porque si la hubieran conocido, nunca habrían crucificado al Señor de gloria”."/>
          <p:cNvSpPr txBox="1"/>
          <p:nvPr/>
        </p:nvSpPr>
        <p:spPr>
          <a:xfrm>
            <a:off x="480731" y="2151028"/>
            <a:ext cx="5901111" cy="541528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defRPr sz="4300" b="1">
                <a:solidFill>
                  <a:srgbClr val="FFFFFF"/>
                </a:solidFill>
                <a:latin typeface="Century Gothic"/>
                <a:ea typeface="Century Gothic"/>
                <a:cs typeface="Century Gothic"/>
                <a:sym typeface="Century Gothic"/>
              </a:defRPr>
            </a:lvl1pPr>
          </a:lstStyle>
          <a:p>
            <a:r>
              <a:t>Sabiduría de Dios en misterio… “la que ninguno de los príncipes de este siglo conoció; porque si la hubieran conocido, nunca habrían crucificado al Señor de gloria”.</a:t>
            </a:r>
          </a:p>
        </p:txBody>
      </p:sp>
      <p:sp>
        <p:nvSpPr>
          <p:cNvPr id="165" name="1 Co 2: 7,8"/>
          <p:cNvSpPr txBox="1"/>
          <p:nvPr/>
        </p:nvSpPr>
        <p:spPr>
          <a:xfrm>
            <a:off x="6325357" y="8264749"/>
            <a:ext cx="3482605" cy="663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200" b="1">
                <a:solidFill>
                  <a:srgbClr val="F3D800"/>
                </a:solidFill>
                <a:latin typeface="Times New Roman"/>
                <a:ea typeface="Times New Roman"/>
                <a:cs typeface="Times New Roman"/>
                <a:sym typeface="Times New Roman"/>
              </a:defRPr>
            </a:lvl1pPr>
          </a:lstStyle>
          <a:p>
            <a:r>
              <a:t>1 Co 2: 7,8</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maxresdefault-1280x640.jpg" descr="maxresdefault-1280x640.jpg"/>
          <p:cNvPicPr>
            <a:picLocks noChangeAspect="1"/>
          </p:cNvPicPr>
          <p:nvPr/>
        </p:nvPicPr>
        <p:blipFill>
          <a:blip r:embed="rId2"/>
          <a:srcRect l="8171" r="2269"/>
          <a:stretch>
            <a:fillRect/>
          </a:stretch>
        </p:blipFill>
        <p:spPr>
          <a:xfrm>
            <a:off x="14684" y="42465"/>
            <a:ext cx="16226641" cy="9059216"/>
          </a:xfrm>
          <a:prstGeom prst="rect">
            <a:avLst/>
          </a:prstGeom>
          <a:ln w="12700">
            <a:miter lim="400000"/>
          </a:ln>
        </p:spPr>
      </p:pic>
      <p:sp>
        <p:nvSpPr>
          <p:cNvPr id="360" name="“Entonces dirá también a los de la izquierda: Apartaos de mí, malditos, al fuego eterno preparado para el diablo y sus ángeles”"/>
          <p:cNvSpPr txBox="1"/>
          <p:nvPr/>
        </p:nvSpPr>
        <p:spPr>
          <a:xfrm>
            <a:off x="531101" y="4582519"/>
            <a:ext cx="11414287" cy="277368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ct val="90000"/>
              </a:lnSpc>
              <a:defRPr sz="5000">
                <a:solidFill>
                  <a:srgbClr val="FFFFFF"/>
                </a:solidFill>
                <a:latin typeface="+mj-lt"/>
                <a:ea typeface="+mj-ea"/>
                <a:cs typeface="+mj-cs"/>
                <a:sym typeface="Helvetica"/>
              </a:defRPr>
            </a:pPr>
            <a:r>
              <a:t>“</a:t>
            </a:r>
            <a:r>
              <a:rPr sz="4800"/>
              <a:t>Entonces dirá también a los de la izquierda: Apartaos de mí, malditos, al fuego eterno preparado para el diablo y sus ángeles</a:t>
            </a:r>
            <a:r>
              <a:t>”</a:t>
            </a:r>
          </a:p>
        </p:txBody>
      </p:sp>
      <p:sp>
        <p:nvSpPr>
          <p:cNvPr id="361" name="Mt. 25:41"/>
          <p:cNvSpPr txBox="1"/>
          <p:nvPr/>
        </p:nvSpPr>
        <p:spPr>
          <a:xfrm>
            <a:off x="4732563" y="7971090"/>
            <a:ext cx="3599942" cy="724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4600">
                <a:solidFill>
                  <a:srgbClr val="FFFFFF"/>
                </a:solidFill>
                <a:effectLst>
                  <a:outerShdw blurRad="12700" dist="25400" dir="18900000" rotWithShape="0">
                    <a:srgbClr val="000000"/>
                  </a:outerShdw>
                </a:effectLst>
                <a:latin typeface="Times New Roman"/>
                <a:ea typeface="Times New Roman"/>
                <a:cs typeface="Times New Roman"/>
                <a:sym typeface="Times New Roman"/>
              </a:defRPr>
            </a:lvl1pPr>
          </a:lstStyle>
          <a:p>
            <a:r>
              <a:t>Mt. 25:41</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64" name="Sodoma y Gomorra…"/>
          <p:cNvSpPr txBox="1"/>
          <p:nvPr/>
        </p:nvSpPr>
        <p:spPr>
          <a:xfrm>
            <a:off x="10493667" y="1288376"/>
            <a:ext cx="6023231" cy="632460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defRPr sz="6800" b="1">
                <a:solidFill>
                  <a:srgbClr val="FFFFFF"/>
                </a:solidFill>
                <a:latin typeface="Century Gothic"/>
                <a:ea typeface="Century Gothic"/>
                <a:cs typeface="Century Gothic"/>
                <a:sym typeface="Century Gothic"/>
              </a:defRPr>
            </a:pPr>
            <a:r>
              <a:t>Sodoma y Gomorra</a:t>
            </a:r>
          </a:p>
          <a:p>
            <a:pPr algn="ctr">
              <a:defRPr sz="6800" b="1">
                <a:solidFill>
                  <a:srgbClr val="FFFFFF"/>
                </a:solidFill>
                <a:latin typeface="Century Gothic"/>
                <a:ea typeface="Century Gothic"/>
                <a:cs typeface="Century Gothic"/>
                <a:sym typeface="Century Gothic"/>
              </a:defRPr>
            </a:pPr>
            <a:r>
              <a:t>Sufrieron el castigo del fuego </a:t>
            </a:r>
          </a:p>
          <a:p>
            <a:pPr algn="ctr">
              <a:defRPr sz="6800" b="1">
                <a:solidFill>
                  <a:srgbClr val="FFFFFF"/>
                </a:solidFill>
                <a:latin typeface="Century Gothic"/>
                <a:ea typeface="Century Gothic"/>
                <a:cs typeface="Century Gothic"/>
                <a:sym typeface="Century Gothic"/>
              </a:defRPr>
            </a:pPr>
            <a:r>
              <a:t>eterno.</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NINTCHDBPICT000422379612.jpg.jpeg" descr="NINTCHDBPICT000422379612.jpg.jpeg"/>
          <p:cNvPicPr>
            <a:picLocks noChangeAspect="1"/>
          </p:cNvPicPr>
          <p:nvPr/>
        </p:nvPicPr>
        <p:blipFill>
          <a:blip r:embed="rId3">
            <a:alphaModFix amt="84106"/>
          </a:blip>
          <a:srcRect l="2858"/>
          <a:stretch>
            <a:fillRect/>
          </a:stretch>
        </p:blipFill>
        <p:spPr>
          <a:xfrm>
            <a:off x="23812" y="0"/>
            <a:ext cx="16208353" cy="9144117"/>
          </a:xfrm>
          <a:prstGeom prst="rect">
            <a:avLst/>
          </a:prstGeom>
          <a:ln w="12700">
            <a:miter lim="400000"/>
          </a:ln>
        </p:spPr>
      </p:pic>
      <p:sp>
        <p:nvSpPr>
          <p:cNvPr id="369" name="Porque he aquí, viene el día ardiente como un horno, y todos los soberbios y todos los que hacen maldad serán estopa; aquel día que vendrá los abrasará, ha dicho Jehová de los ejércitos, y no les dejará ni raíz ni rama"/>
          <p:cNvSpPr txBox="1"/>
          <p:nvPr/>
        </p:nvSpPr>
        <p:spPr>
          <a:xfrm>
            <a:off x="1890222" y="4901461"/>
            <a:ext cx="12475555" cy="2628901"/>
          </a:xfrm>
          <a:prstGeom prst="rect">
            <a:avLst/>
          </a:prstGeom>
          <a:ln w="12700">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defRPr sz="3700">
                <a:solidFill>
                  <a:srgbClr val="FFFFFF"/>
                </a:solidFill>
                <a:latin typeface="Verdana"/>
                <a:ea typeface="Verdana"/>
                <a:cs typeface="Verdana"/>
                <a:sym typeface="Verdana"/>
              </a:defRPr>
            </a:lvl1pPr>
          </a:lstStyle>
          <a:p>
            <a:r>
              <a:t>Porque he aquí, viene el día ardiente como un horno, y todos los soberbios y todos los que hacen maldad serán estopa; aquel día que vendrá los abrasará, ha dicho Jehová de los ejércitos, y no les dejará ni raíz ni rama</a:t>
            </a:r>
          </a:p>
        </p:txBody>
      </p:sp>
      <p:sp>
        <p:nvSpPr>
          <p:cNvPr id="370" name="Malaquías 4:1"/>
          <p:cNvSpPr txBox="1"/>
          <p:nvPr/>
        </p:nvSpPr>
        <p:spPr>
          <a:xfrm>
            <a:off x="5751593" y="8125101"/>
            <a:ext cx="4752814" cy="712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4500">
                <a:solidFill>
                  <a:srgbClr val="FFFFFF"/>
                </a:solidFill>
                <a:effectLst>
                  <a:outerShdw blurRad="12700" dist="25400" dir="18900000" rotWithShape="0">
                    <a:srgbClr val="000000"/>
                  </a:outerShdw>
                </a:effectLst>
                <a:latin typeface="Times New Roman"/>
                <a:ea typeface="Times New Roman"/>
                <a:cs typeface="Times New Roman"/>
                <a:sym typeface="Times New Roman"/>
              </a:defRPr>
            </a:lvl1pPr>
          </a:lstStyle>
          <a:p>
            <a:r>
              <a:t> Malaquías 4:1</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que-dice-la-biblia-sobre-las-recompensas-en-el-cielo.jpg" descr="que-dice-la-biblia-sobre-las-recompensas-en-el-cielo.jpg"/>
          <p:cNvPicPr>
            <a:picLocks noChangeAspect="1"/>
          </p:cNvPicPr>
          <p:nvPr/>
        </p:nvPicPr>
        <p:blipFill>
          <a:blip r:embed="rId2"/>
          <a:srcRect l="1707" t="4467" r="850" b="4467"/>
          <a:stretch>
            <a:fillRect/>
          </a:stretch>
        </p:blipFill>
        <p:spPr>
          <a:xfrm>
            <a:off x="9723" y="19843"/>
            <a:ext cx="16236667" cy="9104406"/>
          </a:xfrm>
          <a:prstGeom prst="rect">
            <a:avLst/>
          </a:prstGeom>
          <a:ln w="12700">
            <a:miter lim="400000"/>
          </a:ln>
        </p:spPr>
      </p:pic>
      <p:sp>
        <p:nvSpPr>
          <p:cNvPr id="375" name="ETERNIDAD CON DIOS"/>
          <p:cNvSpPr txBox="1"/>
          <p:nvPr/>
        </p:nvSpPr>
        <p:spPr>
          <a:xfrm>
            <a:off x="4492371" y="3522215"/>
            <a:ext cx="7271258" cy="2099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defRPr sz="7200" b="1">
                <a:latin typeface="+mn-lt"/>
                <a:ea typeface="+mn-ea"/>
                <a:cs typeface="+mn-cs"/>
                <a:sym typeface="Helvetica Neue"/>
              </a:defRPr>
            </a:lvl1pPr>
          </a:lstStyle>
          <a:p>
            <a:r>
              <a:t>ETERNIDAD CON DIOS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atardecer-en-un-campo-de-tulipanes-papel-pintado-1920x1440_25.jpg" descr="atardecer-en-un-campo-de-tulipanes-papel-pintado-1920x1440_25.jpg"/>
          <p:cNvPicPr>
            <a:picLocks noChangeAspect="1"/>
          </p:cNvPicPr>
          <p:nvPr/>
        </p:nvPicPr>
        <p:blipFill>
          <a:blip r:embed="rId3"/>
          <a:srcRect t="27181"/>
          <a:stretch>
            <a:fillRect/>
          </a:stretch>
        </p:blipFill>
        <p:spPr>
          <a:xfrm>
            <a:off x="14485" y="140890"/>
            <a:ext cx="16227045" cy="8862189"/>
          </a:xfrm>
          <a:prstGeom prst="rect">
            <a:avLst/>
          </a:prstGeom>
          <a:ln w="12700">
            <a:miter lim="400000"/>
          </a:ln>
        </p:spPr>
      </p:pic>
      <p:sp>
        <p:nvSpPr>
          <p:cNvPr id="378" name="“Vi un cielo nuevo y una tierra nueva; porque el primer cielo y la primera tierra pasaron, y el mar ya no existía más”."/>
          <p:cNvSpPr txBox="1"/>
          <p:nvPr/>
        </p:nvSpPr>
        <p:spPr>
          <a:xfrm>
            <a:off x="2403510" y="1159585"/>
            <a:ext cx="11448980" cy="2067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FFFFFF"/>
                </a:solidFill>
                <a:effectLst>
                  <a:outerShdw blurRad="12700" dist="38100" dir="18900000" rotWithShape="0">
                    <a:srgbClr val="000000"/>
                  </a:outerShdw>
                </a:effectLst>
                <a:latin typeface="Century Gothic"/>
                <a:ea typeface="Century Gothic"/>
                <a:cs typeface="Century Gothic"/>
                <a:sym typeface="Century Gothic"/>
              </a:defRPr>
            </a:lvl1pPr>
          </a:lstStyle>
          <a:p>
            <a:r>
              <a:t>“Vi un cielo nuevo y una tierra nueva; porque el primer cielo y la primera tierra pasaron, y el mar ya no existía más”.</a:t>
            </a:r>
          </a:p>
        </p:txBody>
      </p:sp>
      <p:sp>
        <p:nvSpPr>
          <p:cNvPr id="379" name="Apocalipsis 21:1"/>
          <p:cNvSpPr txBox="1"/>
          <p:nvPr/>
        </p:nvSpPr>
        <p:spPr>
          <a:xfrm>
            <a:off x="6453912" y="3077812"/>
            <a:ext cx="4737548" cy="602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just">
              <a:defRPr sz="3700" b="1">
                <a:ln w="3175" cap="flat">
                  <a:solidFill>
                    <a:srgbClr val="000000"/>
                  </a:solidFill>
                  <a:prstDash val="solid"/>
                  <a:miter lim="400000"/>
                </a:ln>
                <a:solidFill>
                  <a:srgbClr val="FFFFFF"/>
                </a:solidFill>
                <a:latin typeface="Times New Roman"/>
                <a:ea typeface="Times New Roman"/>
                <a:cs typeface="Times New Roman"/>
                <a:sym typeface="Times New Roman"/>
              </a:defRPr>
            </a:lvl1pPr>
          </a:lstStyle>
          <a:p>
            <a:r>
              <a:t>Apocalipsis 21:1</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A-New-Earth-Summary-Review-By-Eckhart-Tolle.jpg" descr="A-New-Earth-Summary-Review-By-Eckhart-Tolle.jpg"/>
          <p:cNvPicPr>
            <a:picLocks noChangeAspect="1"/>
          </p:cNvPicPr>
          <p:nvPr/>
        </p:nvPicPr>
        <p:blipFill>
          <a:blip r:embed="rId3"/>
          <a:srcRect t="7938" b="7938"/>
          <a:stretch>
            <a:fillRect/>
          </a:stretch>
        </p:blipFill>
        <p:spPr>
          <a:xfrm>
            <a:off x="6349" y="19050"/>
            <a:ext cx="16243191" cy="9105997"/>
          </a:xfrm>
          <a:prstGeom prst="rect">
            <a:avLst/>
          </a:prstGeom>
          <a:ln w="12700">
            <a:miter lim="400000"/>
          </a:ln>
        </p:spPr>
      </p:pic>
      <p:sp>
        <p:nvSpPr>
          <p:cNvPr id="384" name="“Porque he aquí que yo crearé nuevos cielos y nueva tierra; y de lo primero no habrá memoria, ni más vendrá al pensamiento”."/>
          <p:cNvSpPr txBox="1"/>
          <p:nvPr/>
        </p:nvSpPr>
        <p:spPr>
          <a:xfrm>
            <a:off x="410192" y="1271871"/>
            <a:ext cx="4515917" cy="4171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b="1">
                <a:solidFill>
                  <a:srgbClr val="FFFFFF"/>
                </a:solidFill>
                <a:effectLst>
                  <a:outerShdw blurRad="12700" dist="12700" dir="18900000" rotWithShape="0">
                    <a:srgbClr val="000000"/>
                  </a:outerShdw>
                </a:effectLst>
                <a:latin typeface="Century Gothic"/>
                <a:ea typeface="Century Gothic"/>
                <a:cs typeface="Century Gothic"/>
                <a:sym typeface="Century Gothic"/>
              </a:defRPr>
            </a:lvl1pPr>
          </a:lstStyle>
          <a:p>
            <a:r>
              <a:t>“Porque he aquí que yo crearé nuevos cielos y nueva tierra; y de lo primero no habrá memoria, ni más vendrá al pensamiento”.</a:t>
            </a:r>
          </a:p>
        </p:txBody>
      </p:sp>
      <p:sp>
        <p:nvSpPr>
          <p:cNvPr id="385" name="Isaías 65:17"/>
          <p:cNvSpPr txBox="1"/>
          <p:nvPr/>
        </p:nvSpPr>
        <p:spPr>
          <a:xfrm>
            <a:off x="299376" y="5901329"/>
            <a:ext cx="4737548" cy="491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3000">
                <a:effectLst>
                  <a:outerShdw blurRad="12700" dist="12700" dir="18900000" rotWithShape="0">
                    <a:srgbClr val="FFFFFF"/>
                  </a:outerShdw>
                </a:effectLst>
                <a:latin typeface="Times New Roman"/>
                <a:ea typeface="Times New Roman"/>
                <a:cs typeface="Times New Roman"/>
                <a:sym typeface="Times New Roman"/>
              </a:defRPr>
            </a:lvl1pPr>
          </a:lstStyle>
          <a:p>
            <a:r>
              <a:t>Isaías 65:17</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se lograrán las más elevadas aspiraciones… las mayores ambiciones”……"/>
          <p:cNvSpPr txBox="1"/>
          <p:nvPr/>
        </p:nvSpPr>
        <p:spPr>
          <a:xfrm>
            <a:off x="386449" y="341266"/>
            <a:ext cx="7066596" cy="8461468"/>
          </a:xfrm>
          <a:prstGeom prst="rect">
            <a:avLst/>
          </a:prstGeom>
          <a:ln w="63500">
            <a:solidFill>
              <a:srgbClr val="DDDDDD"/>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p>
            <a:pPr algn="ctr" defTabSz="575071">
              <a:defRPr sz="4340" cap="all" spc="694">
                <a:solidFill>
                  <a:srgbClr val="FFFFFF"/>
                </a:solidFill>
                <a:effectLst>
                  <a:outerShdw blurRad="8890" dist="35560" dir="18900000" rotWithShape="0">
                    <a:srgbClr val="000000"/>
                  </a:outerShdw>
                </a:effectLst>
                <a:latin typeface="Avenir Light"/>
                <a:ea typeface="Avenir Light"/>
                <a:cs typeface="Avenir Light"/>
                <a:sym typeface="Avenir Light"/>
              </a:defRPr>
            </a:pPr>
            <a:r>
              <a:t>..“se lograrán las más elevadas aspiraciones… las mayores ambiciones”… </a:t>
            </a:r>
          </a:p>
          <a:p>
            <a:pPr algn="ctr" defTabSz="575071">
              <a:defRPr sz="4340" cap="all" spc="694">
                <a:solidFill>
                  <a:srgbClr val="FFFFFF"/>
                </a:solidFill>
                <a:effectLst>
                  <a:outerShdw blurRad="8890" dist="35560" dir="18900000" rotWithShape="0">
                    <a:srgbClr val="000000"/>
                  </a:outerShdw>
                </a:effectLst>
                <a:latin typeface="Avenir Light"/>
                <a:ea typeface="Avenir Light"/>
                <a:cs typeface="Avenir Light"/>
                <a:sym typeface="Avenir Light"/>
              </a:defRPr>
            </a:pPr>
            <a:r>
              <a:t>nuevas alturas a las cuales llegar.. nuevas verdades que comprender,” </a:t>
            </a:r>
          </a:p>
          <a:p>
            <a:pPr algn="ctr" defTabSz="575071">
              <a:defRPr sz="4340" cap="all" spc="694">
                <a:solidFill>
                  <a:srgbClr val="FFFFFF"/>
                </a:solidFill>
                <a:effectLst>
                  <a:outerShdw blurRad="8890" dist="35560" dir="18900000" rotWithShape="0">
                    <a:srgbClr val="000000"/>
                  </a:outerShdw>
                </a:effectLst>
                <a:latin typeface="Avenir Light"/>
                <a:ea typeface="Avenir Light"/>
                <a:cs typeface="Avenir Light"/>
                <a:sym typeface="Avenir Light"/>
              </a:defRPr>
            </a:pPr>
            <a:r>
              <a:t>HC,</a:t>
            </a:r>
            <a:r>
              <a:rPr>
                <a:latin typeface="Times New Roman"/>
                <a:ea typeface="Times New Roman"/>
                <a:cs typeface="Times New Roman"/>
                <a:sym typeface="Times New Roman"/>
              </a:rPr>
              <a:t> 497, 498.</a:t>
            </a:r>
          </a:p>
        </p:txBody>
      </p:sp>
      <p:pic>
        <p:nvPicPr>
          <p:cNvPr id="390" name="0803145.jpg" descr="0803145.jpg"/>
          <p:cNvPicPr>
            <a:picLocks noChangeAspect="1"/>
          </p:cNvPicPr>
          <p:nvPr/>
        </p:nvPicPr>
        <p:blipFill>
          <a:blip r:embed="rId3"/>
          <a:srcRect l="5345" r="25000"/>
          <a:stretch>
            <a:fillRect/>
          </a:stretch>
        </p:blipFill>
        <p:spPr>
          <a:xfrm>
            <a:off x="8100656" y="386656"/>
            <a:ext cx="7774156" cy="8370743"/>
          </a:xfrm>
          <a:prstGeom prst="rect">
            <a:avLst/>
          </a:prstGeom>
          <a:ln w="63500">
            <a:solidFill>
              <a:srgbClr val="DDDDDD"/>
            </a:solidFill>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5256B"/>
            </a:gs>
            <a:gs pos="100000">
              <a:srgbClr val="000000"/>
            </a:gs>
          </a:gsLst>
          <a:lin ang="18258542" scaled="0"/>
        </a:gradFill>
        <a:effectLst/>
      </p:bgPr>
    </p:bg>
    <p:spTree>
      <p:nvGrpSpPr>
        <p:cNvPr id="1" name=""/>
        <p:cNvGrpSpPr/>
        <p:nvPr/>
      </p:nvGrpSpPr>
      <p:grpSpPr>
        <a:xfrm>
          <a:off x="0" y="0"/>
          <a:ext cx="0" cy="0"/>
          <a:chOff x="0" y="0"/>
          <a:chExt cx="0" cy="0"/>
        </a:xfrm>
      </p:grpSpPr>
      <p:sp>
        <p:nvSpPr>
          <p:cNvPr id="392" name="“Libres de las cadenas de la mortalidad, se lanzan en incansable vuelo hacia los lejanos mundos, mundos a los cuales el espectáculo de las miserias humanas causaba estremecimientos de dolor, y que entonaban cantos de alegría al tener noticia de un alma r"/>
          <p:cNvSpPr txBox="1"/>
          <p:nvPr/>
        </p:nvSpPr>
        <p:spPr>
          <a:xfrm>
            <a:off x="1004096" y="489197"/>
            <a:ext cx="7117770" cy="7199553"/>
          </a:xfrm>
          <a:prstGeom prst="rect">
            <a:avLst/>
          </a:prstGeom>
          <a:ln w="63500">
            <a:solidFill>
              <a:srgbClr val="DDDDDD"/>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lgn="ctr" defTabSz="805100">
              <a:defRPr sz="3136" cap="all" spc="501">
                <a:solidFill>
                  <a:srgbClr val="FFFFFF"/>
                </a:solidFill>
                <a:effectLst>
                  <a:outerShdw blurRad="12446" dist="49784" dir="18900000" rotWithShape="0">
                    <a:srgbClr val="000000"/>
                  </a:outerShdw>
                </a:effectLst>
                <a:latin typeface="Avenir Light"/>
                <a:ea typeface="Avenir Light"/>
                <a:cs typeface="Avenir Light"/>
                <a:sym typeface="Avenir Light"/>
              </a:defRPr>
            </a:lvl1pPr>
          </a:lstStyle>
          <a:p>
            <a:r>
              <a:t>“Libres de las cadenas de la mortalidad, se lanzan en incansable vuelo hacia los lejanos mundos, mundos a los cuales el espectáculo de las miserias humanas causaba estremecimientos de dolor, y que entonaban cantos de alegría al tener noticia de un alma redimida”.</a:t>
            </a:r>
          </a:p>
        </p:txBody>
      </p:sp>
      <p:sp>
        <p:nvSpPr>
          <p:cNvPr id="393" name="SVC.227-241"/>
          <p:cNvSpPr txBox="1"/>
          <p:nvPr/>
        </p:nvSpPr>
        <p:spPr>
          <a:xfrm>
            <a:off x="2789667" y="7983338"/>
            <a:ext cx="3546628" cy="73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821531">
              <a:defRPr sz="3700" cap="all" spc="592">
                <a:solidFill>
                  <a:srgbClr val="FFFFFF"/>
                </a:solidFill>
                <a:effectLst>
                  <a:outerShdw blurRad="12700" dist="38100" dir="18900000" rotWithShape="0">
                    <a:srgbClr val="000000"/>
                  </a:outerShdw>
                </a:effectLst>
                <a:latin typeface="Avenir Light"/>
                <a:ea typeface="Avenir Light"/>
                <a:cs typeface="Avenir Light"/>
                <a:sym typeface="Avenir Light"/>
              </a:defRPr>
            </a:lvl1pPr>
          </a:lstStyle>
          <a:p>
            <a:r>
              <a:t>SVC.227-241</a:t>
            </a:r>
          </a:p>
        </p:txBody>
      </p:sp>
      <p:pic>
        <p:nvPicPr>
          <p:cNvPr id="394" name="2.jpg" descr="2.jpg"/>
          <p:cNvPicPr>
            <a:picLocks noChangeAspect="1"/>
          </p:cNvPicPr>
          <p:nvPr/>
        </p:nvPicPr>
        <p:blipFill>
          <a:blip r:embed="rId2"/>
          <a:stretch>
            <a:fillRect/>
          </a:stretch>
        </p:blipFill>
        <p:spPr>
          <a:xfrm>
            <a:off x="9181784" y="527828"/>
            <a:ext cx="6574423" cy="7122291"/>
          </a:xfrm>
          <a:prstGeom prst="rect">
            <a:avLst/>
          </a:prstGeom>
          <a:ln w="63500">
            <a:solidFill>
              <a:srgbClr val="FFFFFF"/>
            </a:solidFill>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7.jpg_759710130.jpg.jpeg" descr="7.jpg_759710130.jpg.jpeg"/>
          <p:cNvPicPr>
            <a:picLocks noChangeAspect="1"/>
          </p:cNvPicPr>
          <p:nvPr/>
        </p:nvPicPr>
        <p:blipFill>
          <a:blip r:embed="rId2"/>
          <a:srcRect l="1595" r="8990"/>
          <a:stretch>
            <a:fillRect/>
          </a:stretch>
        </p:blipFill>
        <p:spPr>
          <a:xfrm>
            <a:off x="-25000" y="12898"/>
            <a:ext cx="16305982" cy="9118237"/>
          </a:xfrm>
          <a:prstGeom prst="rect">
            <a:avLst/>
          </a:prstGeom>
          <a:ln w="12700">
            <a:miter lim="400000"/>
          </a:ln>
        </p:spPr>
      </p:pic>
      <p:sp>
        <p:nvSpPr>
          <p:cNvPr id="397" name="¿VACACIONES CON JESÚS O CON EL DEMONIO?"/>
          <p:cNvSpPr txBox="1"/>
          <p:nvPr/>
        </p:nvSpPr>
        <p:spPr>
          <a:xfrm>
            <a:off x="95250" y="5900182"/>
            <a:ext cx="16065500" cy="265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b="1">
                <a:ln w="25400" cap="flat">
                  <a:solidFill>
                    <a:srgbClr val="000000"/>
                  </a:solidFill>
                  <a:prstDash val="solid"/>
                  <a:miter lim="400000"/>
                </a:ln>
                <a:solidFill>
                  <a:srgbClr val="FFFFFF"/>
                </a:solidFill>
                <a:latin typeface="Times Roman"/>
                <a:ea typeface="Times Roman"/>
                <a:cs typeface="Times Roman"/>
                <a:sym typeface="Times Roman"/>
              </a:defRPr>
            </a:pPr>
            <a:r>
              <a:t>¿</a:t>
            </a:r>
            <a:r>
              <a:rPr sz="8700"/>
              <a:t>VACACIONES CON JESÚS O CON EL DEMONIO?</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jpeg" descr="image.jpeg"/>
          <p:cNvPicPr>
            <a:picLocks noChangeAspect="1"/>
          </p:cNvPicPr>
          <p:nvPr/>
        </p:nvPicPr>
        <p:blipFill>
          <a:blip r:embed="rId3"/>
          <a:stretch>
            <a:fillRect/>
          </a:stretch>
        </p:blipFill>
        <p:spPr>
          <a:xfrm>
            <a:off x="-1" y="-1"/>
            <a:ext cx="16256001" cy="9144001"/>
          </a:xfrm>
          <a:prstGeom prst="rect">
            <a:avLst/>
          </a:prstGeom>
          <a:ln w="12700">
            <a:miter lim="400000"/>
          </a:ln>
        </p:spPr>
      </p:pic>
      <p:sp>
        <p:nvSpPr>
          <p:cNvPr id="400" name="Número de diapositiva"/>
          <p:cNvSpPr txBox="1">
            <a:spLocks noGrp="1"/>
          </p:cNvSpPr>
          <p:nvPr>
            <p:ph type="sldNum" sz="quarter" idx="4294967295"/>
          </p:nvPr>
        </p:nvSpPr>
        <p:spPr>
          <a:xfrm>
            <a:off x="7857066" y="8231716"/>
            <a:ext cx="3793068" cy="48683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70" name="“Por lo cual alegraos, cielos, y los que moráis en ellos. !!Ay de los moradores de la tierra y del mar! porque el diablo ha descendido a vosotros con gran ira, sabiendo que tiene poco tiempo”"/>
          <p:cNvSpPr txBox="1"/>
          <p:nvPr/>
        </p:nvSpPr>
        <p:spPr>
          <a:xfrm>
            <a:off x="1620915" y="3869474"/>
            <a:ext cx="13014170" cy="321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b="1">
                <a:solidFill>
                  <a:srgbClr val="FFFFFF"/>
                </a:solidFill>
                <a:latin typeface="Century Gothic"/>
                <a:ea typeface="Century Gothic"/>
                <a:cs typeface="Century Gothic"/>
                <a:sym typeface="Century Gothic"/>
              </a:defRPr>
            </a:lvl1pPr>
          </a:lstStyle>
          <a:p>
            <a:r>
              <a:t>“Por lo cual alegraos, cielos, y los que moráis en ellos. !!Ay de los moradores de la tierra y del mar! porque el diablo ha descendido a vosotros con gran ira, sabiendo que tiene poco tiempo”</a:t>
            </a:r>
          </a:p>
        </p:txBody>
      </p:sp>
      <p:sp>
        <p:nvSpPr>
          <p:cNvPr id="171" name="Apocalipsis 12:12"/>
          <p:cNvSpPr txBox="1"/>
          <p:nvPr/>
        </p:nvSpPr>
        <p:spPr>
          <a:xfrm>
            <a:off x="4615997" y="800099"/>
            <a:ext cx="9123594"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b="1">
                <a:solidFill>
                  <a:srgbClr val="FFFFFF"/>
                </a:solidFill>
                <a:latin typeface="Century Gothic"/>
                <a:ea typeface="Century Gothic"/>
                <a:cs typeface="Century Gothic"/>
                <a:sym typeface="Century Gothic"/>
              </a:defRPr>
            </a:lvl1pPr>
          </a:lstStyle>
          <a:p>
            <a:r>
              <a:t>Apocalipsis 12:12</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FIN"/>
          <p:cNvSpPr txBox="1"/>
          <p:nvPr/>
        </p:nvSpPr>
        <p:spPr>
          <a:xfrm>
            <a:off x="6495737" y="3573779"/>
            <a:ext cx="3264527" cy="199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3100"/>
            </a:lvl1pPr>
          </a:lstStyle>
          <a:p>
            <a:r>
              <a:t>FIN</a:t>
            </a:r>
          </a:p>
        </p:txBody>
      </p:sp>
      <p:pic>
        <p:nvPicPr>
          <p:cNvPr id="2" name="Imagen 1">
            <a:extLst>
              <a:ext uri="{FF2B5EF4-FFF2-40B4-BE49-F238E27FC236}">
                <a16:creationId xmlns:a16="http://schemas.microsoft.com/office/drawing/2014/main" id="{AF16378C-C61C-153B-0F4D-0A65AA0F69A6}"/>
              </a:ext>
            </a:extLst>
          </p:cNvPr>
          <p:cNvPicPr>
            <a:picLocks noChangeAspect="1"/>
          </p:cNvPicPr>
          <p:nvPr/>
        </p:nvPicPr>
        <p:blipFill>
          <a:blip r:embed="rId3"/>
          <a:stretch>
            <a:fillRect/>
          </a:stretch>
        </p:blipFill>
        <p:spPr>
          <a:xfrm>
            <a:off x="0" y="-1"/>
            <a:ext cx="16256000" cy="9144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jpeg" descr="image.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76" name="Sucesos antes del Milenio"/>
          <p:cNvSpPr txBox="1"/>
          <p:nvPr/>
        </p:nvSpPr>
        <p:spPr>
          <a:xfrm>
            <a:off x="2106417" y="1883920"/>
            <a:ext cx="12308031" cy="1320801"/>
          </a:xfrm>
          <a:prstGeom prst="rect">
            <a:avLst/>
          </a:prstGeom>
          <a:solidFill>
            <a:srgbClr val="000000"/>
          </a:solidFill>
          <a:ln w="63500">
            <a:solidFill>
              <a:srgbClr val="BD5900"/>
            </a:solidFill>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pPr lvl="1" algn="just">
              <a:defRPr sz="7200" b="1">
                <a:solidFill>
                  <a:srgbClr val="FFFFFF"/>
                </a:solidFill>
                <a:latin typeface="Century Gothic"/>
                <a:ea typeface="Century Gothic"/>
                <a:cs typeface="Century Gothic"/>
                <a:sym typeface="Century Gothic"/>
              </a:defRPr>
            </a:pPr>
            <a:r>
              <a:t>Sucesos antes del </a:t>
            </a:r>
            <a:r>
              <a:rPr sz="8100"/>
              <a:t>Milenio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juicio-investigador.png" descr="juicio-investigador.png"/>
          <p:cNvPicPr>
            <a:picLocks noChangeAspect="1"/>
          </p:cNvPicPr>
          <p:nvPr/>
        </p:nvPicPr>
        <p:blipFill>
          <a:blip r:embed="rId3"/>
          <a:srcRect r="13378" b="7738"/>
          <a:stretch>
            <a:fillRect/>
          </a:stretch>
        </p:blipFill>
        <p:spPr>
          <a:xfrm>
            <a:off x="-199" y="-11311"/>
            <a:ext cx="16256390" cy="9166695"/>
          </a:xfrm>
          <a:prstGeom prst="rect">
            <a:avLst/>
          </a:prstGeom>
          <a:ln w="12700">
            <a:miter lim="400000"/>
          </a:ln>
        </p:spPr>
      </p:pic>
      <p:sp>
        <p:nvSpPr>
          <p:cNvPr id="181" name="I. Juicio Investigador"/>
          <p:cNvSpPr txBox="1"/>
          <p:nvPr/>
        </p:nvSpPr>
        <p:spPr>
          <a:xfrm>
            <a:off x="3308052" y="7931859"/>
            <a:ext cx="9639896" cy="1181101"/>
          </a:xfrm>
          <a:prstGeom prst="rect">
            <a:avLst/>
          </a:prstGeom>
          <a:solidFill>
            <a:srgbClr val="000000"/>
          </a:solidFill>
          <a:ln w="63500">
            <a:solidFill>
              <a:srgbClr val="BD5900"/>
            </a:solidFill>
            <a:miter lim="400000"/>
          </a:ln>
          <a:effectLst>
            <a:outerShdw blurRad="63500" dist="76199"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pPr lvl="1" algn="just">
              <a:defRPr sz="7200" b="1">
                <a:solidFill>
                  <a:srgbClr val="FFFFFF"/>
                </a:solidFill>
                <a:latin typeface="Century Gothic"/>
                <a:ea typeface="Century Gothic"/>
                <a:cs typeface="Century Gothic"/>
                <a:sym typeface="Century Gothic"/>
              </a:defRPr>
            </a:pPr>
            <a:r>
              <a:t>I. Juicio Investigador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jpeg" descr="image.jpeg"/>
          <p:cNvPicPr>
            <a:picLocks noChangeAspect="1"/>
          </p:cNvPicPr>
          <p:nvPr/>
        </p:nvPicPr>
        <p:blipFill>
          <a:blip r:embed="rId3">
            <a:alphaModFix amt="55582"/>
          </a:blip>
          <a:stretch>
            <a:fillRect/>
          </a:stretch>
        </p:blipFill>
        <p:spPr>
          <a:xfrm>
            <a:off x="0" y="0"/>
            <a:ext cx="16256000" cy="9144000"/>
          </a:xfrm>
          <a:prstGeom prst="rect">
            <a:avLst/>
          </a:prstGeom>
          <a:ln w="12700">
            <a:miter lim="400000"/>
          </a:ln>
        </p:spPr>
      </p:pic>
      <p:sp>
        <p:nvSpPr>
          <p:cNvPr id="186" name="“Porque es tiempo de que el juicio comience desde la casa de Dios; y si primero comienza por nosotros, ¿qué será el fin de aquellos que ni creen ni obedecen al Evangelio de Dios?”"/>
          <p:cNvSpPr txBox="1"/>
          <p:nvPr/>
        </p:nvSpPr>
        <p:spPr>
          <a:xfrm>
            <a:off x="673100" y="2824035"/>
            <a:ext cx="14909801" cy="2678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700">
                <a:latin typeface="Century Gothic"/>
                <a:ea typeface="Century Gothic"/>
                <a:cs typeface="Century Gothic"/>
                <a:sym typeface="Century Gothic"/>
              </a:defRPr>
            </a:lvl1pPr>
          </a:lstStyle>
          <a:p>
            <a:r>
              <a:t>“Porque es tiempo de que el juicio comience desde la casa de Dios; y si primero comienza por nosotros, ¿qué será el fin de aquellos que ni creen ni obedecen al Evangelio de Dios?” </a:t>
            </a:r>
          </a:p>
        </p:txBody>
      </p:sp>
      <p:sp>
        <p:nvSpPr>
          <p:cNvPr id="187" name="1 Pedro 4:17"/>
          <p:cNvSpPr txBox="1"/>
          <p:nvPr/>
        </p:nvSpPr>
        <p:spPr>
          <a:xfrm>
            <a:off x="3181350" y="7201560"/>
            <a:ext cx="9893301" cy="98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6400" b="1">
                <a:latin typeface="Times New Roman"/>
                <a:ea typeface="Times New Roman"/>
                <a:cs typeface="Times New Roman"/>
                <a:sym typeface="Times New Roman"/>
              </a:defRPr>
            </a:lvl1pPr>
          </a:lstStyle>
          <a:p>
            <a:r>
              <a:t>1 Pedro 4:17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jpeg" descr="image.jpeg"/>
          <p:cNvPicPr>
            <a:picLocks noChangeAspect="1"/>
          </p:cNvPicPr>
          <p:nvPr/>
        </p:nvPicPr>
        <p:blipFill>
          <a:blip r:embed="rId3">
            <a:alphaModFix amt="55582"/>
          </a:blip>
          <a:stretch>
            <a:fillRect/>
          </a:stretch>
        </p:blipFill>
        <p:spPr>
          <a:xfrm>
            <a:off x="0" y="0"/>
            <a:ext cx="16256000" cy="9144000"/>
          </a:xfrm>
          <a:prstGeom prst="rect">
            <a:avLst/>
          </a:prstGeom>
          <a:ln w="12700">
            <a:miter lim="400000"/>
          </a:ln>
        </p:spPr>
      </p:pic>
      <p:sp>
        <p:nvSpPr>
          <p:cNvPr id="192" name="“El que es injusto, sea injusto todavía; y el que es sucio, ensúciese todavía. Y el que es justo, sea todavía justificado; y el santo sea santificado todavía”."/>
          <p:cNvSpPr txBox="1"/>
          <p:nvPr/>
        </p:nvSpPr>
        <p:spPr>
          <a:xfrm>
            <a:off x="673100" y="3138804"/>
            <a:ext cx="14909800" cy="2866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effectLst>
                  <a:outerShdw blurRad="12700" dist="12700" dir="18900000" rotWithShape="0">
                    <a:srgbClr val="FFFFFF"/>
                  </a:outerShdw>
                </a:effectLst>
                <a:latin typeface="Century Gothic"/>
                <a:ea typeface="Century Gothic"/>
                <a:cs typeface="Century Gothic"/>
                <a:sym typeface="Century Gothic"/>
              </a:defRPr>
            </a:lvl1pPr>
          </a:lstStyle>
          <a:p>
            <a:r>
              <a:t>“El que es injusto, sea injusto todavía; y el que es sucio, ensúciese todavía. Y el que es justo, sea todavía justificado; y el santo sea santificado todavía”.</a:t>
            </a:r>
          </a:p>
        </p:txBody>
      </p:sp>
      <p:sp>
        <p:nvSpPr>
          <p:cNvPr id="193" name="Apocalipsis 22:11"/>
          <p:cNvSpPr txBox="1"/>
          <p:nvPr/>
        </p:nvSpPr>
        <p:spPr>
          <a:xfrm>
            <a:off x="3181350" y="6731660"/>
            <a:ext cx="9893300" cy="1921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6400" b="1">
                <a:latin typeface="Times New Roman"/>
                <a:ea typeface="Times New Roman"/>
                <a:cs typeface="Times New Roman"/>
                <a:sym typeface="Times New Roman"/>
              </a:defRPr>
            </a:lvl1pPr>
          </a:lstStyle>
          <a:p>
            <a:r>
              <a:t>Apocalipsis 22:11</a:t>
            </a:r>
          </a:p>
        </p:txBody>
      </p:sp>
    </p:spTree>
  </p:cSld>
  <p:clrMapOvr>
    <a:masterClrMapping/>
  </p:clrMapOvr>
  <p:transition spd="med"/>
</p:sld>
</file>

<file path=ppt/theme/theme1.xml><?xml version="1.0" encoding="utf-8"?>
<a:theme xmlns:a="http://schemas.openxmlformats.org/drawingml/2006/main" name="Title &amp; Bullets">
  <a:themeElements>
    <a:clrScheme name="Title &amp; Bullets">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Title &amp; Bullets">
      <a:majorFont>
        <a:latin typeface="Helvetica"/>
        <a:ea typeface="Helvetica"/>
        <a:cs typeface="Helvetica"/>
      </a:majorFont>
      <a:minorFont>
        <a:latin typeface="Helvetica Neue"/>
        <a:ea typeface="Helvetica Neue"/>
        <a:cs typeface="Helvetica Neue"/>
      </a:minorFont>
    </a:fontScheme>
    <a:fmtScheme name="Title &amp; Bulle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amp; Bullets">
  <a:themeElements>
    <a:clrScheme name="Title &amp; Bullets">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Title &amp; Bullets">
      <a:majorFont>
        <a:latin typeface="Helvetica"/>
        <a:ea typeface="Helvetica"/>
        <a:cs typeface="Helvetica"/>
      </a:majorFont>
      <a:minorFont>
        <a:latin typeface="Helvetica Neue"/>
        <a:ea typeface="Helvetica Neue"/>
        <a:cs typeface="Helvetica Neue"/>
      </a:minorFont>
    </a:fontScheme>
    <a:fmtScheme name="Title &amp; Bulle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TotalTime>
  <Words>5589</Words>
  <Application>Microsoft Macintosh PowerPoint</Application>
  <PresentationFormat>Personalizado</PresentationFormat>
  <Paragraphs>282</Paragraphs>
  <Slides>50</Slides>
  <Notes>39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50</vt:i4>
      </vt:variant>
    </vt:vector>
  </HeadingPairs>
  <TitlesOfParts>
    <vt:vector size="56" baseType="lpstr">
      <vt:lpstr>Avenir Heavy</vt:lpstr>
      <vt:lpstr>Avenir Light</vt:lpstr>
      <vt:lpstr>Gill Sans</vt:lpstr>
      <vt:lpstr>Helvetica Neue</vt:lpstr>
      <vt:lpstr>Times New Roman</vt:lpstr>
      <vt:lpstr>Title &amp; Bullets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Cortés</dc:title>
  <dc:subject/>
  <dc:creator/>
  <cp:keywords/>
  <dc:description/>
  <cp:lastModifiedBy>ADAN CORTES</cp:lastModifiedBy>
  <cp:revision>2</cp:revision>
  <dcterms:modified xsi:type="dcterms:W3CDTF">2024-06-29T00:24:38Z</dcterms:modified>
  <cp:category/>
</cp:coreProperties>
</file>