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3" r:id="rId27"/>
    <p:sldId id="281" r:id="rId2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8"/>
  </p:normalViewPr>
  <p:slideViewPr>
    <p:cSldViewPr snapToGrid="0">
      <p:cViewPr varScale="1">
        <p:scale>
          <a:sx n="58" d="100"/>
          <a:sy n="58" d="100"/>
        </p:scale>
        <p:origin x="472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6" name="Shape 16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4" name="Shape 20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800"/>
            </a:pPr>
            <a:r>
              <a:t>¿Qué tienen en común estos tres relatos? DIOS </a:t>
            </a:r>
            <a:r>
              <a:rPr b="1"/>
              <a:t>BUSCA</a:t>
            </a:r>
            <a:r>
              <a:t>, DIOS </a:t>
            </a:r>
            <a:r>
              <a:rPr b="1"/>
              <a:t>RESCATA</a:t>
            </a:r>
            <a:r>
              <a:t>, DIOS </a:t>
            </a:r>
            <a:r>
              <a:rPr b="1"/>
              <a:t>LIBERA</a:t>
            </a:r>
            <a:r>
              <a:t>, DIOS </a:t>
            </a:r>
            <a:r>
              <a:rPr b="1"/>
              <a:t>RESTAURA</a:t>
            </a:r>
            <a:r>
              <a:t>… NO CASTIGA, NO REPROCHA…</a:t>
            </a:r>
          </a:p>
          <a:p>
            <a:r>
              <a:t>El motivo de la búsqueda no es de ira para castigar; sino de amor para rescatar; es para librar de castigo y no de imponer castigo sobre el impenitente. </a:t>
            </a:r>
          </a:p>
          <a:p>
            <a:endParaRPr/>
          </a:p>
          <a:p>
            <a:r>
              <a:t>No nos arrepentimos para que Dios nos ame, sino que él nos revela su amor para que nos arrepintamos. {PVGM 147.4}</a:t>
            </a:r>
          </a:p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2" name="Shape 2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Imitemos el ejemplo de nuestro gran Maestro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6" name="Shape 21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Elías García Martínez,</a:t>
            </a:r>
          </a:p>
          <a:p>
            <a:pPr defTabSz="914400">
              <a:lnSpc>
                <a:spcPct val="100000"/>
              </a:lnSpc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Ubicación: Santuario de Misericordia de Borja</a:t>
            </a:r>
          </a:p>
          <a:p>
            <a:pPr defTabSz="914400">
              <a:lnSpc>
                <a:spcPct val="100000"/>
              </a:lnSpc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Creación: c. 1930</a:t>
            </a:r>
          </a:p>
          <a:p>
            <a:pPr defTabSz="914400">
              <a:lnSpc>
                <a:spcPct val="100000"/>
              </a:lnSpc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Material: Óleo</a:t>
            </a:r>
          </a:p>
          <a:p>
            <a:pPr defTabSz="914400">
              <a:lnSpc>
                <a:spcPct val="100000"/>
              </a:lnSpc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La pintura fuer destruida en agosto del 2012 por Cecilia Giménez en un intento desastroso por repararla. </a:t>
            </a:r>
          </a:p>
          <a:p>
            <a:pPr defTabSz="914400">
              <a:lnSpc>
                <a:spcPct val="100000"/>
              </a:lnSpc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La anciana, de 82 años en ese entonces, trató de restaurar este fresco. Lo que causó fue un 'trending topic' en Twitter en ese agosto, más de 70.000 personas han acudido a la iglesia de Borja para ver “su obra”.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8" name="Shape 22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Ahora, en este proceso de restauración de las personas….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0" name="Shape 2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Compromiso, trabajo esmerado, el esfuerzo por hacer las cosas bien…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9" name="Shape 24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Cuando las iglesias tienen vida, crecen, porque el crecimiento es el resultado natural de la salud de la iglesia.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5" name="Shape 25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Cuando las iglesias tienen vida, crecen, porque el crecimiento es el resultado natural de la salud de la iglesia.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3" name="Shape 2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  <a:p>
            <a:r>
              <a:t>JESÚS NO VINO A EMITIR JUICIOS EN CONTRA DE LOS QUE FALLARON; ES MÁS, NI SIQUIERA VINO A ESCUDRIÑAR EL CORAZÓN DEL PECADOR (PUES ÉL PODÍA LEER LAS MENTES Y CORAZONES COMO CARTAS ABIERTAS) PARA DESPUÉS CONDENARLO POR SU FALTA.</a:t>
            </a:r>
          </a:p>
          <a:p>
            <a:endParaRPr/>
          </a:p>
          <a:p>
            <a:endParaRPr/>
          </a:p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9" name="Shape 26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Imitemos el ejemplo de nuestro gran Maestro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5" name="Shape 2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Imitemos el ejemplo de nuestro gran Maestro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el título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r>
              <a:t>Texto del título</a:t>
            </a:r>
          </a:p>
        </p:txBody>
      </p:sp>
      <p:sp>
        <p:nvSpPr>
          <p:cNvPr id="12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5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n"/>
          <p:cNvSpPr>
            <a:spLocks noGrp="1"/>
          </p:cNvSpPr>
          <p:nvPr>
            <p:ph type="pic" idx="21"/>
          </p:nvPr>
        </p:nvSpPr>
        <p:spPr>
          <a:xfrm>
            <a:off x="1740742" y="-17860"/>
            <a:ext cx="23275935" cy="1551729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9826416" y="11209180"/>
            <a:ext cx="595184" cy="62738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2438400">
              <a:defRPr sz="3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9826416" y="11209180"/>
            <a:ext cx="595184" cy="62738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2438400">
              <a:defRPr sz="3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o del título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39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40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9484"/>
            <a:ext cx="494513" cy="511176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Dos medusas contra un fondo rosa"/>
          <p:cNvSpPr>
            <a:spLocks noGrp="1"/>
          </p:cNvSpPr>
          <p:nvPr>
            <p:ph type="pic" idx="21"/>
          </p:nvPr>
        </p:nvSpPr>
        <p:spPr>
          <a:xfrm>
            <a:off x="10185400" y="0"/>
            <a:ext cx="18161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48" name="Título de diapositiva"/>
          <p:cNvSpPr txBox="1">
            <a:spLocks noGrp="1"/>
          </p:cNvSpPr>
          <p:nvPr>
            <p:ph type="title" hasCustomPrompt="1"/>
          </p:nvPr>
        </p:nvSpPr>
        <p:spPr>
          <a:xfrm>
            <a:off x="1270000" y="838200"/>
            <a:ext cx="9652000" cy="1549400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825500">
              <a:lnSpc>
                <a:spcPct val="80000"/>
              </a:lnSpc>
              <a:defRPr sz="8400" spc="-252"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Título de diapositiva</a:t>
            </a:r>
          </a:p>
        </p:txBody>
      </p:sp>
      <p:sp>
        <p:nvSpPr>
          <p:cNvPr id="149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70000" y="4267200"/>
            <a:ext cx="9652000" cy="8432800"/>
          </a:xfrm>
          <a:prstGeom prst="rect">
            <a:avLst/>
          </a:prstGeom>
        </p:spPr>
        <p:txBody>
          <a:bodyPr lIns="50800" tIns="50800" rIns="50800" bIns="50800" anchor="t"/>
          <a:lstStyle>
            <a:lvl1pPr marL="558800" indent="-558800" defTabSz="2438400">
              <a:spcBef>
                <a:spcPts val="2400"/>
              </a:spcBef>
              <a:buClr>
                <a:srgbClr val="000000"/>
              </a:buClr>
              <a:buSzPct val="100000"/>
              <a:defRPr sz="4800">
                <a:solidFill>
                  <a:srgbClr val="000000"/>
                </a:solidFill>
                <a:latin typeface="Graphik"/>
                <a:ea typeface="Graphik"/>
                <a:cs typeface="Graphik"/>
                <a:sym typeface="Graphik"/>
              </a:defRPr>
            </a:lvl1pPr>
            <a:lvl2pPr marL="1117600" indent="-558800" defTabSz="2438400">
              <a:spcBef>
                <a:spcPts val="2400"/>
              </a:spcBef>
              <a:buClr>
                <a:srgbClr val="000000"/>
              </a:buClr>
              <a:buSzPct val="100000"/>
              <a:defRPr sz="4800">
                <a:solidFill>
                  <a:srgbClr val="000000"/>
                </a:solidFill>
                <a:latin typeface="Graphik"/>
                <a:ea typeface="Graphik"/>
                <a:cs typeface="Graphik"/>
                <a:sym typeface="Graphik"/>
              </a:defRPr>
            </a:lvl2pPr>
            <a:lvl3pPr marL="1676400" indent="-558800" defTabSz="2438400">
              <a:spcBef>
                <a:spcPts val="2400"/>
              </a:spcBef>
              <a:buClr>
                <a:srgbClr val="000000"/>
              </a:buClr>
              <a:buSzPct val="100000"/>
              <a:defRPr sz="4800">
                <a:solidFill>
                  <a:srgbClr val="000000"/>
                </a:solidFill>
                <a:latin typeface="Graphik"/>
                <a:ea typeface="Graphik"/>
                <a:cs typeface="Graphik"/>
                <a:sym typeface="Graphik"/>
              </a:defRPr>
            </a:lvl3pPr>
            <a:lvl4pPr marL="2235200" indent="-558800" defTabSz="2438400">
              <a:spcBef>
                <a:spcPts val="2400"/>
              </a:spcBef>
              <a:buClr>
                <a:srgbClr val="000000"/>
              </a:buClr>
              <a:buSzPct val="100000"/>
              <a:defRPr sz="4800">
                <a:solidFill>
                  <a:srgbClr val="000000"/>
                </a:solidFill>
                <a:latin typeface="Graphik"/>
                <a:ea typeface="Graphik"/>
                <a:cs typeface="Graphik"/>
                <a:sym typeface="Graphik"/>
              </a:defRPr>
            </a:lvl4pPr>
            <a:lvl5pPr marL="2794000" indent="-558800" defTabSz="2438400">
              <a:spcBef>
                <a:spcPts val="2400"/>
              </a:spcBef>
              <a:buClr>
                <a:srgbClr val="000000"/>
              </a:buClr>
              <a:buSzPct val="100000"/>
              <a:defRPr sz="4800">
                <a:solidFill>
                  <a:srgbClr val="000000"/>
                </a:solidFill>
                <a:latin typeface="Graphik"/>
                <a:ea typeface="Graphik"/>
                <a:cs typeface="Graphik"/>
                <a:sym typeface="Graphik"/>
              </a:defRPr>
            </a:lvl5pPr>
          </a:lstStyle>
          <a:p>
            <a:r>
              <a:t>Texto en viñeta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0" name="Subtítulo de diapositiv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70000" y="2133600"/>
            <a:ext cx="9652000" cy="1016000"/>
          </a:xfrm>
          <a:prstGeom prst="rect">
            <a:avLst/>
          </a:prstGeom>
        </p:spPr>
        <p:txBody>
          <a:bodyPr lIns="50800" tIns="50800" rIns="50800" bIns="50800" anchor="t"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000000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Subtítulo de diapositiva</a:t>
            </a:r>
          </a:p>
        </p:txBody>
      </p:sp>
      <p:sp>
        <p:nvSpPr>
          <p:cNvPr id="151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977623" y="13081000"/>
            <a:ext cx="416053" cy="467107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825500">
              <a:defRPr>
                <a:solidFill>
                  <a:srgbClr val="000000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centr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exto del título"/>
          <p:cNvSpPr txBox="1">
            <a:spLocks noGrp="1"/>
          </p:cNvSpPr>
          <p:nvPr>
            <p:ph type="title"/>
          </p:nvPr>
        </p:nvSpPr>
        <p:spPr>
          <a:xfrm>
            <a:off x="3976687" y="5286375"/>
            <a:ext cx="16430626" cy="3125391"/>
          </a:xfrm>
          <a:prstGeom prst="rect">
            <a:avLst/>
          </a:prstGeom>
        </p:spPr>
        <p:txBody>
          <a:bodyPr/>
          <a:lstStyle>
            <a:lvl1pPr algn="l">
              <a:defRPr sz="8600" cap="all" spc="1375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59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935353" y="13019484"/>
            <a:ext cx="472568" cy="561976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n"/>
          <p:cNvSpPr>
            <a:spLocks noGrp="1"/>
          </p:cNvSpPr>
          <p:nvPr>
            <p:ph type="pic" idx="21"/>
          </p:nvPr>
        </p:nvSpPr>
        <p:spPr>
          <a:xfrm>
            <a:off x="2137171" y="714375"/>
            <a:ext cx="17395034" cy="863794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exto del título"/>
          <p:cNvSpPr txBox="1"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22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4833937" y="11465718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5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centr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o del título"/>
          <p:cNvSpPr txBox="1"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3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n"/>
          <p:cNvSpPr>
            <a:spLocks noGrp="1"/>
          </p:cNvSpPr>
          <p:nvPr>
            <p:ph type="pic" idx="21"/>
          </p:nvPr>
        </p:nvSpPr>
        <p:spPr>
          <a:xfrm>
            <a:off x="6494800" y="-194764"/>
            <a:ext cx="19020237" cy="126801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xto del título"/>
          <p:cNvSpPr txBox="1">
            <a:spLocks noGrp="1"/>
          </p:cNvSpPr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Texto del título</a:t>
            </a:r>
          </a:p>
        </p:txBody>
      </p:sp>
      <p:sp>
        <p:nvSpPr>
          <p:cNvPr id="40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4387453" y="6643687"/>
            <a:ext cx="7500938" cy="578643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5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7" name="Nivel de texto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Nivel de texto 1…"/>
          <p:cNvSpPr txBox="1"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6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n"/>
          <p:cNvSpPr>
            <a:spLocks noGrp="1"/>
          </p:cNvSpPr>
          <p:nvPr>
            <p:ph type="pic" sz="quarter" idx="21"/>
          </p:nvPr>
        </p:nvSpPr>
        <p:spPr>
          <a:xfrm>
            <a:off x="12084843" y="6983015"/>
            <a:ext cx="8277822" cy="551854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n"/>
          <p:cNvSpPr>
            <a:spLocks noGrp="1"/>
          </p:cNvSpPr>
          <p:nvPr>
            <p:ph type="pic" sz="quarter" idx="22"/>
          </p:nvPr>
        </p:nvSpPr>
        <p:spPr>
          <a:xfrm>
            <a:off x="12522398" y="898922"/>
            <a:ext cx="8268892" cy="551259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n"/>
          <p:cNvSpPr>
            <a:spLocks noGrp="1"/>
          </p:cNvSpPr>
          <p:nvPr>
            <p:ph type="pic" idx="23"/>
          </p:nvPr>
        </p:nvSpPr>
        <p:spPr>
          <a:xfrm>
            <a:off x="-1733848" y="-178594"/>
            <a:ext cx="19020235" cy="1268015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Juan López"/>
          <p:cNvSpPr txBox="1">
            <a:spLocks noGrp="1"/>
          </p:cNvSpPr>
          <p:nvPr>
            <p:ph type="body" sz="quarter" idx="21"/>
          </p:nvPr>
        </p:nvSpPr>
        <p:spPr>
          <a:xfrm>
            <a:off x="4833937" y="8947546"/>
            <a:ext cx="14716126" cy="6477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200" i="1"/>
            </a:lvl1pPr>
          </a:lstStyle>
          <a:p>
            <a:r>
              <a:t>– Juan López</a:t>
            </a:r>
          </a:p>
        </p:txBody>
      </p:sp>
      <p:sp>
        <p:nvSpPr>
          <p:cNvPr id="94" name="“Escribir una cita aquí”"/>
          <p:cNvSpPr txBox="1">
            <a:spLocks noGrp="1"/>
          </p:cNvSpPr>
          <p:nvPr>
            <p:ph type="body" sz="quarter" idx="22"/>
          </p:nvPr>
        </p:nvSpPr>
        <p:spPr>
          <a:xfrm>
            <a:off x="4833937" y="6055915"/>
            <a:ext cx="14716126" cy="8636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46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“Escribir una cita aquí” </a:t>
            </a:r>
          </a:p>
        </p:txBody>
      </p:sp>
      <p:sp>
        <p:nvSpPr>
          <p:cNvPr id="9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el título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3" name="Nivel de texto 1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3" r:id="rId13"/>
    <p:sldLayoutId id="2147483664" r:id="rId14"/>
    <p:sldLayoutId id="2147483665" r:id="rId15"/>
    <p:sldLayoutId id="2147483666" r:id="rId16"/>
  </p:sldLayoutIdLst>
  <p:transition spd="med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11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44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055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44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500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44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944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44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389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44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833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44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278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44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722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44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167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44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freepik.com/s/article/Attribution-How-when-and-where?language=en_US&amp;_gl=1*oogmsi*_gcl_au*MTQ0MzgzMDYyNi4xNzE4NjQ3OTI0*_ga*MTUxODc0ODYzNy4xNzE4NjQ3OTI0*_ga_QWX66025LC*MTcxOTE3Mzk0NS43LjEuMTcxOTE3NDY0Mi40Ni4wLjA.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support.freepik.com/s/article/Attribution-How-when-and-where?language=en_US&amp;_gl=1*oogmsi*_gcl_au*MTQ0MzgzMDYyNi4xNzE4NjQ3OTI0*_ga*MTUxODc0ODYzNy4xNzE4NjQ3OTI0*_ga_QWX66025LC*MTcxOTE3Mzk0NS43LjEuMTcxOTE3NDY0Mi40Ni4wLjA.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digitpastor.com" TargetMode="Externa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FOTOMARI1.jpg" descr="FOTOMARI1.jpg"/>
          <p:cNvPicPr>
            <a:picLocks noChangeAspect="1"/>
          </p:cNvPicPr>
          <p:nvPr/>
        </p:nvPicPr>
        <p:blipFill>
          <a:blip r:embed="rId2">
            <a:alphaModFix amt="53625"/>
          </a:blip>
          <a:stretch>
            <a:fillRect/>
          </a:stretch>
        </p:blipFill>
        <p:spPr>
          <a:xfrm>
            <a:off x="254390" y="143095"/>
            <a:ext cx="23875220" cy="13429810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JONÁS, EL INQUISIDOR"/>
          <p:cNvSpPr txBox="1">
            <a:spLocks noGrp="1"/>
          </p:cNvSpPr>
          <p:nvPr>
            <p:ph type="ctrTitle"/>
          </p:nvPr>
        </p:nvSpPr>
        <p:spPr>
          <a:xfrm>
            <a:off x="4661351" y="3123107"/>
            <a:ext cx="14716126" cy="4955186"/>
          </a:xfrm>
          <a:prstGeom prst="rect">
            <a:avLst/>
          </a:prstGeom>
        </p:spPr>
        <p:txBody>
          <a:bodyPr/>
          <a:lstStyle>
            <a:lvl1pPr defTabSz="764024">
              <a:defRPr sz="15531"/>
            </a:lvl1pPr>
          </a:lstStyle>
          <a:p>
            <a:r>
              <a:t>JONÁS, EL INQUISIDOR</a:t>
            </a:r>
          </a:p>
        </p:txBody>
      </p:sp>
      <p:sp>
        <p:nvSpPr>
          <p:cNvPr id="170" name="A. Cortés"/>
          <p:cNvSpPr txBox="1">
            <a:spLocks noGrp="1"/>
          </p:cNvSpPr>
          <p:nvPr>
            <p:ph type="subTitle" sz="quarter" idx="1"/>
          </p:nvPr>
        </p:nvSpPr>
        <p:spPr>
          <a:xfrm>
            <a:off x="4833937" y="12431190"/>
            <a:ext cx="14716126" cy="717855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A. Cortés</a:t>
            </a:r>
          </a:p>
        </p:txBody>
      </p:sp>
      <p:sp>
        <p:nvSpPr>
          <p:cNvPr id="171" name="Exploro el papel de Jonás al preocuparse más por su reputación de líder y profeta, que enfocarse en la misión de Dios: restaurar y salvar al pecador"/>
          <p:cNvSpPr txBox="1"/>
          <p:nvPr/>
        </p:nvSpPr>
        <p:spPr>
          <a:xfrm>
            <a:off x="3143394" y="9738715"/>
            <a:ext cx="17752039" cy="1297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3900" b="0"/>
            </a:lvl1pPr>
          </a:lstStyle>
          <a:p>
            <a:r>
              <a:t>Exploro el papel de Jonás al preocuparse más por su reputación de líder y profeta, que enfocarse en la misión de Dios: restaurar y salvar al pecador </a:t>
            </a:r>
          </a:p>
        </p:txBody>
      </p:sp>
      <p:pic>
        <p:nvPicPr>
          <p:cNvPr id="172" name="DIGIT PASTOR NL1.001.png" descr="DIGIT PASTOR NL1.0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9781" y="-4625"/>
            <a:ext cx="4660549" cy="26215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434343"/>
            </a:gs>
            <a:gs pos="100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odo accionar de Dios tiene como propósito final la reconciliación, el reencuentro y  la restauración de lo que se ha perdido, NUNCA el castigo, reproche o destrucción y la destrucción de una persona, de su familia o su ministerio."/>
          <p:cNvSpPr txBox="1">
            <a:spLocks noGrp="1"/>
          </p:cNvSpPr>
          <p:nvPr>
            <p:ph type="body" idx="22"/>
          </p:nvPr>
        </p:nvSpPr>
        <p:spPr>
          <a:xfrm>
            <a:off x="2553609" y="2416752"/>
            <a:ext cx="19276781" cy="9318694"/>
          </a:xfrm>
          <a:prstGeom prst="rect">
            <a:avLst/>
          </a:prstGeom>
        </p:spPr>
        <p:txBody>
          <a:bodyPr/>
          <a:lstStyle/>
          <a:p>
            <a:pPr>
              <a:defRPr sz="86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>
                <a:effectLst>
                  <a:outerShdw blurRad="12700" dist="25400" dir="18900000" rotWithShape="0">
                    <a:srgbClr val="FFFFFF"/>
                  </a:outerShdw>
                </a:effectLst>
              </a:rPr>
              <a:t>Todo accionar de Dios tiene como propósito final la </a:t>
            </a:r>
            <a:r>
              <a:rPr b="1" u="sng">
                <a:effectLst>
                  <a:outerShdw blurRad="12700" dist="25400" dir="18900000" rotWithShape="0">
                    <a:srgbClr val="FFFFFF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rPr>
              <a:t>reconciliación</a:t>
            </a:r>
            <a:r>
              <a:rPr>
                <a:effectLst>
                  <a:outerShdw blurRad="12700" dist="25400" dir="18900000" rotWithShape="0">
                    <a:srgbClr val="FFFFFF"/>
                  </a:outerShdw>
                </a:effectLst>
              </a:rPr>
              <a:t>, el </a:t>
            </a:r>
            <a:r>
              <a:rPr b="1" u="sng">
                <a:effectLst>
                  <a:outerShdw blurRad="12700" dist="25400" dir="18900000" rotWithShape="0">
                    <a:srgbClr val="FFFFFF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rPr>
              <a:t>reencuentro</a:t>
            </a:r>
            <a:r>
              <a:rPr>
                <a:effectLst>
                  <a:outerShdw blurRad="12700" dist="25400" dir="18900000" rotWithShape="0">
                    <a:srgbClr val="FFFFFF"/>
                  </a:outerShdw>
                </a:effectLst>
              </a:rPr>
              <a:t> y  </a:t>
            </a:r>
            <a:r>
              <a:rPr b="1" u="sng">
                <a:effectLst>
                  <a:outerShdw blurRad="12700" dist="25400" dir="18900000" rotWithShape="0">
                    <a:srgbClr val="FFFFFF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rPr>
              <a:t>la restauración</a:t>
            </a:r>
            <a:r>
              <a:rPr>
                <a:effectLst>
                  <a:outerShdw blurRad="12700" dist="25400" dir="18900000" rotWithShape="0">
                    <a:srgbClr val="FFFFFF"/>
                  </a:outerShdw>
                </a:effectLst>
              </a:rPr>
              <a:t> de lo que se ha perdido, NUNCA el castigo, reproche o destrucción y la destrucción de una persona, de su familia o su ministerio.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_126289090_eccehomodois.jpg" descr="_126289090_eccehomodois.jpg"/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l="319" r="50987"/>
          <a:stretch>
            <a:fillRect/>
          </a:stretch>
        </p:blipFill>
        <p:spPr>
          <a:xfrm>
            <a:off x="24711" y="2581"/>
            <a:ext cx="11868924" cy="13710866"/>
          </a:xfrm>
          <a:prstGeom prst="rect">
            <a:avLst/>
          </a:prstGeom>
        </p:spPr>
      </p:pic>
      <p:sp>
        <p:nvSpPr>
          <p:cNvPr id="213" name="Eccehomo"/>
          <p:cNvSpPr txBox="1">
            <a:spLocks noGrp="1"/>
          </p:cNvSpPr>
          <p:nvPr>
            <p:ph type="title"/>
          </p:nvPr>
        </p:nvSpPr>
        <p:spPr>
          <a:xfrm>
            <a:off x="14042783" y="5857875"/>
            <a:ext cx="8013964" cy="2000250"/>
          </a:xfrm>
          <a:prstGeom prst="rect">
            <a:avLst/>
          </a:prstGeom>
        </p:spPr>
        <p:txBody>
          <a:bodyPr/>
          <a:lstStyle/>
          <a:p>
            <a:r>
              <a:t>Eccehomo</a:t>
            </a:r>
          </a:p>
        </p:txBody>
      </p:sp>
      <p:sp>
        <p:nvSpPr>
          <p:cNvPr id="214" name="1930-…"/>
          <p:cNvSpPr txBox="1">
            <a:spLocks noGrp="1"/>
          </p:cNvSpPr>
          <p:nvPr>
            <p:ph type="body" sz="quarter" idx="1"/>
          </p:nvPr>
        </p:nvSpPr>
        <p:spPr>
          <a:xfrm>
            <a:off x="14827584" y="8317640"/>
            <a:ext cx="6444363" cy="1355588"/>
          </a:xfrm>
          <a:prstGeom prst="rect">
            <a:avLst/>
          </a:prstGeom>
        </p:spPr>
        <p:txBody>
          <a:bodyPr/>
          <a:lstStyle/>
          <a:p>
            <a:pPr defTabSz="632579">
              <a:defRPr sz="4004"/>
            </a:pPr>
            <a:r>
              <a:t>1930-</a:t>
            </a:r>
          </a:p>
          <a:p>
            <a:pPr defTabSz="632579">
              <a:defRPr sz="4004"/>
            </a:pPr>
            <a:r>
              <a:t>Elías García- Pintor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UAGHCCZPXZD2HCFNCLGJOJGNZQ.jpg" descr="UAGHCCZPXZD2HCFNCLGJOJGNZQ.jpg"/>
          <p:cNvPicPr>
            <a:picLocks noGrp="1" noChangeAspect="1"/>
          </p:cNvPicPr>
          <p:nvPr>
            <p:ph type="pic" idx="22"/>
          </p:nvPr>
        </p:nvPicPr>
        <p:blipFill>
          <a:blip r:embed="rId2"/>
          <a:srcRect t="4696" r="49343" b="7327"/>
          <a:stretch>
            <a:fillRect/>
          </a:stretch>
        </p:blipFill>
        <p:spPr>
          <a:xfrm>
            <a:off x="12227743" y="7785071"/>
            <a:ext cx="6433585" cy="5866021"/>
          </a:xfrm>
          <a:prstGeom prst="rect">
            <a:avLst/>
          </a:prstGeom>
        </p:spPr>
      </p:pic>
      <p:pic>
        <p:nvPicPr>
          <p:cNvPr id="219" name="page0.JPG.jpeg" descr="page0.JPG.jpeg"/>
          <p:cNvPicPr>
            <a:picLocks noGrp="1" noChangeAspect="1"/>
          </p:cNvPicPr>
          <p:nvPr>
            <p:ph type="pic" idx="23"/>
          </p:nvPr>
        </p:nvPicPr>
        <p:blipFill>
          <a:blip r:embed="rId3"/>
          <a:srcRect r="896"/>
          <a:stretch>
            <a:fillRect/>
          </a:stretch>
        </p:blipFill>
        <p:spPr>
          <a:xfrm>
            <a:off x="72531" y="26460"/>
            <a:ext cx="11551106" cy="13662924"/>
          </a:xfrm>
          <a:prstGeom prst="rect">
            <a:avLst/>
          </a:prstGeom>
        </p:spPr>
      </p:pic>
      <p:sp>
        <p:nvSpPr>
          <p:cNvPr id="220" name="Cecilia Gimenez"/>
          <p:cNvSpPr txBox="1">
            <a:spLocks noGrp="1"/>
          </p:cNvSpPr>
          <p:nvPr>
            <p:ph type="body" sz="quarter" idx="4294967295"/>
          </p:nvPr>
        </p:nvSpPr>
        <p:spPr>
          <a:xfrm>
            <a:off x="19265605" y="10004712"/>
            <a:ext cx="4626291" cy="776871"/>
          </a:xfrm>
          <a:prstGeom prst="rect">
            <a:avLst/>
          </a:prstGeom>
        </p:spPr>
        <p:txBody>
          <a:bodyPr anchor="t"/>
          <a:lstStyle>
            <a:lvl1pPr marL="0" indent="0" algn="ctr" defTabSz="501134">
              <a:spcBef>
                <a:spcPts val="0"/>
              </a:spcBef>
              <a:buClrTx/>
              <a:buSzTx/>
              <a:buNone/>
              <a:defRPr sz="4331"/>
            </a:lvl1pPr>
          </a:lstStyle>
          <a:p>
            <a:r>
              <a:t>Cecilia Gimenez</a:t>
            </a:r>
          </a:p>
        </p:txBody>
      </p:sp>
      <p:pic>
        <p:nvPicPr>
          <p:cNvPr id="221" name="228a5310-4e7b-4b43-a399-69b60be9b461_16-9-aspect-ratio_default_0.jpg" descr="228a5310-4e7b-4b43-a399-69b60be9b461_16-9-aspect-ratio_default_0.jpg"/>
          <p:cNvPicPr>
            <a:picLocks noChangeAspect="1"/>
          </p:cNvPicPr>
          <p:nvPr/>
        </p:nvPicPr>
        <p:blipFill>
          <a:blip r:embed="rId4"/>
          <a:srcRect l="32800" t="10314" b="12048"/>
          <a:stretch>
            <a:fillRect/>
          </a:stretch>
        </p:blipFill>
        <p:spPr>
          <a:xfrm>
            <a:off x="12264871" y="85850"/>
            <a:ext cx="11551205" cy="75067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Restaurar: volver algo a su estado original; devolver su funcionalidad; repararlo."/>
          <p:cNvSpPr txBox="1">
            <a:spLocks noGrp="1"/>
          </p:cNvSpPr>
          <p:nvPr>
            <p:ph type="title"/>
          </p:nvPr>
        </p:nvSpPr>
        <p:spPr>
          <a:xfrm>
            <a:off x="343048" y="1251302"/>
            <a:ext cx="10203599" cy="11213396"/>
          </a:xfrm>
          <a:prstGeom prst="rect">
            <a:avLst/>
          </a:prstGeom>
        </p:spPr>
        <p:txBody>
          <a:bodyPr/>
          <a:lstStyle>
            <a:lvl1pPr>
              <a:defRPr sz="10400">
                <a:effectLst>
                  <a:outerShdw blurRad="12700" dist="25400" dir="18900000" rotWithShape="0">
                    <a:srgbClr val="FFFFFF"/>
                  </a:outerShdw>
                </a:effectLst>
              </a:defRPr>
            </a:lvl1pPr>
          </a:lstStyle>
          <a:p>
            <a:pPr>
              <a:defRPr sz="8400">
                <a:effectLst/>
              </a:defRPr>
            </a:pPr>
            <a:r>
              <a:rPr sz="10400">
                <a:effectLst>
                  <a:outerShdw blurRad="12700" dist="25400" dir="18900000" rotWithShape="0">
                    <a:srgbClr val="FFFFFF"/>
                  </a:outerShdw>
                </a:effectLst>
              </a:rPr>
              <a:t>Restaurar: volver algo a su estado original; devolver su funcionalidad; repararlo. </a:t>
            </a:r>
          </a:p>
        </p:txBody>
      </p:sp>
      <p:pic>
        <p:nvPicPr>
          <p:cNvPr id="224" name="Proceso-de-restauracion-virtual-del-recipiente-ceramico-aparecido-en-la-campana-2015.png" descr="Proceso-de-restauracion-virtual-del-recipiente-ceramico-aparecido-en-la-campana-201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1826" y="24997"/>
            <a:ext cx="12993407" cy="136660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9A9A9"/>
            </a:gs>
            <a:gs pos="38826">
              <a:srgbClr val="555554"/>
            </a:gs>
            <a:gs pos="70590">
              <a:srgbClr val="00000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¿Qué grado de importancia tienen nuestros esfuerzos en tanto colaboramos con Cristo?"/>
          <p:cNvSpPr txBox="1">
            <a:spLocks noGrp="1"/>
          </p:cNvSpPr>
          <p:nvPr>
            <p:ph type="title"/>
          </p:nvPr>
        </p:nvSpPr>
        <p:spPr>
          <a:xfrm>
            <a:off x="2813400" y="2748855"/>
            <a:ext cx="18757200" cy="8218290"/>
          </a:xfrm>
          <a:prstGeom prst="rect">
            <a:avLst/>
          </a:prstGeom>
        </p:spPr>
        <p:txBody>
          <a:bodyPr/>
          <a:lstStyle>
            <a:lvl1pPr>
              <a:defRPr sz="102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defRPr sz="11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0200" b="1">
                <a:latin typeface="Helvetica Neue"/>
                <a:ea typeface="Helvetica Neue"/>
                <a:cs typeface="Helvetica Neue"/>
                <a:sym typeface="Helvetica Neue"/>
              </a:rPr>
              <a:t>¿Qué grado de importancia tienen nuestros esfuerzos en tanto colaboramos con Cristo?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C6C6C"/>
            </a:gs>
            <a:gs pos="100000">
              <a:srgbClr val="FFFF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Dos medusas contra un fondo rosa" descr="Dos medusas contra un fondo rosa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1598" r="35314"/>
          <a:stretch>
            <a:fillRect/>
          </a:stretch>
        </p:blipFill>
        <p:spPr>
          <a:xfrm>
            <a:off x="12204699" y="0"/>
            <a:ext cx="12192001" cy="13716000"/>
          </a:xfrm>
          <a:prstGeom prst="rect">
            <a:avLst/>
          </a:prstGeom>
        </p:spPr>
      </p:pic>
      <p:sp>
        <p:nvSpPr>
          <p:cNvPr id="231" name="2"/>
          <p:cNvSpPr txBox="1">
            <a:spLocks noGrp="1"/>
          </p:cNvSpPr>
          <p:nvPr>
            <p:ph type="title"/>
          </p:nvPr>
        </p:nvSpPr>
        <p:spPr>
          <a:xfrm>
            <a:off x="1270000" y="838200"/>
            <a:ext cx="9652000" cy="1971045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rgbClr val="000000"/>
                    </a:gs>
                    <a:gs pos="100000">
                      <a:srgbClr val="6C6C6C"/>
                    </a:gs>
                  </a:gsLst>
                  <a:lin ang="3960000" scaled="0"/>
                </a:gradFill>
              </a:defRPr>
            </a:lvl1pPr>
          </a:lstStyle>
          <a:p>
            <a:r>
              <a:t>2</a:t>
            </a:r>
          </a:p>
        </p:txBody>
      </p:sp>
      <p:sp>
        <p:nvSpPr>
          <p:cNvPr id="232" name="Los verdaderos frutos de nuestro trabajo dependen mucho más de la compasión y bondad de Dios que de la perfección de nuestros esfuerzos."/>
          <p:cNvSpPr txBox="1">
            <a:spLocks noGrp="1"/>
          </p:cNvSpPr>
          <p:nvPr>
            <p:ph type="body" sz="half" idx="1"/>
          </p:nvPr>
        </p:nvSpPr>
        <p:spPr>
          <a:xfrm>
            <a:off x="893838" y="3321968"/>
            <a:ext cx="10404324" cy="9920084"/>
          </a:xfrm>
          <a:prstGeom prst="rect">
            <a:avLst/>
          </a:prstGeom>
        </p:spPr>
        <p:txBody>
          <a:bodyPr/>
          <a:lstStyle/>
          <a:p>
            <a:pPr marL="542036" indent="-542036" defTabSz="2365248">
              <a:spcBef>
                <a:spcPts val="2300"/>
              </a:spcBef>
              <a:defRPr sz="6111"/>
            </a:pPr>
            <a:r>
              <a:t>Los verdaderos frutos de nuestro trabajo dependen mucho más de </a:t>
            </a:r>
            <a:r>
              <a:rPr sz="8924" u="sng"/>
              <a:t>l</a:t>
            </a:r>
            <a:r>
              <a:rPr sz="9312" u="sng"/>
              <a:t>a compasión y bondad de Dios</a:t>
            </a:r>
            <a:r>
              <a:rPr sz="9312"/>
              <a:t> </a:t>
            </a:r>
            <a:r>
              <a:t>que de la </a:t>
            </a:r>
            <a:r>
              <a:rPr b="1"/>
              <a:t>perfección</a:t>
            </a:r>
            <a:r>
              <a:t> </a:t>
            </a:r>
            <a:r>
              <a:rPr b="1"/>
              <a:t>de nuestros esfuerzos</a:t>
            </a:r>
            <a:r>
              <a:t>.</a:t>
            </a:r>
          </a:p>
          <a:p>
            <a:pPr marL="542036" indent="-542036" defTabSz="2365248">
              <a:spcBef>
                <a:spcPts val="2300"/>
              </a:spcBef>
              <a:defRPr sz="6111"/>
            </a:pPr>
            <a:endParaRPr sz="1164"/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Hermano, relax."/>
          <p:cNvSpPr txBox="1">
            <a:spLocks noGrp="1"/>
          </p:cNvSpPr>
          <p:nvPr>
            <p:ph type="ctrTitle"/>
          </p:nvPr>
        </p:nvSpPr>
        <p:spPr>
          <a:xfrm>
            <a:off x="3010520" y="1787102"/>
            <a:ext cx="18149804" cy="5779574"/>
          </a:xfrm>
          <a:prstGeom prst="rect">
            <a:avLst/>
          </a:prstGeom>
        </p:spPr>
        <p:txBody>
          <a:bodyPr/>
          <a:lstStyle>
            <a:lvl1pPr defTabSz="772239">
              <a:defRPr sz="19270">
                <a:solidFill>
                  <a:schemeClr val="accent5"/>
                </a:solidFill>
                <a:effectLst>
                  <a:outerShdw blurRad="11938" dist="35814" dir="18900000" rotWithShape="0">
                    <a:srgbClr val="FFFFFF"/>
                  </a:outerShdw>
                </a:effectLst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1938" dist="35814" dir="18900000" rotWithShape="0">
                    <a:srgbClr val="FFFFFF"/>
                  </a:outerShdw>
                </a:effectLst>
              </a:rPr>
              <a:t>Hermano, relax.</a:t>
            </a:r>
          </a:p>
        </p:txBody>
      </p:sp>
      <p:sp>
        <p:nvSpPr>
          <p:cNvPr id="235" name="¡El interés de Dios por redimir a los caídos, es mayor que tu deseo de servirle en su iglesia, a tu manera!"/>
          <p:cNvSpPr txBox="1">
            <a:spLocks noGrp="1"/>
          </p:cNvSpPr>
          <p:nvPr>
            <p:ph type="subTitle" sz="half" idx="1"/>
          </p:nvPr>
        </p:nvSpPr>
        <p:spPr>
          <a:xfrm>
            <a:off x="4261715" y="8662279"/>
            <a:ext cx="15647414" cy="4284858"/>
          </a:xfrm>
          <a:prstGeom prst="rect">
            <a:avLst/>
          </a:prstGeom>
        </p:spPr>
        <p:txBody>
          <a:bodyPr/>
          <a:lstStyle/>
          <a:p>
            <a:pPr defTabSz="525779">
              <a:defRPr sz="6656">
                <a:latin typeface="+mn-lt"/>
                <a:ea typeface="+mn-ea"/>
                <a:cs typeface="+mn-cs"/>
                <a:sym typeface="Helvetica Neue Medium"/>
              </a:defRPr>
            </a:pPr>
            <a:r>
              <a:t>¡</a:t>
            </a:r>
            <a:r>
              <a:rPr b="1" u="sng">
                <a:latin typeface="Helvetica Neue"/>
                <a:ea typeface="Helvetica Neue"/>
                <a:cs typeface="Helvetica Neue"/>
                <a:sym typeface="Helvetica Neue"/>
              </a:rPr>
              <a:t>El interés de Dios</a:t>
            </a:r>
            <a:r>
              <a:t> por redimir a los caídos, </a:t>
            </a:r>
            <a:r>
              <a:rPr b="1" u="sng">
                <a:latin typeface="Helvetica Neue"/>
                <a:ea typeface="Helvetica Neue"/>
                <a:cs typeface="Helvetica Neue"/>
                <a:sym typeface="Helvetica Neue"/>
              </a:rPr>
              <a:t>es mayor que tu deseo</a:t>
            </a:r>
            <a:r>
              <a:t> de servirle en su iglesia, a tu manera! 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Hermano, NO te relajes mucho"/>
          <p:cNvSpPr txBox="1">
            <a:spLocks noGrp="1"/>
          </p:cNvSpPr>
          <p:nvPr>
            <p:ph type="ctrTitle"/>
          </p:nvPr>
        </p:nvSpPr>
        <p:spPr>
          <a:xfrm>
            <a:off x="3010520" y="1787102"/>
            <a:ext cx="18149804" cy="5779574"/>
          </a:xfrm>
          <a:prstGeom prst="rect">
            <a:avLst/>
          </a:prstGeom>
        </p:spPr>
        <p:txBody>
          <a:bodyPr/>
          <a:lstStyle>
            <a:lvl1pPr>
              <a:defRPr sz="16200">
                <a:solidFill>
                  <a:schemeClr val="accent5"/>
                </a:solidFill>
                <a:effectLst>
                  <a:outerShdw blurRad="12700" dist="38100" dir="18900000" rotWithShape="0">
                    <a:srgbClr val="FFFFFF"/>
                  </a:outerShdw>
                </a:effectLst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38100" dir="18900000" rotWithShape="0">
                    <a:srgbClr val="FFFFFF"/>
                  </a:outerShdw>
                </a:effectLst>
              </a:rPr>
              <a:t>Hermano, NO te relajes mucho</a:t>
            </a:r>
          </a:p>
        </p:txBody>
      </p:sp>
      <p:sp>
        <p:nvSpPr>
          <p:cNvPr id="238" name="Al Señor le gusta el servicio de excelencia y que las cosas se hagan a su manera"/>
          <p:cNvSpPr txBox="1">
            <a:spLocks noGrp="1"/>
          </p:cNvSpPr>
          <p:nvPr>
            <p:ph type="subTitle" sz="quarter" idx="1"/>
          </p:nvPr>
        </p:nvSpPr>
        <p:spPr>
          <a:xfrm>
            <a:off x="4261715" y="8662279"/>
            <a:ext cx="15647414" cy="3449064"/>
          </a:xfrm>
          <a:prstGeom prst="rect">
            <a:avLst/>
          </a:prstGeom>
        </p:spPr>
        <p:txBody>
          <a:bodyPr/>
          <a:lstStyle>
            <a:lvl1pPr defTabSz="451842">
              <a:defRPr sz="7095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Al Señor le gusta el servicio de excelencia y que las cosas se hagan a su manera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Colosenses 3.23 NBV"/>
          <p:cNvSpPr txBox="1">
            <a:spLocks noGrp="1"/>
          </p:cNvSpPr>
          <p:nvPr>
            <p:ph type="body" idx="21"/>
          </p:nvPr>
        </p:nvSpPr>
        <p:spPr>
          <a:xfrm>
            <a:off x="4833937" y="12029447"/>
            <a:ext cx="14716126" cy="647701"/>
          </a:xfrm>
          <a:prstGeom prst="rect">
            <a:avLst/>
          </a:prstGeom>
        </p:spPr>
        <p:txBody>
          <a:bodyPr/>
          <a:lstStyle/>
          <a:p>
            <a:r>
              <a:t>Colosenses 3.23 NBV</a:t>
            </a:r>
          </a:p>
        </p:txBody>
      </p:sp>
      <p:sp>
        <p:nvSpPr>
          <p:cNvPr id="243" name="“Hagan lo que hagan, háganlo bien, como si en vez de estar trabajando para amos terrenales estuvieran trabajando para el Señor”"/>
          <p:cNvSpPr txBox="1">
            <a:spLocks noGrp="1"/>
          </p:cNvSpPr>
          <p:nvPr>
            <p:ph type="body" idx="22"/>
          </p:nvPr>
        </p:nvSpPr>
        <p:spPr>
          <a:xfrm>
            <a:off x="1554055" y="5203027"/>
            <a:ext cx="22194482" cy="2751146"/>
          </a:xfrm>
          <a:prstGeom prst="rect">
            <a:avLst/>
          </a:prstGeom>
        </p:spPr>
        <p:txBody>
          <a:bodyPr/>
          <a:lstStyle>
            <a:lvl1pPr>
              <a:defRPr sz="5600"/>
            </a:lvl1pPr>
          </a:lstStyle>
          <a:p>
            <a:r>
              <a:t>“Hagan lo que hagan, háganlo bien, como si en vez de estar trabajando para amos terrenales estuvieran trabajando para el Señor”</a:t>
            </a:r>
          </a:p>
        </p:txBody>
      </p:sp>
      <p:sp>
        <p:nvSpPr>
          <p:cNvPr id="244" name="“Y no se limite a hacer lo mínimo… Do your best”…"/>
          <p:cNvSpPr txBox="1"/>
          <p:nvPr/>
        </p:nvSpPr>
        <p:spPr>
          <a:xfrm>
            <a:off x="4833937" y="8184109"/>
            <a:ext cx="14716126" cy="1397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41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t>“Y no se limite a hacer lo mínimo… </a:t>
            </a:r>
            <a:r>
              <a:rPr b="1" i="1">
                <a:latin typeface="Helvetica Neue"/>
                <a:ea typeface="Helvetica Neue"/>
                <a:cs typeface="Helvetica Neue"/>
                <a:sym typeface="Helvetica Neue"/>
              </a:rPr>
              <a:t>Do your best</a:t>
            </a:r>
            <a:r>
              <a:t>” </a:t>
            </a:r>
          </a:p>
          <a:p>
            <a:pPr>
              <a:defRPr sz="41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t>- MSG- Tra.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esfuerzo-y-disciplina-760x405-1.jpg" descr="esfuerzo-y-disciplina-760x405-1.jpg"/>
          <p:cNvPicPr>
            <a:picLocks noChangeAspect="1"/>
          </p:cNvPicPr>
          <p:nvPr/>
        </p:nvPicPr>
        <p:blipFill>
          <a:blip r:embed="rId3">
            <a:alphaModFix amt="53187"/>
          </a:blip>
          <a:stretch>
            <a:fillRect/>
          </a:stretch>
        </p:blipFill>
        <p:spPr>
          <a:xfrm>
            <a:off x="20889" y="372079"/>
            <a:ext cx="24342222" cy="12971842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“No puedes ser demasiado activo en lo que a tus propios esfuerzos respecta; no puedes ser demasiado dependiente en lo que a gracia divina respecta…"/>
          <p:cNvSpPr txBox="1">
            <a:spLocks noGrp="1"/>
          </p:cNvSpPr>
          <p:nvPr>
            <p:ph type="title"/>
          </p:nvPr>
        </p:nvSpPr>
        <p:spPr>
          <a:xfrm>
            <a:off x="2003674" y="7640680"/>
            <a:ext cx="20376652" cy="5416367"/>
          </a:xfrm>
          <a:prstGeom prst="rect">
            <a:avLst/>
          </a:prstGeom>
        </p:spPr>
        <p:txBody>
          <a:bodyPr/>
          <a:lstStyle>
            <a:lvl1pPr algn="ctr" defTabSz="649009">
              <a:defRPr sz="6399" spc="1023"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“No puedes ser demasiado activo en lo que a tus propios esfuerzos respecta; no puedes ser demasiado dependiente en lo que a gracia divina respecta…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whale-ai-image.jpg" descr="whale-ai-image.jpg"/>
          <p:cNvPicPr>
            <a:picLocks noChangeAspect="1"/>
          </p:cNvPicPr>
          <p:nvPr/>
        </p:nvPicPr>
        <p:blipFill>
          <a:blip r:embed="rId2">
            <a:alphaModFix amt="55201"/>
          </a:blip>
          <a:srcRect t="12849" b="2711"/>
          <a:stretch>
            <a:fillRect/>
          </a:stretch>
        </p:blipFill>
        <p:spPr>
          <a:xfrm>
            <a:off x="161726" y="85923"/>
            <a:ext cx="24060511" cy="13544207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TENÍA UN PUESTO, Y TAMBIÉN UNA MISIÓN QUE CUMPLIR, PERO SU PAPEL DE PROFETA Y SU DESEO DE VENGANZA Y RECTITUD ERA MÁS IMPORTANTE QUE EL LLAMADO DE DIOS"/>
          <p:cNvSpPr txBox="1">
            <a:spLocks noGrp="1"/>
          </p:cNvSpPr>
          <p:nvPr>
            <p:ph type="ctrTitle"/>
          </p:nvPr>
        </p:nvSpPr>
        <p:spPr>
          <a:xfrm>
            <a:off x="2578871" y="6528993"/>
            <a:ext cx="18381836" cy="5698523"/>
          </a:xfrm>
          <a:prstGeom prst="rect">
            <a:avLst/>
          </a:prstGeom>
        </p:spPr>
        <p:txBody>
          <a:bodyPr/>
          <a:lstStyle>
            <a:lvl1pPr defTabSz="353258">
              <a:defRPr sz="7181"/>
            </a:lvl1pPr>
          </a:lstStyle>
          <a:p>
            <a:r>
              <a:t>TENÍA UN PUESTO, Y TAMBIÉN UNA MISIÓN QUE CUMPLIR, PERO SU PAPEL DE PROFETA Y SU DESEO DE VENGANZA Y RECTITUD ERA MÁS IMPORTANTE QUE EL LLAMADO DE DIOS</a:t>
            </a:r>
          </a:p>
        </p:txBody>
      </p:sp>
      <p:sp>
        <p:nvSpPr>
          <p:cNvPr id="176" name="“Designed by Freepik”:  www.freepik.com"/>
          <p:cNvSpPr txBox="1"/>
          <p:nvPr/>
        </p:nvSpPr>
        <p:spPr>
          <a:xfrm>
            <a:off x="164573" y="13078510"/>
            <a:ext cx="3937737" cy="365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457200">
              <a:defRPr sz="1600" b="0">
                <a:solidFill>
                  <a:srgbClr val="374957"/>
                </a:solidFill>
              </a:defRPr>
            </a:pPr>
            <a:r>
              <a:t>“Designed by Freepik”:  </a:t>
            </a:r>
            <a:r>
              <a:rPr>
                <a:solidFill>
                  <a:srgbClr val="336AEA"/>
                </a:solidFill>
                <a:hlinkClick r:id="rId3"/>
              </a:rPr>
              <a:t>www.freepik.com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reconocer-dependencia-1200.jpg" descr="reconocer-dependencia-1200.jpg"/>
          <p:cNvPicPr>
            <a:picLocks noChangeAspect="1"/>
          </p:cNvPicPr>
          <p:nvPr/>
        </p:nvPicPr>
        <p:blipFill>
          <a:blip r:embed="rId3">
            <a:alphaModFix amt="53405"/>
          </a:blip>
          <a:stretch>
            <a:fillRect/>
          </a:stretch>
        </p:blipFill>
        <p:spPr>
          <a:xfrm>
            <a:off x="201868" y="63592"/>
            <a:ext cx="23980264" cy="13588816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Haz todas las cosas como si Dios no hiciera nada; depende del Señor como si él lo hiciera todo”."/>
          <p:cNvSpPr txBox="1">
            <a:spLocks noGrp="1"/>
          </p:cNvSpPr>
          <p:nvPr>
            <p:ph type="title"/>
          </p:nvPr>
        </p:nvSpPr>
        <p:spPr>
          <a:xfrm>
            <a:off x="12219642" y="1768437"/>
            <a:ext cx="11479895" cy="9735332"/>
          </a:xfrm>
          <a:prstGeom prst="rect">
            <a:avLst/>
          </a:prstGeom>
        </p:spPr>
        <p:txBody>
          <a:bodyPr/>
          <a:lstStyle>
            <a:lvl1pPr algn="ctr" defTabSz="788669">
              <a:defRPr sz="7775" spc="1244"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Haz todas las cosas como si Dios no hiciera nada; depende del Señor como si él lo hiciera todo”.</a:t>
            </a:r>
          </a:p>
        </p:txBody>
      </p:sp>
      <p:sp>
        <p:nvSpPr>
          <p:cNvPr id="253" name="J.A. James"/>
          <p:cNvSpPr txBox="1"/>
          <p:nvPr/>
        </p:nvSpPr>
        <p:spPr>
          <a:xfrm>
            <a:off x="16166793" y="12013113"/>
            <a:ext cx="3585592" cy="841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000" b="0" cap="all" spc="639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J.A. James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C6C6C"/>
            </a:gs>
            <a:gs pos="100000">
              <a:srgbClr val="FFFF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Dos medusas contra un fondo rosa" descr="Dos medusas contra un fondo rosa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20370" r="20370"/>
          <a:stretch>
            <a:fillRect/>
          </a:stretch>
        </p:blipFill>
        <p:spPr>
          <a:xfrm>
            <a:off x="12204700" y="0"/>
            <a:ext cx="12192000" cy="13716000"/>
          </a:xfrm>
          <a:prstGeom prst="rect">
            <a:avLst/>
          </a:prstGeom>
        </p:spPr>
      </p:pic>
      <p:sp>
        <p:nvSpPr>
          <p:cNvPr id="258" name="3"/>
          <p:cNvSpPr txBox="1">
            <a:spLocks noGrp="1"/>
          </p:cNvSpPr>
          <p:nvPr>
            <p:ph type="title"/>
          </p:nvPr>
        </p:nvSpPr>
        <p:spPr>
          <a:xfrm>
            <a:off x="1270000" y="838200"/>
            <a:ext cx="9652000" cy="1971045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rgbClr val="000000"/>
                    </a:gs>
                    <a:gs pos="100000">
                      <a:srgbClr val="6C6C6C"/>
                    </a:gs>
                  </a:gsLst>
                  <a:lin ang="3960000" scaled="0"/>
                </a:gradFill>
              </a:defRPr>
            </a:lvl1pPr>
          </a:lstStyle>
          <a:p>
            <a:r>
              <a:t>3</a:t>
            </a:r>
          </a:p>
        </p:txBody>
      </p:sp>
      <p:sp>
        <p:nvSpPr>
          <p:cNvPr id="259" name="Debemos perseguir el propósito de Dios: la restauración del hombre"/>
          <p:cNvSpPr txBox="1">
            <a:spLocks noGrp="1"/>
          </p:cNvSpPr>
          <p:nvPr>
            <p:ph type="body" sz="half" idx="1"/>
          </p:nvPr>
        </p:nvSpPr>
        <p:spPr>
          <a:xfrm>
            <a:off x="893838" y="3321968"/>
            <a:ext cx="10404324" cy="9920084"/>
          </a:xfrm>
          <a:prstGeom prst="rect">
            <a:avLst/>
          </a:prstGeom>
        </p:spPr>
        <p:txBody>
          <a:bodyPr/>
          <a:lstStyle/>
          <a:p>
            <a:pPr marL="0" indent="0" algn="ctr" defTabSz="2438400">
              <a:spcBef>
                <a:spcPts val="0"/>
              </a:spcBef>
              <a:buClrTx/>
              <a:buSzTx/>
              <a:buNone/>
              <a:defRPr sz="7800" b="1">
                <a:effectLst>
                  <a:outerShdw blurRad="12700" dist="25400" dir="18900000" rotWithShape="0">
                    <a:srgbClr val="FFFFFF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sz="11000" u="sng"/>
              <a:t>Debemos perseguir el propósito de Dios</a:t>
            </a:r>
            <a:r>
              <a:rPr sz="11000"/>
              <a:t>:</a:t>
            </a:r>
            <a:r>
              <a:t> la restauración del hombre</a:t>
            </a:r>
          </a:p>
          <a:p>
            <a:pPr marL="558800" indent="-558800">
              <a:defRPr sz="6300"/>
            </a:pPr>
            <a:endParaRPr sz="1200"/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00000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El propósito de Jesús no fue señalar con el dedo a los que erraron. Su compasión, capaz de leer los corazones, discernir los pensamientos y sentimientos más profundos, se inclinó siempre hacia la misericordia y la redención, no hacia la condena."/>
          <p:cNvSpPr txBox="1"/>
          <p:nvPr/>
        </p:nvSpPr>
        <p:spPr>
          <a:xfrm>
            <a:off x="2062490" y="3715211"/>
            <a:ext cx="20259020" cy="6285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2438400">
              <a:defRPr sz="7100">
                <a:gradFill flip="none" rotWithShape="1">
                  <a:gsLst>
                    <a:gs pos="0">
                      <a:srgbClr val="000000"/>
                    </a:gs>
                    <a:gs pos="100000">
                      <a:schemeClr val="accent5"/>
                    </a:gs>
                  </a:gsLst>
                  <a:lin ang="5400000" scaled="0"/>
                </a:gradFill>
                <a:effectLst>
                  <a:outerShdw blurRad="12700" dist="25400" dir="18900000" rotWithShape="0">
                    <a:srgbClr val="FFFFFF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El propósito de Jesús no fue señalar con el dedo a los que erraron. Su compasión, capaz de leer los corazones, discernir los pensamientos y sentimientos más profundos, se inclinó siempre hacia la misericordia y la redención, no hacia la condena.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00000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“El hijo del hombre vino a buscar y a salvar lo que se le había perdido”."/>
          <p:cNvSpPr txBox="1"/>
          <p:nvPr/>
        </p:nvSpPr>
        <p:spPr>
          <a:xfrm>
            <a:off x="2062490" y="4557358"/>
            <a:ext cx="20259020" cy="5587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2438400">
              <a:defRPr sz="40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7000">
                <a:effectLst>
                  <a:outerShdw blurRad="12700" dist="25400" dir="18900000" rotWithShape="0">
                    <a:srgbClr val="FFFFFF"/>
                  </a:outerShdw>
                </a:effectLst>
              </a:rPr>
              <a:t>“</a:t>
            </a:r>
            <a:r>
              <a:rPr sz="10200">
                <a:effectLst>
                  <a:outerShdw blurRad="12700" dist="25400" dir="18900000" rotWithShape="0">
                    <a:srgbClr val="FFFFFF"/>
                  </a:outerShdw>
                </a:effectLst>
              </a:rPr>
              <a:t>El hijo del hombre vino a </a:t>
            </a:r>
            <a:r>
              <a:rPr sz="10200" b="1">
                <a:effectLst>
                  <a:outerShdw blurRad="12700" dist="25400" dir="18900000" rotWithShape="0">
                    <a:srgbClr val="FFFFFF"/>
                  </a:outerShdw>
                </a:effectLst>
              </a:rPr>
              <a:t>buscar y a salvar</a:t>
            </a:r>
            <a:r>
              <a:rPr sz="10200">
                <a:effectLst>
                  <a:outerShdw blurRad="12700" dist="25400" dir="18900000" rotWithShape="0">
                    <a:srgbClr val="FFFFFF"/>
                  </a:outerShdw>
                </a:effectLst>
              </a:rPr>
              <a:t> lo que se le había perdido</a:t>
            </a:r>
            <a:r>
              <a:rPr sz="7000">
                <a:effectLst>
                  <a:outerShdw blurRad="12700" dist="25400" dir="18900000" rotWithShape="0">
                    <a:srgbClr val="FFFFFF"/>
                  </a:outerShdw>
                </a:effectLst>
              </a:rPr>
              <a:t>”. </a:t>
            </a:r>
          </a:p>
        </p:txBody>
      </p:sp>
      <p:sp>
        <p:nvSpPr>
          <p:cNvPr id="266" name="CaixaDeTexto 7"/>
          <p:cNvSpPr txBox="1"/>
          <p:nvPr/>
        </p:nvSpPr>
        <p:spPr>
          <a:xfrm>
            <a:off x="6704768" y="10207207"/>
            <a:ext cx="10974463" cy="1913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defTabSz="2438400">
              <a:defRPr sz="4000" b="0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7000">
                <a:effectLst>
                  <a:outerShdw blurRad="12700" dist="25400" dir="18900000" rotWithShape="0">
                    <a:srgbClr val="FFFFFF"/>
                  </a:outerShdw>
                </a:effectLst>
              </a:rPr>
              <a:t>Lc. 19:10.</a:t>
            </a:r>
          </a:p>
          <a:p>
            <a:pPr defTabSz="2438400">
              <a:defRPr sz="2600" b="0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>
              <a:effectLst>
                <a:outerShdw blurRad="12700" dist="25400" dir="18900000" rotWithShape="0">
                  <a:srgbClr val="FFFFFF"/>
                </a:outerShdw>
              </a:effectLst>
            </a:endParaRPr>
          </a:p>
        </p:txBody>
      </p:sp>
      <p:sp>
        <p:nvSpPr>
          <p:cNvPr id="267" name="PORQUE:"/>
          <p:cNvSpPr txBox="1"/>
          <p:nvPr/>
        </p:nvSpPr>
        <p:spPr>
          <a:xfrm>
            <a:off x="8221992" y="1197259"/>
            <a:ext cx="7418553" cy="20275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2400">
                <a:ln w="12700" cap="flat">
                  <a:solidFill>
                    <a:schemeClr val="accent5"/>
                  </a:solidFill>
                  <a:prstDash val="solid"/>
                  <a:miter lim="400000"/>
                </a:ln>
              </a:defRPr>
            </a:lvl1pPr>
          </a:lstStyle>
          <a:p>
            <a:r>
              <a:t>PORQUE: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00000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.&quot;Cuando señales con el dedo, recuerda que tres dedos te señalan a ti.&quot;"/>
          <p:cNvSpPr txBox="1"/>
          <p:nvPr/>
        </p:nvSpPr>
        <p:spPr>
          <a:xfrm>
            <a:off x="2062490" y="6002547"/>
            <a:ext cx="20259020" cy="26971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2438400">
              <a:defRPr sz="8800" b="0">
                <a:solidFill>
                  <a:srgbClr val="000000"/>
                </a:solidFill>
                <a:effectLst>
                  <a:outerShdw blurRad="12700" dist="25400" dir="18900000" rotWithShape="0">
                    <a:srgbClr val="FFFFFF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18900000" rotWithShape="0">
                    <a:srgbClr val="FFFFFF"/>
                  </a:outerShdw>
                </a:effectLst>
              </a:rPr>
              <a:t>."Cuando señales con el dedo, recuerda que tres dedos te señalan a ti." </a:t>
            </a:r>
          </a:p>
        </p:txBody>
      </p:sp>
      <p:sp>
        <p:nvSpPr>
          <p:cNvPr id="272" name="CaixaDeTexto 7"/>
          <p:cNvSpPr txBox="1"/>
          <p:nvPr/>
        </p:nvSpPr>
        <p:spPr>
          <a:xfrm>
            <a:off x="6704768" y="10207207"/>
            <a:ext cx="10974463" cy="1975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defTabSz="2438400">
              <a:defRPr sz="4000" b="0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7000">
                <a:effectLst>
                  <a:outerShdw blurRad="12700" dist="25400" dir="18900000" rotWithShape="0">
                    <a:srgbClr val="FFFFFF"/>
                  </a:outerShdw>
                </a:effectLst>
              </a:rPr>
              <a:t>Proverbio inglés</a:t>
            </a:r>
          </a:p>
          <a:p>
            <a:pPr defTabSz="2438400">
              <a:defRPr sz="2600" b="0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>
              <a:effectLst>
                <a:outerShdw blurRad="12700" dist="25400" dir="18900000" rotWithShape="0">
                  <a:srgbClr val="FFFFFF"/>
                </a:outerShdw>
              </a:effectLst>
            </a:endParaRPr>
          </a:p>
        </p:txBody>
      </p:sp>
      <p:sp>
        <p:nvSpPr>
          <p:cNvPr id="273" name="NEXT TIME RECUERDA:"/>
          <p:cNvSpPr txBox="1"/>
          <p:nvPr/>
        </p:nvSpPr>
        <p:spPr>
          <a:xfrm>
            <a:off x="4997195" y="2517678"/>
            <a:ext cx="13868147" cy="1556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9300">
                <a:effectLst>
                  <a:outerShdw blurRad="12700" dist="63500" dir="18900000" rotWithShape="0">
                    <a:schemeClr val="accent5">
                      <a:hueOff val="-36178"/>
                      <a:satOff val="6507"/>
                      <a:lumOff val="-23518"/>
                    </a:schemeClr>
                  </a:outerShdw>
                </a:effectLst>
              </a:defRPr>
            </a:lvl1pPr>
          </a:lstStyle>
          <a:p>
            <a:r>
              <a:t>NEXT TIME RECUERDA: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00000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key-event-life-jesus-christ.jpg" descr="key-event-life-jesus-christ.jpg"/>
          <p:cNvPicPr>
            <a:picLocks noChangeAspect="1"/>
          </p:cNvPicPr>
          <p:nvPr/>
        </p:nvPicPr>
        <p:blipFill>
          <a:blip r:embed="rId3">
            <a:alphaModFix amt="44988"/>
          </a:blip>
          <a:srcRect b="14800"/>
          <a:stretch>
            <a:fillRect/>
          </a:stretch>
        </p:blipFill>
        <p:spPr>
          <a:xfrm>
            <a:off x="52983" y="-36910"/>
            <a:ext cx="24278206" cy="13790006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SÉ COMO JESÚS"/>
          <p:cNvSpPr txBox="1"/>
          <p:nvPr/>
        </p:nvSpPr>
        <p:spPr>
          <a:xfrm>
            <a:off x="10036632" y="10273811"/>
            <a:ext cx="13932737" cy="20061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2438400">
              <a:defRPr sz="13100" b="0">
                <a:solidFill>
                  <a:srgbClr val="000000"/>
                </a:solidFill>
                <a:effectLst>
                  <a:outerShdw blurRad="12700" dist="25400" dir="18900000" rotWithShape="0">
                    <a:srgbClr val="FFFFFF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18900000" rotWithShape="0">
                    <a:srgbClr val="FFFFFF"/>
                  </a:outerShdw>
                </a:effectLst>
              </a:rPr>
              <a:t>SÉ COMO JESÚS</a:t>
            </a:r>
          </a:p>
        </p:txBody>
      </p:sp>
      <p:sp>
        <p:nvSpPr>
          <p:cNvPr id="279" name="No seas Jonás,"/>
          <p:cNvSpPr txBox="1"/>
          <p:nvPr/>
        </p:nvSpPr>
        <p:spPr>
          <a:xfrm>
            <a:off x="10318609" y="7862590"/>
            <a:ext cx="14474689" cy="2006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2438400">
              <a:defRPr sz="13100" b="0">
                <a:solidFill>
                  <a:srgbClr val="000000"/>
                </a:solidFill>
                <a:effectLst>
                  <a:outerShdw blurRad="12700" dist="25400" dir="18900000" rotWithShape="0">
                    <a:srgbClr val="FFFFFF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18900000" rotWithShape="0">
                    <a:srgbClr val="FFFFFF"/>
                  </a:outerShdw>
                </a:effectLst>
              </a:rPr>
              <a:t>No seas Jonás,</a:t>
            </a:r>
          </a:p>
        </p:txBody>
      </p:sp>
      <p:sp>
        <p:nvSpPr>
          <p:cNvPr id="280" name="“Designed by Freepik”:  www.freepik.com"/>
          <p:cNvSpPr txBox="1"/>
          <p:nvPr/>
        </p:nvSpPr>
        <p:spPr>
          <a:xfrm>
            <a:off x="140339" y="13199676"/>
            <a:ext cx="3937738" cy="365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457200">
              <a:defRPr sz="1600" b="0">
                <a:solidFill>
                  <a:srgbClr val="374957"/>
                </a:solidFill>
              </a:defRPr>
            </a:pPr>
            <a:r>
              <a:t>“Designed by Freepik”:  </a:t>
            </a:r>
            <a:r>
              <a:rPr>
                <a:solidFill>
                  <a:srgbClr val="336AEA"/>
                </a:solidFill>
                <a:hlinkClick r:id="rId4"/>
              </a:rPr>
              <a:t>www.freepik.com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End"/>
          <p:cNvSpPr txBox="1">
            <a:spLocks noGrp="1"/>
          </p:cNvSpPr>
          <p:nvPr>
            <p:ph type="title"/>
          </p:nvPr>
        </p:nvSpPr>
        <p:spPr>
          <a:xfrm>
            <a:off x="4833937" y="6570096"/>
            <a:ext cx="14716126" cy="2213331"/>
          </a:xfrm>
          <a:prstGeom prst="rect">
            <a:avLst/>
          </a:prstGeom>
        </p:spPr>
        <p:txBody>
          <a:bodyPr/>
          <a:lstStyle/>
          <a:p>
            <a:r>
              <a:t>End</a:t>
            </a:r>
          </a:p>
        </p:txBody>
      </p:sp>
      <p:sp>
        <p:nvSpPr>
          <p:cNvPr id="293" name="The"/>
          <p:cNvSpPr txBox="1">
            <a:spLocks noGrp="1"/>
          </p:cNvSpPr>
          <p:nvPr>
            <p:ph type="body" sz="quarter" idx="1"/>
          </p:nvPr>
        </p:nvSpPr>
        <p:spPr>
          <a:xfrm>
            <a:off x="4833937" y="6063257"/>
            <a:ext cx="14716126" cy="1589486"/>
          </a:xfrm>
          <a:prstGeom prst="rect">
            <a:avLst/>
          </a:prstGeom>
        </p:spPr>
        <p:txBody>
          <a:bodyPr/>
          <a:lstStyle/>
          <a:p>
            <a:r>
              <a:t>The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AAA9"/>
            </a:gs>
            <a:gs pos="100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ígueme en:"/>
          <p:cNvSpPr txBox="1"/>
          <p:nvPr/>
        </p:nvSpPr>
        <p:spPr>
          <a:xfrm>
            <a:off x="8846146" y="2020536"/>
            <a:ext cx="4354908" cy="19317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825500">
              <a:defRPr sz="5800" b="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Sígueme en:</a:t>
            </a:r>
          </a:p>
          <a:p>
            <a:pPr defTabSz="825500">
              <a:defRPr sz="5800">
                <a:latin typeface="Arial"/>
                <a:ea typeface="Arial"/>
                <a:cs typeface="Arial"/>
                <a:sym typeface="Arial"/>
              </a:defRPr>
            </a:pPr>
            <a:r>
              <a:t> </a:t>
            </a:r>
          </a:p>
        </p:txBody>
      </p:sp>
      <p:sp>
        <p:nvSpPr>
          <p:cNvPr id="285" name="digitpastor.com"/>
          <p:cNvSpPr txBox="1"/>
          <p:nvPr/>
        </p:nvSpPr>
        <p:spPr>
          <a:xfrm>
            <a:off x="13164819" y="2238171"/>
            <a:ext cx="4251961" cy="742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5000" b="0" u="sng">
                <a:latin typeface="STIX Two Text"/>
                <a:ea typeface="STIX Two Text"/>
                <a:cs typeface="STIX Two Text"/>
                <a:sym typeface="STIX Two Text"/>
                <a:hlinkClick r:id="rId2"/>
              </a:defRPr>
            </a:lvl1pPr>
          </a:lstStyle>
          <a:p>
            <a:pPr>
              <a:defRPr u="none"/>
            </a:pPr>
            <a:r>
              <a:rPr u="sng">
                <a:hlinkClick r:id="rId2"/>
              </a:rPr>
              <a:t>digitpastor.com</a:t>
            </a:r>
          </a:p>
        </p:txBody>
      </p:sp>
      <p:pic>
        <p:nvPicPr>
          <p:cNvPr id="286" name="DIGIT PASTOR NL1.001.png" descr="DIGIT PASTOR NL1.0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401" y="3545725"/>
            <a:ext cx="10561092" cy="59406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6e1e184df0f380fa31ec9778ac2fafd7.jpg" descr="6e1e184df0f380fa31ec9778ac2fafd7.jpg"/>
          <p:cNvPicPr>
            <a:picLocks noGrp="1"/>
          </p:cNvPicPr>
          <p:nvPr>
            <p:ph type="pic" idx="21"/>
          </p:nvPr>
        </p:nvPicPr>
        <p:blipFill>
          <a:blip r:embed="rId2"/>
          <a:srcRect l="2645" r="26517" b="659"/>
          <a:stretch>
            <a:fillRect/>
          </a:stretch>
        </p:blipFill>
        <p:spPr>
          <a:xfrm>
            <a:off x="10943053" y="1080492"/>
            <a:ext cx="13363645" cy="11478816"/>
          </a:xfrm>
          <a:prstGeom prst="rect">
            <a:avLst/>
          </a:prstGeom>
        </p:spPr>
      </p:pic>
      <p:sp>
        <p:nvSpPr>
          <p:cNvPr id="179" name="Jonás 3:4,5"/>
          <p:cNvSpPr txBox="1">
            <a:spLocks noGrp="1"/>
          </p:cNvSpPr>
          <p:nvPr>
            <p:ph type="title"/>
          </p:nvPr>
        </p:nvSpPr>
        <p:spPr>
          <a:xfrm>
            <a:off x="1509407" y="1217953"/>
            <a:ext cx="7500939" cy="901677"/>
          </a:xfrm>
          <a:prstGeom prst="rect">
            <a:avLst/>
          </a:prstGeom>
        </p:spPr>
        <p:txBody>
          <a:bodyPr/>
          <a:lstStyle>
            <a:lvl1pPr defTabSz="492918">
              <a:defRPr sz="5040"/>
            </a:lvl1pPr>
          </a:lstStyle>
          <a:p>
            <a:r>
              <a:t>Jonás 3:4,5</a:t>
            </a:r>
          </a:p>
        </p:txBody>
      </p:sp>
      <p:sp>
        <p:nvSpPr>
          <p:cNvPr id="180" name="“Y comenzó Jonás a entrar por la ciudad, camino de un día, y predicaba diciendo: De aquí a cuarenta días Nínive será destruida. 5 Y los hombres de Nínive creyeron a Dios, y proclamaron ayuno, y se vistieron de cilicio desde el mayor hasta el menor de ell"/>
          <p:cNvSpPr txBox="1">
            <a:spLocks noGrp="1"/>
          </p:cNvSpPr>
          <p:nvPr>
            <p:ph type="body" sz="half" idx="1"/>
          </p:nvPr>
        </p:nvSpPr>
        <p:spPr>
          <a:xfrm>
            <a:off x="921420" y="3022920"/>
            <a:ext cx="9561780" cy="9295567"/>
          </a:xfrm>
          <a:prstGeom prst="rect">
            <a:avLst/>
          </a:prstGeom>
        </p:spPr>
        <p:txBody>
          <a:bodyPr/>
          <a:lstStyle/>
          <a:p>
            <a:pPr defTabSz="747593">
              <a:defRPr sz="5642"/>
            </a:pPr>
            <a:r>
              <a:t>“Y comenzó Jonás a entrar por la ciudad, camino de un día, y predicaba diciendo: De aquí a cuarenta días Nínive será destruida. </a:t>
            </a:r>
            <a:r>
              <a:rPr b="1"/>
              <a:t>5 </a:t>
            </a:r>
            <a:r>
              <a:t>Y los hombres de Nínive creyeron a Dios, y proclamaron ayuno, y se vistieron de cilicio desde el mayor hasta el menor de ellos”.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8.jpg.jpeg" descr="8.jpg.jpeg"/>
          <p:cNvPicPr>
            <a:picLocks noGrp="1"/>
          </p:cNvPicPr>
          <p:nvPr>
            <p:ph type="pic" idx="21"/>
          </p:nvPr>
        </p:nvPicPr>
        <p:blipFill>
          <a:blip r:embed="rId2"/>
          <a:srcRect l="6938" r="6938"/>
          <a:stretch>
            <a:fillRect/>
          </a:stretch>
        </p:blipFill>
        <p:spPr>
          <a:xfrm>
            <a:off x="12495609" y="133076"/>
            <a:ext cx="11452226" cy="13297577"/>
          </a:xfrm>
          <a:prstGeom prst="rect">
            <a:avLst/>
          </a:prstGeom>
        </p:spPr>
      </p:pic>
      <p:sp>
        <p:nvSpPr>
          <p:cNvPr id="183" name="Jonás 3:10"/>
          <p:cNvSpPr txBox="1">
            <a:spLocks noGrp="1"/>
          </p:cNvSpPr>
          <p:nvPr>
            <p:ph type="title"/>
          </p:nvPr>
        </p:nvSpPr>
        <p:spPr>
          <a:xfrm>
            <a:off x="2406862" y="1217953"/>
            <a:ext cx="7500939" cy="901677"/>
          </a:xfrm>
          <a:prstGeom prst="rect">
            <a:avLst/>
          </a:prstGeom>
        </p:spPr>
        <p:txBody>
          <a:bodyPr/>
          <a:lstStyle>
            <a:lvl1pPr defTabSz="492918">
              <a:defRPr sz="5040"/>
            </a:lvl1pPr>
          </a:lstStyle>
          <a:p>
            <a:r>
              <a:t>Jonás 3:10</a:t>
            </a:r>
          </a:p>
        </p:txBody>
      </p:sp>
      <p:sp>
        <p:nvSpPr>
          <p:cNvPr id="184" name="“Y vio Dios lo que hicieron, que se convirtieron de su mal camino; y se arrepintió del mal que había dicho que les haría, y no lo hizo.”"/>
          <p:cNvSpPr txBox="1">
            <a:spLocks noGrp="1"/>
          </p:cNvSpPr>
          <p:nvPr>
            <p:ph type="body" sz="half" idx="1"/>
          </p:nvPr>
        </p:nvSpPr>
        <p:spPr>
          <a:xfrm>
            <a:off x="921420" y="3950746"/>
            <a:ext cx="10939104" cy="7996381"/>
          </a:xfrm>
          <a:prstGeom prst="rect">
            <a:avLst/>
          </a:prstGeom>
        </p:spPr>
        <p:txBody>
          <a:bodyPr/>
          <a:lstStyle>
            <a:lvl1pPr defTabSz="764024">
              <a:defRPr sz="7347"/>
            </a:lvl1pPr>
          </a:lstStyle>
          <a:p>
            <a:r>
              <a:t>“Y vio Dios lo que hicieron, que se convirtieron de su mal camino; y se arrepintió del mal que había dicho que les haría, y no lo hizo.”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C6C6C"/>
            </a:gs>
            <a:gs pos="39177">
              <a:srgbClr val="363636"/>
            </a:gs>
            <a:gs pos="94722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CaixaDeTexto 7"/>
          <p:cNvSpPr txBox="1"/>
          <p:nvPr/>
        </p:nvSpPr>
        <p:spPr>
          <a:xfrm>
            <a:off x="2048371" y="3199055"/>
            <a:ext cx="20287258" cy="7317890"/>
          </a:xfrm>
          <a:prstGeom prst="rect">
            <a:avLst/>
          </a:prstGeom>
          <a:ln w="12700">
            <a:miter lim="400000"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733973">
              <a:defRPr sz="6200" b="0">
                <a:effectLst>
                  <a:outerShdw blurRad="63500" dir="3600000" rotWithShape="0">
                    <a:srgbClr val="000000">
                      <a:alpha val="7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“Pero Jonás se apesadumbró en extremo, y se enojó. </a:t>
            </a:r>
            <a:r>
              <a:rPr b="1"/>
              <a:t>2 </a:t>
            </a:r>
            <a:r>
              <a:t>Y oró a Jehová y dijo: Ahora, oh Jehová, ¿no es esto lo que yo decía estando aún en mi tierra? Por eso me apresuré a huir a Tarsis; porque sabía yo que tú eres Dios clemente y piadoso, tardo en enojarte, y de grande misericordia, y que te arrepientes del mal. </a:t>
            </a:r>
            <a:r>
              <a:rPr b="1"/>
              <a:t>3 </a:t>
            </a:r>
            <a:r>
              <a:t>Ahora pues, oh Jehová, te ruego que me quites la vida; porque mejor me es la muerte que la vida”.</a:t>
            </a:r>
          </a:p>
        </p:txBody>
      </p:sp>
      <p:grpSp>
        <p:nvGrpSpPr>
          <p:cNvPr id="190" name="Grupo 8"/>
          <p:cNvGrpSpPr/>
          <p:nvPr/>
        </p:nvGrpSpPr>
        <p:grpSpPr>
          <a:xfrm>
            <a:off x="7295456" y="11124421"/>
            <a:ext cx="9793088" cy="576473"/>
            <a:chOff x="0" y="0"/>
            <a:chExt cx="9793087" cy="576472"/>
          </a:xfrm>
        </p:grpSpPr>
        <p:sp>
          <p:nvSpPr>
            <p:cNvPr id="187" name="Retângulo 9"/>
            <p:cNvSpPr/>
            <p:nvPr/>
          </p:nvSpPr>
          <p:spPr>
            <a:xfrm>
              <a:off x="-1" y="233287"/>
              <a:ext cx="4242771" cy="109893"/>
            </a:xfrm>
            <a:prstGeom prst="rect">
              <a:avLst/>
            </a:prstGeom>
            <a:solidFill>
              <a:schemeClr val="accent4">
                <a:hueOff val="-624705"/>
                <a:lumOff val="1372"/>
              </a:schemeClr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2438400">
                <a:defRPr sz="4600" b="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88" name="Fluxograma: Decisão 10"/>
            <p:cNvSpPr/>
            <p:nvPr/>
          </p:nvSpPr>
          <p:spPr>
            <a:xfrm>
              <a:off x="4545450" y="-1"/>
              <a:ext cx="669911" cy="576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0"/>
                  </a:lnTo>
                  <a:lnTo>
                    <a:pt x="21600" y="1080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chemeClr val="accent4">
                <a:hueOff val="-624705"/>
                <a:lumOff val="1372"/>
              </a:schemeClr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2438400">
                <a:defRPr sz="4600" b="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89" name="Retângulo 11"/>
            <p:cNvSpPr/>
            <p:nvPr/>
          </p:nvSpPr>
          <p:spPr>
            <a:xfrm>
              <a:off x="5550317" y="233287"/>
              <a:ext cx="4242771" cy="109893"/>
            </a:xfrm>
            <a:prstGeom prst="rect">
              <a:avLst/>
            </a:prstGeom>
            <a:solidFill>
              <a:schemeClr val="accent4">
                <a:hueOff val="-624705"/>
                <a:lumOff val="1372"/>
              </a:schemeClr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2438400">
                <a:defRPr sz="4600" b="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91" name="Jonás. 4: 1-3"/>
          <p:cNvSpPr txBox="1"/>
          <p:nvPr/>
        </p:nvSpPr>
        <p:spPr>
          <a:xfrm>
            <a:off x="10645838" y="11865523"/>
            <a:ext cx="3092324" cy="752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000" b="0">
                <a:effectLst>
                  <a:outerShdw blurRad="12700" dist="38100" dir="18900000" rotWithShape="0">
                    <a:srgbClr val="000000"/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Jonás. 4: 1-3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3c56ac015205267c994db0147ef2cd62.jpg" descr="3c56ac015205267c994db0147ef2cd62.jpg"/>
          <p:cNvPicPr>
            <a:picLocks noGrp="1"/>
          </p:cNvPicPr>
          <p:nvPr>
            <p:ph type="pic" idx="21"/>
          </p:nvPr>
        </p:nvPicPr>
        <p:blipFill>
          <a:blip r:embed="rId2"/>
          <a:srcRect l="3220" r="45357"/>
          <a:stretch>
            <a:fillRect/>
          </a:stretch>
        </p:blipFill>
        <p:spPr>
          <a:xfrm>
            <a:off x="11419303" y="140263"/>
            <a:ext cx="12927100" cy="13435614"/>
          </a:xfrm>
          <a:prstGeom prst="rect">
            <a:avLst/>
          </a:prstGeom>
        </p:spPr>
      </p:pic>
      <p:sp>
        <p:nvSpPr>
          <p:cNvPr id="194" name="“…Jacobo y Juan, dijeron: Señor, ¿quieres que mandemos que descienda fuego del cielo, como hizo Elías, y los consuma?”"/>
          <p:cNvSpPr txBox="1">
            <a:spLocks noGrp="1"/>
          </p:cNvSpPr>
          <p:nvPr>
            <p:ph type="title"/>
          </p:nvPr>
        </p:nvSpPr>
        <p:spPr>
          <a:xfrm>
            <a:off x="804036" y="1907493"/>
            <a:ext cx="10265106" cy="9028431"/>
          </a:xfrm>
          <a:prstGeom prst="rect">
            <a:avLst/>
          </a:prstGeom>
        </p:spPr>
        <p:txBody>
          <a:bodyPr/>
          <a:lstStyle>
            <a:lvl1pPr defTabSz="813315">
              <a:defRPr sz="8316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“…Jacobo y Juan, dijeron: Señor, ¿quieres que mandemos que descienda fuego del cielo, como hizo Elías, y los consuma?”</a:t>
            </a:r>
          </a:p>
        </p:txBody>
      </p:sp>
      <p:sp>
        <p:nvSpPr>
          <p:cNvPr id="195" name="Lc 9:54"/>
          <p:cNvSpPr txBox="1">
            <a:spLocks noGrp="1"/>
          </p:cNvSpPr>
          <p:nvPr>
            <p:ph type="body" sz="quarter" idx="1"/>
          </p:nvPr>
        </p:nvSpPr>
        <p:spPr>
          <a:xfrm>
            <a:off x="2186120" y="11403902"/>
            <a:ext cx="7500938" cy="124285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Lc 9:54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¿Estamos enfocados en el ministerio de la restauración de las personas? O ¿Estamos orientados a la corrección, venganza y el castigo?"/>
          <p:cNvSpPr txBox="1">
            <a:spLocks noGrp="1"/>
          </p:cNvSpPr>
          <p:nvPr>
            <p:ph type="title"/>
          </p:nvPr>
        </p:nvSpPr>
        <p:spPr>
          <a:xfrm>
            <a:off x="2495929" y="2198677"/>
            <a:ext cx="19392142" cy="9318646"/>
          </a:xfrm>
          <a:prstGeom prst="rect">
            <a:avLst/>
          </a:prstGeom>
        </p:spPr>
        <p:txBody>
          <a:bodyPr/>
          <a:lstStyle/>
          <a:p>
            <a:r>
              <a:rPr sz="10200" b="1">
                <a:latin typeface="Helvetica Neue"/>
                <a:ea typeface="Helvetica Neue"/>
                <a:cs typeface="Helvetica Neue"/>
                <a:sym typeface="Helvetica Neue"/>
              </a:rPr>
              <a:t>¿Estamos enfocados en el ministerio de la restauración de las personas? O ¿Estamos orientados a la </a:t>
            </a:r>
            <a:r>
              <a:rPr b="1" i="1">
                <a:latin typeface="Helvetica Neue"/>
                <a:ea typeface="Helvetica Neue"/>
                <a:cs typeface="Helvetica Neue"/>
                <a:sym typeface="Helvetica Neue"/>
              </a:rPr>
              <a:t>corrección, venganza y 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el castigo</a:t>
            </a:r>
            <a:r>
              <a:rPr sz="10200" b="1">
                <a:latin typeface="Helvetica Neue"/>
                <a:ea typeface="Helvetica Neue"/>
                <a:cs typeface="Helvetica Neue"/>
                <a:sym typeface="Helvetica Neue"/>
              </a:rPr>
              <a:t>?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hijoprodigo_blog.jpg" descr="hijoprodigo_blog.jpg"/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l="4245" t="14777" r="6216" b="29725"/>
          <a:stretch>
            <a:fillRect/>
          </a:stretch>
        </p:blipFill>
        <p:spPr>
          <a:xfrm>
            <a:off x="11687355" y="7579548"/>
            <a:ext cx="12687931" cy="5994664"/>
          </a:xfrm>
          <a:prstGeom prst="rect">
            <a:avLst/>
          </a:prstGeom>
        </p:spPr>
      </p:pic>
      <p:pic>
        <p:nvPicPr>
          <p:cNvPr id="200" name="Jesús-y-la-mujer-que-cometió-adulterio_opt.jpg.jpeg" descr="Jesús-y-la-mujer-que-cometió-adulterio_opt.jpg.jpeg"/>
          <p:cNvPicPr>
            <a:picLocks noGrp="1" noChangeAspect="1"/>
          </p:cNvPicPr>
          <p:nvPr>
            <p:ph type="pic" idx="22"/>
          </p:nvPr>
        </p:nvPicPr>
        <p:blipFill>
          <a:blip r:embed="rId4"/>
          <a:srcRect l="14181" t="7941" b="5230"/>
          <a:stretch>
            <a:fillRect/>
          </a:stretch>
        </p:blipFill>
        <p:spPr>
          <a:xfrm>
            <a:off x="11687355" y="22842"/>
            <a:ext cx="12688067" cy="7335621"/>
          </a:xfrm>
          <a:prstGeom prst="rect">
            <a:avLst/>
          </a:prstGeom>
        </p:spPr>
      </p:pic>
      <p:pic>
        <p:nvPicPr>
          <p:cNvPr id="201" name="1102015403_univ_cnt_1_xl.jpg" descr="1102015403_univ_cnt_1_xl.jpg"/>
          <p:cNvPicPr>
            <a:picLocks noGrp="1" noChangeAspect="1"/>
          </p:cNvPicPr>
          <p:nvPr>
            <p:ph type="pic" idx="23"/>
          </p:nvPr>
        </p:nvPicPr>
        <p:blipFill>
          <a:blip r:embed="rId5"/>
          <a:srcRect l="15374"/>
          <a:stretch>
            <a:fillRect/>
          </a:stretch>
        </p:blipFill>
        <p:spPr>
          <a:xfrm>
            <a:off x="21478" y="21629"/>
            <a:ext cx="11570674" cy="13672765"/>
          </a:xfrm>
          <a:prstGeom prst="rect">
            <a:avLst/>
          </a:prstGeom>
        </p:spPr>
      </p:pic>
      <p:sp>
        <p:nvSpPr>
          <p:cNvPr id="202" name="CaixaDeTexto 7"/>
          <p:cNvSpPr txBox="1"/>
          <p:nvPr/>
        </p:nvSpPr>
        <p:spPr>
          <a:xfrm>
            <a:off x="2858221" y="1797249"/>
            <a:ext cx="7923173" cy="1549001"/>
          </a:xfrm>
          <a:prstGeom prst="rect">
            <a:avLst/>
          </a:prstGeom>
          <a:ln w="12700">
            <a:miter lim="400000"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3" tIns="65023" rIns="65023" bIns="65023">
            <a:spAutoFit/>
          </a:bodyPr>
          <a:lstStyle>
            <a:lvl1pPr defTabSz="1733973">
              <a:defRPr sz="10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effectLst>
                  <a:outerShdw blurRad="12700" dir="3600000" rotWithShape="0">
                    <a:srgbClr val="000000">
                      <a:alpha val="7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.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C6C6C"/>
            </a:gs>
            <a:gs pos="100000">
              <a:srgbClr val="FFFF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Dos medusas contra un fondo rosa" descr="Dos medusas contra un fondo rosa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29741" r="3548"/>
          <a:stretch>
            <a:fillRect/>
          </a:stretch>
        </p:blipFill>
        <p:spPr>
          <a:xfrm>
            <a:off x="12204700" y="0"/>
            <a:ext cx="12192000" cy="13716000"/>
          </a:xfrm>
          <a:prstGeom prst="rect">
            <a:avLst/>
          </a:prstGeom>
        </p:spPr>
      </p:pic>
      <p:sp>
        <p:nvSpPr>
          <p:cNvPr id="207" name="1"/>
          <p:cNvSpPr txBox="1">
            <a:spLocks noGrp="1"/>
          </p:cNvSpPr>
          <p:nvPr>
            <p:ph type="title"/>
          </p:nvPr>
        </p:nvSpPr>
        <p:spPr>
          <a:xfrm>
            <a:off x="1270000" y="838200"/>
            <a:ext cx="9652000" cy="1971045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rgbClr val="000000"/>
                    </a:gs>
                    <a:gs pos="100000">
                      <a:srgbClr val="6C6C6C"/>
                    </a:gs>
                  </a:gsLst>
                  <a:lin ang="3960000" scaled="0"/>
                </a:gradFill>
              </a:defRPr>
            </a:lvl1pPr>
          </a:lstStyle>
          <a:p>
            <a:r>
              <a:t>1</a:t>
            </a:r>
          </a:p>
        </p:txBody>
      </p:sp>
      <p:sp>
        <p:nvSpPr>
          <p:cNvPr id="208" name="El Señor se ha propuesto bendecir y ayudar a los que Él desea, a pesar de nosotros."/>
          <p:cNvSpPr txBox="1">
            <a:spLocks noGrp="1"/>
          </p:cNvSpPr>
          <p:nvPr>
            <p:ph type="body" sz="half" idx="1"/>
          </p:nvPr>
        </p:nvSpPr>
        <p:spPr>
          <a:xfrm>
            <a:off x="893838" y="3321968"/>
            <a:ext cx="10404324" cy="9920084"/>
          </a:xfrm>
          <a:prstGeom prst="rect">
            <a:avLst/>
          </a:prstGeom>
        </p:spPr>
        <p:txBody>
          <a:bodyPr/>
          <a:lstStyle/>
          <a:p>
            <a:pPr marL="700362" indent="-700362" defTabSz="2292095">
              <a:spcBef>
                <a:spcPts val="2200"/>
              </a:spcBef>
              <a:defRPr sz="5922"/>
            </a:pPr>
            <a:r>
              <a:rPr sz="7896" b="1">
                <a:effectLst>
                  <a:outerShdw blurRad="11938" dist="23876" dir="18900000" rotWithShape="0">
                    <a:srgbClr val="FFFFFF"/>
                  </a:outerShdw>
                </a:effectLst>
              </a:rPr>
              <a:t>El Señor se ha propuesto bendecir y ayudar a los que Él desea</a:t>
            </a:r>
            <a:r>
              <a:rPr sz="9212" b="1">
                <a:effectLst>
                  <a:outerShdw blurRad="11938" dist="23876" dir="18900000" rotWithShape="0">
                    <a:srgbClr val="FFFFFF"/>
                  </a:outerShdw>
                </a:effectLst>
              </a:rPr>
              <a:t>, </a:t>
            </a:r>
            <a:r>
              <a:rPr sz="10528" b="1" u="sng">
                <a:effectLst>
                  <a:outerShdw blurRad="11938" dist="23876" dir="18900000" rotWithShape="0">
                    <a:srgbClr val="FFFFFF"/>
                  </a:outerShdw>
                </a:effectLst>
              </a:rPr>
              <a:t>a pesar de nosotros</a:t>
            </a:r>
            <a:r>
              <a:rPr sz="9212" b="1" u="sng">
                <a:effectLst>
                  <a:outerShdw blurRad="11938" dist="23876" dir="18900000" rotWithShape="0">
                    <a:srgbClr val="FFFFFF"/>
                  </a:outerShdw>
                </a:effectLst>
              </a:rPr>
              <a:t>.</a:t>
            </a:r>
            <a:endParaRPr sz="1128"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1042</Words>
  <Application>Microsoft Macintosh PowerPoint</Application>
  <PresentationFormat>Personalizado</PresentationFormat>
  <Paragraphs>76</Paragraphs>
  <Slides>27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7" baseType="lpstr">
      <vt:lpstr>Avenir Light</vt:lpstr>
      <vt:lpstr>Calibri</vt:lpstr>
      <vt:lpstr>Graphik</vt:lpstr>
      <vt:lpstr>Graphik-Medium</vt:lpstr>
      <vt:lpstr>Graphik-SemiboldItalic</vt:lpstr>
      <vt:lpstr>Helvetica Light</vt:lpstr>
      <vt:lpstr>Helvetica Neue</vt:lpstr>
      <vt:lpstr>Helvetica Neue Light</vt:lpstr>
      <vt:lpstr>Helvetica Neue Medium</vt:lpstr>
      <vt:lpstr>Black</vt:lpstr>
      <vt:lpstr>JONÁS, EL INQUISIDOR</vt:lpstr>
      <vt:lpstr>TENÍA UN PUESTO, Y TAMBIÉN UNA MISIÓN QUE CUMPLIR, PERO SU PAPEL DE PROFETA Y SU DESEO DE VENGANZA Y RECTITUD ERA MÁS IMPORTANTE QUE EL LLAMADO DE DIOS</vt:lpstr>
      <vt:lpstr>Jonás 3:4,5</vt:lpstr>
      <vt:lpstr>Jonás 3:10</vt:lpstr>
      <vt:lpstr>Presentación de PowerPoint</vt:lpstr>
      <vt:lpstr>“…Jacobo y Juan, dijeron: Señor, ¿quieres que mandemos que descienda fuego del cielo, como hizo Elías, y los consuma?”</vt:lpstr>
      <vt:lpstr>¿Estamos enfocados en el ministerio de la restauración de las personas? O ¿Estamos orientados a la corrección, venganza y el castigo?</vt:lpstr>
      <vt:lpstr>Presentación de PowerPoint</vt:lpstr>
      <vt:lpstr>1</vt:lpstr>
      <vt:lpstr>Presentación de PowerPoint</vt:lpstr>
      <vt:lpstr>Eccehomo</vt:lpstr>
      <vt:lpstr>Presentación de PowerPoint</vt:lpstr>
      <vt:lpstr>Restaurar: volver algo a su estado original; devolver su funcionalidad; repararlo. </vt:lpstr>
      <vt:lpstr>¿Qué grado de importancia tienen nuestros esfuerzos en tanto colaboramos con Cristo?</vt:lpstr>
      <vt:lpstr>2</vt:lpstr>
      <vt:lpstr>Hermano, relax.</vt:lpstr>
      <vt:lpstr>Hermano, NO te relajes mucho</vt:lpstr>
      <vt:lpstr>Presentación de PowerPoint</vt:lpstr>
      <vt:lpstr>“No puedes ser demasiado activo en lo que a tus propios esfuerzos respecta; no puedes ser demasiado dependiente en lo que a gracia divina respecta…</vt:lpstr>
      <vt:lpstr>Haz todas las cosas como si Dios no hiciera nada; depende del Señor como si él lo hiciera todo”.</vt:lpstr>
      <vt:lpstr>3</vt:lpstr>
      <vt:lpstr>Presentación de PowerPoint</vt:lpstr>
      <vt:lpstr>Presentación de PowerPoint</vt:lpstr>
      <vt:lpstr>Presentación de PowerPoint</vt:lpstr>
      <vt:lpstr>Presentación de PowerPoint</vt:lpstr>
      <vt:lpstr>End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ADAN CORTES</cp:lastModifiedBy>
  <cp:revision>1</cp:revision>
  <dcterms:modified xsi:type="dcterms:W3CDTF">2024-06-23T22:11:11Z</dcterms:modified>
</cp:coreProperties>
</file>