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4"/>
  </p:notesMasterIdLst>
  <p:sldIdLst>
    <p:sldId id="283" r:id="rId2"/>
    <p:sldId id="257" r:id="rId3"/>
    <p:sldId id="316" r:id="rId4"/>
    <p:sldId id="339" r:id="rId5"/>
    <p:sldId id="319" r:id="rId6"/>
    <p:sldId id="322" r:id="rId7"/>
    <p:sldId id="323" r:id="rId8"/>
    <p:sldId id="324" r:id="rId9"/>
    <p:sldId id="329" r:id="rId10"/>
    <p:sldId id="327" r:id="rId11"/>
    <p:sldId id="294" r:id="rId12"/>
    <p:sldId id="271" r:id="rId13"/>
    <p:sldId id="282" r:id="rId14"/>
    <p:sldId id="331" r:id="rId15"/>
    <p:sldId id="310" r:id="rId16"/>
    <p:sldId id="337" r:id="rId17"/>
    <p:sldId id="333" r:id="rId18"/>
    <p:sldId id="335" r:id="rId19"/>
    <p:sldId id="317" r:id="rId20"/>
    <p:sldId id="320" r:id="rId21"/>
    <p:sldId id="341" r:id="rId22"/>
    <p:sldId id="311" r:id="rId23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is Willms" initials="DW" lastIdx="9" clrIdx="0">
    <p:extLst>
      <p:ext uri="{19B8F6BF-5375-455C-9EA6-DF929625EA0E}">
        <p15:presenceInfo xmlns="" xmlns:p15="http://schemas.microsoft.com/office/powerpoint/2012/main" userId="e4c110f27d0594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66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625E-2"/>
          <c:y val="3.6328122765248355E-2"/>
          <c:w val="0.61822920767716538"/>
          <c:h val="0.9273437544695033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FINDINGS IN RELATION TO RESPONDENTS. 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cat>
            <c:strRef>
              <c:f>Sheet1!$A$2:$A$7</c:f>
              <c:strCache>
                <c:ptCount val="6"/>
                <c:pt idx="0">
                  <c:v>STIGMA</c:v>
                </c:pt>
                <c:pt idx="1">
                  <c:v>SHAME</c:v>
                </c:pt>
                <c:pt idx="2">
                  <c:v>ABANDONMENT</c:v>
                </c:pt>
                <c:pt idx="3">
                  <c:v>GBV</c:v>
                </c:pt>
                <c:pt idx="4">
                  <c:v>FINANCIAL DRAINAGE</c:v>
                </c:pt>
                <c:pt idx="5">
                  <c:v>PSYCHOLOGICAL DRAINANGE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5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03-4498-864D-9304C8D29A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STIGMA</c:v>
                </c:pt>
                <c:pt idx="1">
                  <c:v>SHAME</c:v>
                </c:pt>
                <c:pt idx="2">
                  <c:v>ABANDONMENT</c:v>
                </c:pt>
                <c:pt idx="3">
                  <c:v>GBV</c:v>
                </c:pt>
                <c:pt idx="4">
                  <c:v>FINANCIAL DRAINAGE</c:v>
                </c:pt>
                <c:pt idx="5">
                  <c:v>PSYCHOLOGICAL DRAINANGE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03-4498-864D-9304C8D29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03756-00BC-47F3-9EE2-E6F9727309B1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A8B07-7350-48BF-9681-DB589BF1F0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38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46472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9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27634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10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960390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smtClean="0"/>
              <a:t>14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24331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17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414354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18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420646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786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816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4626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23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0493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9643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924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8267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25">
            <a:extLst>
              <a:ext uri="{FF2B5EF4-FFF2-40B4-BE49-F238E27FC236}">
                <a16:creationId xmlns:a16="http://schemas.microsoft.com/office/drawing/2014/main" xmlns="" id="{D61EE2E4-C5DD-4944-B70C-8F0A3F741A59}"/>
              </a:ext>
            </a:extLst>
          </p:cNvPr>
          <p:cNvSpPr/>
          <p:nvPr userDrawn="1"/>
        </p:nvSpPr>
        <p:spPr>
          <a:xfrm>
            <a:off x="1295508" y="3039919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7" name="Freeform: Shape 26">
            <a:extLst>
              <a:ext uri="{FF2B5EF4-FFF2-40B4-BE49-F238E27FC236}">
                <a16:creationId xmlns:a16="http://schemas.microsoft.com/office/drawing/2014/main" xmlns="" id="{91FA36A8-94E8-4069-B957-F7145D77BD5F}"/>
              </a:ext>
            </a:extLst>
          </p:cNvPr>
          <p:cNvSpPr/>
          <p:nvPr userDrawn="1"/>
        </p:nvSpPr>
        <p:spPr>
          <a:xfrm>
            <a:off x="3670763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8" name="Freeform: Shape 27">
            <a:extLst>
              <a:ext uri="{FF2B5EF4-FFF2-40B4-BE49-F238E27FC236}">
                <a16:creationId xmlns:a16="http://schemas.microsoft.com/office/drawing/2014/main" xmlns="" id="{7D38D67C-B6B8-4EB2-BC07-4A8128F44D16}"/>
              </a:ext>
            </a:extLst>
          </p:cNvPr>
          <p:cNvSpPr/>
          <p:nvPr userDrawn="1"/>
        </p:nvSpPr>
        <p:spPr>
          <a:xfrm>
            <a:off x="4865676" y="3722308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9" name="Freeform: Shape 28">
            <a:extLst>
              <a:ext uri="{FF2B5EF4-FFF2-40B4-BE49-F238E27FC236}">
                <a16:creationId xmlns:a16="http://schemas.microsoft.com/office/drawing/2014/main" xmlns="" id="{6B2E4C8C-D96E-4A66-A3D2-3580DACCF801}"/>
              </a:ext>
            </a:extLst>
          </p:cNvPr>
          <p:cNvSpPr/>
          <p:nvPr userDrawn="1"/>
        </p:nvSpPr>
        <p:spPr>
          <a:xfrm>
            <a:off x="7245668" y="3725411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0" name="Freeform: Shape 29">
            <a:extLst>
              <a:ext uri="{FF2B5EF4-FFF2-40B4-BE49-F238E27FC236}">
                <a16:creationId xmlns:a16="http://schemas.microsoft.com/office/drawing/2014/main" xmlns="" id="{74E0B8B0-45C7-4733-BBDC-B82F9307E431}"/>
              </a:ext>
            </a:extLst>
          </p:cNvPr>
          <p:cNvSpPr/>
          <p:nvPr userDrawn="1"/>
        </p:nvSpPr>
        <p:spPr>
          <a:xfrm>
            <a:off x="8440729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1" name="Freeform: Shape 30">
            <a:extLst>
              <a:ext uri="{FF2B5EF4-FFF2-40B4-BE49-F238E27FC236}">
                <a16:creationId xmlns:a16="http://schemas.microsoft.com/office/drawing/2014/main" xmlns="" id="{F0BBECC2-631C-4C53-A9E8-6C87D48A3B01}"/>
              </a:ext>
            </a:extLst>
          </p:cNvPr>
          <p:cNvSpPr/>
          <p:nvPr userDrawn="1"/>
        </p:nvSpPr>
        <p:spPr>
          <a:xfrm>
            <a:off x="1274779" y="1667026"/>
            <a:ext cx="7152768" cy="2736950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xmlns="" id="{274DD645-8640-45D5-9B60-F31EC01D3CC0}"/>
              </a:ext>
            </a:extLst>
          </p:cNvPr>
          <p:cNvSpPr/>
          <p:nvPr userDrawn="1"/>
        </p:nvSpPr>
        <p:spPr>
          <a:xfrm>
            <a:off x="8440979" y="1677475"/>
            <a:ext cx="2373549" cy="2062264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3" name="Freeform: Shape 34">
            <a:extLst>
              <a:ext uri="{FF2B5EF4-FFF2-40B4-BE49-F238E27FC236}">
                <a16:creationId xmlns:a16="http://schemas.microsoft.com/office/drawing/2014/main" xmlns="" id="{71C09F09-7119-47FD-8E60-E4A92C9A3119}"/>
              </a:ext>
            </a:extLst>
          </p:cNvPr>
          <p:cNvSpPr/>
          <p:nvPr userDrawn="1"/>
        </p:nvSpPr>
        <p:spPr>
          <a:xfrm flipH="1">
            <a:off x="10715501" y="2243467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4" name="Freeform: Shape 45">
            <a:extLst>
              <a:ext uri="{FF2B5EF4-FFF2-40B4-BE49-F238E27FC236}">
                <a16:creationId xmlns:a16="http://schemas.microsoft.com/office/drawing/2014/main" xmlns="" id="{E99BCE04-19B9-4541-925F-AC59CF760E7F}"/>
              </a:ext>
            </a:extLst>
          </p:cNvPr>
          <p:cNvSpPr/>
          <p:nvPr userDrawn="1"/>
        </p:nvSpPr>
        <p:spPr>
          <a:xfrm flipH="1">
            <a:off x="9534557" y="1571099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5" name="Freeform: Shape 46">
            <a:extLst>
              <a:ext uri="{FF2B5EF4-FFF2-40B4-BE49-F238E27FC236}">
                <a16:creationId xmlns:a16="http://schemas.microsoft.com/office/drawing/2014/main" xmlns="" id="{F2B610BB-26F6-44A5-B7DB-CEEDCAE916ED}"/>
              </a:ext>
            </a:extLst>
          </p:cNvPr>
          <p:cNvSpPr/>
          <p:nvPr userDrawn="1"/>
        </p:nvSpPr>
        <p:spPr>
          <a:xfrm flipH="1">
            <a:off x="8328171" y="2258376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6" name="Freeform: Shape 47">
            <a:extLst>
              <a:ext uri="{FF2B5EF4-FFF2-40B4-BE49-F238E27FC236}">
                <a16:creationId xmlns:a16="http://schemas.microsoft.com/office/drawing/2014/main" xmlns="" id="{C979636C-DE09-47B7-8972-BAE28DFA91DF}"/>
              </a:ext>
            </a:extLst>
          </p:cNvPr>
          <p:cNvSpPr/>
          <p:nvPr userDrawn="1"/>
        </p:nvSpPr>
        <p:spPr>
          <a:xfrm flipH="1">
            <a:off x="8333460" y="361085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7" name="Freeform: Shape 48">
            <a:extLst>
              <a:ext uri="{FF2B5EF4-FFF2-40B4-BE49-F238E27FC236}">
                <a16:creationId xmlns:a16="http://schemas.microsoft.com/office/drawing/2014/main" xmlns="" id="{01B12467-C508-4D89-94B3-6D23C6199703}"/>
              </a:ext>
            </a:extLst>
          </p:cNvPr>
          <p:cNvSpPr/>
          <p:nvPr userDrawn="1"/>
        </p:nvSpPr>
        <p:spPr>
          <a:xfrm flipH="1">
            <a:off x="7146016" y="429086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8" name="Freeform: Shape 49">
            <a:extLst>
              <a:ext uri="{FF2B5EF4-FFF2-40B4-BE49-F238E27FC236}">
                <a16:creationId xmlns:a16="http://schemas.microsoft.com/office/drawing/2014/main" xmlns="" id="{9EA72422-90A8-454F-8133-112CD2B85BEA}"/>
              </a:ext>
            </a:extLst>
          </p:cNvPr>
          <p:cNvSpPr/>
          <p:nvPr userDrawn="1"/>
        </p:nvSpPr>
        <p:spPr>
          <a:xfrm flipH="1">
            <a:off x="5937847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9" name="Freeform: Shape 50">
            <a:extLst>
              <a:ext uri="{FF2B5EF4-FFF2-40B4-BE49-F238E27FC236}">
                <a16:creationId xmlns:a16="http://schemas.microsoft.com/office/drawing/2014/main" xmlns="" id="{3C67727D-D0D9-4CA6-99EE-0B89D465A706}"/>
              </a:ext>
            </a:extLst>
          </p:cNvPr>
          <p:cNvSpPr/>
          <p:nvPr userDrawn="1"/>
        </p:nvSpPr>
        <p:spPr>
          <a:xfrm flipH="1">
            <a:off x="5951993" y="225130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0" name="Freeform: Shape 51">
            <a:extLst>
              <a:ext uri="{FF2B5EF4-FFF2-40B4-BE49-F238E27FC236}">
                <a16:creationId xmlns:a16="http://schemas.microsoft.com/office/drawing/2014/main" xmlns="" id="{C88A67D0-B01F-4CC8-B248-2CF85911F456}"/>
              </a:ext>
            </a:extLst>
          </p:cNvPr>
          <p:cNvSpPr/>
          <p:nvPr userDrawn="1"/>
        </p:nvSpPr>
        <p:spPr>
          <a:xfrm flipH="1">
            <a:off x="4778156" y="1565771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1" name="Freeform: Shape 52">
            <a:extLst>
              <a:ext uri="{FF2B5EF4-FFF2-40B4-BE49-F238E27FC236}">
                <a16:creationId xmlns:a16="http://schemas.microsoft.com/office/drawing/2014/main" xmlns="" id="{DBF6CA39-E979-4287-833E-20A9B455F7D6}"/>
              </a:ext>
            </a:extLst>
          </p:cNvPr>
          <p:cNvSpPr/>
          <p:nvPr userDrawn="1"/>
        </p:nvSpPr>
        <p:spPr>
          <a:xfrm flipH="1">
            <a:off x="3565843" y="2247823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2" name="Freeform: Shape 53">
            <a:extLst>
              <a:ext uri="{FF2B5EF4-FFF2-40B4-BE49-F238E27FC236}">
                <a16:creationId xmlns:a16="http://schemas.microsoft.com/office/drawing/2014/main" xmlns="" id="{9EAA4E60-7510-4920-A426-5630491CFAC2}"/>
              </a:ext>
            </a:extLst>
          </p:cNvPr>
          <p:cNvSpPr/>
          <p:nvPr userDrawn="1"/>
        </p:nvSpPr>
        <p:spPr>
          <a:xfrm flipH="1">
            <a:off x="3565952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3" name="Freeform: Shape 54">
            <a:extLst>
              <a:ext uri="{FF2B5EF4-FFF2-40B4-BE49-F238E27FC236}">
                <a16:creationId xmlns:a16="http://schemas.microsoft.com/office/drawing/2014/main" xmlns="" id="{322F7ECD-1942-42EE-B5E0-FC1E0206BFFD}"/>
              </a:ext>
            </a:extLst>
          </p:cNvPr>
          <p:cNvSpPr/>
          <p:nvPr userDrawn="1"/>
        </p:nvSpPr>
        <p:spPr>
          <a:xfrm flipH="1">
            <a:off x="2386318" y="296278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4" name="Freeform: Shape 55">
            <a:extLst>
              <a:ext uri="{FF2B5EF4-FFF2-40B4-BE49-F238E27FC236}">
                <a16:creationId xmlns:a16="http://schemas.microsoft.com/office/drawing/2014/main" xmlns="" id="{2465D6BD-72DA-4C13-97C2-7CF8D7F2F0C4}"/>
              </a:ext>
            </a:extLst>
          </p:cNvPr>
          <p:cNvSpPr/>
          <p:nvPr userDrawn="1"/>
        </p:nvSpPr>
        <p:spPr>
          <a:xfrm flipH="1">
            <a:off x="1190302" y="361221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5" name="Content placeholder 47" descr="Click icon to add picture">
            <a:extLst>
              <a:ext uri="{FF2B5EF4-FFF2-40B4-BE49-F238E27FC236}">
                <a16:creationId xmlns:a16="http://schemas.microsoft.com/office/drawing/2014/main" xmlns="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7136" y="386500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6" name="Content placeholder 47">
            <a:extLst>
              <a:ext uri="{FF2B5EF4-FFF2-40B4-BE49-F238E27FC236}">
                <a16:creationId xmlns:a16="http://schemas.microsoft.com/office/drawing/2014/main" xmlns="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7136" y="444707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7" name="Content placeholder 47" descr="Click icon to add picture">
            <a:extLst>
              <a:ext uri="{FF2B5EF4-FFF2-40B4-BE49-F238E27FC236}">
                <a16:creationId xmlns:a16="http://schemas.microsoft.com/office/drawing/2014/main" xmlns="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942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8" name="Content placeholder 47">
            <a:extLst>
              <a:ext uri="{FF2B5EF4-FFF2-40B4-BE49-F238E27FC236}">
                <a16:creationId xmlns:a16="http://schemas.microsoft.com/office/drawing/2014/main" xmlns="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89942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9" name="Content placeholder 47" descr="Click icon to add picture">
            <a:extLst>
              <a:ext uri="{FF2B5EF4-FFF2-40B4-BE49-F238E27FC236}">
                <a16:creationId xmlns:a16="http://schemas.microsoft.com/office/drawing/2014/main" xmlns="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7230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0" name="Content placeholder 47">
            <a:extLst>
              <a:ext uri="{FF2B5EF4-FFF2-40B4-BE49-F238E27FC236}">
                <a16:creationId xmlns:a16="http://schemas.microsoft.com/office/drawing/2014/main" xmlns="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07230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1" name="Content placeholder 47" descr="Click icon to add picture">
            <a:extLst>
              <a:ext uri="{FF2B5EF4-FFF2-40B4-BE49-F238E27FC236}">
                <a16:creationId xmlns:a16="http://schemas.microsoft.com/office/drawing/2014/main" xmlns="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01941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2" name="Content placeholder 47">
            <a:extLst>
              <a:ext uri="{FF2B5EF4-FFF2-40B4-BE49-F238E27FC236}">
                <a16:creationId xmlns:a16="http://schemas.microsoft.com/office/drawing/2014/main" xmlns="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1941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3" name="Content placeholder 47" descr="Click icon to add picture">
            <a:extLst>
              <a:ext uri="{FF2B5EF4-FFF2-40B4-BE49-F238E27FC236}">
                <a16:creationId xmlns:a16="http://schemas.microsoft.com/office/drawing/2014/main" xmlns="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4718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4" name="Content placeholder 47">
            <a:extLst>
              <a:ext uri="{FF2B5EF4-FFF2-40B4-BE49-F238E27FC236}">
                <a16:creationId xmlns:a16="http://schemas.microsoft.com/office/drawing/2014/main" xmlns="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34718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14" y="726705"/>
            <a:ext cx="10515600" cy="1205058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0519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9">
            <a:extLst>
              <a:ext uri="{FF2B5EF4-FFF2-40B4-BE49-F238E27FC236}">
                <a16:creationId xmlns:a16="http://schemas.microsoft.com/office/drawing/2014/main" xmlns="" id="{F38B75F8-75D4-4B41-B7C7-433032DD0A6F}"/>
              </a:ext>
            </a:extLst>
          </p:cNvPr>
          <p:cNvSpPr/>
          <p:nvPr userDrawn="1"/>
        </p:nvSpPr>
        <p:spPr>
          <a:xfrm flipH="1">
            <a:off x="769290" y="491100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xmlns="" id="{671D1224-EDDC-4900-92DC-13608D44C524}"/>
              </a:ext>
            </a:extLst>
          </p:cNvPr>
          <p:cNvSpPr/>
          <p:nvPr userDrawn="1"/>
        </p:nvSpPr>
        <p:spPr>
          <a:xfrm flipH="1">
            <a:off x="783145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635A9E44-4E60-1AD1-0B85-72422683B48A}"/>
              </a:ext>
            </a:extLst>
          </p:cNvPr>
          <p:cNvSpPr/>
          <p:nvPr userDrawn="1"/>
        </p:nvSpPr>
        <p:spPr>
          <a:xfrm flipH="1">
            <a:off x="0" y="3709992"/>
            <a:ext cx="115794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Subtitle 47" descr="Click icon to add picture">
            <a:extLst>
              <a:ext uri="{FF2B5EF4-FFF2-40B4-BE49-F238E27FC236}">
                <a16:creationId xmlns:a16="http://schemas.microsoft.com/office/drawing/2014/main" xmlns="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0705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xmlns="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0705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Picture placeholder">
            <a:extLst>
              <a:ext uri="{FF2B5EF4-FFF2-40B4-BE49-F238E27FC236}">
                <a16:creationId xmlns:a16="http://schemas.microsoft.com/office/drawing/2014/main" xmlns="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88170" y="2296125"/>
            <a:ext cx="1886360" cy="21446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4" y="1690878"/>
            <a:ext cx="6599429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47" descr="Click icon to add picture">
            <a:extLst>
              <a:ext uri="{FF2B5EF4-FFF2-40B4-BE49-F238E27FC236}">
                <a16:creationId xmlns:a16="http://schemas.microsoft.com/office/drawing/2014/main" xmlns="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11506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xmlns="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11506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80058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F946AB17-3782-8412-C51A-DE10A0637453}"/>
              </a:ext>
            </a:extLst>
          </p:cNvPr>
          <p:cNvSpPr/>
          <p:nvPr userDrawn="1"/>
        </p:nvSpPr>
        <p:spPr>
          <a:xfrm>
            <a:off x="0" y="2860787"/>
            <a:ext cx="2361029" cy="3676532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2BA5A58B-9440-7DAB-E7D7-3143B049FBAC}"/>
              </a:ext>
            </a:extLst>
          </p:cNvPr>
          <p:cNvSpPr/>
          <p:nvPr userDrawn="1"/>
        </p:nvSpPr>
        <p:spPr>
          <a:xfrm flipH="1">
            <a:off x="1014233" y="5253270"/>
            <a:ext cx="1710765" cy="1593273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2" name="Content Placeholder 47" descr="Click icon to add picture">
            <a:extLst>
              <a:ext uri="{FF2B5EF4-FFF2-40B4-BE49-F238E27FC236}">
                <a16:creationId xmlns:a16="http://schemas.microsoft.com/office/drawing/2014/main" xmlns="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1609" y="1025236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xmlns="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71608" y="1469069"/>
            <a:ext cx="5162709" cy="1506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xmlns="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1609" y="2984685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xmlns="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1607" y="4597473"/>
            <a:ext cx="5162709" cy="421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xmlns="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71608" y="3419684"/>
            <a:ext cx="5162709" cy="11777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xmlns="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71608" y="5041922"/>
            <a:ext cx="5162709" cy="16359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xmlns="" id="{A23F9759-CF52-CE45-5E22-9678534685A7}"/>
              </a:ext>
            </a:extLst>
          </p:cNvPr>
          <p:cNvSpPr/>
          <p:nvPr userDrawn="1"/>
        </p:nvSpPr>
        <p:spPr>
          <a:xfrm flipH="1">
            <a:off x="2631891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227758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xmlns="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734172" y="1141669"/>
            <a:ext cx="507778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xmlns="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24705" y="3105650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714069" y="4716041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5827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3470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xmlns="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xmlns="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00303" y="2929823"/>
            <a:ext cx="1867186" cy="24718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xmlns="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64216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xmlns="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26319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xmlns="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88424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xmlns="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xmlns="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xmlns="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00756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xmlns="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3312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xmlns="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25868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xmlns="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88424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422191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72" y="3435545"/>
            <a:ext cx="4253399" cy="174011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xmlns="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70174533-8C0E-4E82-A582-891A0555FA1F}"/>
              </a:ext>
            </a:extLst>
          </p:cNvPr>
          <p:cNvSpPr/>
          <p:nvPr userDrawn="1"/>
        </p:nvSpPr>
        <p:spPr>
          <a:xfrm>
            <a:off x="7328126" y="231031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71E3938-A754-4D49-B509-249EE9BD83AB}"/>
              </a:ext>
            </a:extLst>
          </p:cNvPr>
          <p:cNvSpPr/>
          <p:nvPr userDrawn="1"/>
        </p:nvSpPr>
        <p:spPr>
          <a:xfrm>
            <a:off x="8375472" y="409533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xmlns="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4027" y="1076241"/>
            <a:ext cx="1913128" cy="10547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xmlns="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75472" y="1076241"/>
            <a:ext cx="1904890" cy="10547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xmlns="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21949" y="2844725"/>
            <a:ext cx="1914694" cy="10891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xmlns="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09651" y="2826795"/>
            <a:ext cx="1913128" cy="11071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xmlns="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7234" y="4631270"/>
            <a:ext cx="1913128" cy="1075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xmlns="" id="{4D27EAE5-5D14-4E2B-9A4E-E1CE7C26F40F}"/>
              </a:ext>
            </a:extLst>
          </p:cNvPr>
          <p:cNvSpPr/>
          <p:nvPr userDrawn="1"/>
        </p:nvSpPr>
        <p:spPr>
          <a:xfrm>
            <a:off x="630971" y="606175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xmlns="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xmlns="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xmlns="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01796F5D-2CC8-44C2-B5B5-E61BEFFF5A72}"/>
              </a:ext>
            </a:extLst>
          </p:cNvPr>
          <p:cNvSpPr/>
          <p:nvPr userDrawn="1"/>
        </p:nvSpPr>
        <p:spPr>
          <a:xfrm>
            <a:off x="5252937" y="2290859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73093633-6A91-42B5-961C-4B3A5DDF2146}"/>
              </a:ext>
            </a:extLst>
          </p:cNvPr>
          <p:cNvSpPr/>
          <p:nvPr userDrawn="1"/>
        </p:nvSpPr>
        <p:spPr>
          <a:xfrm>
            <a:off x="6310033" y="405642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194169" y="6217920"/>
            <a:ext cx="458592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1319367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616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646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929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051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210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571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955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6C16C-C153-47AC-9B58-113E43CCD92A}" type="datetimeFigureOut">
              <a:rPr lang="en-CA" smtClean="0"/>
              <a:t>2025-06-29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84B12AD-7F46-4327-8677-2018B6A5D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853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mailto:friendsicklerfdnug@gmail.com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23342CAD-FA7D-4123-68A6-29171A90C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81807F-8FF2-6D24-DCFD-A370F49B6705}"/>
              </a:ext>
            </a:extLst>
          </p:cNvPr>
          <p:cNvSpPr txBox="1"/>
          <p:nvPr/>
        </p:nvSpPr>
        <p:spPr>
          <a:xfrm>
            <a:off x="838786" y="1028402"/>
            <a:ext cx="10514427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1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CCDFD5-A48D-6D75-E6E5-C00603BB4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82" y="1070490"/>
            <a:ext cx="6614297" cy="49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1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E17942FE-65D3-7C03-B361-8DF125B8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69" y="712637"/>
            <a:ext cx="10515600" cy="1205058"/>
          </a:xfrm>
        </p:spPr>
        <p:txBody>
          <a:bodyPr/>
          <a:lstStyle/>
          <a:p>
            <a:r>
              <a:rPr lang="en-US" b="1" dirty="0" smtClean="0">
                <a:latin typeface="Arial Black" pitchFamily="34" charset="0"/>
              </a:rPr>
              <a:t>Probe Questions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7BD10CEB-2241-4246-B0F4-96E0DB642C4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42047" y="3541209"/>
            <a:ext cx="3452653" cy="2170709"/>
          </a:xfrm>
        </p:spPr>
        <p:txBody>
          <a:bodyPr/>
          <a:lstStyle/>
          <a:p>
            <a:pPr marL="1143000" algn="l">
              <a:lnSpc>
                <a:spcPct val="115000"/>
              </a:lnSpc>
            </a:pPr>
            <a:r>
              <a:rPr lang="en-CA" sz="2000" b="1" kern="100" dirty="0">
                <a:solidFill>
                  <a:schemeClr val="tx1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What are the </a:t>
            </a:r>
            <a:r>
              <a:rPr lang="en-CA" sz="2000" b="1" i="1" u="sng" kern="100" dirty="0">
                <a:solidFill>
                  <a:schemeClr val="tx1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daily experiences </a:t>
            </a:r>
            <a:r>
              <a:rPr lang="en-CA" sz="2000" b="1" kern="100" dirty="0">
                <a:solidFill>
                  <a:schemeClr val="tx1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of being a care-giver / parent of a SCD child?</a:t>
            </a:r>
          </a:p>
          <a:p>
            <a:pPr algn="l"/>
            <a:endParaRPr lang="zh-CN" alt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78038ACE-740A-4AE7-A0B3-BEEA90495B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61432" y="1434163"/>
            <a:ext cx="3435371" cy="1802074"/>
          </a:xfrm>
        </p:spPr>
        <p:txBody>
          <a:bodyPr/>
          <a:lstStyle/>
          <a:p>
            <a:pPr marL="1143000" algn="l">
              <a:lnSpc>
                <a:spcPct val="115000"/>
              </a:lnSpc>
            </a:pPr>
            <a:r>
              <a:rPr lang="en-CA" sz="2000" b="1" kern="100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</a:t>
            </a:r>
            <a:r>
              <a:rPr lang="en-CA" sz="2000" b="1" i="1" u="sng" kern="100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factors </a:t>
            </a:r>
            <a:r>
              <a:rPr lang="en-CA" sz="2000" b="1" kern="100" dirty="0" smtClean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influence the </a:t>
            </a:r>
            <a:r>
              <a:rPr lang="en-CA" sz="2000" b="1" kern="100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role </a:t>
            </a:r>
            <a:r>
              <a:rPr lang="en-CA" sz="2000" b="1" kern="100" dirty="0" smtClean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performance of care-giver  </a:t>
            </a:r>
            <a:r>
              <a:rPr lang="en-CA" sz="2000" b="1" kern="100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home and the community?</a:t>
            </a:r>
            <a:endParaRPr lang="en-US" altLang="zh-CN" sz="2000" b="1" noProof="0" dirty="0">
              <a:solidFill>
                <a:srgbClr val="00B050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DD441F7A-4624-45D2-AE88-EEBA65185E6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909626" y="4469081"/>
            <a:ext cx="2075180" cy="1340876"/>
          </a:xfrm>
          <a:solidFill>
            <a:srgbClr val="FFC000"/>
          </a:solidFill>
        </p:spPr>
        <p:txBody>
          <a:bodyPr/>
          <a:lstStyle/>
          <a:p>
            <a:r>
              <a:rPr lang="en-CA" sz="20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</a:t>
            </a:r>
            <a:r>
              <a:rPr lang="en-CA" sz="2000" b="1" i="1" u="sng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  <a:r>
              <a:rPr lang="en-CA" sz="20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exist in providing </a:t>
            </a:r>
            <a:r>
              <a:rPr lang="en-CA" sz="2000" b="1" kern="1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care</a:t>
            </a:r>
            <a:r>
              <a:rPr lang="en-CA" sz="20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zh-CN" altLang="en-US" sz="20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2DD1EA-9A0C-9303-AD79-5DAF401390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10</a:t>
            </a:fld>
            <a:endParaRPr lang="en-US" altLang="zh-CN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3"/>
          </p:nvPr>
        </p:nvSpPr>
        <p:spPr>
          <a:xfrm>
            <a:off x="7544144" y="4524904"/>
            <a:ext cx="2092225" cy="1187014"/>
          </a:xfrm>
          <a:solidFill>
            <a:srgbClr val="FF0000"/>
          </a:solidFill>
        </p:spPr>
        <p:txBody>
          <a:bodyPr/>
          <a:lstStyle/>
          <a:p>
            <a:r>
              <a:rPr lang="en-CA" sz="2000" b="1" kern="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What are the common</a:t>
            </a:r>
            <a:r>
              <a:rPr lang="en-CA" sz="2000" b="1" i="1" u="sng" kern="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beliefs </a:t>
            </a:r>
            <a:r>
              <a:rPr lang="en-CA" sz="2000" b="1" kern="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about SCD in the community?</a:t>
            </a:r>
          </a:p>
          <a:p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43"/>
          </p:nvPr>
        </p:nvSpPr>
        <p:spPr>
          <a:xfrm>
            <a:off x="6337900" y="1632654"/>
            <a:ext cx="2006303" cy="2093804"/>
          </a:xfrm>
        </p:spPr>
        <p:txBody>
          <a:bodyPr/>
          <a:lstStyle/>
          <a:p>
            <a:pPr lvl="0">
              <a:lnSpc>
                <a:spcPct val="115000"/>
              </a:lnSpc>
            </a:pPr>
            <a:r>
              <a:rPr lang="en-CA" sz="1600" b="1" u="sng" kern="1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</a:t>
            </a:r>
            <a:r>
              <a:rPr lang="en-CA" sz="1600" b="1" kern="1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having a child with SCD have any association with </a:t>
            </a:r>
            <a:r>
              <a:rPr lang="en-CA" sz="1600" b="1" kern="1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experiences </a:t>
            </a:r>
            <a:r>
              <a:rPr lang="en-CA" sz="1600" b="1" kern="1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of</a:t>
            </a:r>
            <a:r>
              <a:rPr lang="en-CA" sz="1600" b="1" i="1" u="sng" kern="1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GBV </a:t>
            </a:r>
            <a:r>
              <a:rPr lang="en-CA" sz="1600" b="1" kern="1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 the household and/or the community?</a:t>
            </a:r>
          </a:p>
          <a:p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43"/>
          </p:nvPr>
        </p:nvSpPr>
        <p:spPr>
          <a:xfrm>
            <a:off x="7234518" y="2356370"/>
            <a:ext cx="3665597" cy="1674035"/>
          </a:xfrm>
        </p:spPr>
        <p:txBody>
          <a:bodyPr/>
          <a:lstStyle/>
          <a:p>
            <a:pPr marL="1143000">
              <a:lnSpc>
                <a:spcPct val="115000"/>
              </a:lnSpc>
              <a:spcAft>
                <a:spcPts val="800"/>
              </a:spcAft>
            </a:pPr>
            <a:r>
              <a:rPr lang="en-CA" sz="2000" b="1" i="1" u="sng" kern="1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How</a:t>
            </a:r>
            <a:r>
              <a:rPr lang="en-CA" sz="2000" b="1" kern="1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can SCD </a:t>
            </a:r>
            <a:r>
              <a:rPr lang="en-CA" sz="2000" b="1" kern="1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care-takers </a:t>
            </a:r>
            <a:r>
              <a:rPr lang="en-CA" sz="2000" b="1" kern="1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 assisted and supported? </a:t>
            </a:r>
          </a:p>
          <a:p>
            <a:endParaRPr lang="en-US" dirty="0"/>
          </a:p>
        </p:txBody>
      </p:sp>
      <p:pic>
        <p:nvPicPr>
          <p:cNvPr id="26" name="Picture 2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1918"/>
            <a:ext cx="1702191" cy="125365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Right Brace 1"/>
          <p:cNvSpPr/>
          <p:nvPr/>
        </p:nvSpPr>
        <p:spPr>
          <a:xfrm>
            <a:off x="9808143" y="3426594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61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7879A95E-ED9B-15BF-D325-2593EF18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F740047-9D34-0816-C891-DC6ADFD19C93}"/>
              </a:ext>
            </a:extLst>
          </p:cNvPr>
          <p:cNvSpPr txBox="1"/>
          <p:nvPr/>
        </p:nvSpPr>
        <p:spPr>
          <a:xfrm>
            <a:off x="838786" y="1028402"/>
            <a:ext cx="10514427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1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FE526F-488A-ADE0-B7D6-C81A8F52D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274"/>
            <a:ext cx="2298789" cy="1437952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9633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3C856599-709C-2C31-4274-64709B41E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01D752-A798-FBE9-132C-4FE387CBA615}"/>
              </a:ext>
            </a:extLst>
          </p:cNvPr>
          <p:cNvSpPr txBox="1"/>
          <p:nvPr/>
        </p:nvSpPr>
        <p:spPr>
          <a:xfrm>
            <a:off x="782596" y="651330"/>
            <a:ext cx="9926594" cy="5689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buNone/>
            </a:pPr>
            <a:r>
              <a:rPr lang="en-CA" sz="36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</a:p>
          <a:p>
            <a:pPr marL="457200" algn="ctr">
              <a:lnSpc>
                <a:spcPct val="115000"/>
              </a:lnSpc>
              <a:buNone/>
            </a:pPr>
            <a:endParaRPr lang="en-CA" sz="3600" b="1" kern="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buNone/>
            </a:pP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research findings exposed </a:t>
            </a:r>
            <a:r>
              <a:rPr lang="en-CA" sz="24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troubling social-cultural </a:t>
            </a:r>
            <a:r>
              <a:rPr lang="en-CA" sz="2400" b="1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misunderstandings</a:t>
            </a:r>
            <a:r>
              <a:rPr lang="en-CA" sz="24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 well as </a:t>
            </a:r>
            <a:r>
              <a:rPr lang="en-CA" sz="2400" b="1" i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moral dilemmas </a:t>
            </a:r>
          </a:p>
          <a:p>
            <a:pPr marL="457200" algn="ctr">
              <a:lnSpc>
                <a:spcPct val="115000"/>
              </a:lnSpc>
              <a:buNone/>
            </a:pPr>
            <a:r>
              <a:rPr lang="en-CA" sz="24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xperienced by </a:t>
            </a:r>
            <a:r>
              <a:rPr lang="en-CA" sz="24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SCD care-givers</a:t>
            </a:r>
          </a:p>
          <a:p>
            <a:pPr marL="457200" algn="ctr">
              <a:lnSpc>
                <a:spcPct val="115000"/>
              </a:lnSpc>
              <a:buNone/>
            </a:pP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degree of </a:t>
            </a:r>
            <a:r>
              <a:rPr lang="en-CA" sz="2400" b="1" i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stigma</a:t>
            </a: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attributed to SCD children 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buNone/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Mothers who bear SCD children are </a:t>
            </a:r>
            <a:r>
              <a:rPr lang="en-CA" sz="2400" b="1" i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socially shamed</a:t>
            </a:r>
            <a:endParaRPr lang="en-CA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buNone/>
            </a:pPr>
            <a:r>
              <a:rPr lang="en-CA" sz="2400" i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Biological fathers of SCD children </a:t>
            </a:r>
            <a:r>
              <a:rPr lang="en-CA" sz="2400" b="1" i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accuse</a:t>
            </a: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mothers 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having a SCD child, which often results in: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4" y="5486399"/>
            <a:ext cx="2160603" cy="159436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9904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50B25C-B156-7675-8CA3-36E365EC6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6E59095-29FB-AC60-CC32-EE9BFD4E1DE5}"/>
              </a:ext>
            </a:extLst>
          </p:cNvPr>
          <p:cNvSpPr txBox="1"/>
          <p:nvPr/>
        </p:nvSpPr>
        <p:spPr>
          <a:xfrm>
            <a:off x="838786" y="1028402"/>
            <a:ext cx="10514427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1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A6BDC6E-1EE0-A6AD-4A80-A2EB316DD483}"/>
              </a:ext>
            </a:extLst>
          </p:cNvPr>
          <p:cNvSpPr txBox="1"/>
          <p:nvPr/>
        </p:nvSpPr>
        <p:spPr>
          <a:xfrm>
            <a:off x="527902" y="672332"/>
            <a:ext cx="11199042" cy="5161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CA" sz="24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athers </a:t>
            </a: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abandoning </a:t>
            </a: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family and marrying another woman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buNone/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en-CA" sz="24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others of SCD children are left </a:t>
            </a: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emotional</a:t>
            </a:r>
            <a:r>
              <a:rPr lang="en-CA" sz="24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</a:t>
            </a: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scarred </a:t>
            </a:r>
          </a:p>
          <a:p>
            <a:pPr lvl="0" algn="ctr">
              <a:lnSpc>
                <a:spcPct val="115000"/>
              </a:lnSpc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financially deprived</a:t>
            </a:r>
            <a:endParaRPr lang="en-CA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buNone/>
            </a:pP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en-CA" sz="24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Culturally-influenced </a:t>
            </a: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masculinity</a:t>
            </a: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norms and roles – </a:t>
            </a:r>
          </a:p>
          <a:p>
            <a:pPr lvl="0" algn="ctr">
              <a:lnSpc>
                <a:spcPct val="115000"/>
              </a:lnSpc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associated with GBV expression --</a:t>
            </a:r>
          </a:p>
          <a:p>
            <a:pPr lvl="2" algn="ctr">
              <a:lnSpc>
                <a:spcPct val="115000"/>
              </a:lnSpc>
            </a:pPr>
            <a:r>
              <a:rPr lang="en-CA" sz="24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 legitimized</a:t>
            </a:r>
            <a:r>
              <a:rPr lang="en-CA" sz="24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context of </a:t>
            </a:r>
          </a:p>
          <a:p>
            <a:pPr lvl="2" algn="ctr">
              <a:lnSpc>
                <a:spcPct val="115000"/>
              </a:lnSpc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prescribed social-cultural norms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CA" sz="2400" kern="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15000"/>
              </a:lnSpc>
            </a:pPr>
            <a:r>
              <a:rPr lang="en-CA" sz="24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patronizing dominance of a male-centred and </a:t>
            </a:r>
          </a:p>
          <a:p>
            <a:pPr lvl="1" algn="ctr">
              <a:lnSpc>
                <a:spcPct val="115000"/>
              </a:lnSpc>
            </a:pPr>
            <a:r>
              <a:rPr lang="en-CA" sz="24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authoritarian </a:t>
            </a:r>
            <a:r>
              <a:rPr lang="en-CA" sz="2400" i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mind-set, resulting in abusive behaviours is prevalent 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" y="5351646"/>
            <a:ext cx="1867300" cy="16633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8699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721E73BA-53B9-C0C1-476A-00736A64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22" y="307129"/>
            <a:ext cx="4370229" cy="227758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Findings in relation to respondents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D96C503-BABC-632E-06CA-12C8474920E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109843812"/>
              </p:ext>
            </p:extLst>
          </p:nvPr>
        </p:nvGraphicFramePr>
        <p:xfrm>
          <a:off x="3623373" y="6067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Picture 2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5085092"/>
            <a:ext cx="2427831" cy="177290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5663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486B3F36-3732-4804-9247-0D7128864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054D9F-146C-69E0-18DC-9D166C82ECEB}"/>
              </a:ext>
            </a:extLst>
          </p:cNvPr>
          <p:cNvSpPr txBox="1"/>
          <p:nvPr/>
        </p:nvSpPr>
        <p:spPr>
          <a:xfrm>
            <a:off x="1086436" y="439341"/>
            <a:ext cx="10514427" cy="8288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2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CA" sz="36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Moral Dilemmas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CA" sz="3600" b="1" kern="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2400" b="1" i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it food or medicines today – I cannot afford both?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CA" sz="2400" b="1" i="1" kern="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2400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one </a:t>
            </a:r>
            <a:r>
              <a:rPr lang="en-CA" sz="2400" b="1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challenge</a:t>
            </a:r>
            <a:r>
              <a:rPr lang="en-CA" sz="2400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male / </a:t>
            </a:r>
            <a:r>
              <a:rPr lang="en-CA" sz="2400" i="1" kern="1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father’s </a:t>
            </a:r>
            <a:r>
              <a:rPr lang="en-CA" sz="2400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role responsibilities with respect to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2400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caring for a SCD child  -- a consequence of both the father and the mother?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CA" sz="2400" i="1" kern="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2400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If so, how would one entertain such a challenge / confrontation?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CA" sz="2400" kern="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2400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 faith leaders, government officials, and/or community leaders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2400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come alongside and help resolve these moral predicaments?</a:t>
            </a:r>
            <a:endParaRPr lang="en-CA" sz="2400" kern="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CA" sz="2400" kern="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24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CA" sz="2400" kern="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CA" sz="2400" kern="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" y="5380521"/>
            <a:ext cx="2107933" cy="155706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9627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903296A-0411-75B4-D649-153BDB8FB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28AE35-79C6-741F-408E-F13A14CFD505}"/>
              </a:ext>
            </a:extLst>
          </p:cNvPr>
          <p:cNvSpPr txBox="1"/>
          <p:nvPr/>
        </p:nvSpPr>
        <p:spPr>
          <a:xfrm>
            <a:off x="838786" y="1028402"/>
            <a:ext cx="10514427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1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290F84-8753-348A-FFDF-526AE951B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xmlns="" id="{478CB64C-71AF-6B72-8069-000DD250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47" y="356161"/>
            <a:ext cx="10515600" cy="1325563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RECOMMENDATIONS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FA2F9A05-8E79-46FF-1ABA-927EF2D69B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61424" y="1473450"/>
            <a:ext cx="2855742" cy="86621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Food, nutrition and medicine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xmlns="" id="{0532F467-8DBE-D445-0CF7-D5D242DAD6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61424" y="2330824"/>
            <a:ext cx="2855742" cy="4347881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Stigma is often associated with the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appearance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of a SCD child.</a:t>
            </a:r>
          </a:p>
          <a:p>
            <a:pPr algn="l"/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nutritious diet provided, in addition to medication </a:t>
            </a:r>
          </a:p>
          <a:p>
            <a:pPr algn="l"/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would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reduce concerns of stigma associated with</a:t>
            </a:r>
          </a:p>
          <a:p>
            <a:pPr algn="l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physical appearance of  SCD child.</a:t>
            </a:r>
          </a:p>
          <a:p>
            <a:pPr algn="l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16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ARV’s are free and accessible in all Government facilities, </a:t>
            </a:r>
          </a:p>
          <a:p>
            <a:pPr algn="l"/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can’t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Hydroxyurea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be free?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xmlns="" id="{48BF8F22-E288-84B0-03E9-82D678051D4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250806" y="1471363"/>
            <a:ext cx="3761938" cy="86621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studies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xmlns="" id="{BACB9342-C47E-6729-46BE-F10DBB78182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277699" y="2337582"/>
            <a:ext cx="3761938" cy="4520418"/>
          </a:xfrm>
          <a:solidFill>
            <a:srgbClr val="006600"/>
          </a:solidFill>
        </p:spPr>
        <p:txBody>
          <a:bodyPr/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research is needed to: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elicit the social-cultural </a:t>
            </a:r>
            <a:r>
              <a:rPr lang="en-US" sz="1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misunderstandings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associated with SCD disease 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Ethnographic / qualitative research would generate grounded,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real-world evidence that could be </a:t>
            </a:r>
            <a:r>
              <a:rPr lang="en-US" sz="1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translated into 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design, dissemination and evaluation of:</a:t>
            </a:r>
          </a:p>
          <a:p>
            <a:pPr algn="l"/>
            <a:endParaRPr lang="en-US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16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mind-set </a:t>
            </a:r>
            <a:r>
              <a:rPr lang="en-US" sz="1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behavioral  change interventions 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that would overcome existing barriers to 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effective and meaningful support for SCD care-givers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xmlns="" id="{D0C47E92-8875-E555-5480-8A9BAEE853A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255996" y="1612013"/>
            <a:ext cx="1984409" cy="779357"/>
          </a:xfrm>
        </p:spPr>
        <p:txBody>
          <a:bodyPr/>
          <a:lstStyle/>
          <a:p>
            <a:pPr marL="137160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Advocacy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xmlns="" id="{DDCD388C-8374-D810-DCE5-554B7E05F55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273926" y="2424444"/>
            <a:ext cx="1984409" cy="4433556"/>
          </a:xfrm>
          <a:solidFill>
            <a:srgbClr val="002060"/>
          </a:solidFill>
        </p:spPr>
        <p:txBody>
          <a:bodyPr/>
          <a:lstStyle/>
          <a:p>
            <a:pPr algn="l"/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Sickle-cell disease (SCD) Awareness </a:t>
            </a:r>
            <a:endParaRPr lang="en-US" sz="2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Community sensitization</a:t>
            </a:r>
          </a:p>
          <a:p>
            <a:pPr algn="l"/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xmlns="" id="{B87AFF1A-EF07-5FBF-C582-29AE302A47D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25241" y="1540296"/>
            <a:ext cx="2451638" cy="88902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Entrepreneurial and vocational skills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xmlns="" id="{E62055F1-67DB-9D6D-ABE2-20C3B2514A4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389833" y="2456210"/>
            <a:ext cx="2451187" cy="3141369"/>
          </a:xfrm>
          <a:solidFill>
            <a:schemeClr val="accent6"/>
          </a:solidFill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Main-stream educational options are often </a:t>
            </a: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out of reach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unattainable</a:t>
            </a: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 SCD children</a:t>
            </a: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 marL="457200" algn="l">
              <a:lnSpc>
                <a:spcPct val="115000"/>
              </a:lnSpc>
            </a:pPr>
            <a:endParaRPr lang="en-CA" sz="2000" kern="1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FC7183-3EBB-B8D1-A66D-964D3C3A7DA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17</a:t>
            </a:fld>
            <a:endParaRPr lang="en-US" altLang="zh-CN" noProof="0" dirty="0"/>
          </a:p>
        </p:txBody>
      </p:sp>
      <p:pic>
        <p:nvPicPr>
          <p:cNvPr id="18" name="Picture 1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27" y="5604349"/>
            <a:ext cx="1702191" cy="1253651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5897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xmlns="" id="{478CB64C-71AF-6B72-8069-000DD250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FA2F9A05-8E79-46FF-1ABA-927EF2D69B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-20548" y="1479176"/>
            <a:ext cx="2855742" cy="968069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Non-clinical care / psycho-social support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xmlns="" id="{0532F467-8DBE-D445-0CF7-D5D242DAD6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390" y="2447245"/>
            <a:ext cx="2855742" cy="340865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SCD care-givers / parents require more robust 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psycho-social support, regardless of their financial circumstance 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xmlns="" id="{48BF8F22-E288-84B0-03E9-82D678051D4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071511" y="1471363"/>
            <a:ext cx="3761938" cy="866219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Early childhood development (ECD)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xmlns="" id="{BACB9342-C47E-6729-46BE-F10DBB78182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071511" y="2337582"/>
            <a:ext cx="3761938" cy="4520418"/>
          </a:xfrm>
          <a:solidFill>
            <a:srgbClr val="006600"/>
          </a:solidFill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ECD opportunities would enhance </a:t>
            </a:r>
          </a:p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cognitive growth and enhanced development for SCD children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xmlns="" id="{D0C47E92-8875-E555-5480-8A9BAEE853A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906372" y="1461247"/>
            <a:ext cx="2160388" cy="876335"/>
          </a:xfrm>
        </p:spPr>
        <p:txBody>
          <a:bodyPr/>
          <a:lstStyle/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Marriage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counseling and workshops</a:t>
            </a:r>
          </a:p>
          <a:p>
            <a:pPr marL="137160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xmlns="" id="{DDCD388C-8374-D810-DCE5-554B7E05F55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906373" y="2353572"/>
            <a:ext cx="2160387" cy="4433556"/>
          </a:xfrm>
          <a:solidFill>
            <a:srgbClr val="002060"/>
          </a:solidFill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Parents of SCD children </a:t>
            </a: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would benefit from marriage counseling to resolve </a:t>
            </a: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care-giving predicaments, challenges and unnecessary compromise</a:t>
            </a: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xmlns="" id="{B87AFF1A-EF07-5FBF-C582-29AE302A47D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201123" y="1461247"/>
            <a:ext cx="2451638" cy="985999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SCD children sessions  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xmlns="" id="{E62055F1-67DB-9D6D-ABE2-20C3B2514A4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201574" y="2447245"/>
            <a:ext cx="2451187" cy="4234909"/>
          </a:xfrm>
          <a:solidFill>
            <a:schemeClr val="accent6"/>
          </a:solidFill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Special supportive care and educational sessions for SCD children</a:t>
            </a: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need to be organized </a:t>
            </a:r>
          </a:p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enhance behavioral coping strategies in the community 	</a:t>
            </a:r>
          </a:p>
          <a:p>
            <a:pPr marL="457200" algn="l">
              <a:lnSpc>
                <a:spcPct val="115000"/>
              </a:lnSpc>
            </a:pPr>
            <a:endParaRPr lang="en-CA" sz="2000" kern="1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FC7183-3EBB-B8D1-A66D-964D3C3A7DA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18</a:t>
            </a:fld>
            <a:endParaRPr lang="en-US" altLang="zh-CN" noProof="0" dirty="0"/>
          </a:p>
        </p:txBody>
      </p:sp>
      <p:pic>
        <p:nvPicPr>
          <p:cNvPr id="18" name="Picture 1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6" y="5826949"/>
            <a:ext cx="1702191" cy="1253651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45121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IMG_1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8" y="-1"/>
            <a:ext cx="11903902" cy="675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13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44EE13-8AC0-3B4A-B149-A6BDF39A2578}"/>
              </a:ext>
            </a:extLst>
          </p:cNvPr>
          <p:cNvSpPr txBox="1"/>
          <p:nvPr/>
        </p:nvSpPr>
        <p:spPr>
          <a:xfrm>
            <a:off x="260779" y="152400"/>
            <a:ext cx="113532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32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Moral dilemmas experienced by care-givers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32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sickle-cell </a:t>
            </a:r>
            <a:r>
              <a:rPr lang="en-CA" sz="3200" b="1" kern="1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diseased </a:t>
            </a:r>
            <a:r>
              <a:rPr lang="en-CA" sz="32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(SCD) children:</a:t>
            </a:r>
            <a:endParaRPr lang="en-CA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results of a qualitative research study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24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Wakiso District, Uganda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3200" i="1" kern="1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endParaRPr lang="en-CA" sz="3200" i="1" kern="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3200" b="1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FRIENDS OF SICKLERS FOUNDATION – </a:t>
            </a:r>
            <a:r>
              <a:rPr lang="en-CA" sz="3200" b="1" kern="100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UGANDA</a:t>
            </a:r>
            <a:endParaRPr lang="en-US" sz="2000" b="1" dirty="0">
              <a:solidFill>
                <a:srgbClr val="FF0000"/>
              </a:solidFill>
              <a:latin typeface="Bell MT" panose="02020503060305020303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i="1" kern="1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conjunction with</a:t>
            </a:r>
            <a:endParaRPr lang="en-US" sz="2000" i="1" kern="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SALAMA SHIELD FOUNDATION</a:t>
            </a:r>
            <a:endParaRPr lang="en-CA" sz="20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endParaRPr lang="en-CA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1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white background with black text&#10;&#10;AI-generated content may be incorrect.">
            <a:extLst>
              <a:ext uri="{FF2B5EF4-FFF2-40B4-BE49-F238E27FC236}">
                <a16:creationId xmlns="" xmlns:a16="http://schemas.microsoft.com/office/drawing/2014/main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1" y="3991936"/>
            <a:ext cx="2808713" cy="213668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AE2EA9-38E7-BC2E-5379-48227E5E8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95" y="3991936"/>
            <a:ext cx="2194448" cy="210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D732FF-279E-128F-64DD-4B7E8D62A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548640"/>
            <a:ext cx="60579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5DB7BFB-2C3B-C743-997D-D8B31FAE1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AC1AE8-7491-0878-EF44-B754BB78C688}"/>
              </a:ext>
            </a:extLst>
          </p:cNvPr>
          <p:cNvSpPr txBox="1"/>
          <p:nvPr/>
        </p:nvSpPr>
        <p:spPr>
          <a:xfrm>
            <a:off x="838786" y="1028402"/>
            <a:ext cx="10514427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1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893D29-D383-19F0-4513-D8D01D5B3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58763C3D-399C-00C4-0002-03DD31736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F978913-3173-465A-6D9F-30123F444587}"/>
              </a:ext>
            </a:extLst>
          </p:cNvPr>
          <p:cNvSpPr txBox="1"/>
          <p:nvPr/>
        </p:nvSpPr>
        <p:spPr>
          <a:xfrm>
            <a:off x="507092" y="1008633"/>
            <a:ext cx="10514427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14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="" xmlns:a16="http://schemas.microsoft.com/office/drawing/2014/main" id="{CF49EC80-80B7-55E1-E8F9-410CC14E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4" y="159313"/>
            <a:ext cx="6893857" cy="651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68989" y="787754"/>
            <a:ext cx="453614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Contact us on</a:t>
            </a:r>
          </a:p>
          <a:p>
            <a:endParaRPr lang="en-AU" b="1" dirty="0" smtClean="0"/>
          </a:p>
          <a:p>
            <a:r>
              <a:rPr lang="en-AU" b="1" dirty="0" smtClean="0"/>
              <a:t>Email; </a:t>
            </a:r>
            <a:r>
              <a:rPr lang="en-AU" b="1" dirty="0" smtClean="0">
                <a:solidFill>
                  <a:srgbClr val="0070C0"/>
                </a:solidFill>
                <a:hlinkClick r:id="rId3"/>
              </a:rPr>
              <a:t>friendsicklerfdnug@gmail.com</a:t>
            </a:r>
            <a:endParaRPr lang="en-AU" b="1" dirty="0" smtClean="0">
              <a:solidFill>
                <a:srgbClr val="0070C0"/>
              </a:solidFill>
            </a:endParaRPr>
          </a:p>
          <a:p>
            <a:endParaRPr lang="en-AU" b="1" dirty="0" smtClean="0"/>
          </a:p>
          <a:p>
            <a:r>
              <a:rPr lang="en-AU" b="1" dirty="0" smtClean="0"/>
              <a:t>Website; </a:t>
            </a:r>
            <a:r>
              <a:rPr lang="en-AU" b="1" dirty="0" smtClean="0">
                <a:solidFill>
                  <a:srgbClr val="0070C0"/>
                </a:solidFill>
              </a:rPr>
              <a:t>friendsofsicklersfoundationuganda.org </a:t>
            </a:r>
          </a:p>
          <a:p>
            <a:endParaRPr lang="en-AU" b="1" dirty="0"/>
          </a:p>
          <a:p>
            <a:endParaRPr lang="en-AU" b="1" dirty="0" smtClean="0"/>
          </a:p>
          <a:p>
            <a:r>
              <a:rPr lang="en-AU" b="1" dirty="0" smtClean="0"/>
              <a:t>Tel;   03931028816</a:t>
            </a:r>
          </a:p>
          <a:p>
            <a:r>
              <a:rPr lang="en-AU" b="1" dirty="0" smtClean="0"/>
              <a:t> </a:t>
            </a:r>
          </a:p>
          <a:p>
            <a:r>
              <a:rPr lang="en-AU" b="1" dirty="0"/>
              <a:t> </a:t>
            </a:r>
            <a:r>
              <a:rPr lang="en-AU" b="1" dirty="0" smtClean="0"/>
              <a:t>     +256 701974283 (WhatsApp)</a:t>
            </a:r>
          </a:p>
          <a:p>
            <a:endParaRPr lang="en-AU" b="1" dirty="0" smtClean="0"/>
          </a:p>
          <a:p>
            <a:r>
              <a:rPr lang="en-AU" b="1" dirty="0" smtClean="0"/>
              <a:t>Location; Kassegejje- Wakiso</a:t>
            </a:r>
          </a:p>
          <a:p>
            <a:r>
              <a:rPr lang="en-AU" b="1" dirty="0"/>
              <a:t> </a:t>
            </a:r>
            <a:r>
              <a:rPr lang="en-AU" b="1" dirty="0" smtClean="0"/>
              <a:t>                 Kampala  Uganda.</a:t>
            </a:r>
          </a:p>
          <a:p>
            <a:endParaRPr lang="en-AU" b="1" dirty="0"/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dirty="0"/>
              <a:t> </a:t>
            </a:r>
            <a:r>
              <a:rPr lang="en-AU" dirty="0" smtClean="0"/>
              <a:t>     </a:t>
            </a:r>
          </a:p>
          <a:p>
            <a:endParaRPr lang="en-AU" dirty="0"/>
          </a:p>
        </p:txBody>
      </p:sp>
      <p:pic>
        <p:nvPicPr>
          <p:cNvPr id="3" name="Picture 2" descr="C:\Users\Hp\Desktop\Screenshot_20250616_140118_Goog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88" y="5145741"/>
            <a:ext cx="932330" cy="9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Screenshot_20250616_141046_Goog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968" y="5145741"/>
            <a:ext cx="846091" cy="9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Screenshot_20250616_140923_Goog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06" y="5145742"/>
            <a:ext cx="806823" cy="9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Screenshot_20250616_140713_Goog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682" y="5145742"/>
            <a:ext cx="851647" cy="9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6061"/>
          <a:stretch>
            <a:fillRect/>
          </a:stretch>
        </p:blipFill>
        <p:spPr>
          <a:xfrm>
            <a:off x="2012199" y="4023361"/>
            <a:ext cx="3496981" cy="2653664"/>
          </a:xfrm>
          <a:prstGeom prst="hexagon">
            <a:avLst>
              <a:gd name="adj" fmla="val 28349"/>
              <a:gd name="vf" fmla="val 115470"/>
            </a:avLst>
          </a:prstGeom>
          <a:solidFill>
            <a:srgbClr val="006600"/>
          </a:solidFill>
        </p:spPr>
      </p:pic>
    </p:spTree>
    <p:extLst>
      <p:ext uri="{BB962C8B-B14F-4D97-AF65-F5344CB8AC3E}">
        <p14:creationId xmlns:p14="http://schemas.microsoft.com/office/powerpoint/2010/main" val="17484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6159" y="2714332"/>
            <a:ext cx="2938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Nakalembe Sarah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social science researcher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981" y="0"/>
            <a:ext cx="2715823" cy="262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121" y="3419605"/>
            <a:ext cx="2828925" cy="2613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9" y="3204151"/>
            <a:ext cx="2785036" cy="29336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46" y="826718"/>
            <a:ext cx="3870542" cy="43465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21688" y="537366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Matovu Umar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Executive Director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31683" y="6237962"/>
            <a:ext cx="283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Jjuuko Vicent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Social science  researcher</a:t>
            </a:r>
            <a:endParaRPr lang="en-CA" sz="14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159" y="6237962"/>
            <a:ext cx="278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Kintu Sharot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Social worker</a:t>
            </a:r>
            <a:endParaRPr lang="en-CA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89192" y="2714332"/>
            <a:ext cx="2179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Firoko Henry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Field Officer</a:t>
            </a:r>
            <a:endParaRPr lang="en-CA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2014" y="48312"/>
            <a:ext cx="2896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i="1" dirty="0" smtClean="0">
                <a:latin typeface="Algerian" pitchFamily="82" charset="0"/>
              </a:rPr>
              <a:t>Our team</a:t>
            </a:r>
            <a:endParaRPr lang="en-AU" sz="4400" i="1" dirty="0"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9" y="137394"/>
            <a:ext cx="2785035" cy="25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53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5DF64211-DCD8-B458-DBD2-EBDA7AE3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436962"/>
            <a:ext cx="3626139" cy="1740114"/>
          </a:xfrm>
        </p:spPr>
        <p:txBody>
          <a:bodyPr/>
          <a:lstStyle/>
          <a:p>
            <a:r>
              <a:rPr lang="en-US" b="1" dirty="0" smtClean="0">
                <a:latin typeface="Arial Black" pitchFamily="34" charset="0"/>
              </a:rPr>
              <a:t>Presentation Outline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FEA3BB9-F064-CFBE-C0BE-BB7A22A4DC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8024C77-A2F8-1ABA-5412-E6BB88B5FA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54883" y="2833324"/>
            <a:ext cx="1904890" cy="1054728"/>
          </a:xfrm>
          <a:solidFill>
            <a:srgbClr val="7030A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Research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241202DB-E499-EB19-8A48-A3301DA59E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79785" y="1069713"/>
            <a:ext cx="1914694" cy="1089194"/>
          </a:xfrm>
          <a:solidFill>
            <a:srgbClr val="00B05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Objectives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D5402852-C1AD-6A4E-DAA7-0AE582A742F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14569" y="4659637"/>
            <a:ext cx="1784518" cy="1107124"/>
          </a:xfrm>
          <a:solidFill>
            <a:srgbClr val="00B0F0"/>
          </a:solidFill>
        </p:spPr>
        <p:txBody>
          <a:bodyPr/>
          <a:lstStyle/>
          <a:p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Recommendations</a:t>
            </a:r>
            <a:endParaRPr 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ABF1D337-2A3C-A0FB-A6CD-5E4B9D6DFD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71281" y="2927976"/>
            <a:ext cx="1913128" cy="1075689"/>
          </a:xfrm>
          <a:solidFill>
            <a:srgbClr val="FF000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Results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Footer Placeholder 19">
            <a:extLst>
              <a:ext uri="{FF2B5EF4-FFF2-40B4-BE49-F238E27FC236}">
                <a16:creationId xmlns:a16="http://schemas.microsoft.com/office/drawing/2014/main" xmlns="" id="{A6E539FA-B60E-5585-524F-1BFA8C5B3E2F}"/>
              </a:ext>
            </a:extLst>
          </p:cNvPr>
          <p:cNvSpPr txBox="1">
            <a:spLocks/>
          </p:cNvSpPr>
          <p:nvPr/>
        </p:nvSpPr>
        <p:spPr>
          <a:xfrm>
            <a:off x="486699" y="6085719"/>
            <a:ext cx="4114800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CBE681AB-301C-4DC8-7FBD-FAA2CC6606A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4</a:t>
            </a:fld>
            <a:endParaRPr lang="en-US" altLang="zh-CN" dirty="0"/>
          </a:p>
        </p:txBody>
      </p:sp>
      <p:pic>
        <p:nvPicPr>
          <p:cNvPr id="11" name="Picture 10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4659637"/>
            <a:ext cx="2992582" cy="2018701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8887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D616B30F-7E0C-4658-3E6E-9DE2237B5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2523EDE-089B-9292-2F4D-29B16BECA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17" y="1009404"/>
            <a:ext cx="11174681" cy="5332020"/>
          </a:xfrm>
        </p:spPr>
        <p:txBody>
          <a:bodyPr>
            <a:noAutofit/>
          </a:bodyPr>
          <a:lstStyle/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CA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952B09-231F-4B46-1CCF-7B13002FC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0" y="0"/>
            <a:ext cx="831924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259" y="767373"/>
            <a:ext cx="2631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rial Black" pitchFamily="34" charset="0"/>
              </a:rPr>
              <a:t>Introduction</a:t>
            </a:r>
            <a:endParaRPr lang="en-AU" sz="2800" b="1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224" y="1775012"/>
            <a:ext cx="29135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Rounded MT Bold" panose="020F0704030504030204" pitchFamily="34" charset="0"/>
              </a:rPr>
              <a:t>Friends of </a:t>
            </a:r>
            <a:r>
              <a:rPr lang="en-US" sz="2400" dirty="0" smtClean="0">
                <a:latin typeface="Arial Rounded MT Bold" panose="020F0704030504030204" pitchFamily="34" charset="0"/>
              </a:rPr>
              <a:t>Sicklers </a:t>
            </a:r>
            <a:r>
              <a:rPr lang="en-US" sz="2400" dirty="0" smtClean="0">
                <a:latin typeface="Arial Rounded MT Bold" panose="020F0704030504030204" pitchFamily="34" charset="0"/>
              </a:rPr>
              <a:t>F</a:t>
            </a:r>
            <a:r>
              <a:rPr lang="en-US" sz="2400" dirty="0" smtClean="0">
                <a:latin typeface="Arial Rounded MT Bold" panose="020F0704030504030204" pitchFamily="34" charset="0"/>
              </a:rPr>
              <a:t>oundation-Uganda founded in 2020, operates </a:t>
            </a:r>
            <a:r>
              <a:rPr lang="en-US" sz="2400" dirty="0">
                <a:latin typeface="Arial Rounded MT Bold" panose="020F0704030504030204" pitchFamily="34" charset="0"/>
              </a:rPr>
              <a:t>on the 3-C intervention </a:t>
            </a:r>
            <a:r>
              <a:rPr lang="en-US" sz="2400" dirty="0" smtClean="0">
                <a:latin typeface="Arial Rounded MT Bold" panose="020F0704030504030204" pitchFamily="34" charset="0"/>
              </a:rPr>
              <a:t>targets. The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Child</a:t>
            </a:r>
            <a:r>
              <a:rPr lang="en-US" sz="2400" dirty="0" smtClean="0">
                <a:latin typeface="Arial Rounded MT Bold" panose="020F0704030504030204" pitchFamily="34" charset="0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Care-giver</a:t>
            </a:r>
            <a:r>
              <a:rPr lang="en-US" sz="2400" dirty="0" smtClean="0">
                <a:latin typeface="Arial Rounded MT Bold" panose="020F0704030504030204" pitchFamily="34" charset="0"/>
              </a:rPr>
              <a:t> and the </a:t>
            </a:r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Community</a:t>
            </a:r>
            <a:r>
              <a:rPr lang="en-US" sz="2400" dirty="0" smtClean="0">
                <a:latin typeface="Arial Rounded MT Bold" panose="020F0704030504030204" pitchFamily="34" charset="0"/>
              </a:rPr>
              <a:t>.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8" r="14748"/>
          <a:stretch>
            <a:fillRect/>
          </a:stretch>
        </p:blipFill>
        <p:spPr>
          <a:xfrm>
            <a:off x="300519" y="268934"/>
            <a:ext cx="5950372" cy="6858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7225284" y="463106"/>
            <a:ext cx="3017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RESEARCH</a:t>
            </a:r>
            <a:endParaRPr lang="en-AU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6420050" y="2520162"/>
            <a:ext cx="5688531" cy="4204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2800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 ETHICS APPROVAL</a:t>
            </a:r>
            <a:endParaRPr lang="en-CA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 granted by: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Internal Research Board (IRB) at </a:t>
            </a:r>
            <a:r>
              <a:rPr lang="en-CA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Makerere University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School of Social Science Ethics Review Committee 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CA" sz="1600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September 2024</a:t>
            </a:r>
            <a:endParaRPr lang="en-CA" sz="16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CA" b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Uganda National Council for Science and Technology </a:t>
            </a:r>
            <a:r>
              <a:rPr lang="en-CA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(UNCST) 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CA" sz="1600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CA" sz="1600" i="1" kern="1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February 2025</a:t>
            </a:r>
            <a:endParaRPr lang="en-CA" sz="16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6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8776" y="224135"/>
            <a:ext cx="9753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i="1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What are we missing in our integrated suite of supportive programmes </a:t>
            </a:r>
            <a:br>
              <a:rPr lang="en-CA" sz="2000" b="1" i="1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CA" sz="2000" b="1" i="1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for SCD care-givers? </a:t>
            </a:r>
            <a:endParaRPr lang="en-AU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749738" y="1336431"/>
            <a:ext cx="4628271" cy="2743200"/>
          </a:xfrm>
          <a:prstGeom prst="rect">
            <a:avLst/>
          </a:prstGeom>
          <a:solidFill>
            <a:srgbClr val="263E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CA" sz="2400" b="1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We Conducted </a:t>
            </a:r>
            <a:r>
              <a:rPr lang="en-CA" sz="2400" b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n-CA" sz="2400" b="1" i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400" b="1" i="1" u="sng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qualitative / ethnographic</a:t>
            </a:r>
            <a:r>
              <a:rPr lang="en-CA" sz="2400" b="1" i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400" b="1" i="1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400" b="1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research </a:t>
            </a:r>
            <a:r>
              <a:rPr lang="en-CA" sz="2400" b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study</a:t>
            </a:r>
          </a:p>
          <a:p>
            <a:pPr lvl="0" algn="ctr">
              <a:lnSpc>
                <a:spcPct val="115000"/>
              </a:lnSpc>
            </a:pPr>
            <a:r>
              <a:rPr lang="en-CA" sz="2400" b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to </a:t>
            </a:r>
            <a:r>
              <a:rPr lang="en-CA" sz="2400" b="1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elicit  </a:t>
            </a:r>
            <a:r>
              <a:rPr lang="en-CA" sz="2400" b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CA" sz="2400" b="1" i="1" u="sng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experiential stories  </a:t>
            </a:r>
            <a:r>
              <a:rPr lang="en-CA" sz="2400" b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of SCD </a:t>
            </a:r>
            <a:r>
              <a:rPr lang="en-CA" sz="2400" b="1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care-givers. </a:t>
            </a:r>
            <a:endParaRPr lang="en-CA" sz="2400" b="1" kern="100" dirty="0">
              <a:latin typeface="Arial Rounded MT Bold" panose="020F07040305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77266" y="1336431"/>
            <a:ext cx="5467399" cy="2743200"/>
          </a:xfrm>
          <a:prstGeom prst="rect">
            <a:avLst/>
          </a:prstGeom>
          <a:solidFill>
            <a:srgbClr val="D84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CA" sz="2400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CA" sz="2400" b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quantitative study </a:t>
            </a:r>
            <a:r>
              <a:rPr lang="en-CA" sz="2400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(e.g. survey format) </a:t>
            </a:r>
            <a:r>
              <a:rPr lang="en-CA" sz="2400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would </a:t>
            </a:r>
            <a:r>
              <a:rPr lang="en-CA" sz="2400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simply test </a:t>
            </a:r>
            <a:r>
              <a:rPr lang="en-CA" sz="2400" i="1" u="sng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CA" sz="2400" i="1" u="sng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prior </a:t>
            </a:r>
            <a:r>
              <a:rPr lang="en-CA" sz="2400" b="1" i="1" u="sng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hypotheses</a:t>
            </a:r>
            <a:r>
              <a:rPr lang="en-CA" sz="2400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2191" y="4114800"/>
            <a:ext cx="9242473" cy="27432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CA" sz="2400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Our </a:t>
            </a:r>
            <a:r>
              <a:rPr lang="en-CA" sz="2400" b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ethnographic</a:t>
            </a:r>
            <a:r>
              <a:rPr lang="en-CA" sz="2400" b="1" i="1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400" b="1" i="1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400" b="1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research </a:t>
            </a:r>
            <a:r>
              <a:rPr lang="en-CA" sz="2400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permitted us to elicit </a:t>
            </a:r>
            <a:r>
              <a:rPr lang="en-CA" sz="2400" b="1" i="1" u="sng" kern="100" dirty="0" err="1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problemes</a:t>
            </a:r>
            <a:r>
              <a:rPr lang="en-CA" sz="2400" b="1" i="1" u="sng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400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associated </a:t>
            </a:r>
            <a:r>
              <a:rPr lang="en-CA" sz="2400" kern="100" dirty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with SCD </a:t>
            </a:r>
            <a:r>
              <a:rPr lang="en-CA" sz="2400" kern="100" dirty="0" smtClean="0">
                <a:latin typeface="Arial Rounded MT Bold" panose="020F07040305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care-giver’s life-experience. </a:t>
            </a:r>
            <a:endParaRPr lang="en-CA" sz="2400" kern="100" dirty="0">
              <a:latin typeface="Arial Rounded MT Bold" panose="020F07040305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1918"/>
            <a:ext cx="1702191" cy="1253651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896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3812" y="1047981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Study Objectives</a:t>
            </a:r>
            <a:endParaRPr lang="en-A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11506" y="25370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5" name="Text Placeholder 55">
            <a:extLst>
              <a:ext uri="{FF2B5EF4-FFF2-40B4-BE49-F238E27FC236}">
                <a16:creationId xmlns:a16="http://schemas.microsoft.com/office/drawing/2014/main" xmlns="" id="{E62055F1-67DB-9D6D-ABE2-20C3B2514A43}"/>
              </a:ext>
            </a:extLst>
          </p:cNvPr>
          <p:cNvSpPr txBox="1">
            <a:spLocks/>
          </p:cNvSpPr>
          <p:nvPr/>
        </p:nvSpPr>
        <p:spPr>
          <a:xfrm>
            <a:off x="9334412" y="2831211"/>
            <a:ext cx="2451187" cy="275352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en-CA" sz="1600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identify instances of </a:t>
            </a:r>
            <a:r>
              <a:rPr lang="en-CA" sz="1600" b="1" u="sng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gender-based violence (GBV) </a:t>
            </a:r>
            <a:r>
              <a:rPr lang="en-CA" sz="1600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associated with SCD </a:t>
            </a:r>
            <a:r>
              <a:rPr lang="en-CA" sz="1600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care-giver’s experiences.</a:t>
            </a:r>
            <a:endParaRPr lang="en-CA" sz="1600" kern="1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3">
            <a:extLst>
              <a:ext uri="{FF2B5EF4-FFF2-40B4-BE49-F238E27FC236}">
                <a16:creationId xmlns:a16="http://schemas.microsoft.com/office/drawing/2014/main" xmlns="" id="{DDCD388C-8374-D810-DCE5-554B7E05F55A}"/>
              </a:ext>
            </a:extLst>
          </p:cNvPr>
          <p:cNvSpPr txBox="1">
            <a:spLocks/>
          </p:cNvSpPr>
          <p:nvPr/>
        </p:nvSpPr>
        <p:spPr>
          <a:xfrm>
            <a:off x="6275837" y="2831211"/>
            <a:ext cx="2330279" cy="2753524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000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identify unrecognized </a:t>
            </a:r>
            <a:r>
              <a:rPr lang="en-CA" sz="2000" b="1" u="sng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needs</a:t>
            </a:r>
            <a:r>
              <a:rPr lang="en-CA" sz="2000" b="1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CA" sz="2000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SCD </a:t>
            </a:r>
            <a:r>
              <a:rPr lang="en-CA" sz="2000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care-givers.</a:t>
            </a:r>
            <a:endParaRPr 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 Placeholder 51">
            <a:extLst>
              <a:ext uri="{FF2B5EF4-FFF2-40B4-BE49-F238E27FC236}">
                <a16:creationId xmlns:a16="http://schemas.microsoft.com/office/drawing/2014/main" xmlns="" id="{BACB9342-C47E-6729-46BE-F10DBB78182A}"/>
              </a:ext>
            </a:extLst>
          </p:cNvPr>
          <p:cNvSpPr txBox="1">
            <a:spLocks/>
          </p:cNvSpPr>
          <p:nvPr/>
        </p:nvSpPr>
        <p:spPr>
          <a:xfrm>
            <a:off x="3556660" y="2906344"/>
            <a:ext cx="2268417" cy="2753525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000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assess the </a:t>
            </a:r>
            <a:r>
              <a:rPr lang="en-CA" sz="2000" b="1" u="sng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social-cultural  risks </a:t>
            </a:r>
            <a:r>
              <a:rPr lang="en-CA" sz="2000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associated with this </a:t>
            </a:r>
            <a:r>
              <a:rPr lang="en-CA" sz="2000" kern="1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care.</a:t>
            </a:r>
            <a:endParaRPr 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 Placeholder 49">
            <a:extLst>
              <a:ext uri="{FF2B5EF4-FFF2-40B4-BE49-F238E27FC236}">
                <a16:creationId xmlns:a16="http://schemas.microsoft.com/office/drawing/2014/main" xmlns="" id="{0532F467-8DBE-D445-0CF7-D5D242DAD663}"/>
              </a:ext>
            </a:extLst>
          </p:cNvPr>
          <p:cNvSpPr txBox="1">
            <a:spLocks/>
          </p:cNvSpPr>
          <p:nvPr/>
        </p:nvSpPr>
        <p:spPr>
          <a:xfrm>
            <a:off x="946578" y="2914428"/>
            <a:ext cx="2339789" cy="275352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400" kern="100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document the</a:t>
            </a:r>
            <a:r>
              <a:rPr lang="en-CA" sz="2400" b="1" u="sng" kern="100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life experience </a:t>
            </a:r>
            <a:r>
              <a:rPr lang="en-CA" sz="2400" kern="100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SCD </a:t>
            </a:r>
            <a:r>
              <a:rPr lang="en-CA" sz="2400" kern="100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care-givers.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xmlns="" id="{FA2F9A05-8E79-46FF-1ABA-927EF2D69BC5}"/>
              </a:ext>
            </a:extLst>
          </p:cNvPr>
          <p:cNvSpPr txBox="1">
            <a:spLocks/>
          </p:cNvSpPr>
          <p:nvPr/>
        </p:nvSpPr>
        <p:spPr>
          <a:xfrm>
            <a:off x="838198" y="2432955"/>
            <a:ext cx="2371165" cy="5774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 Black" pitchFamily="34" charset="0"/>
              </a:rPr>
              <a:t>Objective one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xmlns="" id="{48BF8F22-E288-84B0-03E9-82D678051D45}"/>
              </a:ext>
            </a:extLst>
          </p:cNvPr>
          <p:cNvSpPr txBox="1">
            <a:spLocks/>
          </p:cNvSpPr>
          <p:nvPr/>
        </p:nvSpPr>
        <p:spPr>
          <a:xfrm>
            <a:off x="3585535" y="2432955"/>
            <a:ext cx="2268416" cy="5427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 Black" pitchFamily="34" charset="0"/>
              </a:rPr>
              <a:t>Objective two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xmlns="" id="{48BF8F22-E288-84B0-03E9-82D678051D45}"/>
              </a:ext>
            </a:extLst>
          </p:cNvPr>
          <p:cNvSpPr txBox="1">
            <a:spLocks/>
          </p:cNvSpPr>
          <p:nvPr/>
        </p:nvSpPr>
        <p:spPr>
          <a:xfrm>
            <a:off x="5996540" y="2481349"/>
            <a:ext cx="2609578" cy="3920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 Black" pitchFamily="34" charset="0"/>
              </a:rPr>
              <a:t>Objective three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34412" y="2447230"/>
            <a:ext cx="2451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Objective four</a:t>
            </a:r>
          </a:p>
        </p:txBody>
      </p:sp>
      <p:pic>
        <p:nvPicPr>
          <p:cNvPr id="13" name="Picture 1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xmlns="" id="{D55BB548-7D02-2546-C313-89F50C05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" y="5667953"/>
            <a:ext cx="1885707" cy="1781012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504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59">
            <a:extLst>
              <a:ext uri="{FF2B5EF4-FFF2-40B4-BE49-F238E27FC236}">
                <a16:creationId xmlns:a16="http://schemas.microsoft.com/office/drawing/2014/main" xmlns="" id="{0031CE36-F77D-3964-C169-771DBA49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530" y="143432"/>
            <a:ext cx="6599429" cy="827239"/>
          </a:xfrm>
        </p:spPr>
        <p:txBody>
          <a:bodyPr/>
          <a:lstStyle/>
          <a:p>
            <a:r>
              <a:rPr lang="en-US" b="1" dirty="0" smtClean="0">
                <a:latin typeface="Arial Black" pitchFamily="34" charset="0"/>
              </a:rPr>
              <a:t>Study population</a:t>
            </a:r>
            <a:endParaRPr lang="en-US" b="1" dirty="0">
              <a:latin typeface="Arial Black" pitchFamily="34" charset="0"/>
            </a:endParaRPr>
          </a:p>
        </p:txBody>
      </p:sp>
      <p:pic>
        <p:nvPicPr>
          <p:cNvPr id="26" name="Picture Placeholder 25" descr="Layout of website design sketches on white paper">
            <a:extLst>
              <a:ext uri="{FF2B5EF4-FFF2-40B4-BE49-F238E27FC236}">
                <a16:creationId xmlns:a16="http://schemas.microsoft.com/office/drawing/2014/main" xmlns="" id="{4CBFAFCC-A306-4EA1-BEE3-7557795635A8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1560" y="2239854"/>
            <a:ext cx="1886360" cy="21446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243AAE-D428-CAAE-DCAF-0266FEEEAC70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9</a:t>
            </a:fld>
            <a:endParaRPr lang="en-US" altLang="zh-CN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591973"/>
              </p:ext>
            </p:extLst>
          </p:nvPr>
        </p:nvGraphicFramePr>
        <p:xfrm>
          <a:off x="0" y="1274746"/>
          <a:ext cx="12192000" cy="5389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2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13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8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171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Category of respondents</a:t>
                      </a:r>
                      <a:endParaRPr lang="en-CA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Method of data collection</a:t>
                      </a:r>
                      <a:endParaRPr lang="en-CA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No. of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respondents</a:t>
                      </a:r>
                      <a:endParaRPr lang="en-CA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95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Parents/ care-takers of </a:t>
                      </a:r>
                      <a:r>
                        <a:rPr lang="en-US" sz="18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children with SCD.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In-depth interviews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</a:t>
                      </a:r>
                      <a:endParaRPr lang="en-CA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06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spc="-1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Health  worker  </a:t>
                      </a:r>
                      <a:r>
                        <a:rPr lang="en-US" sz="1800" spc="-1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at </a:t>
                      </a:r>
                      <a:r>
                        <a:rPr lang="en-US" sz="1800" spc="-1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HC-3</a:t>
                      </a:r>
                      <a:endParaRPr lang="en-US" sz="1800" spc="-100" baseline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800" spc="-1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Village  </a:t>
                      </a:r>
                      <a:r>
                        <a:rPr lang="en-US" sz="1800" spc="-1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en-US" sz="1800" spc="-1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ealth  Team  </a:t>
                      </a:r>
                      <a:r>
                        <a:rPr lang="en-US" sz="1800" spc="-1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(VHT) </a:t>
                      </a:r>
                    </a:p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800" spc="-1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Women at  Local  Council  </a:t>
                      </a:r>
                      <a:r>
                        <a:rPr lang="en-US" sz="1800" spc="-1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Executives</a:t>
                      </a:r>
                      <a:endParaRPr lang="en-US" sz="1800" spc="-100" baseline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spc="-1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Religious Leaders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CA" sz="1800" spc="-100" baseline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Key informant interviews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CA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68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Parents/care-takers with</a:t>
                      </a:r>
                      <a:r>
                        <a:rPr lang="en-US" sz="18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other people in the community.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Focus Group Discussions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83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Total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65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0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5842</TotalTime>
  <Words>658</Words>
  <Application>Microsoft Office PowerPoint</Application>
  <PresentationFormat>Custom</PresentationFormat>
  <Paragraphs>207</Paragraphs>
  <Slides>22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Wisp</vt:lpstr>
      <vt:lpstr>PowerPoint Presentation</vt:lpstr>
      <vt:lpstr>PowerPoint Presentation</vt:lpstr>
      <vt:lpstr>PowerPoint Presentation</vt:lpstr>
      <vt:lpstr>Presentation Outline</vt:lpstr>
      <vt:lpstr>PowerPoint Presentation</vt:lpstr>
      <vt:lpstr>PowerPoint Presentation</vt:lpstr>
      <vt:lpstr>PowerPoint Presentation</vt:lpstr>
      <vt:lpstr>PowerPoint Presentation</vt:lpstr>
      <vt:lpstr>Study population</vt:lpstr>
      <vt:lpstr>Probe Questions</vt:lpstr>
      <vt:lpstr>PowerPoint Presentation</vt:lpstr>
      <vt:lpstr>PowerPoint Presentation</vt:lpstr>
      <vt:lpstr>PowerPoint Presentation</vt:lpstr>
      <vt:lpstr>Findings in relation to respondents</vt:lpstr>
      <vt:lpstr>PowerPoint Presentation</vt:lpstr>
      <vt:lpstr>PowerPoint Presentation</vt:lpstr>
      <vt:lpstr>RECOMMENDATIONS</vt:lpstr>
      <vt:lpstr>Recommendations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TenBrinke</dc:creator>
  <cp:lastModifiedBy>FSFU</cp:lastModifiedBy>
  <cp:revision>271</cp:revision>
  <cp:lastPrinted>2025-06-23T22:44:43Z</cp:lastPrinted>
  <dcterms:created xsi:type="dcterms:W3CDTF">2025-05-28T21:49:56Z</dcterms:created>
  <dcterms:modified xsi:type="dcterms:W3CDTF">2025-06-29T07:19:57Z</dcterms:modified>
</cp:coreProperties>
</file>