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3" r:id="rId13"/>
    <p:sldId id="267" r:id="rId14"/>
    <p:sldId id="268" r:id="rId15"/>
    <p:sldId id="269" r:id="rId16"/>
    <p:sldId id="270" r:id="rId17"/>
    <p:sldId id="284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embeddedFontLst>
    <p:embeddedFont>
      <p:font typeface="BebasNeue-Bold" panose="020B0604020202020204" charset="0"/>
      <p:regular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  <p:embeddedFont>
      <p:font typeface="poppins-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422885" y="927100"/>
            <a:ext cx="1859286" cy="185928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524396" y="2113841"/>
            <a:ext cx="3148314" cy="3148314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145732" y="2735177"/>
            <a:ext cx="1905642" cy="190564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409019" y="2017546"/>
            <a:ext cx="3340904" cy="3340904"/>
          </a:xfrm>
          <a:prstGeom prst="ellipse">
            <a:avLst/>
          </a:prstGeom>
          <a:noFill/>
          <a:ln w="19050" cap="sq">
            <a:solidFill>
              <a:schemeClr val="accent1">
                <a:alpha val="23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945903" y="1508760"/>
            <a:ext cx="4305300" cy="4305300"/>
          </a:xfrm>
          <a:prstGeom prst="arc">
            <a:avLst>
              <a:gd name="adj1" fmla="val 9991548"/>
              <a:gd name="adj2" fmla="val 15481223"/>
            </a:avLst>
          </a:prstGeom>
          <a:noFill/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961143" y="1508760"/>
            <a:ext cx="4305300" cy="4305300"/>
          </a:xfrm>
          <a:prstGeom prst="arc">
            <a:avLst>
              <a:gd name="adj1" fmla="val 2988093"/>
              <a:gd name="adj2" fmla="val 7908819"/>
            </a:avLst>
          </a:prstGeom>
          <a:noFill/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21438997">
            <a:off x="7544875" y="1297827"/>
            <a:ext cx="3924768" cy="4380524"/>
          </a:xfrm>
          <a:custGeom>
            <a:avLst/>
            <a:gdLst>
              <a:gd name="connsiteX0" fmla="*/ 1534596 w 3924768"/>
              <a:gd name="connsiteY0" fmla="*/ 0 h 4380524"/>
              <a:gd name="connsiteX1" fmla="*/ 3924768 w 3924768"/>
              <a:gd name="connsiteY1" fmla="*/ 2390171 h 4380524"/>
              <a:gd name="connsiteX2" fmla="*/ 2870964 w 3924768"/>
              <a:gd name="connsiteY2" fmla="*/ 4372138 h 4380524"/>
              <a:gd name="connsiteX3" fmla="*/ 2857160 w 3924768"/>
              <a:gd name="connsiteY3" fmla="*/ 4380524 h 4380524"/>
              <a:gd name="connsiteX4" fmla="*/ 2606666 w 3924768"/>
              <a:gd name="connsiteY4" fmla="*/ 4045459 h 4380524"/>
              <a:gd name="connsiteX5" fmla="*/ 2637901 w 3924768"/>
              <a:gd name="connsiteY5" fmla="*/ 4026483 h 4380524"/>
              <a:gd name="connsiteX6" fmla="*/ 3507922 w 3924768"/>
              <a:gd name="connsiteY6" fmla="*/ 2390171 h 4380524"/>
              <a:gd name="connsiteX7" fmla="*/ 1534596 w 3924768"/>
              <a:gd name="connsiteY7" fmla="*/ 416846 h 4380524"/>
              <a:gd name="connsiteX8" fmla="*/ 279377 w 3924768"/>
              <a:gd name="connsiteY8" fmla="*/ 867458 h 4380524"/>
              <a:gd name="connsiteX9" fmla="*/ 250456 w 3924768"/>
              <a:gd name="connsiteY9" fmla="*/ 893743 h 4380524"/>
              <a:gd name="connsiteX10" fmla="*/ 0 w 3924768"/>
              <a:gd name="connsiteY10" fmla="*/ 558727 h 4380524"/>
              <a:gd name="connsiteX11" fmla="*/ 14224 w 3924768"/>
              <a:gd name="connsiteY11" fmla="*/ 545799 h 4380524"/>
              <a:gd name="connsiteX12" fmla="*/ 1534596 w 3924768"/>
              <a:gd name="connsiteY12" fmla="*/ 0 h 4380524"/>
            </a:gdLst>
            <a:ahLst/>
            <a:cxnLst/>
            <a:rect l="l" t="t" r="r" b="b"/>
            <a:pathLst>
              <a:path w="3924768" h="4380524">
                <a:moveTo>
                  <a:pt x="1534596" y="0"/>
                </a:moveTo>
                <a:cubicBezTo>
                  <a:pt x="2854652" y="0"/>
                  <a:pt x="3924768" y="1070116"/>
                  <a:pt x="3924768" y="2390171"/>
                </a:cubicBezTo>
                <a:cubicBezTo>
                  <a:pt x="3924768" y="3215206"/>
                  <a:pt x="3506754" y="3942608"/>
                  <a:pt x="2870964" y="4372138"/>
                </a:cubicBezTo>
                <a:lnTo>
                  <a:pt x="2857160" y="4380524"/>
                </a:lnTo>
                <a:lnTo>
                  <a:pt x="2606666" y="4045459"/>
                </a:lnTo>
                <a:lnTo>
                  <a:pt x="2637901" y="4026483"/>
                </a:lnTo>
                <a:cubicBezTo>
                  <a:pt x="3162810" y="3671862"/>
                  <a:pt x="3507922" y="3071319"/>
                  <a:pt x="3507922" y="2390171"/>
                </a:cubicBezTo>
                <a:cubicBezTo>
                  <a:pt x="3507922" y="1300334"/>
                  <a:pt x="2624434" y="416846"/>
                  <a:pt x="1534596" y="416846"/>
                </a:cubicBezTo>
                <a:cubicBezTo>
                  <a:pt x="1057792" y="416846"/>
                  <a:pt x="620485" y="585951"/>
                  <a:pt x="279377" y="867458"/>
                </a:cubicBezTo>
                <a:lnTo>
                  <a:pt x="250456" y="893743"/>
                </a:lnTo>
                <a:lnTo>
                  <a:pt x="0" y="558727"/>
                </a:lnTo>
                <a:lnTo>
                  <a:pt x="14224" y="545799"/>
                </a:lnTo>
                <a:cubicBezTo>
                  <a:pt x="427387" y="204827"/>
                  <a:pt x="957072" y="0"/>
                  <a:pt x="153459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sq">
            <a:solidFill>
              <a:schemeClr val="bg1"/>
            </a:solidFill>
            <a:miter/>
          </a:ln>
          <a:effectLst>
            <a:outerShdw blurRad="50800" dist="38100" dir="5400000" algn="t" rotWithShape="0">
              <a:schemeClr val="bg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013025" y="4487487"/>
            <a:ext cx="576006" cy="623956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7200000" scaled="0"/>
          </a:gradFill>
          <a:ln w="127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77313" y="4487487"/>
            <a:ext cx="576006" cy="623956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7200000" scaled="0"/>
          </a:gradFill>
          <a:ln w="127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093592" y="1164140"/>
            <a:ext cx="365828" cy="36582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494882" y="1418316"/>
            <a:ext cx="142112" cy="14211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 flipV="1">
            <a:off x="7059753" y="1130300"/>
            <a:ext cx="433504" cy="433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1650136">
            <a:off x="-1789837" y="-3387486"/>
            <a:ext cx="4646474" cy="464645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68960" y="5355610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 flipV="1">
            <a:off x="8015770" y="276557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 flipV="1">
            <a:off x="8979446" y="2314433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 flipV="1">
            <a:off x="9942106" y="276557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 flipV="1">
            <a:off x="10237762" y="356889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 flipV="1">
            <a:off x="9955314" y="435815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8979446" y="4823922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 flipV="1">
            <a:off x="8018818" y="435815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 flipV="1">
            <a:off x="7723162" y="356889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335418" y="2853604"/>
            <a:ext cx="1533812" cy="1602373"/>
            <a:chOff x="8335418" y="2853604"/>
            <a:chExt cx="1533812" cy="1602373"/>
          </a:xfrm>
        </p:grpSpPr>
        <p:sp>
          <p:nvSpPr>
            <p:cNvPr id="27" name="标题 1"/>
            <p:cNvSpPr txBox="1"/>
            <p:nvPr/>
          </p:nvSpPr>
          <p:spPr>
            <a:xfrm>
              <a:off x="8528703" y="3122873"/>
              <a:ext cx="1117558" cy="1117554"/>
            </a:xfrm>
            <a:prstGeom prst="arc">
              <a:avLst>
                <a:gd name="adj1" fmla="val 17047451"/>
                <a:gd name="adj2" fmla="val 20675756"/>
              </a:avLst>
            </a:prstGeom>
            <a:noFill/>
            <a:ln w="2540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rot="7262671">
              <a:off x="8543545" y="3130293"/>
              <a:ext cx="1117558" cy="1117554"/>
            </a:xfrm>
            <a:prstGeom prst="arc">
              <a:avLst>
                <a:gd name="adj1" fmla="val 17047451"/>
                <a:gd name="adj2" fmla="val 20675756"/>
              </a:avLst>
            </a:prstGeom>
            <a:noFill/>
            <a:ln w="2540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rot="14560160">
              <a:off x="8543545" y="3130293"/>
              <a:ext cx="1117558" cy="1117554"/>
            </a:xfrm>
            <a:prstGeom prst="arc">
              <a:avLst>
                <a:gd name="adj1" fmla="val 17047451"/>
                <a:gd name="adj2" fmla="val 20675756"/>
              </a:avLst>
            </a:prstGeom>
            <a:noFill/>
            <a:ln w="2540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rot="17327035">
              <a:off x="8901288" y="2939114"/>
              <a:ext cx="421352" cy="336121"/>
            </a:xfrm>
            <a:prstGeom prst="triangle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rot="9940873">
              <a:off x="8383562" y="3764059"/>
              <a:ext cx="421352" cy="336121"/>
            </a:xfrm>
            <a:prstGeom prst="triangle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2" name="标题 1"/>
            <p:cNvSpPr txBox="1"/>
            <p:nvPr/>
          </p:nvSpPr>
          <p:spPr>
            <a:xfrm rot="2699578">
              <a:off x="9367808" y="3815264"/>
              <a:ext cx="421352" cy="336121"/>
            </a:xfrm>
            <a:prstGeom prst="triangle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33" name="标题 1"/>
          <p:cNvSpPr txBox="1"/>
          <p:nvPr/>
        </p:nvSpPr>
        <p:spPr>
          <a:xfrm rot="16200000" flipH="1" flipV="1">
            <a:off x="5357077" y="3942697"/>
            <a:ext cx="130160" cy="74460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16200000" flipH="1" flipV="1">
            <a:off x="5542497" y="3942697"/>
            <a:ext cx="130160" cy="74460"/>
          </a:xfrm>
          <a:prstGeom prst="triangle">
            <a:avLst/>
          </a:prstGeom>
          <a:solidFill>
            <a:schemeClr val="accent1">
              <a:alpha val="8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16200000" flipH="1" flipV="1">
            <a:off x="5727917" y="3942697"/>
            <a:ext cx="130160" cy="74460"/>
          </a:xfrm>
          <a:prstGeom prst="triangle">
            <a:avLst/>
          </a:prstGeom>
          <a:solidFill>
            <a:schemeClr val="accent1">
              <a:alpha val="5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2771129">
            <a:off x="-839406" y="2841224"/>
            <a:ext cx="2014870" cy="2014870"/>
          </a:xfrm>
          <a:prstGeom prst="ellipse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100000">
                <a:schemeClr val="accent1">
                  <a:alpha val="5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9622997" y="1804945"/>
            <a:ext cx="1759354" cy="915690"/>
          </a:xfrm>
          <a:prstGeom prst="roundRect">
            <a:avLst>
              <a:gd name="adj" fmla="val 60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11314474" y="3502852"/>
            <a:ext cx="463506" cy="46350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 flipH="1" flipV="1">
            <a:off x="11271600" y="3459977"/>
            <a:ext cx="549252" cy="549252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9765030" y="2204720"/>
            <a:ext cx="215900" cy="4572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10083800" y="2377440"/>
            <a:ext cx="215900" cy="28448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10402570" y="2006600"/>
            <a:ext cx="215900" cy="57912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标题 1"/>
          <p:cNvSpPr txBox="1"/>
          <p:nvPr/>
        </p:nvSpPr>
        <p:spPr>
          <a:xfrm>
            <a:off x="10721340" y="2072640"/>
            <a:ext cx="215900" cy="58928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11040110" y="1859280"/>
            <a:ext cx="215900" cy="65532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757436" y="4202448"/>
            <a:ext cx="5052060" cy="12852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6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-495300" y="-774700"/>
            <a:ext cx="7556500" cy="7556500"/>
          </a:xfrm>
          <a:prstGeom prst="rect">
            <a:avLst/>
          </a:prstGeom>
        </p:spPr>
      </p:pic>
      <p:sp>
        <p:nvSpPr>
          <p:cNvPr id="47" name="标题 1"/>
          <p:cNvSpPr txBox="1"/>
          <p:nvPr/>
        </p:nvSpPr>
        <p:spPr>
          <a:xfrm>
            <a:off x="939800" y="5905500"/>
            <a:ext cx="4483100" cy="6604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333333">
                    <a:alpha val="100000"/>
                  </a:srgbClr>
                </a:solidFill>
                <a:latin typeface="BebasNeue-Bold"/>
                <a:ea typeface="BebasNeue-Bold"/>
                <a:cs typeface="BebasNeue-Bold"/>
              </a:rPr>
              <a:t>Presented by Dr. Ashish Mandlik
Founder and Project Manager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2441487"/>
            <a:ext cx="2090656" cy="1371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8000">
                <a:ln w="12700">
                  <a:solidFill>
                    <a:srgbClr val="4CB02A">
                      <a:alpha val="58000"/>
                    </a:srgbClr>
                  </a:solidFill>
                </a:ln>
                <a:noFill/>
                <a:latin typeface="poppins-bold"/>
                <a:ea typeface="poppins-bold"/>
                <a:cs typeface="poppins-bold"/>
              </a:rPr>
              <a:t> 05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20640" y="3774987"/>
            <a:ext cx="63982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353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Product Demonstration – From Prototype to Production-Ready</a:t>
            </a:r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2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8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7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-203200"/>
            <a:ext cx="1739900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088286" y="2439432"/>
            <a:ext cx="2251563" cy="1601960"/>
          </a:xfrm>
          <a:prstGeom prst="roundRect">
            <a:avLst>
              <a:gd name="adj" fmla="val 4500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606070" y="2439431"/>
            <a:ext cx="2251563" cy="1601960"/>
          </a:xfrm>
          <a:prstGeom prst="roundRect">
            <a:avLst>
              <a:gd name="adj" fmla="val 4500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088286" y="4284662"/>
            <a:ext cx="2251563" cy="1601960"/>
          </a:xfrm>
          <a:prstGeom prst="roundRect">
            <a:avLst>
              <a:gd name="adj" fmla="val 45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606070" y="4284661"/>
            <a:ext cx="2251563" cy="1601960"/>
          </a:xfrm>
          <a:prstGeom prst="roundRect">
            <a:avLst>
              <a:gd name="adj" fmla="val 4500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173164" y="2563182"/>
            <a:ext cx="2080969" cy="1404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First unit LIVE in Gandhinagar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687764" y="2563182"/>
            <a:ext cx="2080969" cy="1404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Field- tested for strength, speed, yield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687764" y="4379282"/>
            <a:ext cx="2080969" cy="1595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Efficient land area utilization, faster cycle turnaround, higher output quality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173164" y="4379282"/>
            <a:ext cx="2080969" cy="1404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Open for investors to observe functionality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7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Bhumikund Vermicomposting system PROTOTYPE Testing</a:t>
            </a:r>
            <a:endParaRPr kumimoji="1" lang="zh-CN" altLang="en-US"/>
          </a:p>
        </p:txBody>
      </p:sp>
      <p:pic>
        <p:nvPicPr>
          <p:cNvPr id="11" name="图片"/>
          <p:cNvPicPr>
            <a:picLocks noChangeAspect="1"/>
          </p:cNvPicPr>
          <p:nvPr/>
        </p:nvPicPr>
        <p:blipFill>
          <a:blip r:embed="rId2">
            <a:alphaModFix/>
          </a:blip>
          <a:srcRect l="11931" t="12709" b="24496"/>
          <a:stretch>
            <a:fillRect/>
          </a:stretch>
        </p:blipFill>
        <p:spPr>
          <a:xfrm>
            <a:off x="327662" y="1253678"/>
            <a:ext cx="5238113" cy="5398943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6096000" y="1346200"/>
            <a:ext cx="5435600" cy="8128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900">
                <a:ln w="12700">
                  <a:noFill/>
                </a:ln>
                <a:solidFill>
                  <a:srgbClr val="333333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3x3x2 cu.m: 3 tonn in 1 cycle production capacity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1286B-F44A-D611-C632-FC4F159E7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2" y="91631"/>
            <a:ext cx="11782002" cy="659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21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2441487"/>
            <a:ext cx="2090656" cy="1371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8000">
                <a:ln w="12700">
                  <a:solidFill>
                    <a:srgbClr val="4CB02A">
                      <a:alpha val="58000"/>
                    </a:srgbClr>
                  </a:solidFill>
                </a:ln>
                <a:noFill/>
                <a:latin typeface="poppins-bold"/>
                <a:ea typeface="poppins-bold"/>
                <a:cs typeface="poppins-bold"/>
              </a:rPr>
              <a:t> 06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20640" y="3774987"/>
            <a:ext cx="63982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400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Traction &amp; Milestones – Built to Scale</a:t>
            </a:r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2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8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7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77800" y="-228600"/>
            <a:ext cx="1930400" cy="1930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05259" y="2012860"/>
            <a:ext cx="2878407" cy="2111375"/>
          </a:xfrm>
          <a:custGeom>
            <a:avLst/>
            <a:gdLst>
              <a:gd name="T0" fmla="*/ 7349 w 9135"/>
              <a:gd name="T1" fmla="*/ 4439 h 4440"/>
              <a:gd name="T2" fmla="*/ 0 w 9135"/>
              <a:gd name="T3" fmla="*/ 4439 h 4440"/>
              <a:gd name="T4" fmla="*/ 1786 w 9135"/>
              <a:gd name="T5" fmla="*/ 2219 h 4440"/>
              <a:gd name="T6" fmla="*/ 0 w 9135"/>
              <a:gd name="T7" fmla="*/ 0 h 4440"/>
              <a:gd name="T8" fmla="*/ 7349 w 9135"/>
              <a:gd name="T9" fmla="*/ 0 h 4440"/>
              <a:gd name="T10" fmla="*/ 9134 w 9135"/>
              <a:gd name="T11" fmla="*/ 2219 h 4440"/>
              <a:gd name="T12" fmla="*/ 7349 w 9135"/>
              <a:gd name="T13" fmla="*/ 4439 h 4440"/>
            </a:gdLst>
            <a:ahLst/>
            <a:cxnLst/>
            <a:rect l="0" t="0" r="r" b="b"/>
            <a:pathLst>
              <a:path w="9135" h="4440">
                <a:moveTo>
                  <a:pt x="7349" y="4439"/>
                </a:moveTo>
                <a:lnTo>
                  <a:pt x="0" y="4439"/>
                </a:lnTo>
                <a:lnTo>
                  <a:pt x="1786" y="2219"/>
                </a:lnTo>
                <a:lnTo>
                  <a:pt x="0" y="0"/>
                </a:lnTo>
                <a:lnTo>
                  <a:pt x="7349" y="0"/>
                </a:lnTo>
                <a:lnTo>
                  <a:pt x="9134" y="2219"/>
                </a:lnTo>
                <a:lnTo>
                  <a:pt x="7349" y="4439"/>
                </a:lnTo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509722" y="2012860"/>
            <a:ext cx="2877018" cy="2111375"/>
          </a:xfrm>
          <a:custGeom>
            <a:avLst/>
            <a:gdLst>
              <a:gd name="T0" fmla="*/ 7348 w 9134"/>
              <a:gd name="T1" fmla="*/ 4439 h 4440"/>
              <a:gd name="T2" fmla="*/ 0 w 9134"/>
              <a:gd name="T3" fmla="*/ 4439 h 4440"/>
              <a:gd name="T4" fmla="*/ 1785 w 9134"/>
              <a:gd name="T5" fmla="*/ 2219 h 4440"/>
              <a:gd name="T6" fmla="*/ 0 w 9134"/>
              <a:gd name="T7" fmla="*/ 0 h 4440"/>
              <a:gd name="T8" fmla="*/ 7348 w 9134"/>
              <a:gd name="T9" fmla="*/ 0 h 4440"/>
              <a:gd name="T10" fmla="*/ 9133 w 9134"/>
              <a:gd name="T11" fmla="*/ 2219 h 4440"/>
              <a:gd name="T12" fmla="*/ 7348 w 9134"/>
              <a:gd name="T13" fmla="*/ 4439 h 4440"/>
            </a:gdLst>
            <a:ahLst/>
            <a:cxnLst/>
            <a:rect l="0" t="0" r="r" b="b"/>
            <a:pathLst>
              <a:path w="9134" h="4440">
                <a:moveTo>
                  <a:pt x="7348" y="4439"/>
                </a:moveTo>
                <a:lnTo>
                  <a:pt x="0" y="4439"/>
                </a:lnTo>
                <a:lnTo>
                  <a:pt x="1785" y="2219"/>
                </a:lnTo>
                <a:lnTo>
                  <a:pt x="0" y="0"/>
                </a:lnTo>
                <a:lnTo>
                  <a:pt x="7348" y="0"/>
                </a:lnTo>
                <a:lnTo>
                  <a:pt x="9133" y="2219"/>
                </a:lnTo>
                <a:lnTo>
                  <a:pt x="7348" y="4439"/>
                </a:lnTo>
              </a:path>
            </a:pathLst>
          </a:custGeom>
          <a:solidFill>
            <a:schemeClr val="accent2"/>
          </a:solidFill>
          <a:ln cap="sq">
            <a:noFill/>
          </a:ln>
          <a:effectLst/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373876" y="2012860"/>
            <a:ext cx="2877019" cy="2111375"/>
          </a:xfrm>
          <a:custGeom>
            <a:avLst/>
            <a:gdLst>
              <a:gd name="T0" fmla="*/ 7348 w 9133"/>
              <a:gd name="T1" fmla="*/ 4439 h 4440"/>
              <a:gd name="T2" fmla="*/ 0 w 9133"/>
              <a:gd name="T3" fmla="*/ 4439 h 4440"/>
              <a:gd name="T4" fmla="*/ 1785 w 9133"/>
              <a:gd name="T5" fmla="*/ 2219 h 4440"/>
              <a:gd name="T6" fmla="*/ 0 w 9133"/>
              <a:gd name="T7" fmla="*/ 0 h 4440"/>
              <a:gd name="T8" fmla="*/ 7348 w 9133"/>
              <a:gd name="T9" fmla="*/ 0 h 4440"/>
              <a:gd name="T10" fmla="*/ 9132 w 9133"/>
              <a:gd name="T11" fmla="*/ 2219 h 4440"/>
              <a:gd name="T12" fmla="*/ 7348 w 9133"/>
              <a:gd name="T13" fmla="*/ 4439 h 4440"/>
            </a:gdLst>
            <a:ahLst/>
            <a:cxnLst/>
            <a:rect l="0" t="0" r="r" b="b"/>
            <a:pathLst>
              <a:path w="9133" h="4440">
                <a:moveTo>
                  <a:pt x="7348" y="4439"/>
                </a:moveTo>
                <a:lnTo>
                  <a:pt x="0" y="4439"/>
                </a:lnTo>
                <a:lnTo>
                  <a:pt x="1785" y="2219"/>
                </a:lnTo>
                <a:lnTo>
                  <a:pt x="0" y="0"/>
                </a:lnTo>
                <a:lnTo>
                  <a:pt x="7348" y="0"/>
                </a:lnTo>
                <a:lnTo>
                  <a:pt x="9132" y="2219"/>
                </a:lnTo>
                <a:lnTo>
                  <a:pt x="7348" y="4439"/>
                </a:lnTo>
              </a:path>
            </a:pathLst>
          </a:custGeom>
          <a:solidFill>
            <a:schemeClr val="accent2"/>
          </a:solidFill>
          <a:ln cap="sq">
            <a:noFill/>
          </a:ln>
          <a:effectLst/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942494" y="2012860"/>
            <a:ext cx="2877018" cy="2111375"/>
          </a:xfrm>
          <a:custGeom>
            <a:avLst/>
            <a:gdLst>
              <a:gd name="T0" fmla="*/ 7347 w 9133"/>
              <a:gd name="T1" fmla="*/ 4439 h 4440"/>
              <a:gd name="T2" fmla="*/ 0 w 9133"/>
              <a:gd name="T3" fmla="*/ 4439 h 4440"/>
              <a:gd name="T4" fmla="*/ 1784 w 9133"/>
              <a:gd name="T5" fmla="*/ 2219 h 4440"/>
              <a:gd name="T6" fmla="*/ 0 w 9133"/>
              <a:gd name="T7" fmla="*/ 0 h 4440"/>
              <a:gd name="T8" fmla="*/ 7347 w 9133"/>
              <a:gd name="T9" fmla="*/ 0 h 4440"/>
              <a:gd name="T10" fmla="*/ 9132 w 9133"/>
              <a:gd name="T11" fmla="*/ 2219 h 4440"/>
              <a:gd name="T12" fmla="*/ 7347 w 9133"/>
              <a:gd name="T13" fmla="*/ 4439 h 4440"/>
            </a:gdLst>
            <a:ahLst/>
            <a:cxnLst/>
            <a:rect l="0" t="0" r="r" b="b"/>
            <a:pathLst>
              <a:path w="9133" h="4440">
                <a:moveTo>
                  <a:pt x="7347" y="4439"/>
                </a:moveTo>
                <a:lnTo>
                  <a:pt x="0" y="4439"/>
                </a:lnTo>
                <a:lnTo>
                  <a:pt x="1784" y="2219"/>
                </a:lnTo>
                <a:lnTo>
                  <a:pt x="0" y="0"/>
                </a:lnTo>
                <a:lnTo>
                  <a:pt x="7347" y="0"/>
                </a:lnTo>
                <a:lnTo>
                  <a:pt x="9132" y="2219"/>
                </a:lnTo>
                <a:lnTo>
                  <a:pt x="7347" y="4439"/>
                </a:lnTo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599140" y="2515975"/>
            <a:ext cx="1547214" cy="1124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1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Prototype deployed and tested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620849" y="2306425"/>
            <a:ext cx="1515708" cy="1124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29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Packaging, pricing, supply chains, SOPs in place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190471" y="2237845"/>
            <a:ext cx="1489437" cy="1124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334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100- unit layout mapped = ₹1.2 Cr annual revenue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276579" y="2174345"/>
            <a:ext cx="1490533" cy="1124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30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Export channels activated (Global Business for Sure, IndiaMart)</a:t>
            </a:r>
            <a:endParaRPr kumimoji="1" lang="zh-CN" altLang="en-US"/>
          </a:p>
        </p:txBody>
      </p:sp>
      <p:cxnSp>
        <p:nvCxnSpPr>
          <p:cNvPr id="10" name="线条 1"/>
          <p:cNvCxnSpPr/>
          <p:nvPr/>
        </p:nvCxnSpPr>
        <p:spPr>
          <a:xfrm>
            <a:off x="4942840" y="4554085"/>
            <a:ext cx="2306320" cy="0"/>
          </a:xfrm>
          <a:prstGeom prst="line">
            <a:avLst/>
          </a:prstGeom>
          <a:noFill/>
          <a:ln w="6350" cap="sq">
            <a:solidFill>
              <a:schemeClr val="tx1">
                <a:lumMod val="50000"/>
                <a:lumOff val="50000"/>
              </a:schemeClr>
            </a:solidFill>
            <a:miter/>
          </a:ln>
        </p:spPr>
      </p:cxnSp>
      <p:sp>
        <p:nvSpPr>
          <p:cNvPr id="11" name="标题 1"/>
          <p:cNvSpPr txBox="1"/>
          <p:nvPr/>
        </p:nvSpPr>
        <p:spPr>
          <a:xfrm>
            <a:off x="1166223" y="4771177"/>
            <a:ext cx="9846853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Key Milestones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12956" y="751717"/>
            <a:ext cx="5040000" cy="215900"/>
          </a:xfrm>
          <a:prstGeom prst="parallelogram">
            <a:avLst/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95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Achievements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2441487"/>
            <a:ext cx="2090656" cy="1371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8000">
                <a:ln w="12700">
                  <a:solidFill>
                    <a:srgbClr val="4CB02A">
                      <a:alpha val="58000"/>
                    </a:srgbClr>
                  </a:solidFill>
                </a:ln>
                <a:noFill/>
                <a:latin typeface="poppins-bold"/>
                <a:ea typeface="poppins-bold"/>
                <a:cs typeface="poppins-bold"/>
              </a:rPr>
              <a:t> 07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20640" y="3774987"/>
            <a:ext cx="63982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300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Business Model &amp; Financials – Built for Speed</a:t>
            </a:r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2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8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7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-76200" y="-50800"/>
            <a:ext cx="1778000" cy="177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400" y="2138313"/>
            <a:ext cx="504001" cy="504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6400" y="2264313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88114" y="2151013"/>
            <a:ext cx="450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Vermicompost @ ₹10/kg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2982661"/>
            <a:ext cx="504001" cy="504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96400" y="3108661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88114" y="2982660"/>
            <a:ext cx="450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Vermi- wash @ ₹30/liter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372750" y="864548"/>
            <a:ext cx="5148800" cy="5286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68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Financial Snapshot (Year 1, 100 Bhumikunds)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3827008"/>
            <a:ext cx="504001" cy="504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96400" y="3953008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288114" y="3827007"/>
            <a:ext cx="450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22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Direct- to- farm, nursery sales, B2B bulk orders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0400" y="4671355"/>
            <a:ext cx="504001" cy="504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96400" y="4797355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288114" y="4671354"/>
            <a:ext cx="450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Revenue (annual)₹1.21 Cr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464300" y="2150200"/>
            <a:ext cx="504001" cy="504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00300" y="2276200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05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092014" y="2150200"/>
            <a:ext cx="450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Capex₹78.35 L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467386" y="2976513"/>
            <a:ext cx="504001" cy="504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503386" y="3102513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06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095100" y="2976513"/>
            <a:ext cx="450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OPEX (1st cycle only)₹21.65 L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467386" y="3820861"/>
            <a:ext cx="504001" cy="504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503386" y="3946861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07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095100" y="3820860"/>
            <a:ext cx="450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Gross Margin~48%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467386" y="4665208"/>
            <a:ext cx="504001" cy="504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503386" y="4791208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08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095100" y="4665207"/>
            <a:ext cx="450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Project Breakeven 18 months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467386" y="5509555"/>
            <a:ext cx="504001" cy="504000"/>
          </a:xfrm>
          <a:prstGeom prst="ellipse">
            <a:avLst/>
          </a:prstGeom>
          <a:gradFill>
            <a:gsLst>
              <a:gs pos="600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1905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6503386" y="5635555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09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7095100" y="5509554"/>
            <a:ext cx="450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3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Scaling Model
Add units
Replicate site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512956" y="751717"/>
            <a:ext cx="5040000" cy="215900"/>
          </a:xfrm>
          <a:prstGeom prst="parallelogram">
            <a:avLst/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95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98500" y="961067"/>
            <a:ext cx="44704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33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Revenue Model                       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4D4DC-AA27-7DB0-330B-9995D187F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0" y="306642"/>
            <a:ext cx="11660623" cy="64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06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2441487"/>
            <a:ext cx="2090656" cy="1371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8000">
                <a:ln w="12700">
                  <a:solidFill>
                    <a:srgbClr val="4CB02A">
                      <a:alpha val="58000"/>
                    </a:srgbClr>
                  </a:solidFill>
                </a:ln>
                <a:noFill/>
                <a:latin typeface="poppins-bold"/>
                <a:ea typeface="poppins-bold"/>
                <a:cs typeface="poppins-bold"/>
              </a:rPr>
              <a:t> 08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20640" y="3774987"/>
            <a:ext cx="63982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300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Go-to-Market Strategy – Deep Roots, Wide Reach</a:t>
            </a:r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2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8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7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-190500" y="-127000"/>
            <a:ext cx="1930400" cy="1930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60399" y="1246548"/>
            <a:ext cx="2520000" cy="516228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444133" y="1271948"/>
            <a:ext cx="2520000" cy="509878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27867" y="1284648"/>
            <a:ext cx="2520000" cy="504798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
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011601" y="1373548"/>
            <a:ext cx="2520000" cy="494638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733168" y="5352256"/>
            <a:ext cx="648000" cy="514253"/>
          </a:xfrm>
          <a:custGeom>
            <a:avLst/>
            <a:gdLst>
              <a:gd name="connsiteX0" fmla="*/ 426809 w 711348"/>
              <a:gd name="connsiteY0" fmla="*/ 0 h 564526"/>
              <a:gd name="connsiteX1" fmla="*/ 711348 w 711348"/>
              <a:gd name="connsiteY1" fmla="*/ 0 h 564526"/>
              <a:gd name="connsiteX2" fmla="*/ 711348 w 711348"/>
              <a:gd name="connsiteY2" fmla="*/ 284540 h 564526"/>
              <a:gd name="connsiteX3" fmla="*/ 426809 w 711348"/>
              <a:gd name="connsiteY3" fmla="*/ 564526 h 564526"/>
              <a:gd name="connsiteX4" fmla="*/ 426809 w 711348"/>
              <a:gd name="connsiteY4" fmla="*/ 442460 h 564526"/>
              <a:gd name="connsiteX5" fmla="*/ 589138 w 711348"/>
              <a:gd name="connsiteY5" fmla="*/ 284540 h 564526"/>
              <a:gd name="connsiteX6" fmla="*/ 426809 w 711348"/>
              <a:gd name="connsiteY6" fmla="*/ 284540 h 564526"/>
              <a:gd name="connsiteX7" fmla="*/ 0 w 711348"/>
              <a:gd name="connsiteY7" fmla="*/ 0 h 564526"/>
              <a:gd name="connsiteX8" fmla="*/ 284539 w 711348"/>
              <a:gd name="connsiteY8" fmla="*/ 0 h 564526"/>
              <a:gd name="connsiteX9" fmla="*/ 284539 w 711348"/>
              <a:gd name="connsiteY9" fmla="*/ 284540 h 564526"/>
              <a:gd name="connsiteX10" fmla="*/ 0 w 711348"/>
              <a:gd name="connsiteY10" fmla="*/ 564526 h 564526"/>
              <a:gd name="connsiteX11" fmla="*/ 0 w 711348"/>
              <a:gd name="connsiteY11" fmla="*/ 442460 h 564526"/>
              <a:gd name="connsiteX12" fmla="*/ 162329 w 711348"/>
              <a:gd name="connsiteY12" fmla="*/ 284540 h 564526"/>
              <a:gd name="connsiteX13" fmla="*/ 0 w 711348"/>
              <a:gd name="connsiteY13" fmla="*/ 284540 h 564526"/>
            </a:gdLst>
            <a:ahLst/>
            <a:cxnLst/>
            <a:rect l="l" t="t" r="r" b="b"/>
            <a:pathLst>
              <a:path w="711348" h="564526">
                <a:moveTo>
                  <a:pt x="426809" y="0"/>
                </a:moveTo>
                <a:lnTo>
                  <a:pt x="711348" y="0"/>
                </a:lnTo>
                <a:lnTo>
                  <a:pt x="711348" y="284540"/>
                </a:lnTo>
                <a:cubicBezTo>
                  <a:pt x="708861" y="439905"/>
                  <a:pt x="582194" y="564546"/>
                  <a:pt x="426809" y="564526"/>
                </a:cubicBezTo>
                <a:lnTo>
                  <a:pt x="426809" y="442460"/>
                </a:lnTo>
                <a:cubicBezTo>
                  <a:pt x="514735" y="442416"/>
                  <a:pt x="586675" y="372432"/>
                  <a:pt x="589138" y="284540"/>
                </a:cubicBezTo>
                <a:lnTo>
                  <a:pt x="426809" y="284540"/>
                </a:lnTo>
                <a:close/>
                <a:moveTo>
                  <a:pt x="0" y="0"/>
                </a:moveTo>
                <a:lnTo>
                  <a:pt x="284539" y="0"/>
                </a:lnTo>
                <a:lnTo>
                  <a:pt x="284539" y="284540"/>
                </a:lnTo>
                <a:cubicBezTo>
                  <a:pt x="282052" y="439905"/>
                  <a:pt x="155385" y="564546"/>
                  <a:pt x="0" y="564526"/>
                </a:cubicBezTo>
                <a:lnTo>
                  <a:pt x="0" y="442460"/>
                </a:lnTo>
                <a:cubicBezTo>
                  <a:pt x="87926" y="442416"/>
                  <a:pt x="159866" y="372432"/>
                  <a:pt x="162329" y="284540"/>
                </a:cubicBezTo>
                <a:lnTo>
                  <a:pt x="0" y="28454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949434" y="5352256"/>
            <a:ext cx="648000" cy="514253"/>
          </a:xfrm>
          <a:custGeom>
            <a:avLst/>
            <a:gdLst>
              <a:gd name="connsiteX0" fmla="*/ 426809 w 711348"/>
              <a:gd name="connsiteY0" fmla="*/ 0 h 564526"/>
              <a:gd name="connsiteX1" fmla="*/ 711348 w 711348"/>
              <a:gd name="connsiteY1" fmla="*/ 0 h 564526"/>
              <a:gd name="connsiteX2" fmla="*/ 711348 w 711348"/>
              <a:gd name="connsiteY2" fmla="*/ 284540 h 564526"/>
              <a:gd name="connsiteX3" fmla="*/ 426809 w 711348"/>
              <a:gd name="connsiteY3" fmla="*/ 564526 h 564526"/>
              <a:gd name="connsiteX4" fmla="*/ 426809 w 711348"/>
              <a:gd name="connsiteY4" fmla="*/ 442460 h 564526"/>
              <a:gd name="connsiteX5" fmla="*/ 589138 w 711348"/>
              <a:gd name="connsiteY5" fmla="*/ 284540 h 564526"/>
              <a:gd name="connsiteX6" fmla="*/ 426809 w 711348"/>
              <a:gd name="connsiteY6" fmla="*/ 284540 h 564526"/>
              <a:gd name="connsiteX7" fmla="*/ 0 w 711348"/>
              <a:gd name="connsiteY7" fmla="*/ 0 h 564526"/>
              <a:gd name="connsiteX8" fmla="*/ 284539 w 711348"/>
              <a:gd name="connsiteY8" fmla="*/ 0 h 564526"/>
              <a:gd name="connsiteX9" fmla="*/ 284539 w 711348"/>
              <a:gd name="connsiteY9" fmla="*/ 284540 h 564526"/>
              <a:gd name="connsiteX10" fmla="*/ 0 w 711348"/>
              <a:gd name="connsiteY10" fmla="*/ 564526 h 564526"/>
              <a:gd name="connsiteX11" fmla="*/ 0 w 711348"/>
              <a:gd name="connsiteY11" fmla="*/ 442460 h 564526"/>
              <a:gd name="connsiteX12" fmla="*/ 162329 w 711348"/>
              <a:gd name="connsiteY12" fmla="*/ 284540 h 564526"/>
              <a:gd name="connsiteX13" fmla="*/ 0 w 711348"/>
              <a:gd name="connsiteY13" fmla="*/ 284540 h 564526"/>
            </a:gdLst>
            <a:ahLst/>
            <a:cxnLst/>
            <a:rect l="l" t="t" r="r" b="b"/>
            <a:pathLst>
              <a:path w="711348" h="564526">
                <a:moveTo>
                  <a:pt x="426809" y="0"/>
                </a:moveTo>
                <a:lnTo>
                  <a:pt x="711348" y="0"/>
                </a:lnTo>
                <a:lnTo>
                  <a:pt x="711348" y="284540"/>
                </a:lnTo>
                <a:cubicBezTo>
                  <a:pt x="708861" y="439905"/>
                  <a:pt x="582194" y="564546"/>
                  <a:pt x="426809" y="564526"/>
                </a:cubicBezTo>
                <a:lnTo>
                  <a:pt x="426809" y="442460"/>
                </a:lnTo>
                <a:cubicBezTo>
                  <a:pt x="514736" y="442416"/>
                  <a:pt x="586675" y="372432"/>
                  <a:pt x="589138" y="284540"/>
                </a:cubicBezTo>
                <a:lnTo>
                  <a:pt x="426809" y="284540"/>
                </a:lnTo>
                <a:close/>
                <a:moveTo>
                  <a:pt x="0" y="0"/>
                </a:moveTo>
                <a:lnTo>
                  <a:pt x="284539" y="0"/>
                </a:lnTo>
                <a:lnTo>
                  <a:pt x="284539" y="284540"/>
                </a:lnTo>
                <a:cubicBezTo>
                  <a:pt x="282052" y="439905"/>
                  <a:pt x="155385" y="564546"/>
                  <a:pt x="0" y="564526"/>
                </a:cubicBezTo>
                <a:lnTo>
                  <a:pt x="0" y="442460"/>
                </a:lnTo>
                <a:cubicBezTo>
                  <a:pt x="87926" y="442416"/>
                  <a:pt x="159866" y="372432"/>
                  <a:pt x="162329" y="284540"/>
                </a:cubicBezTo>
                <a:lnTo>
                  <a:pt x="0" y="28454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381966" y="5352256"/>
            <a:ext cx="648000" cy="514253"/>
          </a:xfrm>
          <a:custGeom>
            <a:avLst/>
            <a:gdLst>
              <a:gd name="connsiteX0" fmla="*/ 426809 w 711348"/>
              <a:gd name="connsiteY0" fmla="*/ 0 h 564526"/>
              <a:gd name="connsiteX1" fmla="*/ 711348 w 711348"/>
              <a:gd name="connsiteY1" fmla="*/ 0 h 564526"/>
              <a:gd name="connsiteX2" fmla="*/ 711348 w 711348"/>
              <a:gd name="connsiteY2" fmla="*/ 284540 h 564526"/>
              <a:gd name="connsiteX3" fmla="*/ 426809 w 711348"/>
              <a:gd name="connsiteY3" fmla="*/ 564526 h 564526"/>
              <a:gd name="connsiteX4" fmla="*/ 426809 w 711348"/>
              <a:gd name="connsiteY4" fmla="*/ 442460 h 564526"/>
              <a:gd name="connsiteX5" fmla="*/ 589138 w 711348"/>
              <a:gd name="connsiteY5" fmla="*/ 284540 h 564526"/>
              <a:gd name="connsiteX6" fmla="*/ 426809 w 711348"/>
              <a:gd name="connsiteY6" fmla="*/ 284540 h 564526"/>
              <a:gd name="connsiteX7" fmla="*/ 0 w 711348"/>
              <a:gd name="connsiteY7" fmla="*/ 0 h 564526"/>
              <a:gd name="connsiteX8" fmla="*/ 284539 w 711348"/>
              <a:gd name="connsiteY8" fmla="*/ 0 h 564526"/>
              <a:gd name="connsiteX9" fmla="*/ 284539 w 711348"/>
              <a:gd name="connsiteY9" fmla="*/ 284540 h 564526"/>
              <a:gd name="connsiteX10" fmla="*/ 0 w 711348"/>
              <a:gd name="connsiteY10" fmla="*/ 564526 h 564526"/>
              <a:gd name="connsiteX11" fmla="*/ 0 w 711348"/>
              <a:gd name="connsiteY11" fmla="*/ 442460 h 564526"/>
              <a:gd name="connsiteX12" fmla="*/ 162329 w 711348"/>
              <a:gd name="connsiteY12" fmla="*/ 284540 h 564526"/>
              <a:gd name="connsiteX13" fmla="*/ 0 w 711348"/>
              <a:gd name="connsiteY13" fmla="*/ 284540 h 564526"/>
            </a:gdLst>
            <a:ahLst/>
            <a:cxnLst/>
            <a:rect l="l" t="t" r="r" b="b"/>
            <a:pathLst>
              <a:path w="711348" h="564526">
                <a:moveTo>
                  <a:pt x="426809" y="0"/>
                </a:moveTo>
                <a:lnTo>
                  <a:pt x="711348" y="0"/>
                </a:lnTo>
                <a:lnTo>
                  <a:pt x="711348" y="284540"/>
                </a:lnTo>
                <a:cubicBezTo>
                  <a:pt x="708861" y="439905"/>
                  <a:pt x="582194" y="564546"/>
                  <a:pt x="426809" y="564526"/>
                </a:cubicBezTo>
                <a:lnTo>
                  <a:pt x="426809" y="442460"/>
                </a:lnTo>
                <a:cubicBezTo>
                  <a:pt x="514735" y="442416"/>
                  <a:pt x="586675" y="372432"/>
                  <a:pt x="589138" y="284540"/>
                </a:cubicBezTo>
                <a:lnTo>
                  <a:pt x="426809" y="284540"/>
                </a:lnTo>
                <a:close/>
                <a:moveTo>
                  <a:pt x="0" y="0"/>
                </a:moveTo>
                <a:lnTo>
                  <a:pt x="284539" y="0"/>
                </a:lnTo>
                <a:lnTo>
                  <a:pt x="284539" y="284540"/>
                </a:lnTo>
                <a:cubicBezTo>
                  <a:pt x="282052" y="439905"/>
                  <a:pt x="155385" y="564546"/>
                  <a:pt x="0" y="564526"/>
                </a:cubicBezTo>
                <a:lnTo>
                  <a:pt x="0" y="442460"/>
                </a:lnTo>
                <a:cubicBezTo>
                  <a:pt x="87926" y="442416"/>
                  <a:pt x="159866" y="372432"/>
                  <a:pt x="162329" y="284540"/>
                </a:cubicBezTo>
                <a:lnTo>
                  <a:pt x="0" y="28454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081461" y="5352256"/>
            <a:ext cx="648000" cy="514253"/>
          </a:xfrm>
          <a:custGeom>
            <a:avLst/>
            <a:gdLst>
              <a:gd name="connsiteX0" fmla="*/ 426809 w 711348"/>
              <a:gd name="connsiteY0" fmla="*/ 0 h 564526"/>
              <a:gd name="connsiteX1" fmla="*/ 711348 w 711348"/>
              <a:gd name="connsiteY1" fmla="*/ 0 h 564526"/>
              <a:gd name="connsiteX2" fmla="*/ 711348 w 711348"/>
              <a:gd name="connsiteY2" fmla="*/ 284540 h 564526"/>
              <a:gd name="connsiteX3" fmla="*/ 426809 w 711348"/>
              <a:gd name="connsiteY3" fmla="*/ 564526 h 564526"/>
              <a:gd name="connsiteX4" fmla="*/ 426809 w 711348"/>
              <a:gd name="connsiteY4" fmla="*/ 442460 h 564526"/>
              <a:gd name="connsiteX5" fmla="*/ 589138 w 711348"/>
              <a:gd name="connsiteY5" fmla="*/ 284540 h 564526"/>
              <a:gd name="connsiteX6" fmla="*/ 426809 w 711348"/>
              <a:gd name="connsiteY6" fmla="*/ 284540 h 564526"/>
              <a:gd name="connsiteX7" fmla="*/ 0 w 711348"/>
              <a:gd name="connsiteY7" fmla="*/ 0 h 564526"/>
              <a:gd name="connsiteX8" fmla="*/ 284539 w 711348"/>
              <a:gd name="connsiteY8" fmla="*/ 0 h 564526"/>
              <a:gd name="connsiteX9" fmla="*/ 284539 w 711348"/>
              <a:gd name="connsiteY9" fmla="*/ 284540 h 564526"/>
              <a:gd name="connsiteX10" fmla="*/ 0 w 711348"/>
              <a:gd name="connsiteY10" fmla="*/ 564526 h 564526"/>
              <a:gd name="connsiteX11" fmla="*/ 0 w 711348"/>
              <a:gd name="connsiteY11" fmla="*/ 442460 h 564526"/>
              <a:gd name="connsiteX12" fmla="*/ 162329 w 711348"/>
              <a:gd name="connsiteY12" fmla="*/ 284540 h 564526"/>
              <a:gd name="connsiteX13" fmla="*/ 0 w 711348"/>
              <a:gd name="connsiteY13" fmla="*/ 284540 h 564526"/>
            </a:gdLst>
            <a:ahLst/>
            <a:cxnLst/>
            <a:rect l="l" t="t" r="r" b="b"/>
            <a:pathLst>
              <a:path w="711348" h="564526">
                <a:moveTo>
                  <a:pt x="426809" y="0"/>
                </a:moveTo>
                <a:lnTo>
                  <a:pt x="711348" y="0"/>
                </a:lnTo>
                <a:lnTo>
                  <a:pt x="711348" y="284540"/>
                </a:lnTo>
                <a:cubicBezTo>
                  <a:pt x="708861" y="439905"/>
                  <a:pt x="582194" y="564546"/>
                  <a:pt x="426809" y="564526"/>
                </a:cubicBezTo>
                <a:lnTo>
                  <a:pt x="426809" y="442460"/>
                </a:lnTo>
                <a:cubicBezTo>
                  <a:pt x="514735" y="442416"/>
                  <a:pt x="586675" y="372432"/>
                  <a:pt x="589138" y="284540"/>
                </a:cubicBezTo>
                <a:lnTo>
                  <a:pt x="426809" y="284540"/>
                </a:lnTo>
                <a:close/>
                <a:moveTo>
                  <a:pt x="0" y="0"/>
                </a:moveTo>
                <a:lnTo>
                  <a:pt x="284539" y="0"/>
                </a:lnTo>
                <a:lnTo>
                  <a:pt x="284539" y="284540"/>
                </a:lnTo>
                <a:cubicBezTo>
                  <a:pt x="282052" y="439905"/>
                  <a:pt x="155385" y="564546"/>
                  <a:pt x="0" y="564526"/>
                </a:cubicBezTo>
                <a:lnTo>
                  <a:pt x="0" y="442460"/>
                </a:lnTo>
                <a:cubicBezTo>
                  <a:pt x="87926" y="442416"/>
                  <a:pt x="159866" y="372432"/>
                  <a:pt x="162329" y="284540"/>
                </a:cubicBezTo>
                <a:lnTo>
                  <a:pt x="0" y="28454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78499" y="1345316"/>
            <a:ext cx="2160000" cy="23687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1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Grassroots Outreach village events, live demos, samples, Q&amp;A booths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573333" y="1446916"/>
            <a:ext cx="2160000" cy="23687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5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Digital Marketing
3- month campaigns
target organic farmers, nurseries, garden stores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407867" y="1446916"/>
            <a:ext cx="2160000" cy="16321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Domestic &amp; Global market Penetration by </a:t>
            </a:r>
            <a:r>
              <a:rPr kumimoji="1" lang="en-US" altLang="zh-CN" sz="1098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
</a:t>
            </a:r>
          </a:p>
          <a:p>
            <a:pPr algn="l">
              <a:lnSpc>
                <a:spcPct val="130000"/>
              </a:lnSpc>
            </a:pPr>
            <a:endParaRPr kumimoji="1" lang="en-US" altLang="zh-CN" sz="1098" dirty="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ct val="130000"/>
              </a:lnSpc>
            </a:pPr>
            <a:endParaRPr kumimoji="1" lang="en-US" altLang="zh-CN" sz="1098" dirty="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ct val="130000"/>
              </a:lnSpc>
            </a:pPr>
            <a:endParaRPr kumimoji="1" lang="en-US" altLang="zh-CN" sz="1098" dirty="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ct val="130000"/>
              </a:lnSpc>
            </a:pPr>
            <a:endParaRPr kumimoji="1" lang="en-US" altLang="zh-CN" sz="1098" dirty="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1098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Target global regions 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9090001" y="1548516"/>
            <a:ext cx="2160000" cy="236873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5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Marketing Budget₹3.62 lakh
for 1st cycle 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Outreach Strategies</a:t>
            </a:r>
            <a:endParaRPr kumimoji="1" lang="zh-CN" altLang="en-US"/>
          </a:p>
        </p:txBody>
      </p:sp>
      <p:pic>
        <p:nvPicPr>
          <p:cNvPr id="15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4022303" y="2262981"/>
            <a:ext cx="952500" cy="899583"/>
          </a:xfrm>
          <a:prstGeom prst="rect">
            <a:avLst/>
          </a:prstGeom>
        </p:spPr>
      </p:pic>
      <p:pic>
        <p:nvPicPr>
          <p:cNvPr id="16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660400" y="3594100"/>
            <a:ext cx="2514600" cy="2819400"/>
          </a:xfrm>
          <a:prstGeom prst="rect">
            <a:avLst/>
          </a:prstGeom>
        </p:spPr>
      </p:pic>
      <p:pic>
        <p:nvPicPr>
          <p:cNvPr id="17" name="图片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6446467" y="2712772"/>
            <a:ext cx="2082800" cy="1708116"/>
          </a:xfrm>
          <a:prstGeom prst="rect">
            <a:avLst/>
          </a:prstGeom>
        </p:spPr>
      </p:pic>
      <p:pic>
        <p:nvPicPr>
          <p:cNvPr id="18" name="图片"/>
          <p:cNvPicPr>
            <a:picLocks noChangeAspect="1"/>
          </p:cNvPicPr>
          <p:nvPr/>
        </p:nvPicPr>
        <p:blipFill>
          <a:blip r:embed="rId5">
            <a:alphaModFix/>
          </a:blip>
          <a:srcRect l="5637" t="19740" r="4030" b="16514"/>
          <a:stretch>
            <a:fillRect/>
          </a:stretch>
        </p:blipFill>
        <p:spPr>
          <a:xfrm>
            <a:off x="6251209" y="5337578"/>
            <a:ext cx="2411695" cy="10303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-19291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1438187"/>
            <a:ext cx="67538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  Building Sustainable Nation 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by converting 
Bio-Waste 
to 
Organic Fertilizer</a:t>
            </a:r>
            <a:endParaRPr kumimoji="1" lang="zh-CN" alt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1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7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8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6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8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38100" y="-101600"/>
            <a:ext cx="1663700" cy="16637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2441487"/>
            <a:ext cx="2090656" cy="1371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8000">
                <a:ln w="12700">
                  <a:solidFill>
                    <a:srgbClr val="4CB02A">
                      <a:alpha val="58000"/>
                    </a:srgbClr>
                  </a:solidFill>
                </a:ln>
                <a:noFill/>
                <a:latin typeface="poppins-bold"/>
                <a:ea typeface="poppins-bold"/>
                <a:cs typeface="poppins-bold"/>
              </a:rPr>
              <a:t> 09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20640" y="3774987"/>
            <a:ext cx="63982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530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Use of Funds – ₹1 Cr for Self-Sustaining Launch</a:t>
            </a:r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2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8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7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-304800"/>
            <a:ext cx="2019300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5651578" y="3409466"/>
            <a:ext cx="2823432" cy="1343589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 flipV="1">
            <a:off x="749886" y="1445801"/>
            <a:ext cx="4530287" cy="4789898"/>
          </a:xfrm>
          <a:prstGeom prst="snip1Rect">
            <a:avLst/>
          </a:prstGeom>
          <a:solidFill>
            <a:schemeClr val="accent1"/>
          </a:solidFill>
          <a:ln w="141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5651578" y="4873515"/>
            <a:ext cx="2823432" cy="1343589"/>
          </a:xfrm>
          <a:prstGeom prst="rect">
            <a:avLst/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8695468" y="1945532"/>
            <a:ext cx="2823432" cy="1343589"/>
          </a:xfrm>
          <a:prstGeom prst="snip1Rect">
            <a:avLst>
              <a:gd name="adj" fmla="val 120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80986" y="2459086"/>
            <a:ext cx="4068087" cy="34817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Total Ask is 1Cr</a:t>
            </a:r>
            <a:endParaRPr kumimoji="1" lang="zh-CN" altLang="en-US"/>
          </a:p>
        </p:txBody>
      </p:sp>
      <p:cxnSp>
        <p:nvCxnSpPr>
          <p:cNvPr id="7" name="线条 1"/>
          <p:cNvCxnSpPr/>
          <p:nvPr/>
        </p:nvCxnSpPr>
        <p:spPr>
          <a:xfrm flipH="1">
            <a:off x="989695" y="3590750"/>
            <a:ext cx="364589" cy="0"/>
          </a:xfrm>
          <a:prstGeom prst="line">
            <a:avLst/>
          </a:prstGeom>
          <a:noFill/>
          <a:ln w="28575" cap="sq">
            <a:solidFill>
              <a:schemeClr val="bg1">
                <a:alpha val="35000"/>
              </a:schemeClr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>
            <a:off x="6607867" y="3833397"/>
            <a:ext cx="1663700" cy="5334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Shivana Brick Machine 25.00 L</a:t>
            </a:r>
            <a:endParaRPr kumimoji="1" lang="zh-CN" altLang="en-US"/>
          </a:p>
        </p:txBody>
      </p:sp>
      <p:cxnSp>
        <p:nvCxnSpPr>
          <p:cNvPr id="9" name="线条 1"/>
          <p:cNvCxnSpPr/>
          <p:nvPr/>
        </p:nvCxnSpPr>
        <p:spPr>
          <a:xfrm>
            <a:off x="6649099" y="3727735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grpSp>
        <p:nvGrpSpPr>
          <p:cNvPr id="10" name="Group 9"/>
          <p:cNvGrpSpPr/>
          <p:nvPr/>
        </p:nvGrpSpPr>
        <p:grpSpPr>
          <a:xfrm>
            <a:off x="5811632" y="3754693"/>
            <a:ext cx="615941" cy="615941"/>
            <a:chOff x="5811632" y="3754693"/>
            <a:chExt cx="615941" cy="615941"/>
          </a:xfrm>
        </p:grpSpPr>
        <p:sp>
          <p:nvSpPr>
            <p:cNvPr id="11" name="标题 1"/>
            <p:cNvSpPr txBox="1"/>
            <p:nvPr/>
          </p:nvSpPr>
          <p:spPr>
            <a:xfrm>
              <a:off x="5974975" y="3918036"/>
              <a:ext cx="289255" cy="289255"/>
            </a:xfrm>
            <a:custGeom>
              <a:avLst/>
              <a:gdLst>
                <a:gd name="connsiteX0" fmla="*/ 438553 w 720000"/>
                <a:gd name="connsiteY0" fmla="*/ 189601 h 720000"/>
                <a:gd name="connsiteX1" fmla="*/ 373556 w 720000"/>
                <a:gd name="connsiteY1" fmla="*/ 216451 h 720000"/>
                <a:gd name="connsiteX2" fmla="*/ 232180 w 720000"/>
                <a:gd name="connsiteY2" fmla="*/ 357827 h 720000"/>
                <a:gd name="connsiteX3" fmla="*/ 191861 w 720000"/>
                <a:gd name="connsiteY3" fmla="*/ 528226 h 720000"/>
                <a:gd name="connsiteX4" fmla="*/ 362260 w 720000"/>
                <a:gd name="connsiteY4" fmla="*/ 487907 h 720000"/>
                <a:gd name="connsiteX5" fmla="*/ 503636 w 720000"/>
                <a:gd name="connsiteY5" fmla="*/ 346444 h 720000"/>
                <a:gd name="connsiteX6" fmla="*/ 503636 w 720000"/>
                <a:gd name="connsiteY6" fmla="*/ 216365 h 720000"/>
                <a:gd name="connsiteX7" fmla="*/ 438553 w 720000"/>
                <a:gd name="connsiteY7" fmla="*/ 189601 h 720000"/>
                <a:gd name="connsiteX8" fmla="*/ 438553 w 720000"/>
                <a:gd name="connsiteY8" fmla="*/ 141636 h 720000"/>
                <a:gd name="connsiteX9" fmla="*/ 537524 w 720000"/>
                <a:gd name="connsiteY9" fmla="*/ 182476 h 720000"/>
                <a:gd name="connsiteX10" fmla="*/ 537524 w 720000"/>
                <a:gd name="connsiteY10" fmla="*/ 380420 h 720000"/>
                <a:gd name="connsiteX11" fmla="*/ 396149 w 720000"/>
                <a:gd name="connsiteY11" fmla="*/ 521796 h 720000"/>
                <a:gd name="connsiteX12" fmla="*/ 141637 w 720000"/>
                <a:gd name="connsiteY12" fmla="*/ 578364 h 720000"/>
                <a:gd name="connsiteX13" fmla="*/ 198205 w 720000"/>
                <a:gd name="connsiteY13" fmla="*/ 323852 h 720000"/>
                <a:gd name="connsiteX14" fmla="*/ 339581 w 720000"/>
                <a:gd name="connsiteY14" fmla="*/ 182476 h 720000"/>
                <a:gd name="connsiteX15" fmla="*/ 438553 w 720000"/>
                <a:gd name="connsiteY15" fmla="*/ 141636 h 720000"/>
                <a:gd name="connsiteX16" fmla="*/ 120000 w 720000"/>
                <a:gd name="connsiteY16" fmla="*/ 47965 h 720000"/>
                <a:gd name="connsiteX17" fmla="*/ 47965 w 720000"/>
                <a:gd name="connsiteY17" fmla="*/ 120000 h 720000"/>
                <a:gd name="connsiteX18" fmla="*/ 47965 w 720000"/>
                <a:gd name="connsiteY18" fmla="*/ 600000 h 720000"/>
                <a:gd name="connsiteX19" fmla="*/ 120000 w 720000"/>
                <a:gd name="connsiteY19" fmla="*/ 672035 h 720000"/>
                <a:gd name="connsiteX20" fmla="*/ 600000 w 720000"/>
                <a:gd name="connsiteY20" fmla="*/ 672035 h 720000"/>
                <a:gd name="connsiteX21" fmla="*/ 672035 w 720000"/>
                <a:gd name="connsiteY21" fmla="*/ 600000 h 720000"/>
                <a:gd name="connsiteX22" fmla="*/ 672035 w 720000"/>
                <a:gd name="connsiteY22" fmla="*/ 120000 h 720000"/>
                <a:gd name="connsiteX23" fmla="*/ 600000 w 720000"/>
                <a:gd name="connsiteY23" fmla="*/ 47965 h 720000"/>
                <a:gd name="connsiteX24" fmla="*/ 120000 w 720000"/>
                <a:gd name="connsiteY24" fmla="*/ 0 h 720000"/>
                <a:gd name="connsiteX25" fmla="*/ 600000 w 720000"/>
                <a:gd name="connsiteY25" fmla="*/ 0 h 720000"/>
                <a:gd name="connsiteX26" fmla="*/ 720000 w 720000"/>
                <a:gd name="connsiteY26" fmla="*/ 120000 h 720000"/>
                <a:gd name="connsiteX27" fmla="*/ 720000 w 720000"/>
                <a:gd name="connsiteY27" fmla="*/ 600000 h 720000"/>
                <a:gd name="connsiteX28" fmla="*/ 600000 w 720000"/>
                <a:gd name="connsiteY28" fmla="*/ 720000 h 720000"/>
                <a:gd name="connsiteX29" fmla="*/ 120000 w 720000"/>
                <a:gd name="connsiteY29" fmla="*/ 720000 h 720000"/>
                <a:gd name="connsiteX30" fmla="*/ 0 w 720000"/>
                <a:gd name="connsiteY30" fmla="*/ 600000 h 720000"/>
                <a:gd name="connsiteX31" fmla="*/ 0 w 720000"/>
                <a:gd name="connsiteY31" fmla="*/ 120000 h 720000"/>
                <a:gd name="connsiteX32" fmla="*/ 120000 w 720000"/>
                <a:gd name="connsiteY32" fmla="*/ 0 h 720000"/>
              </a:gdLst>
              <a:ahLst/>
              <a:cxnLst/>
              <a:rect l="l" t="t" r="r" b="b"/>
              <a:pathLst>
                <a:path w="720000" h="720000">
                  <a:moveTo>
                    <a:pt x="438553" y="189601"/>
                  </a:moveTo>
                  <a:cubicBezTo>
                    <a:pt x="413875" y="189601"/>
                    <a:pt x="390761" y="199073"/>
                    <a:pt x="373556" y="216451"/>
                  </a:cubicBezTo>
                  <a:lnTo>
                    <a:pt x="232180" y="357827"/>
                  </a:lnTo>
                  <a:cubicBezTo>
                    <a:pt x="212456" y="377465"/>
                    <a:pt x="197336" y="453584"/>
                    <a:pt x="191861" y="528226"/>
                  </a:cubicBezTo>
                  <a:cubicBezTo>
                    <a:pt x="266503" y="522665"/>
                    <a:pt x="342622" y="507545"/>
                    <a:pt x="362260" y="487907"/>
                  </a:cubicBezTo>
                  <a:lnTo>
                    <a:pt x="503636" y="346444"/>
                  </a:lnTo>
                  <a:cubicBezTo>
                    <a:pt x="539523" y="310557"/>
                    <a:pt x="539523" y="252252"/>
                    <a:pt x="503636" y="216365"/>
                  </a:cubicBezTo>
                  <a:cubicBezTo>
                    <a:pt x="486344" y="199073"/>
                    <a:pt x="463230" y="189601"/>
                    <a:pt x="438553" y="189601"/>
                  </a:cubicBezTo>
                  <a:close/>
                  <a:moveTo>
                    <a:pt x="438553" y="141636"/>
                  </a:moveTo>
                  <a:cubicBezTo>
                    <a:pt x="474440" y="141636"/>
                    <a:pt x="510327" y="155191"/>
                    <a:pt x="537524" y="182476"/>
                  </a:cubicBezTo>
                  <a:cubicBezTo>
                    <a:pt x="592007" y="236872"/>
                    <a:pt x="592007" y="325938"/>
                    <a:pt x="537524" y="380420"/>
                  </a:cubicBezTo>
                  <a:lnTo>
                    <a:pt x="396149" y="521796"/>
                  </a:lnTo>
                  <a:cubicBezTo>
                    <a:pt x="341753" y="576278"/>
                    <a:pt x="141637" y="578364"/>
                    <a:pt x="141637" y="578364"/>
                  </a:cubicBezTo>
                  <a:cubicBezTo>
                    <a:pt x="141637" y="578364"/>
                    <a:pt x="143723" y="378334"/>
                    <a:pt x="198205" y="323852"/>
                  </a:cubicBezTo>
                  <a:lnTo>
                    <a:pt x="339581" y="182476"/>
                  </a:lnTo>
                  <a:cubicBezTo>
                    <a:pt x="366778" y="155278"/>
                    <a:pt x="402666" y="141636"/>
                    <a:pt x="438553" y="141636"/>
                  </a:cubicBezTo>
                  <a:close/>
                  <a:moveTo>
                    <a:pt x="120000" y="47965"/>
                  </a:moveTo>
                  <a:cubicBezTo>
                    <a:pt x="80290" y="47965"/>
                    <a:pt x="47965" y="80290"/>
                    <a:pt x="47965" y="120000"/>
                  </a:cubicBezTo>
                  <a:lnTo>
                    <a:pt x="47965" y="600000"/>
                  </a:lnTo>
                  <a:cubicBezTo>
                    <a:pt x="47965" y="639711"/>
                    <a:pt x="80290" y="672035"/>
                    <a:pt x="120000" y="672035"/>
                  </a:cubicBezTo>
                  <a:lnTo>
                    <a:pt x="600000" y="672035"/>
                  </a:lnTo>
                  <a:cubicBezTo>
                    <a:pt x="639711" y="672035"/>
                    <a:pt x="672035" y="639711"/>
                    <a:pt x="672035" y="600000"/>
                  </a:cubicBezTo>
                  <a:lnTo>
                    <a:pt x="672035" y="120000"/>
                  </a:lnTo>
                  <a:cubicBezTo>
                    <a:pt x="672035" y="80290"/>
                    <a:pt x="639711" y="47965"/>
                    <a:pt x="600000" y="47965"/>
                  </a:cubicBezTo>
                  <a:close/>
                  <a:moveTo>
                    <a:pt x="120000" y="0"/>
                  </a:moveTo>
                  <a:lnTo>
                    <a:pt x="600000" y="0"/>
                  </a:lnTo>
                  <a:cubicBezTo>
                    <a:pt x="666040" y="0"/>
                    <a:pt x="720000" y="54048"/>
                    <a:pt x="720000" y="120000"/>
                  </a:cubicBezTo>
                  <a:lnTo>
                    <a:pt x="720000" y="600000"/>
                  </a:lnTo>
                  <a:cubicBezTo>
                    <a:pt x="720000" y="666039"/>
                    <a:pt x="666040" y="720000"/>
                    <a:pt x="600000" y="720000"/>
                  </a:cubicBezTo>
                  <a:lnTo>
                    <a:pt x="120000" y="720000"/>
                  </a:lnTo>
                  <a:cubicBezTo>
                    <a:pt x="53961" y="720000"/>
                    <a:pt x="0" y="666039"/>
                    <a:pt x="0" y="600000"/>
                  </a:cubicBezTo>
                  <a:lnTo>
                    <a:pt x="0" y="120000"/>
                  </a:lnTo>
                  <a:cubicBezTo>
                    <a:pt x="0" y="53961"/>
                    <a:pt x="53961" y="0"/>
                    <a:pt x="12000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5811632" y="3754693"/>
              <a:ext cx="615941" cy="615941"/>
            </a:xfrm>
            <a:prstGeom prst="ellipse">
              <a:avLst/>
            </a:prstGeom>
            <a:noFill/>
            <a:ln w="22225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3" name="标题 1"/>
          <p:cNvSpPr txBox="1"/>
          <p:nvPr/>
        </p:nvSpPr>
        <p:spPr>
          <a:xfrm>
            <a:off x="6607867" y="5305036"/>
            <a:ext cx="1663700" cy="8763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77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Electric+CNG Vehicles: ₹10.00 L</a:t>
            </a:r>
            <a:endParaRPr kumimoji="1" lang="zh-CN" altLang="en-US"/>
          </a:p>
        </p:txBody>
      </p:sp>
      <p:cxnSp>
        <p:nvCxnSpPr>
          <p:cNvPr id="14" name="线条 1"/>
          <p:cNvCxnSpPr/>
          <p:nvPr/>
        </p:nvCxnSpPr>
        <p:spPr>
          <a:xfrm>
            <a:off x="6664865" y="5159483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grpSp>
        <p:nvGrpSpPr>
          <p:cNvPr id="15" name="Group 14"/>
          <p:cNvGrpSpPr/>
          <p:nvPr/>
        </p:nvGrpSpPr>
        <p:grpSpPr>
          <a:xfrm>
            <a:off x="5811632" y="5218742"/>
            <a:ext cx="615941" cy="615941"/>
            <a:chOff x="5811632" y="5218742"/>
            <a:chExt cx="615941" cy="615941"/>
          </a:xfrm>
        </p:grpSpPr>
        <p:sp>
          <p:nvSpPr>
            <p:cNvPr id="16" name="标题 1"/>
            <p:cNvSpPr txBox="1"/>
            <p:nvPr/>
          </p:nvSpPr>
          <p:spPr>
            <a:xfrm>
              <a:off x="5974975" y="5395591"/>
              <a:ext cx="289255" cy="262244"/>
            </a:xfrm>
            <a:custGeom>
              <a:avLst/>
              <a:gdLst>
                <a:gd name="connsiteX0" fmla="*/ 351048 w 1543905"/>
                <a:gd name="connsiteY0" fmla="*/ 523317 h 1399728"/>
                <a:gd name="connsiteX1" fmla="*/ 351048 w 1543905"/>
                <a:gd name="connsiteY1" fmla="*/ 523317 h 1399728"/>
                <a:gd name="connsiteX2" fmla="*/ 351420 w 1543905"/>
                <a:gd name="connsiteY2" fmla="*/ 523503 h 1399728"/>
                <a:gd name="connsiteX3" fmla="*/ 351420 w 1543905"/>
                <a:gd name="connsiteY3" fmla="*/ 1020031 h 1399728"/>
                <a:gd name="connsiteX4" fmla="*/ 351048 w 1543905"/>
                <a:gd name="connsiteY4" fmla="*/ 1020403 h 1399728"/>
                <a:gd name="connsiteX5" fmla="*/ 163525 w 1543905"/>
                <a:gd name="connsiteY5" fmla="*/ 1020403 h 1399728"/>
                <a:gd name="connsiteX6" fmla="*/ 163153 w 1543905"/>
                <a:gd name="connsiteY6" fmla="*/ 1020031 h 1399728"/>
                <a:gd name="connsiteX7" fmla="*/ 163153 w 1543905"/>
                <a:gd name="connsiteY7" fmla="*/ 523503 h 1399728"/>
                <a:gd name="connsiteX8" fmla="*/ 163153 w 1543905"/>
                <a:gd name="connsiteY8" fmla="*/ 523317 h 1399728"/>
                <a:gd name="connsiteX9" fmla="*/ 163339 w 1543905"/>
                <a:gd name="connsiteY9" fmla="*/ 523131 h 1399728"/>
                <a:gd name="connsiteX10" fmla="*/ 351048 w 1543905"/>
                <a:gd name="connsiteY10" fmla="*/ 523131 h 1399728"/>
                <a:gd name="connsiteX11" fmla="*/ 351048 w 1543905"/>
                <a:gd name="connsiteY11" fmla="*/ 411696 h 1399728"/>
                <a:gd name="connsiteX12" fmla="*/ 163339 w 1543905"/>
                <a:gd name="connsiteY12" fmla="*/ 411696 h 1399728"/>
                <a:gd name="connsiteX13" fmla="*/ 51346 w 1543905"/>
                <a:gd name="connsiteY13" fmla="*/ 523689 h 1399728"/>
                <a:gd name="connsiteX14" fmla="*/ 51346 w 1543905"/>
                <a:gd name="connsiteY14" fmla="*/ 1020217 h 1399728"/>
                <a:gd name="connsiteX15" fmla="*/ 163339 w 1543905"/>
                <a:gd name="connsiteY15" fmla="*/ 1132210 h 1399728"/>
                <a:gd name="connsiteX16" fmla="*/ 351048 w 1543905"/>
                <a:gd name="connsiteY16" fmla="*/ 1132210 h 1399728"/>
                <a:gd name="connsiteX17" fmla="*/ 463042 w 1543905"/>
                <a:gd name="connsiteY17" fmla="*/ 1020217 h 1399728"/>
                <a:gd name="connsiteX18" fmla="*/ 463042 w 1543905"/>
                <a:gd name="connsiteY18" fmla="*/ 523503 h 1399728"/>
                <a:gd name="connsiteX19" fmla="*/ 351048 w 1543905"/>
                <a:gd name="connsiteY19" fmla="*/ 411696 h 1399728"/>
                <a:gd name="connsiteX20" fmla="*/ 865808 w 1543905"/>
                <a:gd name="connsiteY20" fmla="*/ 111621 h 1399728"/>
                <a:gd name="connsiteX21" fmla="*/ 866180 w 1543905"/>
                <a:gd name="connsiteY21" fmla="*/ 111807 h 1399728"/>
                <a:gd name="connsiteX22" fmla="*/ 866180 w 1543905"/>
                <a:gd name="connsiteY22" fmla="*/ 1020031 h 1399728"/>
                <a:gd name="connsiteX23" fmla="*/ 865808 w 1543905"/>
                <a:gd name="connsiteY23" fmla="*/ 1020403 h 1399728"/>
                <a:gd name="connsiteX24" fmla="*/ 678284 w 1543905"/>
                <a:gd name="connsiteY24" fmla="*/ 1020403 h 1399728"/>
                <a:gd name="connsiteX25" fmla="*/ 677912 w 1543905"/>
                <a:gd name="connsiteY25" fmla="*/ 1020031 h 1399728"/>
                <a:gd name="connsiteX26" fmla="*/ 677912 w 1543905"/>
                <a:gd name="connsiteY26" fmla="*/ 111993 h 1399728"/>
                <a:gd name="connsiteX27" fmla="*/ 677912 w 1543905"/>
                <a:gd name="connsiteY27" fmla="*/ 111807 h 1399728"/>
                <a:gd name="connsiteX28" fmla="*/ 678098 w 1543905"/>
                <a:gd name="connsiteY28" fmla="*/ 111621 h 1399728"/>
                <a:gd name="connsiteX29" fmla="*/ 865808 w 1543905"/>
                <a:gd name="connsiteY29" fmla="*/ 111621 h 1399728"/>
                <a:gd name="connsiteX30" fmla="*/ 865808 w 1543905"/>
                <a:gd name="connsiteY30" fmla="*/ 0 h 1399728"/>
                <a:gd name="connsiteX31" fmla="*/ 677912 w 1543905"/>
                <a:gd name="connsiteY31" fmla="*/ 0 h 1399728"/>
                <a:gd name="connsiteX32" fmla="*/ 565919 w 1543905"/>
                <a:gd name="connsiteY32" fmla="*/ 111993 h 1399728"/>
                <a:gd name="connsiteX33" fmla="*/ 565919 w 1543905"/>
                <a:gd name="connsiteY33" fmla="*/ 1020217 h 1399728"/>
                <a:gd name="connsiteX34" fmla="*/ 677912 w 1543905"/>
                <a:gd name="connsiteY34" fmla="*/ 1132210 h 1399728"/>
                <a:gd name="connsiteX35" fmla="*/ 865622 w 1543905"/>
                <a:gd name="connsiteY35" fmla="*/ 1132210 h 1399728"/>
                <a:gd name="connsiteX36" fmla="*/ 977615 w 1543905"/>
                <a:gd name="connsiteY36" fmla="*/ 1020217 h 1399728"/>
                <a:gd name="connsiteX37" fmla="*/ 977615 w 1543905"/>
                <a:gd name="connsiteY37" fmla="*/ 111993 h 1399728"/>
                <a:gd name="connsiteX38" fmla="*/ 865808 w 1543905"/>
                <a:gd name="connsiteY38" fmla="*/ 0 h 1399728"/>
                <a:gd name="connsiteX39" fmla="*/ 1380381 w 1543905"/>
                <a:gd name="connsiteY39" fmla="*/ 729072 h 1399728"/>
                <a:gd name="connsiteX40" fmla="*/ 1380753 w 1543905"/>
                <a:gd name="connsiteY40" fmla="*/ 729258 h 1399728"/>
                <a:gd name="connsiteX41" fmla="*/ 1380753 w 1543905"/>
                <a:gd name="connsiteY41" fmla="*/ 1020031 h 1399728"/>
                <a:gd name="connsiteX42" fmla="*/ 1380381 w 1543905"/>
                <a:gd name="connsiteY42" fmla="*/ 1020403 h 1399728"/>
                <a:gd name="connsiteX43" fmla="*/ 1192858 w 1543905"/>
                <a:gd name="connsiteY43" fmla="*/ 1020403 h 1399728"/>
                <a:gd name="connsiteX44" fmla="*/ 1192485 w 1543905"/>
                <a:gd name="connsiteY44" fmla="*/ 1020031 h 1399728"/>
                <a:gd name="connsiteX45" fmla="*/ 1192485 w 1543905"/>
                <a:gd name="connsiteY45" fmla="*/ 729444 h 1399728"/>
                <a:gd name="connsiteX46" fmla="*/ 1192485 w 1543905"/>
                <a:gd name="connsiteY46" fmla="*/ 729258 h 1399728"/>
                <a:gd name="connsiteX47" fmla="*/ 1192671 w 1543905"/>
                <a:gd name="connsiteY47" fmla="*/ 729072 h 1399728"/>
                <a:gd name="connsiteX48" fmla="*/ 1380381 w 1543905"/>
                <a:gd name="connsiteY48" fmla="*/ 729072 h 1399728"/>
                <a:gd name="connsiteX49" fmla="*/ 1380381 w 1543905"/>
                <a:gd name="connsiteY49" fmla="*/ 617451 h 1399728"/>
                <a:gd name="connsiteX50" fmla="*/ 1192671 w 1543905"/>
                <a:gd name="connsiteY50" fmla="*/ 617451 h 1399728"/>
                <a:gd name="connsiteX51" fmla="*/ 1080678 w 1543905"/>
                <a:gd name="connsiteY51" fmla="*/ 729444 h 1399728"/>
                <a:gd name="connsiteX52" fmla="*/ 1080678 w 1543905"/>
                <a:gd name="connsiteY52" fmla="*/ 1020031 h 1399728"/>
                <a:gd name="connsiteX53" fmla="*/ 1192671 w 1543905"/>
                <a:gd name="connsiteY53" fmla="*/ 1132024 h 1399728"/>
                <a:gd name="connsiteX54" fmla="*/ 1380381 w 1543905"/>
                <a:gd name="connsiteY54" fmla="*/ 1132024 h 1399728"/>
                <a:gd name="connsiteX55" fmla="*/ 1492374 w 1543905"/>
                <a:gd name="connsiteY55" fmla="*/ 1020031 h 1399728"/>
                <a:gd name="connsiteX56" fmla="*/ 1492374 w 1543905"/>
                <a:gd name="connsiteY56" fmla="*/ 729444 h 1399728"/>
                <a:gd name="connsiteX57" fmla="*/ 1380381 w 1543905"/>
                <a:gd name="connsiteY57" fmla="*/ 617451 h 1399728"/>
                <a:gd name="connsiteX58" fmla="*/ 1481956 w 1543905"/>
                <a:gd name="connsiteY58" fmla="*/ 1276201 h 1399728"/>
                <a:gd name="connsiteX59" fmla="*/ 61764 w 1543905"/>
                <a:gd name="connsiteY59" fmla="*/ 1276201 h 1399728"/>
                <a:gd name="connsiteX60" fmla="*/ 0 w 1543905"/>
                <a:gd name="connsiteY60" fmla="*/ 1337965 h 1399728"/>
                <a:gd name="connsiteX61" fmla="*/ 61764 w 1543905"/>
                <a:gd name="connsiteY61" fmla="*/ 1399729 h 1399728"/>
                <a:gd name="connsiteX62" fmla="*/ 1482142 w 1543905"/>
                <a:gd name="connsiteY62" fmla="*/ 1399729 h 1399728"/>
                <a:gd name="connsiteX63" fmla="*/ 1543906 w 1543905"/>
                <a:gd name="connsiteY63" fmla="*/ 1337965 h 1399728"/>
                <a:gd name="connsiteX64" fmla="*/ 1481956 w 1543905"/>
                <a:gd name="connsiteY64" fmla="*/ 1276201 h 1399728"/>
              </a:gdLst>
              <a:ahLst/>
              <a:cxnLst/>
              <a:rect l="l" t="t" r="r" b="b"/>
              <a:pathLst>
                <a:path w="1543905" h="1399728">
                  <a:moveTo>
                    <a:pt x="351048" y="523317"/>
                  </a:moveTo>
                  <a:cubicBezTo>
                    <a:pt x="351234" y="523317"/>
                    <a:pt x="351234" y="523317"/>
                    <a:pt x="351048" y="523317"/>
                  </a:cubicBezTo>
                  <a:cubicBezTo>
                    <a:pt x="351234" y="523317"/>
                    <a:pt x="351420" y="523503"/>
                    <a:pt x="351420" y="523503"/>
                  </a:cubicBezTo>
                  <a:lnTo>
                    <a:pt x="351420" y="1020031"/>
                  </a:lnTo>
                  <a:lnTo>
                    <a:pt x="351048" y="1020403"/>
                  </a:lnTo>
                  <a:lnTo>
                    <a:pt x="163525" y="1020403"/>
                  </a:lnTo>
                  <a:lnTo>
                    <a:pt x="163153" y="1020031"/>
                  </a:lnTo>
                  <a:lnTo>
                    <a:pt x="163153" y="523503"/>
                  </a:lnTo>
                  <a:lnTo>
                    <a:pt x="163153" y="523317"/>
                  </a:lnTo>
                  <a:lnTo>
                    <a:pt x="163339" y="523131"/>
                  </a:lnTo>
                  <a:lnTo>
                    <a:pt x="351048" y="523131"/>
                  </a:lnTo>
                  <a:moveTo>
                    <a:pt x="351048" y="411696"/>
                  </a:moveTo>
                  <a:lnTo>
                    <a:pt x="163339" y="411696"/>
                  </a:lnTo>
                  <a:cubicBezTo>
                    <a:pt x="101575" y="411696"/>
                    <a:pt x="51346" y="461739"/>
                    <a:pt x="51346" y="523689"/>
                  </a:cubicBezTo>
                  <a:lnTo>
                    <a:pt x="51346" y="1020217"/>
                  </a:lnTo>
                  <a:cubicBezTo>
                    <a:pt x="51346" y="1081795"/>
                    <a:pt x="101761" y="1132210"/>
                    <a:pt x="163339" y="1132210"/>
                  </a:cubicBezTo>
                  <a:lnTo>
                    <a:pt x="351048" y="1132210"/>
                  </a:lnTo>
                  <a:cubicBezTo>
                    <a:pt x="412626" y="1132210"/>
                    <a:pt x="463042" y="1081795"/>
                    <a:pt x="463042" y="1020217"/>
                  </a:cubicBezTo>
                  <a:lnTo>
                    <a:pt x="463042" y="523503"/>
                  </a:lnTo>
                  <a:cubicBezTo>
                    <a:pt x="463042" y="461739"/>
                    <a:pt x="412998" y="411696"/>
                    <a:pt x="351048" y="411696"/>
                  </a:cubicBezTo>
                  <a:close/>
                  <a:moveTo>
                    <a:pt x="865808" y="111621"/>
                  </a:moveTo>
                  <a:cubicBezTo>
                    <a:pt x="865994" y="111621"/>
                    <a:pt x="866180" y="111807"/>
                    <a:pt x="866180" y="111807"/>
                  </a:cubicBezTo>
                  <a:lnTo>
                    <a:pt x="866180" y="1020031"/>
                  </a:lnTo>
                  <a:lnTo>
                    <a:pt x="865808" y="1020403"/>
                  </a:lnTo>
                  <a:lnTo>
                    <a:pt x="678284" y="1020403"/>
                  </a:lnTo>
                  <a:lnTo>
                    <a:pt x="677912" y="1020031"/>
                  </a:lnTo>
                  <a:lnTo>
                    <a:pt x="677912" y="111993"/>
                  </a:lnTo>
                  <a:lnTo>
                    <a:pt x="677912" y="111807"/>
                  </a:lnTo>
                  <a:lnTo>
                    <a:pt x="678098" y="111621"/>
                  </a:lnTo>
                  <a:lnTo>
                    <a:pt x="865808" y="111621"/>
                  </a:lnTo>
                  <a:moveTo>
                    <a:pt x="865808" y="0"/>
                  </a:moveTo>
                  <a:lnTo>
                    <a:pt x="677912" y="0"/>
                  </a:lnTo>
                  <a:cubicBezTo>
                    <a:pt x="616148" y="0"/>
                    <a:pt x="565919" y="50043"/>
                    <a:pt x="565919" y="111993"/>
                  </a:cubicBezTo>
                  <a:lnTo>
                    <a:pt x="565919" y="1020217"/>
                  </a:lnTo>
                  <a:cubicBezTo>
                    <a:pt x="565919" y="1081795"/>
                    <a:pt x="616335" y="1132210"/>
                    <a:pt x="677912" y="1132210"/>
                  </a:cubicBezTo>
                  <a:lnTo>
                    <a:pt x="865622" y="1132210"/>
                  </a:lnTo>
                  <a:cubicBezTo>
                    <a:pt x="927199" y="1132210"/>
                    <a:pt x="977615" y="1081795"/>
                    <a:pt x="977615" y="1020217"/>
                  </a:cubicBezTo>
                  <a:lnTo>
                    <a:pt x="977615" y="111993"/>
                  </a:lnTo>
                  <a:cubicBezTo>
                    <a:pt x="977615" y="50043"/>
                    <a:pt x="927571" y="0"/>
                    <a:pt x="865808" y="0"/>
                  </a:cubicBezTo>
                  <a:close/>
                  <a:moveTo>
                    <a:pt x="1380381" y="729072"/>
                  </a:moveTo>
                  <a:cubicBezTo>
                    <a:pt x="1380567" y="729072"/>
                    <a:pt x="1380753" y="729258"/>
                    <a:pt x="1380753" y="729258"/>
                  </a:cubicBezTo>
                  <a:lnTo>
                    <a:pt x="1380753" y="1020031"/>
                  </a:lnTo>
                  <a:lnTo>
                    <a:pt x="1380381" y="1020403"/>
                  </a:lnTo>
                  <a:lnTo>
                    <a:pt x="1192858" y="1020403"/>
                  </a:lnTo>
                  <a:lnTo>
                    <a:pt x="1192485" y="1020031"/>
                  </a:lnTo>
                  <a:lnTo>
                    <a:pt x="1192485" y="729444"/>
                  </a:lnTo>
                  <a:lnTo>
                    <a:pt x="1192485" y="729258"/>
                  </a:lnTo>
                  <a:lnTo>
                    <a:pt x="1192671" y="729072"/>
                  </a:lnTo>
                  <a:lnTo>
                    <a:pt x="1380381" y="729072"/>
                  </a:lnTo>
                  <a:moveTo>
                    <a:pt x="1380381" y="617451"/>
                  </a:moveTo>
                  <a:lnTo>
                    <a:pt x="1192671" y="617451"/>
                  </a:lnTo>
                  <a:cubicBezTo>
                    <a:pt x="1130908" y="617451"/>
                    <a:pt x="1080678" y="667494"/>
                    <a:pt x="1080678" y="729444"/>
                  </a:cubicBezTo>
                  <a:lnTo>
                    <a:pt x="1080678" y="1020031"/>
                  </a:lnTo>
                  <a:cubicBezTo>
                    <a:pt x="1080678" y="1081608"/>
                    <a:pt x="1131094" y="1132024"/>
                    <a:pt x="1192671" y="1132024"/>
                  </a:cubicBezTo>
                  <a:lnTo>
                    <a:pt x="1380381" y="1132024"/>
                  </a:lnTo>
                  <a:cubicBezTo>
                    <a:pt x="1441959" y="1132024"/>
                    <a:pt x="1492374" y="1081608"/>
                    <a:pt x="1492374" y="1020031"/>
                  </a:cubicBezTo>
                  <a:lnTo>
                    <a:pt x="1492374" y="729444"/>
                  </a:lnTo>
                  <a:cubicBezTo>
                    <a:pt x="1492374" y="667680"/>
                    <a:pt x="1442145" y="617451"/>
                    <a:pt x="1380381" y="617451"/>
                  </a:cubicBezTo>
                  <a:close/>
                  <a:moveTo>
                    <a:pt x="1481956" y="1276201"/>
                  </a:moveTo>
                  <a:lnTo>
                    <a:pt x="61764" y="1276201"/>
                  </a:lnTo>
                  <a:cubicBezTo>
                    <a:pt x="27719" y="1276201"/>
                    <a:pt x="0" y="1303920"/>
                    <a:pt x="0" y="1337965"/>
                  </a:cubicBezTo>
                  <a:cubicBezTo>
                    <a:pt x="0" y="1372009"/>
                    <a:pt x="27719" y="1399729"/>
                    <a:pt x="61764" y="1399729"/>
                  </a:cubicBezTo>
                  <a:lnTo>
                    <a:pt x="1482142" y="1399729"/>
                  </a:lnTo>
                  <a:cubicBezTo>
                    <a:pt x="1516187" y="1399729"/>
                    <a:pt x="1543906" y="1372009"/>
                    <a:pt x="1543906" y="1337965"/>
                  </a:cubicBezTo>
                  <a:cubicBezTo>
                    <a:pt x="1543720" y="1303734"/>
                    <a:pt x="1516187" y="1276201"/>
                    <a:pt x="1481956" y="127620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>
              <a:off x="5811632" y="5218742"/>
              <a:ext cx="615941" cy="615941"/>
            </a:xfrm>
            <a:prstGeom prst="ellipse">
              <a:avLst/>
            </a:prstGeom>
            <a:noFill/>
            <a:ln w="22225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9534386" y="2301610"/>
            <a:ext cx="2044700" cy="571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128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Infrastructure, Shredder, Containers 
₹10.00 L</a:t>
            </a:r>
            <a:endParaRPr kumimoji="1" lang="zh-CN" altLang="en-US"/>
          </a:p>
        </p:txBody>
      </p:sp>
      <p:cxnSp>
        <p:nvCxnSpPr>
          <p:cNvPr id="19" name="线条 1"/>
          <p:cNvCxnSpPr/>
          <p:nvPr/>
        </p:nvCxnSpPr>
        <p:spPr>
          <a:xfrm>
            <a:off x="9733096" y="2252856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20" name="标题 1"/>
          <p:cNvSpPr txBox="1"/>
          <p:nvPr/>
        </p:nvSpPr>
        <p:spPr>
          <a:xfrm>
            <a:off x="9027440" y="2485525"/>
            <a:ext cx="289255" cy="26758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864097" y="2311345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5651578" y="1945534"/>
            <a:ext cx="2823432" cy="1343589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607867" y="2343491"/>
            <a:ext cx="1663700" cy="952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9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Bhumikund Units (100)₹33.35 L</a:t>
            </a:r>
            <a:endParaRPr kumimoji="1" lang="zh-CN" altLang="en-US"/>
          </a:p>
        </p:txBody>
      </p:sp>
      <p:cxnSp>
        <p:nvCxnSpPr>
          <p:cNvPr id="24" name="线条 1"/>
          <p:cNvCxnSpPr/>
          <p:nvPr/>
        </p:nvCxnSpPr>
        <p:spPr>
          <a:xfrm>
            <a:off x="6661223" y="2248881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grpSp>
        <p:nvGrpSpPr>
          <p:cNvPr id="25" name="Group 24"/>
          <p:cNvGrpSpPr/>
          <p:nvPr/>
        </p:nvGrpSpPr>
        <p:grpSpPr>
          <a:xfrm>
            <a:off x="5792224" y="2307370"/>
            <a:ext cx="615941" cy="615941"/>
            <a:chOff x="5792224" y="2307370"/>
            <a:chExt cx="615941" cy="615941"/>
          </a:xfrm>
        </p:grpSpPr>
        <p:sp>
          <p:nvSpPr>
            <p:cNvPr id="26" name="标题 1"/>
            <p:cNvSpPr txBox="1"/>
            <p:nvPr/>
          </p:nvSpPr>
          <p:spPr>
            <a:xfrm>
              <a:off x="5792224" y="2307370"/>
              <a:ext cx="615941" cy="615941"/>
            </a:xfrm>
            <a:prstGeom prst="ellipse">
              <a:avLst/>
            </a:prstGeom>
            <a:noFill/>
            <a:ln w="22225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7" name="标题 1"/>
            <p:cNvSpPr txBox="1"/>
            <p:nvPr/>
          </p:nvSpPr>
          <p:spPr>
            <a:xfrm>
              <a:off x="5949942" y="2473724"/>
              <a:ext cx="300505" cy="283233"/>
            </a:xfrm>
            <a:custGeom>
              <a:avLst/>
              <a:gdLst>
                <a:gd name="connsiteX0" fmla="*/ 1110072 w 1498885"/>
                <a:gd name="connsiteY0" fmla="*/ 1039039 h 1412736"/>
                <a:gd name="connsiteX1" fmla="*/ 1149511 w 1498885"/>
                <a:gd name="connsiteY1" fmla="*/ 1055363 h 1412736"/>
                <a:gd name="connsiteX2" fmla="*/ 1371451 w 1498885"/>
                <a:gd name="connsiteY2" fmla="*/ 1277303 h 1412736"/>
                <a:gd name="connsiteX3" fmla="*/ 1371451 w 1498885"/>
                <a:gd name="connsiteY3" fmla="*/ 1356182 h 1412736"/>
                <a:gd name="connsiteX4" fmla="*/ 1332012 w 1498885"/>
                <a:gd name="connsiteY4" fmla="*/ 1372553 h 1412736"/>
                <a:gd name="connsiteX5" fmla="*/ 1292572 w 1498885"/>
                <a:gd name="connsiteY5" fmla="*/ 1356182 h 1412736"/>
                <a:gd name="connsiteX6" fmla="*/ 1070632 w 1498885"/>
                <a:gd name="connsiteY6" fmla="*/ 1134242 h 1412736"/>
                <a:gd name="connsiteX7" fmla="*/ 1070632 w 1498885"/>
                <a:gd name="connsiteY7" fmla="*/ 1055363 h 1412736"/>
                <a:gd name="connsiteX8" fmla="*/ 1110072 w 1498885"/>
                <a:gd name="connsiteY8" fmla="*/ 1039039 h 1412736"/>
                <a:gd name="connsiteX9" fmla="*/ 1110072 w 1498885"/>
                <a:gd name="connsiteY9" fmla="*/ 705989 h 1412736"/>
                <a:gd name="connsiteX10" fmla="*/ 1443075 w 1498885"/>
                <a:gd name="connsiteY10" fmla="*/ 705989 h 1412736"/>
                <a:gd name="connsiteX11" fmla="*/ 1498885 w 1498885"/>
                <a:gd name="connsiteY11" fmla="*/ 761800 h 1412736"/>
                <a:gd name="connsiteX12" fmla="*/ 1443075 w 1498885"/>
                <a:gd name="connsiteY12" fmla="*/ 817611 h 1412736"/>
                <a:gd name="connsiteX13" fmla="*/ 1110072 w 1498885"/>
                <a:gd name="connsiteY13" fmla="*/ 817611 h 1412736"/>
                <a:gd name="connsiteX14" fmla="*/ 1054261 w 1498885"/>
                <a:gd name="connsiteY14" fmla="*/ 761800 h 1412736"/>
                <a:gd name="connsiteX15" fmla="*/ 1110072 w 1498885"/>
                <a:gd name="connsiteY15" fmla="*/ 705989 h 1412736"/>
                <a:gd name="connsiteX16" fmla="*/ 1332012 w 1498885"/>
                <a:gd name="connsiteY16" fmla="*/ 151093 h 1412736"/>
                <a:gd name="connsiteX17" fmla="*/ 1371451 w 1498885"/>
                <a:gd name="connsiteY17" fmla="*/ 167418 h 1412736"/>
                <a:gd name="connsiteX18" fmla="*/ 1371451 w 1498885"/>
                <a:gd name="connsiteY18" fmla="*/ 246297 h 1412736"/>
                <a:gd name="connsiteX19" fmla="*/ 1149511 w 1498885"/>
                <a:gd name="connsiteY19" fmla="*/ 468236 h 1412736"/>
                <a:gd name="connsiteX20" fmla="*/ 1110072 w 1498885"/>
                <a:gd name="connsiteY20" fmla="*/ 484608 h 1412736"/>
                <a:gd name="connsiteX21" fmla="*/ 1070632 w 1498885"/>
                <a:gd name="connsiteY21" fmla="*/ 468236 h 1412736"/>
                <a:gd name="connsiteX22" fmla="*/ 1070632 w 1498885"/>
                <a:gd name="connsiteY22" fmla="*/ 389358 h 1412736"/>
                <a:gd name="connsiteX23" fmla="*/ 1292572 w 1498885"/>
                <a:gd name="connsiteY23" fmla="*/ 167418 h 1412736"/>
                <a:gd name="connsiteX24" fmla="*/ 1332012 w 1498885"/>
                <a:gd name="connsiteY24" fmla="*/ 151093 h 1412736"/>
                <a:gd name="connsiteX25" fmla="*/ 709724 w 1498885"/>
                <a:gd name="connsiteY25" fmla="*/ 111607 h 1412736"/>
                <a:gd name="connsiteX26" fmla="*/ 649635 w 1498885"/>
                <a:gd name="connsiteY26" fmla="*/ 127420 h 1412736"/>
                <a:gd name="connsiteX27" fmla="*/ 174129 w 1498885"/>
                <a:gd name="connsiteY27" fmla="*/ 394752 h 1412736"/>
                <a:gd name="connsiteX28" fmla="*/ 111621 w 1498885"/>
                <a:gd name="connsiteY28" fmla="*/ 501536 h 1412736"/>
                <a:gd name="connsiteX29" fmla="*/ 111621 w 1498885"/>
                <a:gd name="connsiteY29" fmla="*/ 910814 h 1412736"/>
                <a:gd name="connsiteX30" fmla="*/ 174129 w 1498885"/>
                <a:gd name="connsiteY30" fmla="*/ 1017598 h 1412736"/>
                <a:gd name="connsiteX31" fmla="*/ 649821 w 1498885"/>
                <a:gd name="connsiteY31" fmla="*/ 1284930 h 1412736"/>
                <a:gd name="connsiteX32" fmla="*/ 771674 w 1498885"/>
                <a:gd name="connsiteY32" fmla="*/ 1283814 h 1412736"/>
                <a:gd name="connsiteX33" fmla="*/ 832321 w 1498885"/>
                <a:gd name="connsiteY33" fmla="*/ 1178146 h 1412736"/>
                <a:gd name="connsiteX34" fmla="*/ 832321 w 1498885"/>
                <a:gd name="connsiteY34" fmla="*/ 234204 h 1412736"/>
                <a:gd name="connsiteX35" fmla="*/ 771674 w 1498885"/>
                <a:gd name="connsiteY35" fmla="*/ 128536 h 1412736"/>
                <a:gd name="connsiteX36" fmla="*/ 709724 w 1498885"/>
                <a:gd name="connsiteY36" fmla="*/ 111607 h 1412736"/>
                <a:gd name="connsiteX37" fmla="*/ 711864 w 1498885"/>
                <a:gd name="connsiteY37" fmla="*/ 9 h 1412736"/>
                <a:gd name="connsiteX38" fmla="*/ 828043 w 1498885"/>
                <a:gd name="connsiteY38" fmla="*/ 32356 h 1412736"/>
                <a:gd name="connsiteX39" fmla="*/ 943942 w 1498885"/>
                <a:gd name="connsiteY39" fmla="*/ 234390 h 1412736"/>
                <a:gd name="connsiteX40" fmla="*/ 943942 w 1498885"/>
                <a:gd name="connsiteY40" fmla="*/ 1178518 h 1412736"/>
                <a:gd name="connsiteX41" fmla="*/ 828043 w 1498885"/>
                <a:gd name="connsiteY41" fmla="*/ 1380552 h 1412736"/>
                <a:gd name="connsiteX42" fmla="*/ 709910 w 1498885"/>
                <a:gd name="connsiteY42" fmla="*/ 1412736 h 1412736"/>
                <a:gd name="connsiteX43" fmla="*/ 595126 w 1498885"/>
                <a:gd name="connsiteY43" fmla="*/ 1382413 h 1412736"/>
                <a:gd name="connsiteX44" fmla="*/ 119435 w 1498885"/>
                <a:gd name="connsiteY44" fmla="*/ 1115080 h 1412736"/>
                <a:gd name="connsiteX45" fmla="*/ 0 w 1498885"/>
                <a:gd name="connsiteY45" fmla="*/ 911000 h 1412736"/>
                <a:gd name="connsiteX46" fmla="*/ 0 w 1498885"/>
                <a:gd name="connsiteY46" fmla="*/ 501722 h 1412736"/>
                <a:gd name="connsiteX47" fmla="*/ 119435 w 1498885"/>
                <a:gd name="connsiteY47" fmla="*/ 297642 h 1412736"/>
                <a:gd name="connsiteX48" fmla="*/ 595126 w 1498885"/>
                <a:gd name="connsiteY48" fmla="*/ 30309 h 1412736"/>
                <a:gd name="connsiteX49" fmla="*/ 711864 w 1498885"/>
                <a:gd name="connsiteY49" fmla="*/ 9 h 1412736"/>
              </a:gdLst>
              <a:ahLst/>
              <a:cxnLst/>
              <a:rect l="l" t="t" r="r" b="b"/>
              <a:pathLst>
                <a:path w="1498885" h="1412736">
                  <a:moveTo>
                    <a:pt x="1110072" y="1039039"/>
                  </a:moveTo>
                  <a:cubicBezTo>
                    <a:pt x="1124350" y="1039039"/>
                    <a:pt x="1138628" y="1044480"/>
                    <a:pt x="1149511" y="1055363"/>
                  </a:cubicBezTo>
                  <a:lnTo>
                    <a:pt x="1371451" y="1277303"/>
                  </a:lnTo>
                  <a:cubicBezTo>
                    <a:pt x="1393217" y="1299070"/>
                    <a:pt x="1393217" y="1334416"/>
                    <a:pt x="1371451" y="1356182"/>
                  </a:cubicBezTo>
                  <a:cubicBezTo>
                    <a:pt x="1360661" y="1366972"/>
                    <a:pt x="1346336" y="1372553"/>
                    <a:pt x="1332012" y="1372553"/>
                  </a:cubicBezTo>
                  <a:cubicBezTo>
                    <a:pt x="1317687" y="1372553"/>
                    <a:pt x="1303362" y="1367158"/>
                    <a:pt x="1292572" y="1356182"/>
                  </a:cubicBezTo>
                  <a:lnTo>
                    <a:pt x="1070632" y="1134242"/>
                  </a:lnTo>
                  <a:cubicBezTo>
                    <a:pt x="1048866" y="1112476"/>
                    <a:pt x="1048866" y="1077130"/>
                    <a:pt x="1070632" y="1055363"/>
                  </a:cubicBezTo>
                  <a:cubicBezTo>
                    <a:pt x="1081515" y="1044480"/>
                    <a:pt x="1095793" y="1039039"/>
                    <a:pt x="1110072" y="1039039"/>
                  </a:cubicBezTo>
                  <a:close/>
                  <a:moveTo>
                    <a:pt x="1110072" y="705989"/>
                  </a:moveTo>
                  <a:lnTo>
                    <a:pt x="1443075" y="705989"/>
                  </a:lnTo>
                  <a:cubicBezTo>
                    <a:pt x="1473956" y="705989"/>
                    <a:pt x="1498885" y="730918"/>
                    <a:pt x="1498885" y="761800"/>
                  </a:cubicBezTo>
                  <a:cubicBezTo>
                    <a:pt x="1498885" y="792682"/>
                    <a:pt x="1473770" y="817611"/>
                    <a:pt x="1443075" y="817611"/>
                  </a:cubicBezTo>
                  <a:lnTo>
                    <a:pt x="1110072" y="817611"/>
                  </a:lnTo>
                  <a:cubicBezTo>
                    <a:pt x="1079190" y="817611"/>
                    <a:pt x="1054261" y="792682"/>
                    <a:pt x="1054261" y="761800"/>
                  </a:cubicBezTo>
                  <a:cubicBezTo>
                    <a:pt x="1054261" y="730918"/>
                    <a:pt x="1079190" y="705989"/>
                    <a:pt x="1110072" y="705989"/>
                  </a:cubicBezTo>
                  <a:close/>
                  <a:moveTo>
                    <a:pt x="1332012" y="151093"/>
                  </a:moveTo>
                  <a:cubicBezTo>
                    <a:pt x="1346290" y="151093"/>
                    <a:pt x="1360568" y="156535"/>
                    <a:pt x="1371451" y="167418"/>
                  </a:cubicBezTo>
                  <a:cubicBezTo>
                    <a:pt x="1393217" y="189184"/>
                    <a:pt x="1393217" y="224530"/>
                    <a:pt x="1371451" y="246297"/>
                  </a:cubicBezTo>
                  <a:lnTo>
                    <a:pt x="1149511" y="468236"/>
                  </a:lnTo>
                  <a:cubicBezTo>
                    <a:pt x="1138721" y="479213"/>
                    <a:pt x="1124396" y="484608"/>
                    <a:pt x="1110072" y="484608"/>
                  </a:cubicBezTo>
                  <a:cubicBezTo>
                    <a:pt x="1095747" y="484608"/>
                    <a:pt x="1081422" y="479213"/>
                    <a:pt x="1070632" y="468236"/>
                  </a:cubicBezTo>
                  <a:cubicBezTo>
                    <a:pt x="1048866" y="446470"/>
                    <a:pt x="1048866" y="411124"/>
                    <a:pt x="1070632" y="389358"/>
                  </a:cubicBezTo>
                  <a:lnTo>
                    <a:pt x="1292572" y="167418"/>
                  </a:lnTo>
                  <a:cubicBezTo>
                    <a:pt x="1303455" y="156535"/>
                    <a:pt x="1317733" y="151093"/>
                    <a:pt x="1332012" y="151093"/>
                  </a:cubicBezTo>
                  <a:close/>
                  <a:moveTo>
                    <a:pt x="709724" y="111607"/>
                  </a:moveTo>
                  <a:cubicBezTo>
                    <a:pt x="689074" y="111607"/>
                    <a:pt x="668610" y="116816"/>
                    <a:pt x="649635" y="127420"/>
                  </a:cubicBezTo>
                  <a:lnTo>
                    <a:pt x="174129" y="394752"/>
                  </a:lnTo>
                  <a:cubicBezTo>
                    <a:pt x="135620" y="416332"/>
                    <a:pt x="111621" y="457260"/>
                    <a:pt x="111621" y="501536"/>
                  </a:cubicBezTo>
                  <a:lnTo>
                    <a:pt x="111621" y="910814"/>
                  </a:lnTo>
                  <a:cubicBezTo>
                    <a:pt x="111621" y="955090"/>
                    <a:pt x="135620" y="996018"/>
                    <a:pt x="174129" y="1017598"/>
                  </a:cubicBezTo>
                  <a:lnTo>
                    <a:pt x="649821" y="1284930"/>
                  </a:lnTo>
                  <a:cubicBezTo>
                    <a:pt x="688144" y="1306510"/>
                    <a:pt x="733723" y="1306138"/>
                    <a:pt x="771674" y="1283814"/>
                  </a:cubicBezTo>
                  <a:cubicBezTo>
                    <a:pt x="809625" y="1261676"/>
                    <a:pt x="832321" y="1222050"/>
                    <a:pt x="832321" y="1178146"/>
                  </a:cubicBezTo>
                  <a:lnTo>
                    <a:pt x="832321" y="234204"/>
                  </a:lnTo>
                  <a:cubicBezTo>
                    <a:pt x="832321" y="190113"/>
                    <a:pt x="809625" y="150674"/>
                    <a:pt x="771674" y="128536"/>
                  </a:cubicBezTo>
                  <a:cubicBezTo>
                    <a:pt x="752326" y="117188"/>
                    <a:pt x="731118" y="111607"/>
                    <a:pt x="709724" y="111607"/>
                  </a:cubicBezTo>
                  <a:close/>
                  <a:moveTo>
                    <a:pt x="711864" y="9"/>
                  </a:moveTo>
                  <a:cubicBezTo>
                    <a:pt x="751861" y="358"/>
                    <a:pt x="791766" y="11148"/>
                    <a:pt x="828043" y="32356"/>
                  </a:cubicBezTo>
                  <a:cubicBezTo>
                    <a:pt x="900596" y="74772"/>
                    <a:pt x="943942" y="150302"/>
                    <a:pt x="943942" y="234390"/>
                  </a:cubicBezTo>
                  <a:lnTo>
                    <a:pt x="943942" y="1178518"/>
                  </a:lnTo>
                  <a:cubicBezTo>
                    <a:pt x="943942" y="1262606"/>
                    <a:pt x="900596" y="1338136"/>
                    <a:pt x="828043" y="1380552"/>
                  </a:cubicBezTo>
                  <a:cubicBezTo>
                    <a:pt x="791208" y="1401946"/>
                    <a:pt x="750466" y="1412736"/>
                    <a:pt x="709910" y="1412736"/>
                  </a:cubicBezTo>
                  <a:cubicBezTo>
                    <a:pt x="670471" y="1412736"/>
                    <a:pt x="631217" y="1402691"/>
                    <a:pt x="595126" y="1382413"/>
                  </a:cubicBezTo>
                  <a:lnTo>
                    <a:pt x="119435" y="1115080"/>
                  </a:lnTo>
                  <a:cubicBezTo>
                    <a:pt x="45765" y="1073594"/>
                    <a:pt x="0" y="995460"/>
                    <a:pt x="0" y="911000"/>
                  </a:cubicBezTo>
                  <a:lnTo>
                    <a:pt x="0" y="501722"/>
                  </a:lnTo>
                  <a:cubicBezTo>
                    <a:pt x="0" y="417262"/>
                    <a:pt x="45765" y="338942"/>
                    <a:pt x="119435" y="297642"/>
                  </a:cubicBezTo>
                  <a:lnTo>
                    <a:pt x="595126" y="30309"/>
                  </a:lnTo>
                  <a:cubicBezTo>
                    <a:pt x="631775" y="9752"/>
                    <a:pt x="671866" y="-340"/>
                    <a:pt x="711864" y="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8" name="标题 1"/>
          <p:cNvSpPr txBox="1"/>
          <p:nvPr/>
        </p:nvSpPr>
        <p:spPr>
          <a:xfrm flipH="1">
            <a:off x="8695467" y="3409466"/>
            <a:ext cx="2823432" cy="1343589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10800000" flipH="1">
            <a:off x="8695468" y="4873512"/>
            <a:ext cx="2823432" cy="1343589"/>
          </a:xfrm>
          <a:prstGeom prst="snip1Rect">
            <a:avLst>
              <a:gd name="adj" fmla="val 24881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635986" y="3833397"/>
            <a:ext cx="1663700" cy="5588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698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OPEX for Cycle 1₹21.65 L</a:t>
            </a:r>
            <a:endParaRPr kumimoji="1" lang="zh-CN" altLang="en-US"/>
          </a:p>
        </p:txBody>
      </p:sp>
      <p:cxnSp>
        <p:nvCxnSpPr>
          <p:cNvPr id="31" name="线条 1"/>
          <p:cNvCxnSpPr/>
          <p:nvPr/>
        </p:nvCxnSpPr>
        <p:spPr>
          <a:xfrm>
            <a:off x="9665000" y="3764928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32" name="标题 1"/>
          <p:cNvSpPr txBox="1"/>
          <p:nvPr/>
        </p:nvSpPr>
        <p:spPr>
          <a:xfrm>
            <a:off x="8827533" y="3791886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9635986" y="5305036"/>
            <a:ext cx="1663700" cy="4953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97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Marketing cost for first cycle 3.62 lakh already added in opex 
</a:t>
            </a:r>
            <a:endParaRPr kumimoji="1" lang="zh-CN" altLang="en-US"/>
          </a:p>
        </p:txBody>
      </p:sp>
      <p:cxnSp>
        <p:nvCxnSpPr>
          <p:cNvPr id="34" name="线条 1"/>
          <p:cNvCxnSpPr/>
          <p:nvPr/>
        </p:nvCxnSpPr>
        <p:spPr>
          <a:xfrm>
            <a:off x="9680766" y="5196676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sp>
        <p:nvSpPr>
          <p:cNvPr id="35" name="标题 1"/>
          <p:cNvSpPr txBox="1"/>
          <p:nvPr/>
        </p:nvSpPr>
        <p:spPr>
          <a:xfrm>
            <a:off x="8827533" y="5255935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8974019" y="5402421"/>
            <a:ext cx="322968" cy="322968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8974019" y="3938372"/>
            <a:ext cx="322968" cy="32296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Fund Allocation</a:t>
            </a: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4655800" y="3098800"/>
            <a:ext cx="1778000" cy="3556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500">
                <a:ln w="12700">
                  <a:noFill/>
                </a:ln>
                <a:solidFill>
                  <a:srgbClr val="333333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Type here...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2441487"/>
            <a:ext cx="2090656" cy="1371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8000">
                <a:ln w="12700">
                  <a:solidFill>
                    <a:srgbClr val="4CB02A">
                      <a:alpha val="58000"/>
                    </a:srgbClr>
                  </a:solidFill>
                </a:ln>
                <a:noFill/>
                <a:latin typeface="poppins-bold"/>
                <a:ea typeface="poppins-bold"/>
                <a:cs typeface="poppins-bold"/>
              </a:rPr>
              <a:t>10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20640" y="3774987"/>
            <a:ext cx="63982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530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Team – Inventors with Execution Grit</a:t>
            </a:r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2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8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7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2700" y="38100"/>
            <a:ext cx="1689100" cy="16891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9437997" y="3127811"/>
            <a:ext cx="1933977" cy="3838521"/>
          </a:xfrm>
          <a:prstGeom prst="roundRect">
            <a:avLst>
              <a:gd name="adj" fmla="val 2882"/>
            </a:avLst>
          </a:prstGeom>
          <a:solidFill>
            <a:srgbClr val="FFFFFF">
              <a:alpha val="100000"/>
            </a:srgbClr>
          </a:solidFill>
          <a:ln w="12700" cap="flat">
            <a:noFill/>
            <a:miter/>
          </a:ln>
          <a:effectLst>
            <a:outerShdw blurRad="1270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 flipH="1">
            <a:off x="7458225" y="4986454"/>
            <a:ext cx="3779083" cy="180685"/>
          </a:xfrm>
          <a:prstGeom prst="trapezoid">
            <a:avLst>
              <a:gd name="adj" fmla="val 19690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8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24299" y="3127811"/>
            <a:ext cx="1933978" cy="3838520"/>
          </a:xfrm>
          <a:prstGeom prst="roundRect">
            <a:avLst>
              <a:gd name="adj" fmla="val 2882"/>
            </a:avLst>
          </a:prstGeom>
          <a:solidFill>
            <a:srgbClr val="FFFFFF">
              <a:alpha val="100000"/>
            </a:srgbClr>
          </a:solidFill>
          <a:ln w="12700" cap="flat">
            <a:noFill/>
            <a:miter/>
          </a:ln>
          <a:effectLst>
            <a:outerShdw blurRad="1270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959078" y="4986451"/>
            <a:ext cx="3779081" cy="180685"/>
          </a:xfrm>
          <a:prstGeom prst="trapezoid">
            <a:avLst>
              <a:gd name="adj" fmla="val 19690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8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893154" y="2803757"/>
            <a:ext cx="2021296" cy="4157443"/>
          </a:xfrm>
          <a:prstGeom prst="roundRect">
            <a:avLst>
              <a:gd name="adj" fmla="val 2882"/>
            </a:avLst>
          </a:prstGeom>
          <a:solidFill>
            <a:srgbClr val="FFFFFF">
              <a:alpha val="100000"/>
            </a:srgbClr>
          </a:solidFill>
          <a:ln w="12700" cap="flat">
            <a:noFill/>
            <a:miter/>
          </a:ln>
          <a:effectLst>
            <a:outerShdw blurRad="1270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>
            <a:off x="2954066" y="4832796"/>
            <a:ext cx="4093066" cy="163751"/>
          </a:xfrm>
          <a:prstGeom prst="trapezoid">
            <a:avLst>
              <a:gd name="adj" fmla="val 19690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8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281940" y="2803756"/>
            <a:ext cx="2021296" cy="4157443"/>
          </a:xfrm>
          <a:prstGeom prst="roundRect">
            <a:avLst>
              <a:gd name="adj" fmla="val 2882"/>
            </a:avLst>
          </a:prstGeom>
          <a:solidFill>
            <a:srgbClr val="FFFFFF">
              <a:alpha val="100000"/>
            </a:srgbClr>
          </a:solidFill>
          <a:ln w="12700" cap="flat">
            <a:noFill/>
            <a:miter/>
          </a:ln>
          <a:effectLst>
            <a:outerShdw blurRad="1270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H="1">
            <a:off x="5149757" y="4832186"/>
            <a:ext cx="4093066" cy="164972"/>
          </a:xfrm>
          <a:prstGeom prst="trapezoid">
            <a:avLst>
              <a:gd name="adj" fmla="val 19690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8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085011" y="2619311"/>
            <a:ext cx="2021296" cy="4341889"/>
          </a:xfrm>
          <a:prstGeom prst="roundRect">
            <a:avLst>
              <a:gd name="adj" fmla="val 2882"/>
            </a:avLst>
          </a:prstGeom>
          <a:solidFill>
            <a:srgbClr val="FFFFFF">
              <a:alpha val="100000"/>
            </a:srgbClr>
          </a:solidFill>
          <a:ln w="12700" cap="flat">
            <a:noFill/>
            <a:miter/>
          </a:ln>
          <a:effectLst>
            <a:outerShdw blurRad="1270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0" y="6059351"/>
            <a:ext cx="12192000" cy="798649"/>
          </a:xfrm>
          <a:custGeom>
            <a:avLst/>
            <a:gdLst>
              <a:gd name="connsiteX0" fmla="*/ 0 w 12192000"/>
              <a:gd name="connsiteY0" fmla="*/ 0 h 798649"/>
              <a:gd name="connsiteX1" fmla="*/ 216556 w 12192000"/>
              <a:gd name="connsiteY1" fmla="*/ 47896 h 798649"/>
              <a:gd name="connsiteX2" fmla="*/ 6096001 w 12192000"/>
              <a:gd name="connsiteY2" fmla="*/ 606458 h 798649"/>
              <a:gd name="connsiteX3" fmla="*/ 11975446 w 12192000"/>
              <a:gd name="connsiteY3" fmla="*/ 47896 h 798649"/>
              <a:gd name="connsiteX4" fmla="*/ 12192000 w 12192000"/>
              <a:gd name="connsiteY4" fmla="*/ 1 h 798649"/>
              <a:gd name="connsiteX5" fmla="*/ 12192000 w 12192000"/>
              <a:gd name="connsiteY5" fmla="*/ 798649 h 798649"/>
              <a:gd name="connsiteX6" fmla="*/ 0 w 12192000"/>
              <a:gd name="connsiteY6" fmla="*/ 798649 h 798649"/>
            </a:gdLst>
            <a:ahLst/>
            <a:cxnLst/>
            <a:rect l="l" t="t" r="r" b="b"/>
            <a:pathLst>
              <a:path w="12192000" h="798649">
                <a:moveTo>
                  <a:pt x="0" y="0"/>
                </a:moveTo>
                <a:lnTo>
                  <a:pt x="216556" y="47896"/>
                </a:lnTo>
                <a:cubicBezTo>
                  <a:pt x="1894877" y="400543"/>
                  <a:pt x="3918122" y="606458"/>
                  <a:pt x="6096001" y="606458"/>
                </a:cubicBezTo>
                <a:cubicBezTo>
                  <a:pt x="8273880" y="606458"/>
                  <a:pt x="10297125" y="400543"/>
                  <a:pt x="11975446" y="47896"/>
                </a:cubicBezTo>
                <a:lnTo>
                  <a:pt x="12192000" y="1"/>
                </a:lnTo>
                <a:lnTo>
                  <a:pt x="12192000" y="798649"/>
                </a:lnTo>
                <a:lnTo>
                  <a:pt x="0" y="798649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 w="12700" cap="flat">
            <a:noFill/>
            <a:miter/>
          </a:ln>
          <a:effectLst>
            <a:outerShdw blurRad="4064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37623" y="3434311"/>
            <a:ext cx="1706153" cy="2705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77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Dr. Ashish Mandlik – Innovator of Bhumikund, MD Pathology, MBA Innovation,
Farmer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033123" y="2913611"/>
            <a:ext cx="1706153" cy="348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Dr. Dhaval Mandlik - Director, Advisor, Medical Director 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242923" y="2913611"/>
            <a:ext cx="1706153" cy="348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9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Jayantibhai Mandlik – Chairman &amp; Director 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440023" y="2913611"/>
            <a:ext cx="1706153" cy="348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9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15+ Karmyogis per site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535523" y="3434311"/>
            <a:ext cx="1706153" cy="2705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9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Supported by Mandlik Brotherhood of our Village Mandali</a:t>
            </a:r>
            <a:endParaRPr kumimoji="1" lang="zh-CN" altLang="en-US"/>
          </a:p>
        </p:txBody>
      </p:sp>
      <p:pic>
        <p:nvPicPr>
          <p:cNvPr id="17" name="图片"/>
          <p:cNvPicPr>
            <a:picLocks noChangeAspect="1"/>
          </p:cNvPicPr>
          <p:nvPr/>
        </p:nvPicPr>
        <p:blipFill>
          <a:blip r:embed="rId2">
            <a:alphaModFix/>
          </a:blip>
          <a:srcRect l="10370" t="23785" r="9787" b="11021"/>
          <a:stretch>
            <a:fillRect/>
          </a:stretch>
        </p:blipFill>
        <p:spPr>
          <a:xfrm>
            <a:off x="5219700" y="281771"/>
            <a:ext cx="1825209" cy="2214742"/>
          </a:xfrm>
          <a:prstGeom prst="rect">
            <a:avLst/>
          </a:prstGeom>
        </p:spPr>
      </p:pic>
      <p:pic>
        <p:nvPicPr>
          <p:cNvPr id="18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1130300" y="755650"/>
            <a:ext cx="1435100" cy="2152650"/>
          </a:xfrm>
          <a:prstGeom prst="rect">
            <a:avLst/>
          </a:prstGeom>
        </p:spPr>
      </p:pic>
      <p:pic>
        <p:nvPicPr>
          <p:cNvPr id="19" name="图片"/>
          <p:cNvPicPr>
            <a:picLocks noChangeAspect="1"/>
          </p:cNvPicPr>
          <p:nvPr/>
        </p:nvPicPr>
        <p:blipFill>
          <a:blip r:embed="rId4">
            <a:alphaModFix/>
          </a:blip>
          <a:srcRect l="7561" r="8229" b="30640"/>
          <a:stretch>
            <a:fillRect/>
          </a:stretch>
        </p:blipFill>
        <p:spPr>
          <a:xfrm>
            <a:off x="3190612" y="576805"/>
            <a:ext cx="1511640" cy="2116791"/>
          </a:xfrm>
          <a:prstGeom prst="rect">
            <a:avLst/>
          </a:prstGeom>
        </p:spPr>
      </p:pic>
      <p:pic>
        <p:nvPicPr>
          <p:cNvPr id="20" name="图片"/>
          <p:cNvPicPr>
            <a:picLocks noChangeAspect="1"/>
          </p:cNvPicPr>
          <p:nvPr/>
        </p:nvPicPr>
        <p:blipFill>
          <a:blip r:embed="rId5">
            <a:alphaModFix/>
          </a:blip>
          <a:srcRect t="6420" b="5877"/>
          <a:stretch>
            <a:fillRect/>
          </a:stretch>
        </p:blipFill>
        <p:spPr>
          <a:xfrm>
            <a:off x="7489066" y="378590"/>
            <a:ext cx="1658869" cy="2275618"/>
          </a:xfrm>
          <a:prstGeom prst="rect">
            <a:avLst/>
          </a:prstGeom>
        </p:spPr>
      </p:pic>
      <p:pic>
        <p:nvPicPr>
          <p:cNvPr id="21" name="图片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8153400" y="1156229"/>
            <a:ext cx="4457700" cy="15107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2441487"/>
            <a:ext cx="2090656" cy="1371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8000">
                <a:ln w="12700">
                  <a:solidFill>
                    <a:srgbClr val="4CB02A">
                      <a:alpha val="58000"/>
                    </a:srgbClr>
                  </a:solidFill>
                </a:ln>
                <a:noFill/>
                <a:latin typeface="poppins-bold"/>
                <a:ea typeface="poppins-bold"/>
                <a:cs typeface="poppins-bold"/>
              </a:rPr>
              <a:t>11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20640" y="3774987"/>
            <a:ext cx="63982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353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Impact – Regenerate Soil, Empower Farmers, Heal the Planet</a:t>
            </a:r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2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8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7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-152400"/>
            <a:ext cx="1968500" cy="1968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1838325" y="-1107290"/>
            <a:ext cx="9350376" cy="9350372"/>
          </a:xfrm>
          <a:prstGeom prst="arc">
            <a:avLst>
              <a:gd name="adj1" fmla="val 18716968"/>
              <a:gd name="adj2" fmla="val 2846181"/>
            </a:avLst>
          </a:prstGeom>
          <a:noFill/>
          <a:ln w="12700" cap="sq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1829582"/>
            <a:ext cx="6486182" cy="3490914"/>
          </a:xfrm>
          <a:custGeom>
            <a:avLst/>
            <a:gdLst>
              <a:gd name="connsiteX0" fmla="*/ 0 w 6486182"/>
              <a:gd name="connsiteY0" fmla="*/ 0 h 3490914"/>
              <a:gd name="connsiteX1" fmla="*/ 4740726 w 6486182"/>
              <a:gd name="connsiteY1" fmla="*/ 0 h 3490914"/>
              <a:gd name="connsiteX2" fmla="*/ 6486182 w 6486182"/>
              <a:gd name="connsiteY2" fmla="*/ 1745457 h 3490914"/>
              <a:gd name="connsiteX3" fmla="*/ 6486181 w 6486182"/>
              <a:gd name="connsiteY3" fmla="*/ 1745457 h 3490914"/>
              <a:gd name="connsiteX4" fmla="*/ 4740724 w 6486182"/>
              <a:gd name="connsiteY4" fmla="*/ 3490914 h 3490914"/>
              <a:gd name="connsiteX5" fmla="*/ 0 w 6486182"/>
              <a:gd name="connsiteY5" fmla="*/ 3490913 h 3490914"/>
            </a:gdLst>
            <a:ahLst/>
            <a:cxnLst/>
            <a:rect l="l" t="t" r="r" b="b"/>
            <a:pathLst>
              <a:path w="6486182" h="3490914">
                <a:moveTo>
                  <a:pt x="0" y="0"/>
                </a:moveTo>
                <a:lnTo>
                  <a:pt x="4740726" y="0"/>
                </a:lnTo>
                <a:cubicBezTo>
                  <a:pt x="5704714" y="0"/>
                  <a:pt x="6486182" y="781468"/>
                  <a:pt x="6486182" y="1745457"/>
                </a:cubicBezTo>
                <a:lnTo>
                  <a:pt x="6486181" y="1745457"/>
                </a:lnTo>
                <a:cubicBezTo>
                  <a:pt x="6486181" y="2709446"/>
                  <a:pt x="5704713" y="3490914"/>
                  <a:pt x="4740724" y="3490914"/>
                </a:cubicBezTo>
                <a:lnTo>
                  <a:pt x="0" y="349091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9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1311274" y="-580238"/>
            <a:ext cx="8296274" cy="8296270"/>
          </a:xfrm>
          <a:prstGeom prst="arc">
            <a:avLst>
              <a:gd name="adj1" fmla="val 19465670"/>
              <a:gd name="adj2" fmla="val 2211151"/>
            </a:avLst>
          </a:prstGeom>
          <a:noFill/>
          <a:ln w="12700" cap="sq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3133861"/>
            <a:ext cx="5087257" cy="88235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1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Key Impact Areas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438232" y="549456"/>
            <a:ext cx="744810" cy="851280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98000"/>
                  <a:lumOff val="2000"/>
                </a:schemeClr>
              </a:gs>
            </a:gsLst>
            <a:lin ang="5400000" scaled="0"/>
          </a:gradFill>
          <a:ln cap="sq">
            <a:noFill/>
          </a:ln>
          <a:effectLst>
            <a:outerShdw blurRad="330200" dist="203200" dir="5400000" sx="90000" sy="90000" algn="t" rotWithShape="0">
              <a:schemeClr val="accent1">
                <a:lumMod val="50000"/>
                <a:alpha val="6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487372" y="605620"/>
            <a:ext cx="646527" cy="738949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321672" y="557776"/>
            <a:ext cx="3549528" cy="8222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84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Jobs </a:t>
            </a:r>
            <a:r>
              <a:rPr kumimoji="1" lang="en-US" altLang="zh-CN" sz="168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
15+ full- time per site + indirect opportunities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971888" y="1777289"/>
            <a:ext cx="744810" cy="851280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cap="sq">
            <a:noFill/>
          </a:ln>
          <a:effectLst>
            <a:outerShdw blurRad="330200" dist="203200" dir="5400000" sx="90000" sy="90000" algn="t" rotWithShape="0">
              <a:schemeClr val="accent2">
                <a:lumMod val="50000"/>
                <a:alpha val="6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021027" y="1833457"/>
            <a:ext cx="646527" cy="738949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209741" y="2069068"/>
            <a:ext cx="269101" cy="248936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855328" y="1775528"/>
            <a:ext cx="3549528" cy="8222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81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Organic Waste </a:t>
            </a:r>
            <a:r>
              <a:rPr kumimoji="1" lang="en-US" altLang="zh-CN" sz="168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
7.7 tonns processed per BK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130942" y="3011681"/>
            <a:ext cx="3549528" cy="8222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84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Organic Farming Boost</a:t>
            </a:r>
            <a:r>
              <a:rPr kumimoji="1" lang="en-US" altLang="zh-CN" sz="168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
Supports FPOs, 
export- grade farms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47502" y="3003361"/>
            <a:ext cx="744810" cy="851280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2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 cap="sq">
            <a:noFill/>
          </a:ln>
          <a:effectLst>
            <a:outerShdw blurRad="330200" dist="203200" dir="5400000" sx="90000" sy="90000" algn="t" rotWithShape="0">
              <a:schemeClr val="accent3">
                <a:lumMod val="50000"/>
                <a:alpha val="6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296642" y="3059525"/>
            <a:ext cx="646527" cy="738949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3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855328" y="4229433"/>
            <a:ext cx="3549528" cy="8222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84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Climate </a:t>
            </a:r>
            <a:r>
              <a:rPr kumimoji="1" lang="en-US" altLang="zh-CN" sz="168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
Reduces methane, improves soil carbon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971888" y="4231194"/>
            <a:ext cx="744810" cy="851280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98000"/>
                  <a:lumOff val="2000"/>
                </a:schemeClr>
              </a:gs>
            </a:gsLst>
            <a:lin ang="5400000" scaled="0"/>
          </a:gradFill>
          <a:ln cap="sq">
            <a:noFill/>
          </a:ln>
          <a:effectLst>
            <a:outerShdw blurRad="330200" dist="203200" dir="5400000" sx="90000" sy="90000" algn="t" rotWithShape="0">
              <a:schemeClr val="accent1">
                <a:lumMod val="50000"/>
                <a:alpha val="6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021027" y="4287362"/>
            <a:ext cx="646527" cy="738949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 flipV="1">
            <a:off x="7200290" y="4517482"/>
            <a:ext cx="288000" cy="278709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321672" y="5465585"/>
            <a:ext cx="4413128" cy="82227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182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Alignment with SDGs</a:t>
            </a:r>
            <a:r>
              <a:rPr kumimoji="1" lang="en-US" altLang="zh-CN" sz="118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
2 (Zero Hunger)
12 (Responsible Consumption)
15 (Life on Land)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438232" y="5457265"/>
            <a:ext cx="744810" cy="851280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cap="sq">
            <a:noFill/>
          </a:ln>
          <a:effectLst>
            <a:outerShdw blurRad="330200" dist="203200" dir="5400000" sx="90000" sy="90000" algn="t" rotWithShape="0">
              <a:schemeClr val="accent2">
                <a:lumMod val="50000"/>
                <a:alpha val="6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487372" y="5513429"/>
            <a:ext cx="646527" cy="738949"/>
          </a:xfrm>
          <a:custGeom>
            <a:avLst/>
            <a:gdLst>
              <a:gd name="T0" fmla="*/ 626 w 644"/>
              <a:gd name="T1" fmla="*/ 172 h 736"/>
              <a:gd name="T2" fmla="*/ 340 w 644"/>
              <a:gd name="T3" fmla="*/ 6 h 736"/>
              <a:gd name="T4" fmla="*/ 304 w 644"/>
              <a:gd name="T5" fmla="*/ 6 h 736"/>
              <a:gd name="T6" fmla="*/ 18 w 644"/>
              <a:gd name="T7" fmla="*/ 172 h 736"/>
              <a:gd name="T8" fmla="*/ 0 w 644"/>
              <a:gd name="T9" fmla="*/ 203 h 736"/>
              <a:gd name="T10" fmla="*/ 0 w 644"/>
              <a:gd name="T11" fmla="*/ 533 h 736"/>
              <a:gd name="T12" fmla="*/ 18 w 644"/>
              <a:gd name="T13" fmla="*/ 564 h 736"/>
              <a:gd name="T14" fmla="*/ 304 w 644"/>
              <a:gd name="T15" fmla="*/ 730 h 736"/>
              <a:gd name="T16" fmla="*/ 340 w 644"/>
              <a:gd name="T17" fmla="*/ 730 h 736"/>
              <a:gd name="T18" fmla="*/ 626 w 644"/>
              <a:gd name="T19" fmla="*/ 564 h 736"/>
              <a:gd name="T20" fmla="*/ 644 w 644"/>
              <a:gd name="T21" fmla="*/ 533 h 736"/>
              <a:gd name="T22" fmla="*/ 644 w 644"/>
              <a:gd name="T23" fmla="*/ 203 h 736"/>
              <a:gd name="T24" fmla="*/ 626 w 644"/>
              <a:gd name="T25" fmla="*/ 172 h 736"/>
            </a:gdLst>
            <a:ahLst/>
            <a:cxnLst/>
            <a:rect l="0" t="0" r="r" b="b"/>
            <a:pathLst>
              <a:path w="644" h="736">
                <a:moveTo>
                  <a:pt x="626" y="172"/>
                </a:moveTo>
                <a:cubicBezTo>
                  <a:pt x="340" y="6"/>
                  <a:pt x="340" y="6"/>
                  <a:pt x="340" y="6"/>
                </a:cubicBezTo>
                <a:cubicBezTo>
                  <a:pt x="329" y="0"/>
                  <a:pt x="315" y="0"/>
                  <a:pt x="304" y="6"/>
                </a:cubicBezTo>
                <a:cubicBezTo>
                  <a:pt x="18" y="172"/>
                  <a:pt x="18" y="172"/>
                  <a:pt x="18" y="172"/>
                </a:cubicBezTo>
                <a:cubicBezTo>
                  <a:pt x="7" y="178"/>
                  <a:pt x="0" y="190"/>
                  <a:pt x="0" y="20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46"/>
                  <a:pt x="7" y="558"/>
                  <a:pt x="18" y="564"/>
                </a:cubicBezTo>
                <a:cubicBezTo>
                  <a:pt x="304" y="730"/>
                  <a:pt x="304" y="730"/>
                  <a:pt x="304" y="730"/>
                </a:cubicBezTo>
                <a:cubicBezTo>
                  <a:pt x="315" y="736"/>
                  <a:pt x="329" y="736"/>
                  <a:pt x="340" y="730"/>
                </a:cubicBezTo>
                <a:cubicBezTo>
                  <a:pt x="626" y="564"/>
                  <a:pt x="626" y="564"/>
                  <a:pt x="626" y="564"/>
                </a:cubicBezTo>
                <a:cubicBezTo>
                  <a:pt x="637" y="558"/>
                  <a:pt x="644" y="546"/>
                  <a:pt x="644" y="533"/>
                </a:cubicBezTo>
                <a:cubicBezTo>
                  <a:pt x="644" y="203"/>
                  <a:pt x="644" y="203"/>
                  <a:pt x="644" y="203"/>
                </a:cubicBezTo>
                <a:cubicBezTo>
                  <a:pt x="644" y="190"/>
                  <a:pt x="637" y="178"/>
                  <a:pt x="626" y="172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666635" y="5718449"/>
            <a:ext cx="288000" cy="328908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676085" y="848278"/>
            <a:ext cx="269101" cy="253633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490510" y="3294449"/>
            <a:ext cx="258791" cy="269101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60400" y="427667"/>
            <a:ext cx="44704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Project Benefits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flipH="1">
            <a:off x="4368792" y="1358537"/>
            <a:ext cx="3454416" cy="3454416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V="1">
            <a:off x="1192530" y="5127315"/>
            <a:ext cx="9794240" cy="1006241"/>
          </a:xfrm>
          <a:prstGeom prst="roundRect">
            <a:avLst>
              <a:gd name="adj" fmla="val 5338"/>
            </a:avLst>
          </a:prstGeom>
          <a:solidFill>
            <a:schemeClr val="bg1"/>
          </a:solidFill>
          <a:ln w="6350" cap="sq">
            <a:solidFill>
              <a:schemeClr val="bg1">
                <a:lumMod val="8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493685" y="5232629"/>
            <a:ext cx="9191931" cy="795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700">
                <a:ln w="12700">
                  <a:noFill/>
                </a:ln>
                <a:solidFill>
                  <a:srgbClr val="319D77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Project Vision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87432" y="1540331"/>
            <a:ext cx="3105945" cy="119468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92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Convert waste into wealth, revive broken land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264958" y="1675196"/>
            <a:ext cx="661074" cy="661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 cap="sq"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325495" y="1735733"/>
            <a:ext cx="54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474919" y="1868030"/>
            <a:ext cx="241153" cy="275406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414520" y="2488402"/>
            <a:ext cx="3105945" cy="119468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1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Empower rural youth as earth warriors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494565" y="2623267"/>
            <a:ext cx="661074" cy="661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 cap="sq"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555102" y="2683804"/>
            <a:ext cx="54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687399" y="2833247"/>
            <a:ext cx="275406" cy="241113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87432" y="3436474"/>
            <a:ext cx="3105945" cy="119468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92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Build a regenerative India with ₹1 Cr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264958" y="3571339"/>
            <a:ext cx="661074" cy="6610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 cap="sq"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325495" y="3631876"/>
            <a:ext cx="54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451495" y="3757854"/>
            <a:ext cx="288000" cy="288045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7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4711700" y="1676400"/>
            <a:ext cx="2781300" cy="2781300"/>
          </a:xfrm>
          <a:prstGeom prst="rect">
            <a:avLst/>
          </a:prstGeom>
        </p:spPr>
      </p:pic>
      <p:sp>
        <p:nvSpPr>
          <p:cNvPr id="18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Movement Initiation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2441487"/>
            <a:ext cx="2090656" cy="1371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8000">
                <a:ln w="12700">
                  <a:solidFill>
                    <a:srgbClr val="4CB02A">
                      <a:alpha val="58000"/>
                    </a:srgbClr>
                  </a:solidFill>
                </a:ln>
                <a:noFill/>
                <a:latin typeface="poppins-bold"/>
                <a:ea typeface="poppins-bold"/>
                <a:cs typeface="poppins-bold"/>
              </a:rPr>
              <a:t>13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20640" y="3774987"/>
            <a:ext cx="63982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69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Growth Planning – Built to Replicate, Scale, and Lead</a:t>
            </a:r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2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8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7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-228600" y="11430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38200" y="1266874"/>
            <a:ext cx="10816976" cy="4016326"/>
          </a:xfrm>
          <a:custGeom>
            <a:avLst/>
            <a:gdLst>
              <a:gd name="connsiteX0" fmla="*/ 0 w 10816976"/>
              <a:gd name="connsiteY0" fmla="*/ 3260407 h 5555534"/>
              <a:gd name="connsiteX1" fmla="*/ 0 w 10816976"/>
              <a:gd name="connsiteY1" fmla="*/ 5555535 h 5555534"/>
              <a:gd name="connsiteX2" fmla="*/ 10816976 w 10816976"/>
              <a:gd name="connsiteY2" fmla="*/ 5555535 h 5555534"/>
              <a:gd name="connsiteX3" fmla="*/ 10816976 w 10816976"/>
              <a:gd name="connsiteY3" fmla="*/ 0 h 5555534"/>
              <a:gd name="connsiteX4" fmla="*/ 0 w 10816976"/>
              <a:gd name="connsiteY4" fmla="*/ 3260407 h 5555534"/>
            </a:gdLst>
            <a:ahLst/>
            <a:cxnLst/>
            <a:rect l="l" t="t" r="r" b="b"/>
            <a:pathLst>
              <a:path w="10816976" h="5555534">
                <a:moveTo>
                  <a:pt x="0" y="3260407"/>
                </a:moveTo>
                <a:lnTo>
                  <a:pt x="0" y="5555535"/>
                </a:lnTo>
                <a:lnTo>
                  <a:pt x="10816976" y="5555535"/>
                </a:lnTo>
                <a:cubicBezTo>
                  <a:pt x="10816976" y="5555535"/>
                  <a:pt x="10816976" y="1300849"/>
                  <a:pt x="10816976" y="0"/>
                </a:cubicBezTo>
                <a:cubicBezTo>
                  <a:pt x="7367032" y="2618268"/>
                  <a:pt x="3276928" y="3260407"/>
                  <a:pt x="0" y="326040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800000" scaled="0"/>
          </a:gradFill>
          <a:ln w="692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38200" y="1048238"/>
            <a:ext cx="10858500" cy="2575725"/>
          </a:xfrm>
          <a:custGeom>
            <a:avLst/>
            <a:gdLst>
              <a:gd name="connsiteX0" fmla="*/ 10858500 w 10858500"/>
              <a:gd name="connsiteY0" fmla="*/ 0 h 3562841"/>
              <a:gd name="connsiteX1" fmla="*/ 0 w 10858500"/>
              <a:gd name="connsiteY1" fmla="*/ 3562834 h 3562841"/>
              <a:gd name="connsiteX2" fmla="*/ 10342912 w 10858500"/>
              <a:gd name="connsiteY2" fmla="*/ 368712 h 3562841"/>
              <a:gd name="connsiteX3" fmla="*/ 10197578 w 10858500"/>
              <a:gd name="connsiteY3" fmla="*/ 128428 h 3562841"/>
              <a:gd name="connsiteX4" fmla="*/ 10858500 w 10858500"/>
              <a:gd name="connsiteY4" fmla="*/ 0 h 3562841"/>
            </a:gdLst>
            <a:ahLst/>
            <a:cxnLst/>
            <a:rect l="l" t="t" r="r" b="b"/>
            <a:pathLst>
              <a:path w="10858500" h="3562841">
                <a:moveTo>
                  <a:pt x="10858500" y="0"/>
                </a:moveTo>
                <a:cubicBezTo>
                  <a:pt x="9232147" y="1988558"/>
                  <a:pt x="5366964" y="3566976"/>
                  <a:pt x="0" y="3562834"/>
                </a:cubicBezTo>
                <a:cubicBezTo>
                  <a:pt x="3993215" y="3455120"/>
                  <a:pt x="8034875" y="2543697"/>
                  <a:pt x="10342912" y="368712"/>
                </a:cubicBezTo>
                <a:cubicBezTo>
                  <a:pt x="10280626" y="269284"/>
                  <a:pt x="10197578" y="128428"/>
                  <a:pt x="10197578" y="128428"/>
                </a:cubicBezTo>
                <a:lnTo>
                  <a:pt x="10858500" y="0"/>
                </a:lnTo>
                <a:close/>
              </a:path>
            </a:pathLst>
          </a:custGeom>
          <a:gradFill>
            <a:gsLst>
              <a:gs pos="10000">
                <a:schemeClr val="accent1">
                  <a:lumMod val="40000"/>
                  <a:lumOff val="60000"/>
                </a:schemeClr>
              </a:gs>
              <a:gs pos="90000">
                <a:schemeClr val="accent1"/>
              </a:gs>
            </a:gsLst>
            <a:lin ang="0" scaled="0"/>
          </a:gradFill>
          <a:ln w="692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52228" y="3515740"/>
            <a:ext cx="151945" cy="151945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97804" y="3858229"/>
            <a:ext cx="1860792" cy="16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1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2026
Launch 1 unit (100 Bhumikunds) - ₹1.2 Cr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837490" y="3409246"/>
            <a:ext cx="151945" cy="151945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83066" y="3775180"/>
            <a:ext cx="1860792" cy="16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1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2029
Expand to 10 units in 5 districts - ₹12–15 Cr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922752" y="3116712"/>
            <a:ext cx="151945" cy="151945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068328" y="3607691"/>
            <a:ext cx="1860792" cy="16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73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2030
Launch global exports to UAE, Malaysia, UK - ₹25 Cr+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008014" y="2640866"/>
            <a:ext cx="151945" cy="151945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153590" y="3358494"/>
            <a:ext cx="1860792" cy="16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7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2031
Franchise Bhumikund model - ₹50 Cr+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915476" y="2733818"/>
            <a:ext cx="151945" cy="151945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238852" y="2600546"/>
            <a:ext cx="1860792" cy="16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93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2032
Integrate Carbon Credit markets +₹10 Cr/year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81000" y="14690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Trajectory Overview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422885" y="927100"/>
            <a:ext cx="1859286" cy="185928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524396" y="2113841"/>
            <a:ext cx="3148314" cy="3148314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145732" y="2735177"/>
            <a:ext cx="1905642" cy="190564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409019" y="2017546"/>
            <a:ext cx="3340904" cy="3340904"/>
          </a:xfrm>
          <a:prstGeom prst="ellipse">
            <a:avLst/>
          </a:prstGeom>
          <a:noFill/>
          <a:ln w="19050" cap="sq">
            <a:solidFill>
              <a:schemeClr val="accent1">
                <a:alpha val="23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945903" y="1508760"/>
            <a:ext cx="4305300" cy="4305300"/>
          </a:xfrm>
          <a:prstGeom prst="arc">
            <a:avLst>
              <a:gd name="adj1" fmla="val 9991548"/>
              <a:gd name="adj2" fmla="val 15481223"/>
            </a:avLst>
          </a:prstGeom>
          <a:noFill/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961143" y="1508760"/>
            <a:ext cx="4305300" cy="4305300"/>
          </a:xfrm>
          <a:prstGeom prst="arc">
            <a:avLst>
              <a:gd name="adj1" fmla="val 2988093"/>
              <a:gd name="adj2" fmla="val 7908819"/>
            </a:avLst>
          </a:prstGeom>
          <a:noFill/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21438997">
            <a:off x="7544875" y="1297827"/>
            <a:ext cx="3924768" cy="4380524"/>
          </a:xfrm>
          <a:custGeom>
            <a:avLst/>
            <a:gdLst>
              <a:gd name="connsiteX0" fmla="*/ 1534596 w 3924768"/>
              <a:gd name="connsiteY0" fmla="*/ 0 h 4380524"/>
              <a:gd name="connsiteX1" fmla="*/ 3924768 w 3924768"/>
              <a:gd name="connsiteY1" fmla="*/ 2390171 h 4380524"/>
              <a:gd name="connsiteX2" fmla="*/ 2870964 w 3924768"/>
              <a:gd name="connsiteY2" fmla="*/ 4372138 h 4380524"/>
              <a:gd name="connsiteX3" fmla="*/ 2857160 w 3924768"/>
              <a:gd name="connsiteY3" fmla="*/ 4380524 h 4380524"/>
              <a:gd name="connsiteX4" fmla="*/ 2606666 w 3924768"/>
              <a:gd name="connsiteY4" fmla="*/ 4045459 h 4380524"/>
              <a:gd name="connsiteX5" fmla="*/ 2637901 w 3924768"/>
              <a:gd name="connsiteY5" fmla="*/ 4026483 h 4380524"/>
              <a:gd name="connsiteX6" fmla="*/ 3507922 w 3924768"/>
              <a:gd name="connsiteY6" fmla="*/ 2390171 h 4380524"/>
              <a:gd name="connsiteX7" fmla="*/ 1534596 w 3924768"/>
              <a:gd name="connsiteY7" fmla="*/ 416846 h 4380524"/>
              <a:gd name="connsiteX8" fmla="*/ 279377 w 3924768"/>
              <a:gd name="connsiteY8" fmla="*/ 867458 h 4380524"/>
              <a:gd name="connsiteX9" fmla="*/ 250456 w 3924768"/>
              <a:gd name="connsiteY9" fmla="*/ 893743 h 4380524"/>
              <a:gd name="connsiteX10" fmla="*/ 0 w 3924768"/>
              <a:gd name="connsiteY10" fmla="*/ 558727 h 4380524"/>
              <a:gd name="connsiteX11" fmla="*/ 14224 w 3924768"/>
              <a:gd name="connsiteY11" fmla="*/ 545799 h 4380524"/>
              <a:gd name="connsiteX12" fmla="*/ 1534596 w 3924768"/>
              <a:gd name="connsiteY12" fmla="*/ 0 h 4380524"/>
            </a:gdLst>
            <a:ahLst/>
            <a:cxnLst/>
            <a:rect l="l" t="t" r="r" b="b"/>
            <a:pathLst>
              <a:path w="3924768" h="4380524">
                <a:moveTo>
                  <a:pt x="1534596" y="0"/>
                </a:moveTo>
                <a:cubicBezTo>
                  <a:pt x="2854652" y="0"/>
                  <a:pt x="3924768" y="1070116"/>
                  <a:pt x="3924768" y="2390171"/>
                </a:cubicBezTo>
                <a:cubicBezTo>
                  <a:pt x="3924768" y="3215206"/>
                  <a:pt x="3506754" y="3942608"/>
                  <a:pt x="2870964" y="4372138"/>
                </a:cubicBezTo>
                <a:lnTo>
                  <a:pt x="2857160" y="4380524"/>
                </a:lnTo>
                <a:lnTo>
                  <a:pt x="2606666" y="4045459"/>
                </a:lnTo>
                <a:lnTo>
                  <a:pt x="2637901" y="4026483"/>
                </a:lnTo>
                <a:cubicBezTo>
                  <a:pt x="3162810" y="3671862"/>
                  <a:pt x="3507922" y="3071319"/>
                  <a:pt x="3507922" y="2390171"/>
                </a:cubicBezTo>
                <a:cubicBezTo>
                  <a:pt x="3507922" y="1300334"/>
                  <a:pt x="2624434" y="416846"/>
                  <a:pt x="1534596" y="416846"/>
                </a:cubicBezTo>
                <a:cubicBezTo>
                  <a:pt x="1057792" y="416846"/>
                  <a:pt x="620485" y="585951"/>
                  <a:pt x="279377" y="867458"/>
                </a:cubicBezTo>
                <a:lnTo>
                  <a:pt x="250456" y="893743"/>
                </a:lnTo>
                <a:lnTo>
                  <a:pt x="0" y="558727"/>
                </a:lnTo>
                <a:lnTo>
                  <a:pt x="14224" y="545799"/>
                </a:lnTo>
                <a:cubicBezTo>
                  <a:pt x="427387" y="204827"/>
                  <a:pt x="957072" y="0"/>
                  <a:pt x="153459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sq">
            <a:solidFill>
              <a:schemeClr val="bg1"/>
            </a:solidFill>
            <a:miter/>
          </a:ln>
          <a:effectLst>
            <a:outerShdw blurRad="50800" dist="38100" dir="5400000" algn="t" rotWithShape="0">
              <a:schemeClr val="bg1">
                <a:lumMod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013025" y="4487487"/>
            <a:ext cx="576006" cy="623956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7200000" scaled="0"/>
          </a:gradFill>
          <a:ln w="127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77313" y="4487487"/>
            <a:ext cx="576006" cy="623956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7200000" scaled="0"/>
          </a:gradFill>
          <a:ln w="127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093592" y="1164140"/>
            <a:ext cx="365828" cy="36582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1494882" y="1418316"/>
            <a:ext cx="142112" cy="142112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 flipV="1">
            <a:off x="7059753" y="1130300"/>
            <a:ext cx="433504" cy="433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1650136">
            <a:off x="-1789837" y="-3387486"/>
            <a:ext cx="4646474" cy="464645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68960" y="5355610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 flipV="1">
            <a:off x="8015770" y="276557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 flipV="1">
            <a:off x="8979446" y="2314433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 flipV="1">
            <a:off x="9942106" y="276557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 flipV="1">
            <a:off x="10237762" y="356889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 flipV="1">
            <a:off x="9955314" y="435815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 flipV="1">
            <a:off x="8979446" y="4823922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 flipV="1">
            <a:off x="8018818" y="435815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 flipV="1">
            <a:off x="7723162" y="3568891"/>
            <a:ext cx="238214" cy="238214"/>
          </a:xfrm>
          <a:prstGeom prst="ellipse">
            <a:avLst/>
          </a:prstGeom>
          <a:gradFill>
            <a:gsLst>
              <a:gs pos="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6" name="Group 25"/>
          <p:cNvGrpSpPr/>
          <p:nvPr/>
        </p:nvGrpSpPr>
        <p:grpSpPr>
          <a:xfrm>
            <a:off x="8335418" y="2853604"/>
            <a:ext cx="1533812" cy="1602373"/>
            <a:chOff x="8335418" y="2853604"/>
            <a:chExt cx="1533812" cy="1602373"/>
          </a:xfrm>
        </p:grpSpPr>
        <p:sp>
          <p:nvSpPr>
            <p:cNvPr id="27" name="标题 1"/>
            <p:cNvSpPr txBox="1"/>
            <p:nvPr/>
          </p:nvSpPr>
          <p:spPr>
            <a:xfrm>
              <a:off x="8528703" y="3122873"/>
              <a:ext cx="1117558" cy="1117554"/>
            </a:xfrm>
            <a:prstGeom prst="arc">
              <a:avLst>
                <a:gd name="adj1" fmla="val 17047451"/>
                <a:gd name="adj2" fmla="val 20675756"/>
              </a:avLst>
            </a:prstGeom>
            <a:noFill/>
            <a:ln w="2540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rot="7262671">
              <a:off x="8543545" y="3130293"/>
              <a:ext cx="1117558" cy="1117554"/>
            </a:xfrm>
            <a:prstGeom prst="arc">
              <a:avLst>
                <a:gd name="adj1" fmla="val 17047451"/>
                <a:gd name="adj2" fmla="val 20675756"/>
              </a:avLst>
            </a:prstGeom>
            <a:noFill/>
            <a:ln w="2540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rot="14560160">
              <a:off x="8543545" y="3130293"/>
              <a:ext cx="1117558" cy="1117554"/>
            </a:xfrm>
            <a:prstGeom prst="arc">
              <a:avLst>
                <a:gd name="adj1" fmla="val 17047451"/>
                <a:gd name="adj2" fmla="val 20675756"/>
              </a:avLst>
            </a:prstGeom>
            <a:noFill/>
            <a:ln w="254000" cap="sq">
              <a:solidFill>
                <a:schemeClr val="bg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rot="17327035">
              <a:off x="8901288" y="2939114"/>
              <a:ext cx="421352" cy="336121"/>
            </a:xfrm>
            <a:prstGeom prst="triangle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rot="9940873">
              <a:off x="8383562" y="3764059"/>
              <a:ext cx="421352" cy="336121"/>
            </a:xfrm>
            <a:prstGeom prst="triangle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32" name="标题 1"/>
            <p:cNvSpPr txBox="1"/>
            <p:nvPr/>
          </p:nvSpPr>
          <p:spPr>
            <a:xfrm rot="2699578">
              <a:off x="9367808" y="3815264"/>
              <a:ext cx="421352" cy="336121"/>
            </a:xfrm>
            <a:prstGeom prst="triangle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33" name="标题 1"/>
          <p:cNvSpPr txBox="1"/>
          <p:nvPr/>
        </p:nvSpPr>
        <p:spPr>
          <a:xfrm flipV="1">
            <a:off x="-677432" y="3946710"/>
            <a:ext cx="5925461" cy="77024"/>
          </a:xfrm>
          <a:prstGeom prst="roundRect">
            <a:avLst>
              <a:gd name="adj" fmla="val 50000"/>
            </a:avLst>
          </a:prstGeom>
          <a:gradFill>
            <a:gsLst>
              <a:gs pos="19000">
                <a:schemeClr val="accent1">
                  <a:alpha val="0"/>
                </a:schemeClr>
              </a:gs>
              <a:gs pos="74126">
                <a:schemeClr val="accent1">
                  <a:alpha val="66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673126" y="1390088"/>
            <a:ext cx="5912869" cy="226751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3500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Thanks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16200000" flipH="1" flipV="1">
            <a:off x="5357077" y="3942697"/>
            <a:ext cx="130160" cy="74460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16200000" flipH="1" flipV="1">
            <a:off x="5542497" y="3942697"/>
            <a:ext cx="130160" cy="74460"/>
          </a:xfrm>
          <a:prstGeom prst="triangle">
            <a:avLst/>
          </a:prstGeom>
          <a:solidFill>
            <a:schemeClr val="accent1">
              <a:alpha val="86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 rot="16200000" flipH="1" flipV="1">
            <a:off x="5727917" y="3942697"/>
            <a:ext cx="130160" cy="74460"/>
          </a:xfrm>
          <a:prstGeom prst="triangle">
            <a:avLst/>
          </a:prstGeom>
          <a:solidFill>
            <a:schemeClr val="accent1">
              <a:alpha val="58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 rot="2771129">
            <a:off x="-839406" y="2841224"/>
            <a:ext cx="2014870" cy="2014870"/>
          </a:xfrm>
          <a:prstGeom prst="ellipse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100000">
                <a:schemeClr val="accent1">
                  <a:alpha val="5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9622997" y="1804945"/>
            <a:ext cx="1759354" cy="915690"/>
          </a:xfrm>
          <a:prstGeom prst="roundRect">
            <a:avLst>
              <a:gd name="adj" fmla="val 6048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314474" y="3502852"/>
            <a:ext cx="463506" cy="46350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 flipH="1" flipV="1">
            <a:off x="11271600" y="3459977"/>
            <a:ext cx="549252" cy="549252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9765030" y="2204720"/>
            <a:ext cx="215900" cy="4572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标题 1"/>
          <p:cNvSpPr txBox="1"/>
          <p:nvPr/>
        </p:nvSpPr>
        <p:spPr>
          <a:xfrm>
            <a:off x="10083800" y="2377440"/>
            <a:ext cx="215900" cy="28448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10402570" y="2006600"/>
            <a:ext cx="215900" cy="57912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标题 1"/>
          <p:cNvSpPr txBox="1"/>
          <p:nvPr/>
        </p:nvSpPr>
        <p:spPr>
          <a:xfrm>
            <a:off x="10721340" y="2072640"/>
            <a:ext cx="215900" cy="58928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6" name="标题 1"/>
          <p:cNvSpPr txBox="1"/>
          <p:nvPr/>
        </p:nvSpPr>
        <p:spPr>
          <a:xfrm>
            <a:off x="11040110" y="1859280"/>
            <a:ext cx="215900" cy="65532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7" name="Group 46"/>
          <p:cNvGrpSpPr/>
          <p:nvPr/>
        </p:nvGrpSpPr>
        <p:grpSpPr>
          <a:xfrm>
            <a:off x="9798710" y="1899803"/>
            <a:ext cx="1759326" cy="656832"/>
            <a:chOff x="9798710" y="1899803"/>
            <a:chExt cx="1759326" cy="656832"/>
          </a:xfrm>
        </p:grpSpPr>
        <p:sp>
          <p:nvSpPr>
            <p:cNvPr id="48" name="标题 1"/>
            <p:cNvSpPr txBox="1"/>
            <p:nvPr/>
          </p:nvSpPr>
          <p:spPr>
            <a:xfrm rot="7363157">
              <a:off x="10010760" y="2208085"/>
              <a:ext cx="35173" cy="375048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9" name="标题 1"/>
            <p:cNvSpPr txBox="1"/>
            <p:nvPr/>
          </p:nvSpPr>
          <p:spPr>
            <a:xfrm rot="13280819" flipV="1">
              <a:off x="10348159" y="2068092"/>
              <a:ext cx="36000" cy="432962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0" name="标题 1"/>
            <p:cNvSpPr txBox="1"/>
            <p:nvPr/>
          </p:nvSpPr>
          <p:spPr>
            <a:xfrm rot="17141561" flipV="1">
              <a:off x="10697935" y="1972288"/>
              <a:ext cx="35173" cy="357882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1" name="标题 1"/>
            <p:cNvSpPr txBox="1"/>
            <p:nvPr/>
          </p:nvSpPr>
          <p:spPr>
            <a:xfrm rot="14002265" flipV="1">
              <a:off x="10999433" y="1862814"/>
              <a:ext cx="35173" cy="399999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2" name="标题 1"/>
            <p:cNvSpPr txBox="1"/>
            <p:nvPr/>
          </p:nvSpPr>
          <p:spPr>
            <a:xfrm rot="18446518" flipV="1">
              <a:off x="11298701" y="1877892"/>
              <a:ext cx="36000" cy="373982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3" name="标题 1"/>
            <p:cNvSpPr txBox="1"/>
            <p:nvPr/>
          </p:nvSpPr>
          <p:spPr>
            <a:xfrm>
              <a:off x="10118658" y="2411174"/>
              <a:ext cx="145461" cy="145461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4" name="标题 1"/>
            <p:cNvSpPr txBox="1"/>
            <p:nvPr/>
          </p:nvSpPr>
          <p:spPr>
            <a:xfrm>
              <a:off x="10438607" y="2037724"/>
              <a:ext cx="145461" cy="145461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5" name="标题 1"/>
            <p:cNvSpPr txBox="1"/>
            <p:nvPr/>
          </p:nvSpPr>
          <p:spPr>
            <a:xfrm>
              <a:off x="10758555" y="2112775"/>
              <a:ext cx="145461" cy="145461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6" name="标题 1"/>
            <p:cNvSpPr txBox="1"/>
            <p:nvPr/>
          </p:nvSpPr>
          <p:spPr>
            <a:xfrm>
              <a:off x="11078503" y="1899803"/>
              <a:ext cx="145461" cy="145461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7" name="标题 1"/>
            <p:cNvSpPr txBox="1"/>
            <p:nvPr/>
          </p:nvSpPr>
          <p:spPr>
            <a:xfrm>
              <a:off x="9798710" y="2232402"/>
              <a:ext cx="145461" cy="145461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8" name="标题 1"/>
            <p:cNvSpPr txBox="1"/>
            <p:nvPr/>
          </p:nvSpPr>
          <p:spPr>
            <a:xfrm rot="7753986">
              <a:off x="11360700" y="2083525"/>
              <a:ext cx="164555" cy="162721"/>
            </a:xfrm>
            <a:prstGeom prst="triangl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59" name="标题 1"/>
          <p:cNvSpPr txBox="1"/>
          <p:nvPr/>
        </p:nvSpPr>
        <p:spPr>
          <a:xfrm>
            <a:off x="757436" y="4964448"/>
            <a:ext cx="4658360" cy="5232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0" name="标题 1"/>
          <p:cNvSpPr txBox="1"/>
          <p:nvPr/>
        </p:nvSpPr>
        <p:spPr>
          <a:xfrm>
            <a:off x="748784" y="5004817"/>
            <a:ext cx="4675665" cy="45020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Edited by Simba King</a:t>
            </a:r>
            <a:endParaRPr kumimoji="1" lang="zh-CN" altLang="en-US"/>
          </a:p>
        </p:txBody>
      </p:sp>
      <p:pic>
        <p:nvPicPr>
          <p:cNvPr id="61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-1701800" y="-156695"/>
            <a:ext cx="6096000" cy="20659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线条 1"/>
          <p:cNvCxnSpPr/>
          <p:nvPr/>
        </p:nvCxnSpPr>
        <p:spPr>
          <a:xfrm>
            <a:off x="9396413" y="4165627"/>
            <a:ext cx="1776411" cy="0"/>
          </a:xfrm>
          <a:prstGeom prst="line">
            <a:avLst/>
          </a:prstGeom>
          <a:noFill/>
          <a:ln w="50800" cap="sq">
            <a:solidFill>
              <a:schemeClr val="tx1">
                <a:lumMod val="25000"/>
                <a:lumOff val="75000"/>
              </a:schemeClr>
            </a:solidFill>
            <a:miter/>
          </a:ln>
        </p:spPr>
      </p:cxnSp>
      <p:sp>
        <p:nvSpPr>
          <p:cNvPr id="3" name="标题 1"/>
          <p:cNvSpPr txBox="1"/>
          <p:nvPr/>
        </p:nvSpPr>
        <p:spPr>
          <a:xfrm>
            <a:off x="5619750" y="4143376"/>
            <a:ext cx="1776412" cy="1990724"/>
          </a:xfrm>
          <a:prstGeom prst="rect">
            <a:avLst/>
          </a:prstGeom>
          <a:solidFill>
            <a:schemeClr val="bg2"/>
          </a:solidFill>
          <a:ln w="12700" cap="sq">
            <a:noFill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246888" tIns="274320" rIns="182880" bIns="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>
            <a:off x="5619750" y="4165627"/>
            <a:ext cx="1776411" cy="0"/>
          </a:xfrm>
          <a:prstGeom prst="line">
            <a:avLst/>
          </a:prstGeom>
          <a:noFill/>
          <a:ln w="50800" cap="sq">
            <a:solidFill>
              <a:schemeClr val="tx1">
                <a:lumMod val="25000"/>
                <a:lumOff val="75000"/>
              </a:schemeClr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7500540" y="4143376"/>
            <a:ext cx="1776412" cy="1990724"/>
          </a:xfrm>
          <a:prstGeom prst="rect">
            <a:avLst/>
          </a:prstGeom>
          <a:solidFill>
            <a:schemeClr val="bg2"/>
          </a:solidFill>
          <a:ln w="12700" cap="sq">
            <a:noFill/>
            <a:miter/>
          </a:ln>
          <a:effectLst>
            <a:outerShdw blurRad="762000" dist="254000" dir="5400000" algn="ctr" rotWithShape="0">
              <a:srgbClr val="000000">
                <a:alpha val="20000"/>
              </a:srgbClr>
            </a:outerShdw>
          </a:effectLst>
        </p:spPr>
        <p:txBody>
          <a:bodyPr vert="horz" wrap="square" lIns="246888" tIns="274320" rIns="182880" bIns="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>
            <a:off x="7500540" y="4165627"/>
            <a:ext cx="1776411" cy="0"/>
          </a:xfrm>
          <a:prstGeom prst="line">
            <a:avLst/>
          </a:prstGeom>
          <a:noFill/>
          <a:ln w="50800" cap="sq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5589294" y="4368783"/>
            <a:ext cx="1723025" cy="16259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5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Scalable, innovative vermicomposting system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577636" y="4368783"/>
            <a:ext cx="1608725" cy="16780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Converts cow dung and organic waste into Organic Fertilizers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3722293" y="4135980"/>
            <a:ext cx="1776412" cy="1990724"/>
          </a:xfrm>
          <a:prstGeom prst="rect">
            <a:avLst/>
          </a:prstGeom>
          <a:solidFill>
            <a:schemeClr val="bg2"/>
          </a:solidFill>
          <a:ln w="12700" cap="sq">
            <a:noFill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246888" tIns="274320" rIns="182880" bIns="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cxnSp>
        <p:nvCxnSpPr>
          <p:cNvPr id="10" name="线条 1"/>
          <p:cNvCxnSpPr/>
          <p:nvPr/>
        </p:nvCxnSpPr>
        <p:spPr>
          <a:xfrm>
            <a:off x="3722293" y="4158231"/>
            <a:ext cx="1776411" cy="0"/>
          </a:xfrm>
          <a:prstGeom prst="line">
            <a:avLst/>
          </a:prstGeom>
          <a:noFill/>
          <a:ln w="50800" cap="sq">
            <a:solidFill>
              <a:schemeClr val="tx1">
                <a:lumMod val="25000"/>
                <a:lumOff val="75000"/>
              </a:schemeClr>
            </a:solidFill>
            <a:miter/>
          </a:ln>
        </p:spPr>
      </p:cxnSp>
      <p:sp>
        <p:nvSpPr>
          <p:cNvPr id="11" name="标题 1"/>
          <p:cNvSpPr txBox="1"/>
          <p:nvPr/>
        </p:nvSpPr>
        <p:spPr>
          <a:xfrm>
            <a:off x="3806137" y="4368783"/>
            <a:ext cx="1608725" cy="16259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Introducing "The Soil Generation Project"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12956" y="751717"/>
            <a:ext cx="5040000" cy="215900"/>
          </a:xfrm>
          <a:prstGeom prst="parallelogram">
            <a:avLst/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95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Introduction</a:t>
            </a:r>
            <a:endParaRPr kumimoji="1" lang="zh-CN" altLang="en-US"/>
          </a:p>
        </p:txBody>
      </p:sp>
      <p:pic>
        <p:nvPicPr>
          <p:cNvPr id="14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3581400" y="2400300"/>
            <a:ext cx="1968500" cy="1968500"/>
          </a:xfrm>
          <a:prstGeom prst="rect">
            <a:avLst/>
          </a:prstGeom>
        </p:spPr>
      </p:pic>
      <p:pic>
        <p:nvPicPr>
          <p:cNvPr id="15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-1158331" y="2955627"/>
            <a:ext cx="6309238" cy="2230268"/>
          </a:xfrm>
          <a:prstGeom prst="rect">
            <a:avLst/>
          </a:prstGeom>
        </p:spPr>
      </p:pic>
      <p:pic>
        <p:nvPicPr>
          <p:cNvPr id="16" name="图片"/>
          <p:cNvPicPr>
            <a:picLocks noChangeAspect="1"/>
          </p:cNvPicPr>
          <p:nvPr/>
        </p:nvPicPr>
        <p:blipFill>
          <a:blip r:embed="rId4">
            <a:alphaModFix/>
          </a:blip>
          <a:srcRect l="8830"/>
          <a:stretch>
            <a:fillRect/>
          </a:stretch>
        </p:blipFill>
        <p:spPr>
          <a:xfrm>
            <a:off x="5602771" y="1955800"/>
            <a:ext cx="1790564" cy="2184400"/>
          </a:xfrm>
          <a:prstGeom prst="rect">
            <a:avLst/>
          </a:prstGeom>
        </p:spPr>
      </p:pic>
      <p:pic>
        <p:nvPicPr>
          <p:cNvPr id="17" name="图片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7489753" y="1562100"/>
            <a:ext cx="1784493" cy="2590800"/>
          </a:xfrm>
          <a:prstGeom prst="rect">
            <a:avLst/>
          </a:prstGeom>
        </p:spPr>
      </p:pic>
      <p:pic>
        <p:nvPicPr>
          <p:cNvPr id="18" name="图片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398000" y="787400"/>
            <a:ext cx="22352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2441487"/>
            <a:ext cx="2090656" cy="1371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8000">
                <a:ln w="12700">
                  <a:solidFill>
                    <a:srgbClr val="4CB02A">
                      <a:alpha val="58000"/>
                    </a:srgbClr>
                  </a:solidFill>
                </a:ln>
                <a:noFill/>
                <a:latin typeface="poppins-bold"/>
                <a:ea typeface="poppins-bold"/>
                <a:cs typeface="poppins-bold"/>
              </a:rPr>
              <a:t> 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20640" y="3774987"/>
            <a:ext cx="63982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900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Problem – India’s Soil is Dying While Organic Waste is Wasted</a:t>
            </a:r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2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8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7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27000" y="126746"/>
            <a:ext cx="1689354" cy="16893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875612" y="1343871"/>
            <a:ext cx="360000" cy="3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88744" y="1343871"/>
            <a:ext cx="360000" cy="3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1427844"/>
            <a:ext cx="3600000" cy="1348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30% of Indian land degraded (ISRO, Ministry of Agriculture)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045220" y="1427844"/>
            <a:ext cx="3600000" cy="1348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Organic waste rotting in landfills, releasing methane, polluting rivers, harming health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875612" y="2934579"/>
            <a:ext cx="360000" cy="3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88744" y="2934579"/>
            <a:ext cx="360000" cy="3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3025322"/>
            <a:ext cx="3600000" cy="1348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Chemical fertilizers poisoning soils annually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045220" y="3024186"/>
            <a:ext cx="3600000" cy="1348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Agricultural productivity crisis, public health challenge, missed billion- dollar opportunity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880144" y="4481257"/>
            <a:ext cx="360000" cy="36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051800" y="4572001"/>
            <a:ext cx="3600000" cy="13481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Unmanaged cow dung in villages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Dual Crisis</a:t>
            </a:r>
            <a:endParaRPr kumimoji="1" lang="zh-CN" altLang="en-US"/>
          </a:p>
        </p:txBody>
      </p:sp>
      <p:pic>
        <p:nvPicPr>
          <p:cNvPr id="13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4254500" y="1079500"/>
            <a:ext cx="3124200" cy="4686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2441487"/>
            <a:ext cx="2090656" cy="1371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8000">
                <a:ln w="12700">
                  <a:solidFill>
                    <a:srgbClr val="4CB02A">
                      <a:alpha val="58000"/>
                    </a:srgbClr>
                  </a:solidFill>
                </a:ln>
                <a:noFill/>
                <a:latin typeface="poppins-bold"/>
                <a:ea typeface="poppins-bold"/>
                <a:cs typeface="poppins-bold"/>
              </a:rPr>
              <a:t> 03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20640" y="3774987"/>
            <a:ext cx="63982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363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Solution – The Bhumikund Vermicomposting System: Engineered Regeneration</a:t>
            </a:r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2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8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7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12700" y="76200"/>
            <a:ext cx="152400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81000" y="1041401"/>
            <a:ext cx="11430000" cy="5561992"/>
          </a:xfrm>
          <a:prstGeom prst="roundRect">
            <a:avLst>
              <a:gd name="adj" fmla="val 9307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95301" y="1248769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22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Compact, climate controlled, 2- stage vermicomposting unit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71501" y="2886435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173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Integrates smart aeration, drainage, fogger, sensor- based monitoring (temperature, pH, humidity)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95301" y="5336901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643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Produces vermicompost and vermi- wash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970078" y="1248769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52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Measures 3m x 3m, processes 7,700 kg organic waste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071678" y="2962635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17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Built using Shivana 3D Interlocking Bricks (mortarless, reusable, eco- friendly)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071678" y="5336901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Modular, scalable, replicable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Bhumikund Vermicomposting System</a:t>
            </a:r>
            <a:endParaRPr kumimoji="1" lang="zh-CN" altLang="en-US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3457870" y="1841500"/>
            <a:ext cx="5276260" cy="3721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94481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544237">
            <a:off x="10263629" y="-363727"/>
            <a:ext cx="2510542" cy="251053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1650136">
            <a:off x="-4437027" y="-6109529"/>
            <a:ext cx="10427806" cy="979813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18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220200" y="5681989"/>
            <a:ext cx="4084320" cy="408430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  <a:alpha val="66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8960" y="5760724"/>
            <a:ext cx="1097280" cy="10972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7544237" flipV="1">
            <a:off x="9094114" y="844194"/>
            <a:ext cx="369014" cy="36901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86000">
                <a:schemeClr val="bg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279400" dist="38100" dir="5400000" algn="t" rotWithShape="0">
              <a:schemeClr val="bg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79803" y="2410968"/>
            <a:ext cx="2377276" cy="2377276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miter/>
          </a:ln>
          <a:effectLst>
            <a:outerShdw blurRad="241300" dist="38100" dir="5400000" algn="t" rotWithShape="0">
              <a:schemeClr val="accent1">
                <a:alpha val="4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120640" y="2441487"/>
            <a:ext cx="2090656" cy="1371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8000">
                <a:ln w="12700">
                  <a:solidFill>
                    <a:srgbClr val="4CB02A">
                      <a:alpha val="58000"/>
                    </a:srgbClr>
                  </a:solidFill>
                </a:ln>
                <a:noFill/>
                <a:latin typeface="poppins-bold"/>
                <a:ea typeface="poppins-bold"/>
                <a:cs typeface="poppins-bold"/>
              </a:rPr>
              <a:t> 04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120640" y="3774987"/>
            <a:ext cx="6398260" cy="134102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362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Market Opportunity – Regenerative Agri is the Next Green Gold</a:t>
            </a:r>
            <a:endParaRPr kumimoji="1" lang="zh-CN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407917" y="2611907"/>
            <a:ext cx="2599330" cy="1654593"/>
            <a:chOff x="2407917" y="2611907"/>
            <a:chExt cx="2599330" cy="1654593"/>
          </a:xfrm>
        </p:grpSpPr>
        <p:sp>
          <p:nvSpPr>
            <p:cNvPr id="12" name="标题 1"/>
            <p:cNvSpPr txBox="1"/>
            <p:nvPr/>
          </p:nvSpPr>
          <p:spPr>
            <a:xfrm>
              <a:off x="2407917" y="2788920"/>
              <a:ext cx="2292623" cy="1477580"/>
            </a:xfrm>
            <a:prstGeom prst="roundRect">
              <a:avLst>
                <a:gd name="adj" fmla="val 6048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0"/>
            </a:gradFill>
            <a:ln w="25400" cap="sq">
              <a:solidFill>
                <a:schemeClr val="bg1"/>
              </a:solidFill>
              <a:miter/>
            </a:ln>
            <a:effectLst>
              <a:outerShdw blurRad="241300" dist="38100" dir="5400000" algn="t" rotWithShape="0">
                <a:schemeClr val="accent1">
                  <a:alpha val="43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2605165" y="3712712"/>
              <a:ext cx="348382" cy="45904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3119540" y="3114316"/>
              <a:ext cx="348382" cy="93448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633916" y="3220879"/>
              <a:ext cx="348382" cy="95087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4148291" y="2876596"/>
              <a:ext cx="348382" cy="105744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61418" y="2611907"/>
              <a:ext cx="2345829" cy="1389960"/>
              <a:chOff x="2661418" y="2611907"/>
              <a:chExt cx="2345829" cy="1389960"/>
            </a:xfrm>
          </p:grpSpPr>
          <p:sp>
            <p:nvSpPr>
              <p:cNvPr id="18" name="标题 1"/>
              <p:cNvSpPr txBox="1"/>
              <p:nvPr/>
            </p:nvSpPr>
            <p:spPr>
              <a:xfrm rot="13280819" flipV="1">
                <a:off x="3031746" y="3213542"/>
                <a:ext cx="58090" cy="698639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19" name="标题 1"/>
              <p:cNvSpPr txBox="1"/>
              <p:nvPr/>
            </p:nvSpPr>
            <p:spPr>
              <a:xfrm rot="17141561" flipV="1">
                <a:off x="3596153" y="3058950"/>
                <a:ext cx="56756" cy="57748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0" name="标题 1"/>
              <p:cNvSpPr txBox="1"/>
              <p:nvPr/>
            </p:nvSpPr>
            <p:spPr>
              <a:xfrm rot="14002265" flipV="1">
                <a:off x="4082659" y="2882300"/>
                <a:ext cx="56756" cy="645448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1" name="标题 1"/>
              <p:cNvSpPr txBox="1"/>
              <p:nvPr/>
            </p:nvSpPr>
            <p:spPr>
              <a:xfrm rot="14348756" flipV="1">
                <a:off x="4547277" y="2638406"/>
                <a:ext cx="58090" cy="603467"/>
              </a:xfrm>
              <a:prstGeom prst="rect">
                <a:avLst/>
              </a:prstGeom>
              <a:solidFill>
                <a:schemeClr val="bg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2" name="标题 1"/>
              <p:cNvSpPr txBox="1"/>
              <p:nvPr/>
            </p:nvSpPr>
            <p:spPr>
              <a:xfrm>
                <a:off x="2661418" y="3767148"/>
                <a:ext cx="234719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3" name="标题 1"/>
              <p:cNvSpPr txBox="1"/>
              <p:nvPr/>
            </p:nvSpPr>
            <p:spPr>
              <a:xfrm>
                <a:off x="3177694" y="3164539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3693971" y="3285643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5" name="标题 1"/>
              <p:cNvSpPr txBox="1"/>
              <p:nvPr/>
            </p:nvSpPr>
            <p:spPr>
              <a:xfrm>
                <a:off x="4210248" y="2941986"/>
                <a:ext cx="234720" cy="234720"/>
              </a:xfrm>
              <a:prstGeom prst="ellips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  <p:sp>
            <p:nvSpPr>
              <p:cNvPr id="26" name="标题 1"/>
              <p:cNvSpPr txBox="1"/>
              <p:nvPr/>
            </p:nvSpPr>
            <p:spPr>
              <a:xfrm rot="3212293">
                <a:off x="4689995" y="2665419"/>
                <a:ext cx="265531" cy="262570"/>
              </a:xfrm>
              <a:prstGeom prst="triangle">
                <a:avLst/>
              </a:prstGeom>
              <a:solidFill>
                <a:schemeClr val="accent1"/>
              </a:solidFill>
              <a:ln w="12700" cap="sq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ctr">
                  <a:lnSpc>
                    <a:spcPct val="110000"/>
                  </a:lnSpc>
                </a:pPr>
                <a:endParaRPr kumimoji="1" lang="zh-CN" altLang="en-US"/>
              </a:p>
            </p:txBody>
          </p:sp>
        </p:grpSp>
      </p:grpSp>
      <p:sp>
        <p:nvSpPr>
          <p:cNvPr id="27" name="标题 1"/>
          <p:cNvSpPr txBox="1"/>
          <p:nvPr/>
        </p:nvSpPr>
        <p:spPr>
          <a:xfrm>
            <a:off x="1188509" y="2309213"/>
            <a:ext cx="473000" cy="47299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1144756" y="2265459"/>
            <a:ext cx="560504" cy="560504"/>
          </a:xfrm>
          <a:prstGeom prst="arc">
            <a:avLst>
              <a:gd name="adj1" fmla="val 9899001"/>
              <a:gd name="adj2" fmla="val 6652283"/>
            </a:avLst>
          </a:prstGeom>
          <a:noFill/>
          <a:ln w="6350" cap="rnd">
            <a:solidFill>
              <a:schemeClr val="accent1">
                <a:alpha val="5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9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-203200" y="50800"/>
            <a:ext cx="19431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365076" y="1493325"/>
            <a:ext cx="9846853" cy="1294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100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Target Markets
GLOBAL </a:t>
            </a: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9751" y="1435237"/>
            <a:ext cx="476250" cy="377952"/>
          </a:xfrm>
          <a:custGeom>
            <a:avLst/>
            <a:gdLst>
              <a:gd name="connsiteX0" fmla="*/ 476250 w 476250"/>
              <a:gd name="connsiteY0" fmla="*/ 0 h 377952"/>
              <a:gd name="connsiteX1" fmla="*/ 476250 w 476250"/>
              <a:gd name="connsiteY1" fmla="*/ 81725 h 377952"/>
              <a:gd name="connsiteX2" fmla="*/ 367570 w 476250"/>
              <a:gd name="connsiteY2" fmla="*/ 187452 h 377952"/>
              <a:gd name="connsiteX3" fmla="*/ 476250 w 476250"/>
              <a:gd name="connsiteY3" fmla="*/ 187452 h 377952"/>
              <a:gd name="connsiteX4" fmla="*/ 476250 w 476250"/>
              <a:gd name="connsiteY4" fmla="*/ 377952 h 377952"/>
              <a:gd name="connsiteX5" fmla="*/ 285750 w 476250"/>
              <a:gd name="connsiteY5" fmla="*/ 377952 h 377952"/>
              <a:gd name="connsiteX6" fmla="*/ 285750 w 476250"/>
              <a:gd name="connsiteY6" fmla="*/ 187452 h 377952"/>
              <a:gd name="connsiteX7" fmla="*/ 476250 w 476250"/>
              <a:gd name="connsiteY7" fmla="*/ 0 h 377952"/>
              <a:gd name="connsiteX8" fmla="*/ 190500 w 476250"/>
              <a:gd name="connsiteY8" fmla="*/ 0 h 377952"/>
              <a:gd name="connsiteX9" fmla="*/ 190500 w 476250"/>
              <a:gd name="connsiteY9" fmla="*/ 81725 h 377952"/>
              <a:gd name="connsiteX10" fmla="*/ 81820 w 476250"/>
              <a:gd name="connsiteY10" fmla="*/ 187452 h 377952"/>
              <a:gd name="connsiteX11" fmla="*/ 190500 w 476250"/>
              <a:gd name="connsiteY11" fmla="*/ 187452 h 377952"/>
              <a:gd name="connsiteX12" fmla="*/ 190500 w 476250"/>
              <a:gd name="connsiteY12" fmla="*/ 377952 h 377952"/>
              <a:gd name="connsiteX13" fmla="*/ 0 w 476250"/>
              <a:gd name="connsiteY13" fmla="*/ 377952 h 377952"/>
              <a:gd name="connsiteX14" fmla="*/ 0 w 476250"/>
              <a:gd name="connsiteY14" fmla="*/ 187452 h 377952"/>
              <a:gd name="connsiteX15" fmla="*/ 190500 w 476250"/>
              <a:gd name="connsiteY15" fmla="*/ 0 h 377952"/>
            </a:gdLst>
            <a:ahLst/>
            <a:cxnLst/>
            <a:rect l="l" t="t" r="r" b="b"/>
            <a:pathLst>
              <a:path w="476250" h="377952">
                <a:moveTo>
                  <a:pt x="476250" y="0"/>
                </a:moveTo>
                <a:lnTo>
                  <a:pt x="476250" y="81725"/>
                </a:lnTo>
                <a:cubicBezTo>
                  <a:pt x="417383" y="81753"/>
                  <a:pt x="369219" y="128608"/>
                  <a:pt x="367570" y="187452"/>
                </a:cubicBezTo>
                <a:lnTo>
                  <a:pt x="476250" y="187452"/>
                </a:lnTo>
                <a:lnTo>
                  <a:pt x="476250" y="377952"/>
                </a:lnTo>
                <a:lnTo>
                  <a:pt x="285750" y="377952"/>
                </a:lnTo>
                <a:lnTo>
                  <a:pt x="285750" y="187452"/>
                </a:lnTo>
                <a:cubicBezTo>
                  <a:pt x="287415" y="83434"/>
                  <a:pt x="372219" y="-13"/>
                  <a:pt x="476250" y="0"/>
                </a:cubicBezTo>
                <a:close/>
                <a:moveTo>
                  <a:pt x="190500" y="0"/>
                </a:moveTo>
                <a:lnTo>
                  <a:pt x="190500" y="81725"/>
                </a:lnTo>
                <a:cubicBezTo>
                  <a:pt x="131633" y="81753"/>
                  <a:pt x="83469" y="128608"/>
                  <a:pt x="81820" y="187452"/>
                </a:cubicBezTo>
                <a:lnTo>
                  <a:pt x="190500" y="187452"/>
                </a:lnTo>
                <a:lnTo>
                  <a:pt x="190500" y="377952"/>
                </a:lnTo>
                <a:lnTo>
                  <a:pt x="0" y="377952"/>
                </a:lnTo>
                <a:lnTo>
                  <a:pt x="0" y="187452"/>
                </a:lnTo>
                <a:cubicBezTo>
                  <a:pt x="1665" y="83434"/>
                  <a:pt x="86469" y="-13"/>
                  <a:pt x="190500" y="0"/>
                </a:cubicBezTo>
                <a:close/>
              </a:path>
            </a:pathLst>
          </a:custGeom>
          <a:solidFill>
            <a:schemeClr val="accent1"/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 flipV="1">
            <a:off x="3297429" y="3914444"/>
            <a:ext cx="321998" cy="395302"/>
          </a:xfrm>
          <a:prstGeom prst="line">
            <a:avLst/>
          </a:prstGeom>
          <a:noFill/>
          <a:ln w="25400" cap="sq">
            <a:solidFill>
              <a:schemeClr val="tx1">
                <a:lumMod val="50000"/>
                <a:lumOff val="50000"/>
                <a:alpha val="20000"/>
              </a:schemeClr>
            </a:solidFill>
            <a:miter/>
          </a:ln>
        </p:spPr>
      </p:cxnSp>
      <p:sp>
        <p:nvSpPr>
          <p:cNvPr id="5" name="标题 1"/>
          <p:cNvSpPr txBox="1"/>
          <p:nvPr/>
        </p:nvSpPr>
        <p:spPr>
          <a:xfrm>
            <a:off x="891686" y="4362563"/>
            <a:ext cx="2418501" cy="131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5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Global TAM
$360M vermicompost market (2025 est.), 
$12.5B+ organic food &amp; input market</a:t>
            </a: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>
            <a:off x="950799" y="4308159"/>
            <a:ext cx="2359388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miter/>
          </a:ln>
        </p:spPr>
      </p:cxnSp>
      <p:cxnSp>
        <p:nvCxnSpPr>
          <p:cNvPr id="7" name="线条 1"/>
          <p:cNvCxnSpPr/>
          <p:nvPr/>
        </p:nvCxnSpPr>
        <p:spPr>
          <a:xfrm flipV="1">
            <a:off x="5953657" y="3520548"/>
            <a:ext cx="321998" cy="395302"/>
          </a:xfrm>
          <a:prstGeom prst="line">
            <a:avLst/>
          </a:prstGeom>
          <a:noFill/>
          <a:ln w="25400" cap="sq">
            <a:solidFill>
              <a:schemeClr val="tx1">
                <a:lumMod val="50000"/>
                <a:lumOff val="50000"/>
                <a:alpha val="20000"/>
              </a:schemeClr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>
            <a:off x="3547915" y="4197267"/>
            <a:ext cx="2418501" cy="131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768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Export demand
UAE, EU, Southeast Asia, UK</a:t>
            </a:r>
            <a:endParaRPr kumimoji="1" lang="zh-CN" altLang="en-US" dirty="0"/>
          </a:p>
        </p:txBody>
      </p:sp>
      <p:cxnSp>
        <p:nvCxnSpPr>
          <p:cNvPr id="9" name="线条 1"/>
          <p:cNvCxnSpPr/>
          <p:nvPr/>
        </p:nvCxnSpPr>
        <p:spPr>
          <a:xfrm>
            <a:off x="3607027" y="3914263"/>
            <a:ext cx="2359388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miter/>
          </a:ln>
        </p:spPr>
      </p:cxnSp>
      <p:sp>
        <p:nvSpPr>
          <p:cNvPr id="10" name="标题 1"/>
          <p:cNvSpPr txBox="1"/>
          <p:nvPr/>
        </p:nvSpPr>
        <p:spPr>
          <a:xfrm>
            <a:off x="6251285" y="3693821"/>
            <a:ext cx="2418501" cy="131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India 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TAM
₹1200 Cr</a:t>
            </a: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organic fertilizer market
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SAM ₹700 Cr </a:t>
            </a: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from 10 high-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agri</a:t>
            </a: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states</a:t>
            </a:r>
            <a:endParaRPr kumimoji="1" lang="zh-CN" altLang="en-US" sz="2000" dirty="0"/>
          </a:p>
        </p:txBody>
      </p:sp>
      <p:cxnSp>
        <p:nvCxnSpPr>
          <p:cNvPr id="11" name="线条 1"/>
          <p:cNvCxnSpPr/>
          <p:nvPr/>
        </p:nvCxnSpPr>
        <p:spPr>
          <a:xfrm>
            <a:off x="6272298" y="3525117"/>
            <a:ext cx="2359388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miter/>
          </a:ln>
        </p:spPr>
      </p:cxnSp>
      <p:cxnSp>
        <p:nvCxnSpPr>
          <p:cNvPr id="12" name="线条 1"/>
          <p:cNvCxnSpPr/>
          <p:nvPr/>
        </p:nvCxnSpPr>
        <p:spPr>
          <a:xfrm flipV="1">
            <a:off x="8622285" y="3141427"/>
            <a:ext cx="321998" cy="395302"/>
          </a:xfrm>
          <a:prstGeom prst="line">
            <a:avLst/>
          </a:prstGeom>
          <a:noFill/>
          <a:ln w="25400" cap="sq">
            <a:solidFill>
              <a:schemeClr val="tx1">
                <a:lumMod val="50000"/>
                <a:lumOff val="50000"/>
                <a:alpha val="20000"/>
              </a:schemeClr>
            </a:solidFill>
            <a:miter/>
          </a:ln>
        </p:spPr>
      </p:cxnSp>
      <p:sp>
        <p:nvSpPr>
          <p:cNvPr id="13" name="标题 1"/>
          <p:cNvSpPr txBox="1"/>
          <p:nvPr/>
        </p:nvSpPr>
        <p:spPr>
          <a:xfrm>
            <a:off x="8881813" y="3251200"/>
            <a:ext cx="2418501" cy="131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Initial target
</a:t>
            </a:r>
            <a:r>
              <a:rPr kumimoji="1" lang="en-US" altLang="zh-CN" sz="2000" b="1" i="1" u="sng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SOM
₹12 Cr </a:t>
            </a:r>
            <a:r>
              <a:rPr kumimoji="1" lang="en-US" altLang="zh-CN" sz="20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via direct sales, FPOs, export channels in Gujarat and Rajasthan</a:t>
            </a:r>
            <a:endParaRPr kumimoji="1" lang="zh-CN" altLang="en-US" sz="2000" dirty="0"/>
          </a:p>
        </p:txBody>
      </p:sp>
      <p:cxnSp>
        <p:nvCxnSpPr>
          <p:cNvPr id="14" name="线条 1"/>
          <p:cNvCxnSpPr/>
          <p:nvPr/>
        </p:nvCxnSpPr>
        <p:spPr>
          <a:xfrm>
            <a:off x="8940926" y="3145996"/>
            <a:ext cx="2359388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miter/>
          </a:ln>
        </p:spPr>
      </p:cxnSp>
      <p:sp>
        <p:nvSpPr>
          <p:cNvPr id="15" name="标题 1"/>
          <p:cNvSpPr txBox="1"/>
          <p:nvPr/>
        </p:nvSpPr>
        <p:spPr>
          <a:xfrm>
            <a:off x="660400" y="427667"/>
            <a:ext cx="1085850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Market Scope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273800" y="2514600"/>
            <a:ext cx="2032000" cy="5588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4CB02A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INDIA</a:t>
            </a:r>
            <a:endParaRPr kumimoji="1"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CB02A"/>
      </a:accent1>
      <a:accent2>
        <a:srgbClr val="319D77"/>
      </a:accent2>
      <a:accent3>
        <a:srgbClr val="FFC000"/>
      </a:accent3>
      <a:accent4>
        <a:srgbClr val="0563C1"/>
      </a:accent4>
      <a:accent5>
        <a:srgbClr val="FFC000"/>
      </a:accent5>
      <a:accent6>
        <a:srgbClr val="ED7D31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851</Words>
  <Application>Microsoft Office PowerPoint</Application>
  <PresentationFormat>Widescreen</PresentationFormat>
  <Paragraphs>126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BebasNeue-Bold</vt:lpstr>
      <vt:lpstr>poppins-bold</vt:lpstr>
      <vt:lpstr>Poppins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ashish mandlik</cp:lastModifiedBy>
  <cp:revision>7</cp:revision>
  <dcterms:modified xsi:type="dcterms:W3CDTF">2026-01-03T02:12:55Z</dcterms:modified>
</cp:coreProperties>
</file>