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4"/>
    <p:sldMasterId id="2147483671" r:id="rId5"/>
  </p:sldMasterIdLst>
  <p:notesMasterIdLst>
    <p:notesMasterId r:id="rId17"/>
  </p:notesMasterIdLst>
  <p:sldIdLst>
    <p:sldId id="256" r:id="rId6"/>
    <p:sldId id="257" r:id="rId7"/>
    <p:sldId id="264" r:id="rId8"/>
    <p:sldId id="284" r:id="rId9"/>
    <p:sldId id="278" r:id="rId10"/>
    <p:sldId id="279" r:id="rId11"/>
    <p:sldId id="280" r:id="rId12"/>
    <p:sldId id="281" r:id="rId13"/>
    <p:sldId id="282" r:id="rId14"/>
    <p:sldId id="283" r:id="rId15"/>
    <p:sldId id="271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03"/>
  </p:normalViewPr>
  <p:slideViewPr>
    <p:cSldViewPr snapToGrid="0">
      <p:cViewPr varScale="1">
        <p:scale>
          <a:sx n="86" d="100"/>
          <a:sy n="86" d="100"/>
        </p:scale>
        <p:origin x="72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2bf8ae9a6_3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52bf8ae9a6_3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52bf8ae9a6_3_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g52bf8ae9a6_3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52bf8ae9a6_1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8" name="Google Shape;168;g52bf8ae9a6_1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g52bf8ae9a6_1_2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3519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1079396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52bf8ae9a6_1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8" name="Google Shape;168;g52bf8ae9a6_1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g52bf8ae9a6_1_2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83711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rgbClr val="8E9CAF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E9CA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E9CAF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E9CAF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E9CAF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E9CAF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E9CAF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E9CAF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E9CAF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8E9CAF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E9CA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E9CAF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E9CAF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E9CAF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E9CAF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E9CAF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E9CAF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E9CAF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body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1" name="Google Shape;101;p21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8" name="Google Shape;108;p22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 rot="5400000">
            <a:off x="2874764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Google Shape;116;p2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 rot="5400000">
            <a:off x="6012656" y="771525"/>
            <a:ext cx="3290888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 rot="5400000">
            <a:off x="1821656" y="-1209675"/>
            <a:ext cx="3290888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2" name="Google Shape;122;p2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E9CA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0.pn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6.png"/><Relationship Id="rId4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7.jpg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jpg"/><Relationship Id="rId5" Type="http://schemas.openxmlformats.org/officeDocument/2006/relationships/image" Target="../media/image8.jp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7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20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7" Type="http://schemas.openxmlformats.org/officeDocument/2006/relationships/image" Target="../media/image20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2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 txBox="1"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 sz="4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25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8E9CAF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rgbClr val="8E9CA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1" name="Google Shape;131;p25" descr="titulinis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18" y="0"/>
            <a:ext cx="9141964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382038" y="1323115"/>
            <a:ext cx="4002925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2700" dirty="0">
                <a:latin typeface="Arial" panose="020B0604020202020204" pitchFamily="34" charset="0"/>
              </a:rPr>
              <a:t>Sesutei teta padovanojo</a:t>
            </a:r>
          </a:p>
        </p:txBody>
      </p:sp>
      <p:pic>
        <p:nvPicPr>
          <p:cNvPr id="9222" name="Picture 8" descr="1108_0_2_Laikrod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421" y="1074994"/>
            <a:ext cx="861796" cy="1272175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4" name="Picture 10" descr="scal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4940" y="2679108"/>
            <a:ext cx="1503867" cy="1130741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5" name="Text Box 11"/>
          <p:cNvSpPr txBox="1">
            <a:spLocks noChangeArrowheads="1"/>
          </p:cNvSpPr>
          <p:nvPr/>
        </p:nvSpPr>
        <p:spPr bwMode="auto">
          <a:xfrm>
            <a:off x="382038" y="2990564"/>
            <a:ext cx="4012637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2700" dirty="0">
                <a:latin typeface="Arial" panose="020B0604020202020204" pitchFamily="34" charset="0"/>
              </a:rPr>
              <a:t>Iš smėlio mes pastatėme</a:t>
            </a:r>
          </a:p>
        </p:txBody>
      </p:sp>
      <p:pic>
        <p:nvPicPr>
          <p:cNvPr id="11" name="Google Shape;171;p30" descr="antrastes remelis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004" y="155008"/>
            <a:ext cx="9143998" cy="631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/>
          <p:cNvSpPr/>
          <p:nvPr/>
        </p:nvSpPr>
        <p:spPr>
          <a:xfrm>
            <a:off x="138545" y="263188"/>
            <a:ext cx="89292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altLang="lt-LT" sz="2400" b="1" dirty="0" smtClean="0">
                <a:solidFill>
                  <a:schemeClr val="accent1"/>
                </a:solidFill>
              </a:rPr>
              <a:t>PABAIK SAKINIUS, KAD JIE ATSAKYTŲ Į </a:t>
            </a:r>
            <a:r>
              <a:rPr lang="lt-LT" altLang="lt-LT" sz="2400" b="1" dirty="0">
                <a:solidFill>
                  <a:schemeClr val="accent1"/>
                </a:solidFill>
              </a:rPr>
              <a:t>KLAUSIMĄ </a:t>
            </a:r>
            <a:r>
              <a:rPr lang="lt-LT" altLang="lt-LT" sz="2400" b="1" dirty="0">
                <a:solidFill>
                  <a:srgbClr val="CC0000"/>
                </a:solidFill>
              </a:rPr>
              <a:t>KĄ?</a:t>
            </a:r>
            <a:endParaRPr lang="lt-LT" sz="2400" dirty="0"/>
          </a:p>
        </p:txBody>
      </p:sp>
      <p:pic>
        <p:nvPicPr>
          <p:cNvPr id="14" name="Google Shape;172;p30" descr="footer.jp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" y="4435710"/>
            <a:ext cx="9143998" cy="70779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6098134" y="3037229"/>
            <a:ext cx="953830" cy="655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lt-LT" sz="32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66692" y="1514568"/>
            <a:ext cx="662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800" dirty="0" smtClean="0"/>
              <a:t> </a:t>
            </a:r>
            <a:endParaRPr lang="lt-LT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79072" y="3037229"/>
            <a:ext cx="622619" cy="47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9708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Google Shape;171;p30" descr="antrastes remelis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40405"/>
            <a:ext cx="9143998" cy="63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30" descr="footer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4456248"/>
            <a:ext cx="9143998" cy="70779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30"/>
          <p:cNvSpPr txBox="1"/>
          <p:nvPr/>
        </p:nvSpPr>
        <p:spPr>
          <a:xfrm>
            <a:off x="271266" y="212505"/>
            <a:ext cx="8182200" cy="4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lt-LT" sz="3000" b="1" dirty="0" smtClean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Prisiminkime</a:t>
            </a:r>
            <a:endParaRPr sz="3000" b="1" dirty="0">
              <a:solidFill>
                <a:schemeClr val="dk1"/>
              </a:solidFill>
              <a:latin typeface="Calibri" panose="020F0502020204030204" pitchFamily="34" charset="0"/>
              <a:ea typeface="Times New Roman"/>
              <a:cs typeface="Calibri" panose="020F0502020204030204" pitchFamily="34" charset="0"/>
              <a:sym typeface="Times New Roman"/>
            </a:endParaRPr>
          </a:p>
        </p:txBody>
      </p:sp>
      <p:sp>
        <p:nvSpPr>
          <p:cNvPr id="174" name="Google Shape;174;p30"/>
          <p:cNvSpPr txBox="1"/>
          <p:nvPr/>
        </p:nvSpPr>
        <p:spPr>
          <a:xfrm>
            <a:off x="-2" y="771884"/>
            <a:ext cx="9144000" cy="3684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45720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 smtClean="0">
              <a:solidFill>
                <a:srgbClr val="1F497D"/>
              </a:solidFill>
              <a:latin typeface="Calibri" panose="020F0502020204030204" pitchFamily="34" charset="0"/>
              <a:ea typeface="Times New Roman"/>
              <a:cs typeface="Calibri" panose="020F0502020204030204" pitchFamily="34" charset="0"/>
              <a:sym typeface="Times New Roman"/>
            </a:endParaRPr>
          </a:p>
          <a:p>
            <a:pPr marL="0" lvl="0" indent="4572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2800" dirty="0" smtClean="0">
                <a:solidFill>
                  <a:srgbClr val="1F497D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Kai žodis atsako į klausimą </a:t>
            </a:r>
            <a:r>
              <a:rPr lang="lt-LT" sz="2800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ką?  </a:t>
            </a:r>
            <a:r>
              <a:rPr lang="lt-LT" sz="2800" dirty="0" smtClean="0">
                <a:solidFill>
                  <a:srgbClr val="1F497D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Žodžio gale rašome .....</a:t>
            </a:r>
            <a:endParaRPr lang="en-US" sz="2800" dirty="0" smtClean="0">
              <a:solidFill>
                <a:srgbClr val="1F497D"/>
              </a:solidFill>
              <a:latin typeface="Calibri" panose="020F0502020204030204" pitchFamily="34" charset="0"/>
              <a:ea typeface="Times New Roman"/>
              <a:cs typeface="Calibri" panose="020F0502020204030204" pitchFamily="34" charset="0"/>
              <a:sym typeface="Times New Roman"/>
            </a:endParaRPr>
          </a:p>
          <a:p>
            <a:pPr marL="0" lvl="0" indent="45720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solidFill>
                <a:srgbClr val="1F497D"/>
              </a:solidFill>
              <a:latin typeface="Calibri" panose="020F0502020204030204" pitchFamily="34" charset="0"/>
              <a:ea typeface="Times New Roman"/>
              <a:cs typeface="Calibri" panose="020F0502020204030204" pitchFamily="34" charset="0"/>
              <a:sym typeface="Times New Roman"/>
            </a:endParaRPr>
          </a:p>
          <a:p>
            <a:pPr marL="0" lvl="0" indent="45720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 smtClean="0">
              <a:solidFill>
                <a:srgbClr val="1F497D"/>
              </a:solidFill>
              <a:latin typeface="Calibri" panose="020F0502020204030204" pitchFamily="34" charset="0"/>
              <a:ea typeface="Times New Roman"/>
              <a:cs typeface="Calibri" panose="020F0502020204030204" pitchFamily="34" charset="0"/>
              <a:sym typeface="Times New Roman"/>
            </a:endParaRPr>
          </a:p>
          <a:p>
            <a:pPr marL="0" lvl="0" indent="4572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 smtClean="0">
                <a:solidFill>
                  <a:srgbClr val="1F497D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  </a:t>
            </a:r>
            <a:r>
              <a:rPr lang="lt-LT" sz="4400" dirty="0" smtClean="0">
                <a:solidFill>
                  <a:srgbClr val="1F497D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SĖKMĖS</a:t>
            </a:r>
            <a:r>
              <a:rPr lang="en-US" sz="4400" dirty="0" smtClean="0">
                <a:solidFill>
                  <a:srgbClr val="1F497D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 ATLIEKANT U</a:t>
            </a:r>
            <a:r>
              <a:rPr lang="lt-LT" sz="4400" dirty="0" smtClean="0">
                <a:solidFill>
                  <a:srgbClr val="1F497D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ŽDUOTIS</a:t>
            </a:r>
            <a:r>
              <a:rPr lang="en-US" sz="4400" dirty="0" smtClean="0">
                <a:solidFill>
                  <a:srgbClr val="1F497D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!</a:t>
            </a:r>
            <a:endParaRPr lang="lt-LT" sz="4400" dirty="0" smtClean="0">
              <a:solidFill>
                <a:srgbClr val="1F497D"/>
              </a:solidFill>
              <a:latin typeface="Calibri" panose="020F0502020204030204" pitchFamily="34" charset="0"/>
              <a:ea typeface="Times New Roman"/>
              <a:cs typeface="Calibri" panose="020F0502020204030204" pitchFamily="34" charset="0"/>
              <a:sym typeface="Times New Roman"/>
            </a:endParaRPr>
          </a:p>
          <a:p>
            <a:pPr marL="0" lvl="0" indent="457200" algn="just" rtl="0">
              <a:spcBef>
                <a:spcPts val="0"/>
              </a:spcBef>
              <a:spcAft>
                <a:spcPts val="0"/>
              </a:spcAft>
              <a:buNone/>
            </a:pPr>
            <a:endParaRPr sz="4400" dirty="0">
              <a:solidFill>
                <a:srgbClr val="1F497D"/>
              </a:solidFill>
              <a:latin typeface="Calibri" panose="020F0502020204030204" pitchFamily="34" charset="0"/>
              <a:ea typeface="Times New Roman"/>
              <a:cs typeface="Calibri" panose="020F0502020204030204" pitchFamily="34" charset="0"/>
              <a:sym typeface="Times New Roman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6852" y="3191700"/>
            <a:ext cx="2511028" cy="1672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79211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26" descr="titulinis temai.jp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8547" y="0"/>
            <a:ext cx="9141965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26" descr="titulinis temai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538" y="0"/>
            <a:ext cx="9141963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26"/>
          <p:cNvSpPr txBox="1"/>
          <p:nvPr/>
        </p:nvSpPr>
        <p:spPr>
          <a:xfrm>
            <a:off x="445243" y="2447059"/>
            <a:ext cx="8784900" cy="108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lt-LT" altLang="lt-LT" sz="28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ŽODŽIAI, ATSAKANTYS </a:t>
            </a:r>
            <a:r>
              <a:rPr lang="lt-LT" altLang="lt-LT" sz="28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Į KLAUSIMĄ KĄ?</a:t>
            </a:r>
            <a:r>
              <a:rPr lang="lt-LT" altLang="lt-LT" sz="2400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lt-LT" altLang="lt-LT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lt-LT" altLang="lt-LT" sz="2400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lt-LT" altLang="lt-LT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25241" y="573881"/>
            <a:ext cx="5991225" cy="4857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lt-LT" altLang="lt-LT" sz="2700" b="1" dirty="0">
                <a:solidFill>
                  <a:srgbClr val="FF0066"/>
                </a:solidFill>
              </a:rPr>
              <a:t>ŽODŽIŲ, KURIE ATSAKO Į KLAUSIMĄ</a:t>
            </a:r>
            <a:r>
              <a:rPr lang="lt-LT" altLang="lt-LT" sz="2100" b="1" dirty="0">
                <a:solidFill>
                  <a:srgbClr val="FF0066"/>
                </a:solidFill>
              </a:rPr>
              <a:t/>
            </a:r>
            <a:br>
              <a:rPr lang="lt-LT" altLang="lt-LT" sz="2100" b="1" dirty="0">
                <a:solidFill>
                  <a:srgbClr val="FF0066"/>
                </a:solidFill>
              </a:rPr>
            </a:br>
            <a:r>
              <a:rPr lang="lt-LT" altLang="lt-LT" sz="3100" b="1" dirty="0">
                <a:solidFill>
                  <a:srgbClr val="006600"/>
                </a:solidFill>
              </a:rPr>
              <a:t>KĄ?</a:t>
            </a:r>
            <a:r>
              <a:rPr lang="lt-LT" altLang="lt-LT" sz="2400" b="1" dirty="0">
                <a:solidFill>
                  <a:srgbClr val="006600"/>
                </a:solidFill>
              </a:rPr>
              <a:t/>
            </a:r>
            <a:br>
              <a:rPr lang="lt-LT" altLang="lt-LT" sz="2400" b="1" dirty="0">
                <a:solidFill>
                  <a:srgbClr val="006600"/>
                </a:solidFill>
              </a:rPr>
            </a:br>
            <a:r>
              <a:rPr lang="lt-LT" altLang="lt-LT" sz="2700" b="1" dirty="0">
                <a:solidFill>
                  <a:srgbClr val="FF0066"/>
                </a:solidFill>
              </a:rPr>
              <a:t>GALŪNĖS</a:t>
            </a:r>
            <a:r>
              <a:rPr lang="lt-LT" altLang="lt-LT" sz="1200" dirty="0">
                <a:solidFill>
                  <a:srgbClr val="FF0066"/>
                </a:solidFill>
              </a:rPr>
              <a:t/>
            </a:r>
            <a:br>
              <a:rPr lang="lt-LT" altLang="lt-LT" sz="1200" dirty="0">
                <a:solidFill>
                  <a:srgbClr val="FF0066"/>
                </a:solidFill>
              </a:rPr>
            </a:br>
            <a:r>
              <a:rPr lang="lt-LT" altLang="lt-LT" sz="1200" dirty="0">
                <a:solidFill>
                  <a:srgbClr val="00FF00"/>
                </a:solidFill>
              </a:rPr>
              <a:t/>
            </a:r>
            <a:br>
              <a:rPr lang="lt-LT" altLang="lt-LT" sz="1200" dirty="0">
                <a:solidFill>
                  <a:srgbClr val="00FF00"/>
                </a:solidFill>
              </a:rPr>
            </a:br>
            <a:endParaRPr lang="en-GB" altLang="lt-LT" sz="1200" dirty="0">
              <a:solidFill>
                <a:srgbClr val="00FF00"/>
              </a:solidFill>
            </a:endParaRPr>
          </a:p>
        </p:txBody>
      </p:sp>
      <p:pic>
        <p:nvPicPr>
          <p:cNvPr id="2082" name="Picture 34" descr="j0283572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31846">
            <a:off x="2681287" y="3165872"/>
            <a:ext cx="1587104" cy="10810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1439466" y="1006079"/>
            <a:ext cx="371475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lt-LT" altLang="lt-LT" sz="2700" b="1">
                <a:solidFill>
                  <a:srgbClr val="006600"/>
                </a:solidFill>
              </a:rPr>
              <a:t>ą</a:t>
            </a:r>
            <a:endParaRPr lang="en-GB" altLang="lt-LT" sz="2700" b="1">
              <a:solidFill>
                <a:srgbClr val="006600"/>
              </a:solidFill>
            </a:endParaRP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7542610" y="1113235"/>
            <a:ext cx="378619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lt-LT" altLang="lt-LT" sz="2700" b="1">
                <a:solidFill>
                  <a:srgbClr val="006600"/>
                </a:solidFill>
              </a:rPr>
              <a:t>ų</a:t>
            </a:r>
            <a:endParaRPr lang="en-GB" altLang="lt-LT" sz="2700" b="1">
              <a:solidFill>
                <a:srgbClr val="006600"/>
              </a:solidFill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5975747" y="2518173"/>
            <a:ext cx="371475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lt-LT" altLang="lt-LT" sz="2700" b="1">
                <a:solidFill>
                  <a:srgbClr val="006600"/>
                </a:solidFill>
              </a:rPr>
              <a:t>į</a:t>
            </a:r>
            <a:endParaRPr lang="en-GB" altLang="lt-LT" sz="2700" b="1">
              <a:solidFill>
                <a:srgbClr val="006600"/>
              </a:solidFill>
            </a:endParaRP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113485" y="2463404"/>
            <a:ext cx="371475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lt-LT" altLang="lt-LT" sz="2700" b="1">
                <a:solidFill>
                  <a:srgbClr val="006600"/>
                </a:solidFill>
              </a:rPr>
              <a:t>ę</a:t>
            </a:r>
            <a:endParaRPr lang="en-GB" altLang="lt-LT" sz="2700" b="1">
              <a:solidFill>
                <a:srgbClr val="006600"/>
              </a:solidFill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857250" y="1383507"/>
            <a:ext cx="21669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lt-LT" altLang="lt-LT" sz="2400"/>
              <a:t>Mokinys skaito</a:t>
            </a:r>
            <a:endParaRPr lang="en-GB" altLang="lt-LT" sz="2400"/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2196704" y="2842023"/>
            <a:ext cx="27527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lt-LT" altLang="lt-LT" sz="2400"/>
              <a:t>Pievoje</a:t>
            </a:r>
            <a:r>
              <a:rPr lang="en-US" altLang="lt-LT" sz="2400"/>
              <a:t> pa</a:t>
            </a:r>
            <a:r>
              <a:rPr lang="lt-LT" altLang="lt-LT" sz="2400"/>
              <a:t>mačiau</a:t>
            </a:r>
            <a:endParaRPr lang="en-GB" altLang="lt-LT" sz="2400"/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4735116" y="2842023"/>
            <a:ext cx="22288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lt-LT" altLang="lt-LT" sz="2400"/>
              <a:t>Tėvelis nupirko</a:t>
            </a:r>
            <a:endParaRPr lang="en-GB" altLang="lt-LT" sz="2400"/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6084094" y="1545432"/>
            <a:ext cx="24145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lt-LT" altLang="lt-LT" sz="2400"/>
              <a:t>Gatvėje sutikau</a:t>
            </a:r>
            <a:endParaRPr lang="en-GB" altLang="lt-LT" sz="2400"/>
          </a:p>
        </p:txBody>
      </p:sp>
      <p:sp>
        <p:nvSpPr>
          <p:cNvPr id="2069" name="Line 21"/>
          <p:cNvSpPr>
            <a:spLocks noChangeShapeType="1"/>
          </p:cNvSpPr>
          <p:nvPr/>
        </p:nvSpPr>
        <p:spPr bwMode="auto">
          <a:xfrm flipH="1">
            <a:off x="3383756" y="681038"/>
            <a:ext cx="485775" cy="178236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lt-LT" sz="1050"/>
          </a:p>
        </p:txBody>
      </p:sp>
      <p:sp>
        <p:nvSpPr>
          <p:cNvPr id="2071" name="Line 23"/>
          <p:cNvSpPr>
            <a:spLocks noChangeShapeType="1"/>
          </p:cNvSpPr>
          <p:nvPr/>
        </p:nvSpPr>
        <p:spPr bwMode="auto">
          <a:xfrm>
            <a:off x="6137673" y="573882"/>
            <a:ext cx="1350169" cy="59412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lt-LT" sz="1050"/>
          </a:p>
        </p:txBody>
      </p:sp>
      <p:sp>
        <p:nvSpPr>
          <p:cNvPr id="2074" name="Line 26"/>
          <p:cNvSpPr>
            <a:spLocks noChangeShapeType="1"/>
          </p:cNvSpPr>
          <p:nvPr/>
        </p:nvSpPr>
        <p:spPr bwMode="auto">
          <a:xfrm>
            <a:off x="5651897" y="681038"/>
            <a:ext cx="432197" cy="183713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lt-LT" sz="1050"/>
          </a:p>
        </p:txBody>
      </p:sp>
      <p:pic>
        <p:nvPicPr>
          <p:cNvPr id="2075" name="Picture 27" descr="BOOK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15617" y="1815703"/>
            <a:ext cx="1297781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6" name="Picture 28" descr="DOG0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4469" y="3274219"/>
            <a:ext cx="913210" cy="1031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9" name="Picture 31" descr="BIZPRSN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5182" y="1977629"/>
            <a:ext cx="817960" cy="1059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81" name="Line 33"/>
          <p:cNvSpPr>
            <a:spLocks noChangeShapeType="1"/>
          </p:cNvSpPr>
          <p:nvPr/>
        </p:nvSpPr>
        <p:spPr bwMode="auto">
          <a:xfrm flipH="1">
            <a:off x="1709738" y="573882"/>
            <a:ext cx="1241822" cy="56435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lt-LT" sz="1050"/>
          </a:p>
        </p:txBody>
      </p:sp>
      <p:sp>
        <p:nvSpPr>
          <p:cNvPr id="2084" name="Text Box 36"/>
          <p:cNvSpPr txBox="1">
            <a:spLocks noChangeArrowheads="1"/>
          </p:cNvSpPr>
          <p:nvPr/>
        </p:nvSpPr>
        <p:spPr bwMode="auto">
          <a:xfrm>
            <a:off x="1053340" y="2678222"/>
            <a:ext cx="119135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lt-LT" sz="3200" b="1" dirty="0">
                <a:solidFill>
                  <a:srgbClr val="FF0066"/>
                </a:solidFill>
              </a:rPr>
              <a:t>k</a:t>
            </a:r>
            <a:r>
              <a:rPr lang="lt-LT" altLang="lt-LT" sz="3200" b="1" dirty="0">
                <a:solidFill>
                  <a:srgbClr val="FF0066"/>
                </a:solidFill>
              </a:rPr>
              <a:t>nyg</a:t>
            </a:r>
            <a:r>
              <a:rPr lang="lt-LT" altLang="lt-LT" sz="3200" b="1" dirty="0">
                <a:solidFill>
                  <a:srgbClr val="006600"/>
                </a:solidFill>
              </a:rPr>
              <a:t>ą</a:t>
            </a:r>
          </a:p>
        </p:txBody>
      </p:sp>
      <p:sp>
        <p:nvSpPr>
          <p:cNvPr id="2085" name="Text Box 37"/>
          <p:cNvSpPr txBox="1">
            <a:spLocks noChangeArrowheads="1"/>
          </p:cNvSpPr>
          <p:nvPr/>
        </p:nvSpPr>
        <p:spPr bwMode="auto">
          <a:xfrm>
            <a:off x="2736056" y="4137423"/>
            <a:ext cx="17299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3200" b="1" dirty="0">
                <a:solidFill>
                  <a:srgbClr val="FF0066"/>
                </a:solidFill>
              </a:rPr>
              <a:t>petelišk</a:t>
            </a:r>
            <a:r>
              <a:rPr lang="lt-LT" altLang="lt-LT" sz="3200" b="1" dirty="0">
                <a:solidFill>
                  <a:srgbClr val="006600"/>
                </a:solidFill>
              </a:rPr>
              <a:t>ę</a:t>
            </a:r>
            <a:endParaRPr lang="lt-LT" altLang="lt-LT" sz="2400" b="1" dirty="0">
              <a:solidFill>
                <a:srgbClr val="006600"/>
              </a:solidFill>
            </a:endParaRPr>
          </a:p>
        </p:txBody>
      </p:sp>
      <p:sp>
        <p:nvSpPr>
          <p:cNvPr id="2086" name="Text Box 38"/>
          <p:cNvSpPr txBox="1">
            <a:spLocks noChangeArrowheads="1"/>
          </p:cNvSpPr>
          <p:nvPr/>
        </p:nvSpPr>
        <p:spPr bwMode="auto">
          <a:xfrm>
            <a:off x="5381625" y="4192191"/>
            <a:ext cx="96559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3200" b="1" dirty="0">
                <a:solidFill>
                  <a:srgbClr val="FF0066"/>
                </a:solidFill>
              </a:rPr>
              <a:t>šun</a:t>
            </a:r>
            <a:r>
              <a:rPr lang="lt-LT" altLang="lt-LT" sz="3200" b="1" dirty="0">
                <a:solidFill>
                  <a:srgbClr val="006600"/>
                </a:solidFill>
              </a:rPr>
              <a:t>į</a:t>
            </a:r>
          </a:p>
        </p:txBody>
      </p:sp>
      <p:sp>
        <p:nvSpPr>
          <p:cNvPr id="2087" name="Text Box 39"/>
          <p:cNvSpPr txBox="1">
            <a:spLocks noChangeArrowheads="1"/>
          </p:cNvSpPr>
          <p:nvPr/>
        </p:nvSpPr>
        <p:spPr bwMode="auto">
          <a:xfrm>
            <a:off x="7056835" y="3038475"/>
            <a:ext cx="13163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3200" b="1" dirty="0">
                <a:solidFill>
                  <a:srgbClr val="FF0066"/>
                </a:solidFill>
              </a:rPr>
              <a:t>žmog</a:t>
            </a:r>
            <a:r>
              <a:rPr lang="lt-LT" altLang="lt-LT" sz="3200" b="1" dirty="0">
                <a:solidFill>
                  <a:srgbClr val="006600"/>
                </a:solidFill>
              </a:rPr>
              <a:t>ų</a:t>
            </a:r>
          </a:p>
        </p:txBody>
      </p:sp>
    </p:spTree>
    <p:extLst>
      <p:ext uri="{BB962C8B-B14F-4D97-AF65-F5344CB8AC3E}">
        <p14:creationId xmlns:p14="http://schemas.microsoft.com/office/powerpoint/2010/main" val="1115906070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3" dur="5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60" grpId="0" autoUpdateAnimBg="0"/>
      <p:bldP spid="2061" grpId="0" autoUpdateAnimBg="0"/>
      <p:bldP spid="2062" grpId="0" autoUpdateAnimBg="0"/>
      <p:bldP spid="2063" grpId="0" autoUpdateAnimBg="0"/>
      <p:bldP spid="2064" grpId="0" autoUpdateAnimBg="0"/>
      <p:bldP spid="2065" grpId="0" autoUpdateAnimBg="0"/>
      <p:bldP spid="2066" grpId="0" autoUpdateAnimBg="0"/>
      <p:bldP spid="2067" grpId="0" autoUpdateAnimBg="0"/>
      <p:bldP spid="2084" grpId="0"/>
      <p:bldP spid="2085" grpId="0"/>
      <p:bldP spid="2086" grpId="0"/>
      <p:bldP spid="208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Google Shape;171;p30" descr="antrastes remelis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40405"/>
            <a:ext cx="9143998" cy="63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30" descr="footer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4456248"/>
            <a:ext cx="9143998" cy="70779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30"/>
          <p:cNvSpPr txBox="1"/>
          <p:nvPr/>
        </p:nvSpPr>
        <p:spPr>
          <a:xfrm>
            <a:off x="389031" y="192024"/>
            <a:ext cx="8182200" cy="4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150000"/>
              </a:lnSpc>
            </a:pPr>
            <a:r>
              <a:rPr lang="lt-LT" sz="32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Žodžiai atsakantys į klausimą </a:t>
            </a:r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ką</a:t>
            </a:r>
            <a:r>
              <a:rPr lang="lt-LT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sz="3000" b="1" dirty="0">
              <a:solidFill>
                <a:schemeClr val="dk1"/>
              </a:solidFill>
              <a:latin typeface="Calibri" panose="020F0502020204030204" pitchFamily="34" charset="0"/>
              <a:ea typeface="Times New Roman"/>
              <a:cs typeface="Calibri" panose="020F0502020204030204" pitchFamily="34" charset="0"/>
              <a:sym typeface="Times New Roman"/>
            </a:endParaRPr>
          </a:p>
        </p:txBody>
      </p:sp>
      <p:sp>
        <p:nvSpPr>
          <p:cNvPr id="174" name="Google Shape;174;p30"/>
          <p:cNvSpPr txBox="1"/>
          <p:nvPr/>
        </p:nvSpPr>
        <p:spPr>
          <a:xfrm>
            <a:off x="0" y="958836"/>
            <a:ext cx="9144000" cy="40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457200" algn="just"/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Kai žodis atsako į klausimą – 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ką?</a:t>
            </a:r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žodžio gale rašome:</a:t>
            </a:r>
          </a:p>
          <a:p>
            <a:pPr lvl="0" indent="457200" algn="just"/>
            <a:endParaRPr lang="lt-LT" sz="3200" dirty="0">
              <a:solidFill>
                <a:srgbClr val="1F497D"/>
              </a:solidFill>
              <a:latin typeface="Calibri" panose="020F0502020204030204" pitchFamily="34" charset="0"/>
              <a:ea typeface="Times New Roman"/>
              <a:cs typeface="Calibri" panose="020F0502020204030204" pitchFamily="34" charset="0"/>
              <a:sym typeface="Times New Roman"/>
            </a:endParaRPr>
          </a:p>
          <a:p>
            <a:r>
              <a:rPr lang="lt-LT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- 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ą     (</a:t>
            </a:r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ą, </a:t>
            </a:r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mam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ą, </a:t>
            </a:r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stog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ą, </a:t>
            </a:r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lemp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ą, </a:t>
            </a:r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kilim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ą, </a:t>
            </a:r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lang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ą)   </a:t>
            </a:r>
            <a:endParaRPr lang="lt-LT" sz="3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lt-LT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-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ę     (</a:t>
            </a:r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lėl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ę, </a:t>
            </a:r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gėl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ę, </a:t>
            </a:r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kėd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ę, </a:t>
            </a:r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egl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ę, </a:t>
            </a:r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raid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ę, </a:t>
            </a:r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pintin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ę)</a:t>
            </a:r>
            <a:endParaRPr lang="lt-LT" sz="3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lt-LT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- 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į      (</a:t>
            </a:r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grėbl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į, </a:t>
            </a:r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kamuol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į, </a:t>
            </a:r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sūr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į, </a:t>
            </a:r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kompiuter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į)</a:t>
            </a:r>
            <a:endParaRPr lang="lt-LT" sz="3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lt-LT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- 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ų     (</a:t>
            </a:r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turg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ų, </a:t>
            </a:r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buli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ų, </a:t>
            </a:r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televizori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ų, </a:t>
            </a:r>
            <a:r>
              <a:rPr lang="lt-LT" sz="320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traktori</a:t>
            </a:r>
            <a:r>
              <a:rPr lang="lt-LT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ų)</a:t>
            </a:r>
            <a:endParaRPr sz="2400" dirty="0">
              <a:solidFill>
                <a:srgbClr val="1F497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0153893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2736057" y="3868342"/>
            <a:ext cx="2015295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lt-LT" sz="1050"/>
              <a:t> </a:t>
            </a:r>
            <a:r>
              <a:rPr lang="en-US" altLang="lt-LT" sz="2700">
                <a:latin typeface="Arial" panose="020B0604020202020204" pitchFamily="34" charset="0"/>
              </a:rPr>
              <a:t>eina</a:t>
            </a:r>
            <a:r>
              <a:rPr lang="en-US" altLang="lt-LT" sz="1050"/>
              <a:t> </a:t>
            </a:r>
            <a:r>
              <a:rPr lang="lt-LT" altLang="lt-LT" sz="2700">
                <a:latin typeface="Arial" panose="020B0604020202020204" pitchFamily="34" charset="0"/>
              </a:rPr>
              <a:t>į daržel</a:t>
            </a: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4907275" y="2139554"/>
            <a:ext cx="473206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2700" dirty="0">
                <a:solidFill>
                  <a:srgbClr val="FF0066"/>
                </a:solidFill>
                <a:latin typeface="Arial" panose="020B0604020202020204" pitchFamily="34" charset="0"/>
              </a:rPr>
              <a:t>ą</a:t>
            </a:r>
            <a:r>
              <a:rPr lang="lt-LT" altLang="lt-LT" sz="2700" dirty="0"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4101" name="Picture 6" descr="vaikai2-fu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119" y="2895601"/>
            <a:ext cx="1348979" cy="1403747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4549485" y="3877835"/>
            <a:ext cx="35779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2700" dirty="0">
                <a:solidFill>
                  <a:srgbClr val="FF0066"/>
                </a:solidFill>
                <a:latin typeface="Arial" panose="020B0604020202020204" pitchFamily="34" charset="0"/>
              </a:rPr>
              <a:t>į</a:t>
            </a:r>
            <a:r>
              <a:rPr lang="lt-LT" altLang="lt-LT" sz="2700" dirty="0"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4103" name="Picture 8" descr="ug6_516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1329928"/>
            <a:ext cx="1295400" cy="1233488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4" name="Text Box 9"/>
          <p:cNvSpPr txBox="1">
            <a:spLocks noChangeArrowheads="1"/>
          </p:cNvSpPr>
          <p:nvPr/>
        </p:nvSpPr>
        <p:spPr bwMode="auto">
          <a:xfrm>
            <a:off x="2844403" y="2139554"/>
            <a:ext cx="2262158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2700" dirty="0">
                <a:latin typeface="Arial" panose="020B0604020202020204" pitchFamily="34" charset="0"/>
              </a:rPr>
              <a:t>surado kirmin</a:t>
            </a:r>
          </a:p>
        </p:txBody>
      </p:sp>
      <p:pic>
        <p:nvPicPr>
          <p:cNvPr id="9" name="Google Shape;172;p30" descr="footer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22514" y="4435710"/>
            <a:ext cx="9143998" cy="707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71;p30" descr="antrastes remelis.jp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5004" y="155008"/>
            <a:ext cx="9143998" cy="631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/>
          <p:cNvSpPr/>
          <p:nvPr/>
        </p:nvSpPr>
        <p:spPr>
          <a:xfrm>
            <a:off x="-548132" y="69759"/>
            <a:ext cx="5163439" cy="671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lt-LT" sz="2800" b="1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SUDARYK SAKINIUS</a:t>
            </a:r>
          </a:p>
        </p:txBody>
      </p:sp>
    </p:spTree>
    <p:extLst>
      <p:ext uri="{BB962C8B-B14F-4D97-AF65-F5344CB8AC3E}">
        <p14:creationId xmlns:p14="http://schemas.microsoft.com/office/powerpoint/2010/main" val="3013073088"/>
      </p:ext>
    </p:extLst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7" grpId="0"/>
      <p:bldP spid="747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news_one_photo_1_13484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1793" y="899313"/>
            <a:ext cx="1205118" cy="909108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2758406" y="1097689"/>
            <a:ext cx="2723823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2700" dirty="0">
                <a:latin typeface="Arial" panose="020B0604020202020204" pitchFamily="34" charset="0"/>
              </a:rPr>
              <a:t>pagyrė savo sūn</a:t>
            </a:r>
          </a:p>
        </p:txBody>
      </p:sp>
      <p:sp>
        <p:nvSpPr>
          <p:cNvPr id="78856" name="Text Box 8"/>
          <p:cNvSpPr txBox="1">
            <a:spLocks noChangeArrowheads="1"/>
          </p:cNvSpPr>
          <p:nvPr/>
        </p:nvSpPr>
        <p:spPr bwMode="auto">
          <a:xfrm>
            <a:off x="5245626" y="1097689"/>
            <a:ext cx="473206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2700" dirty="0">
                <a:solidFill>
                  <a:srgbClr val="FF0066"/>
                </a:solidFill>
                <a:latin typeface="Arial" panose="020B0604020202020204" pitchFamily="34" charset="0"/>
              </a:rPr>
              <a:t>ų</a:t>
            </a:r>
            <a:r>
              <a:rPr lang="lt-LT" altLang="lt-LT" sz="2700" dirty="0"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5125" name="Picture 9" descr="gandr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833" y="2014959"/>
            <a:ext cx="1331039" cy="1002075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6" name="Text Box 10"/>
          <p:cNvSpPr txBox="1">
            <a:spLocks noChangeArrowheads="1"/>
          </p:cNvSpPr>
          <p:nvPr/>
        </p:nvSpPr>
        <p:spPr bwMode="auto">
          <a:xfrm>
            <a:off x="2779284" y="2010342"/>
            <a:ext cx="3089307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2700" dirty="0">
                <a:latin typeface="Arial" panose="020B0604020202020204" pitchFamily="34" charset="0"/>
              </a:rPr>
              <a:t>pievoje surado varl</a:t>
            </a:r>
          </a:p>
        </p:txBody>
      </p:sp>
      <p:sp>
        <p:nvSpPr>
          <p:cNvPr id="78859" name="Text Box 11"/>
          <p:cNvSpPr txBox="1">
            <a:spLocks noChangeArrowheads="1"/>
          </p:cNvSpPr>
          <p:nvPr/>
        </p:nvSpPr>
        <p:spPr bwMode="auto">
          <a:xfrm>
            <a:off x="5654036" y="2013915"/>
            <a:ext cx="473206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2700" dirty="0">
                <a:solidFill>
                  <a:srgbClr val="FF0066"/>
                </a:solidFill>
                <a:latin typeface="Arial" panose="020B0604020202020204" pitchFamily="34" charset="0"/>
              </a:rPr>
              <a:t>ę</a:t>
            </a:r>
            <a:r>
              <a:rPr lang="lt-LT" altLang="lt-LT" sz="2700" dirty="0"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5128" name="Picture 12" descr="Antose_r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753" y="3358688"/>
            <a:ext cx="904119" cy="1115681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9" name="Text Box 13"/>
          <p:cNvSpPr txBox="1">
            <a:spLocks noChangeArrowheads="1"/>
          </p:cNvSpPr>
          <p:nvPr/>
        </p:nvSpPr>
        <p:spPr bwMode="auto">
          <a:xfrm>
            <a:off x="2904760" y="3575766"/>
            <a:ext cx="2165978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2700" dirty="0">
                <a:latin typeface="Arial" panose="020B0604020202020204" pitchFamily="34" charset="0"/>
              </a:rPr>
              <a:t>neša vanden</a:t>
            </a:r>
          </a:p>
        </p:txBody>
      </p:sp>
      <p:sp>
        <p:nvSpPr>
          <p:cNvPr id="78862" name="Text Box 14"/>
          <p:cNvSpPr txBox="1">
            <a:spLocks noChangeArrowheads="1"/>
          </p:cNvSpPr>
          <p:nvPr/>
        </p:nvSpPr>
        <p:spPr bwMode="auto">
          <a:xfrm>
            <a:off x="4895850" y="3614426"/>
            <a:ext cx="349776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2700" dirty="0">
                <a:solidFill>
                  <a:srgbClr val="FF0066"/>
                </a:solidFill>
                <a:latin typeface="Arial" panose="020B0604020202020204" pitchFamily="34" charset="0"/>
              </a:rPr>
              <a:t>į</a:t>
            </a:r>
            <a:r>
              <a:rPr lang="lt-LT" altLang="lt-LT" sz="2700" dirty="0"/>
              <a:t>.</a:t>
            </a:r>
          </a:p>
        </p:txBody>
      </p:sp>
      <p:pic>
        <p:nvPicPr>
          <p:cNvPr id="11" name="Google Shape;172;p30" descr="footer.jp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4496673"/>
            <a:ext cx="9143998" cy="707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71;p30" descr="antrastes remelis.jp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5004" y="155008"/>
            <a:ext cx="9143998" cy="6314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361091" y="12770"/>
            <a:ext cx="312938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lt-LT" sz="2800" b="1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SUDARYK</a:t>
            </a:r>
            <a:r>
              <a:rPr lang="lt-LT" sz="3200" b="1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 </a:t>
            </a:r>
            <a:r>
              <a:rPr lang="lt-LT" sz="2800" b="1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SAKINIUS</a:t>
            </a:r>
            <a:endParaRPr lang="lt-LT" sz="3200" b="1" dirty="0">
              <a:solidFill>
                <a:schemeClr val="dk1"/>
              </a:solidFill>
              <a:latin typeface="Calibri" panose="020F0502020204030204" pitchFamily="34" charset="0"/>
              <a:ea typeface="Times New Roman"/>
              <a:cs typeface="Calibri" panose="020F0502020204030204" pitchFamily="34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27608899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8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8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6" grpId="0"/>
      <p:bldP spid="78859" grpId="0"/>
      <p:bldP spid="788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2470265" y="1170587"/>
            <a:ext cx="227498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2700" dirty="0" smtClean="0">
                <a:latin typeface="Arial" panose="020B0604020202020204" pitchFamily="34" charset="0"/>
              </a:rPr>
              <a:t>įjungė lemp</a:t>
            </a:r>
            <a:r>
              <a:rPr lang="lt-LT" altLang="lt-LT" sz="2700" dirty="0" smtClean="0">
                <a:solidFill>
                  <a:srgbClr val="FF0000"/>
                </a:solidFill>
                <a:latin typeface="Arial" panose="020B0604020202020204" pitchFamily="34" charset="0"/>
              </a:rPr>
              <a:t>ą</a:t>
            </a:r>
            <a:r>
              <a:rPr lang="lt-LT" altLang="lt-LT" sz="3600" dirty="0" smtClean="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  <a:endParaRPr lang="lt-LT" altLang="lt-LT" sz="27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152" name="Text Box 10"/>
          <p:cNvSpPr txBox="1">
            <a:spLocks noChangeArrowheads="1"/>
          </p:cNvSpPr>
          <p:nvPr/>
        </p:nvSpPr>
        <p:spPr bwMode="auto">
          <a:xfrm>
            <a:off x="2508737" y="2465687"/>
            <a:ext cx="22044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2700" dirty="0">
                <a:latin typeface="Arial" panose="020B0604020202020204" pitchFamily="34" charset="0"/>
              </a:rPr>
              <a:t>mokosi </a:t>
            </a:r>
            <a:r>
              <a:rPr lang="lt-LT" altLang="lt-LT" sz="2700" dirty="0" smtClean="0">
                <a:latin typeface="Arial" panose="020B0604020202020204" pitchFamily="34" charset="0"/>
              </a:rPr>
              <a:t>rašyti</a:t>
            </a:r>
            <a:endParaRPr lang="lt-LT" altLang="lt-LT" sz="2700" dirty="0">
              <a:latin typeface="Arial" panose="020B0604020202020204" pitchFamily="34" charset="0"/>
            </a:endParaRPr>
          </a:p>
        </p:txBody>
      </p:sp>
      <p:sp>
        <p:nvSpPr>
          <p:cNvPr id="6154" name="Text Box 12"/>
          <p:cNvSpPr txBox="1">
            <a:spLocks noChangeArrowheads="1"/>
          </p:cNvSpPr>
          <p:nvPr/>
        </p:nvSpPr>
        <p:spPr bwMode="auto">
          <a:xfrm>
            <a:off x="4572001" y="2465687"/>
            <a:ext cx="1050288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2700" dirty="0">
                <a:latin typeface="Arial" panose="020B0604020202020204" pitchFamily="34" charset="0"/>
              </a:rPr>
              <a:t>r</a:t>
            </a:r>
            <a:r>
              <a:rPr lang="lt-LT" altLang="lt-LT" sz="2700" dirty="0" smtClean="0">
                <a:latin typeface="Arial" panose="020B0604020202020204" pitchFamily="34" charset="0"/>
              </a:rPr>
              <a:t>aid</a:t>
            </a:r>
            <a:r>
              <a:rPr lang="lt-LT" altLang="lt-LT" sz="2700" dirty="0" smtClean="0">
                <a:solidFill>
                  <a:srgbClr val="FF0000"/>
                </a:solidFill>
                <a:latin typeface="Arial" panose="020B0604020202020204" pitchFamily="34" charset="0"/>
              </a:rPr>
              <a:t>ę</a:t>
            </a:r>
            <a:r>
              <a:rPr lang="lt-LT" altLang="lt-LT" sz="2700" dirty="0" smtClean="0">
                <a:latin typeface="Arial" panose="020B0604020202020204" pitchFamily="34" charset="0"/>
              </a:rPr>
              <a:t>.</a:t>
            </a:r>
            <a:endParaRPr lang="lt-LT" altLang="lt-LT" sz="2700" dirty="0">
              <a:latin typeface="Arial" panose="020B0604020202020204" pitchFamily="34" charset="0"/>
            </a:endParaRPr>
          </a:p>
        </p:txBody>
      </p:sp>
      <p:pic>
        <p:nvPicPr>
          <p:cNvPr id="17" name="Google Shape;172;p30" descr="footer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4435710"/>
            <a:ext cx="9143998" cy="70779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2584938" y="3814331"/>
            <a:ext cx="230063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2700" dirty="0" smtClean="0">
                <a:latin typeface="Arial" panose="020B0604020202020204" pitchFamily="34" charset="0"/>
              </a:rPr>
              <a:t> skaito knyg</a:t>
            </a:r>
            <a:r>
              <a:rPr lang="lt-LT" altLang="lt-LT" sz="2700" dirty="0" smtClean="0">
                <a:solidFill>
                  <a:srgbClr val="FF0000"/>
                </a:solidFill>
                <a:latin typeface="Arial" panose="020B0604020202020204" pitchFamily="34" charset="0"/>
              </a:rPr>
              <a:t>ą.</a:t>
            </a:r>
            <a:endParaRPr lang="lt-LT" altLang="lt-LT" sz="27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9389" y="869853"/>
            <a:ext cx="773133" cy="126942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3176" y="2222721"/>
            <a:ext cx="1505561" cy="95851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1139" y="3475446"/>
            <a:ext cx="1220327" cy="1185602"/>
          </a:xfrm>
          <a:prstGeom prst="rect">
            <a:avLst/>
          </a:prstGeom>
        </p:spPr>
      </p:pic>
      <p:pic>
        <p:nvPicPr>
          <p:cNvPr id="22" name="Google Shape;171;p30" descr="antrastes remelis.jp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5004" y="155008"/>
            <a:ext cx="9143998" cy="6314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Rectangle 22"/>
          <p:cNvSpPr/>
          <p:nvPr/>
        </p:nvSpPr>
        <p:spPr>
          <a:xfrm>
            <a:off x="-548132" y="69759"/>
            <a:ext cx="5163439" cy="671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lt-LT" sz="2800" b="1" dirty="0">
                <a:solidFill>
                  <a:schemeClr val="dk1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SUDARYK SAKINIUS</a:t>
            </a:r>
          </a:p>
        </p:txBody>
      </p:sp>
    </p:spTree>
    <p:extLst>
      <p:ext uri="{BB962C8B-B14F-4D97-AF65-F5344CB8AC3E}">
        <p14:creationId xmlns:p14="http://schemas.microsoft.com/office/powerpoint/2010/main" val="184038465"/>
      </p:ext>
    </p:extLst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1062037" y="1600201"/>
            <a:ext cx="443583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2700">
                <a:latin typeface="Arial" panose="020B0604020202020204" pitchFamily="34" charset="0"/>
              </a:rPr>
              <a:t>Sigitas paukšteliams sukalė</a:t>
            </a: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265400" y="2764040"/>
            <a:ext cx="249299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2700" dirty="0" smtClean="0">
                <a:latin typeface="Arial" panose="020B0604020202020204" pitchFamily="34" charset="0"/>
              </a:rPr>
              <a:t> Mama atidarė </a:t>
            </a:r>
            <a:endParaRPr lang="lt-LT" altLang="lt-LT" sz="1050" dirty="0"/>
          </a:p>
        </p:txBody>
      </p:sp>
      <p:pic>
        <p:nvPicPr>
          <p:cNvPr id="7175" name="Picture 8" descr="inkil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948" y="1042327"/>
            <a:ext cx="950297" cy="1299092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Google Shape;171;p30" descr="antrastes remelis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004" y="155008"/>
            <a:ext cx="9143998" cy="6314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138545" y="263188"/>
            <a:ext cx="89292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altLang="lt-LT" sz="2400" b="1" dirty="0" smtClean="0">
                <a:solidFill>
                  <a:schemeClr val="accent1"/>
                </a:solidFill>
              </a:rPr>
              <a:t>PABAIK SAKINIUS, KAD JIE ATSAKYTŲ Į </a:t>
            </a:r>
            <a:r>
              <a:rPr lang="lt-LT" altLang="lt-LT" sz="2400" b="1" dirty="0">
                <a:solidFill>
                  <a:schemeClr val="accent1"/>
                </a:solidFill>
              </a:rPr>
              <a:t>KLAUSIMĄ </a:t>
            </a:r>
            <a:r>
              <a:rPr lang="lt-LT" altLang="lt-LT" sz="2400" b="1" dirty="0">
                <a:solidFill>
                  <a:srgbClr val="CC0000"/>
                </a:solidFill>
              </a:rPr>
              <a:t>KĄ?</a:t>
            </a:r>
            <a:endParaRPr lang="lt-LT" sz="2400" dirty="0"/>
          </a:p>
        </p:txBody>
      </p:sp>
      <p:pic>
        <p:nvPicPr>
          <p:cNvPr id="12" name="Google Shape;172;p30" descr="footer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" y="4435710"/>
            <a:ext cx="9143998" cy="707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58390" y="2159032"/>
            <a:ext cx="814561" cy="1514932"/>
          </a:xfrm>
          <a:prstGeom prst="rect">
            <a:avLst/>
          </a:prstGeom>
        </p:spPr>
      </p:pic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3279952" y="3927879"/>
            <a:ext cx="2031325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2700" dirty="0" smtClean="0">
                <a:latin typeface="Arial" panose="020B0604020202020204" pitchFamily="34" charset="0"/>
              </a:rPr>
              <a:t> Tėtis įsuko </a:t>
            </a:r>
            <a:endParaRPr lang="lt-LT" altLang="lt-LT" sz="105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1277" y="3155212"/>
            <a:ext cx="1154130" cy="144266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26326" y="1600201"/>
            <a:ext cx="599756" cy="45330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42480" y="2784323"/>
            <a:ext cx="599756" cy="45330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80318" y="3982406"/>
            <a:ext cx="599756" cy="453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76412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475817" y="1186741"/>
            <a:ext cx="453201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2700" dirty="0">
                <a:latin typeface="Arial" panose="020B0604020202020204" pitchFamily="34" charset="0"/>
              </a:rPr>
              <a:t>Vakar aš mačiau parskridusį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475817" y="2357143"/>
            <a:ext cx="3954929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2700" dirty="0">
                <a:latin typeface="Arial" panose="020B0604020202020204" pitchFamily="34" charset="0"/>
              </a:rPr>
              <a:t>Birutė iš sandėlio atnešė</a:t>
            </a:r>
          </a:p>
        </p:txBody>
      </p:sp>
      <p:pic>
        <p:nvPicPr>
          <p:cNvPr id="8198" name="Picture 8" descr="49807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4973" y="2243043"/>
            <a:ext cx="1251191" cy="960271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9" name="Picture 9" descr="dc3e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4973" y="860767"/>
            <a:ext cx="1186727" cy="1096482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10" descr="dangus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4973" y="3465991"/>
            <a:ext cx="1251191" cy="942416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01" name="Text Box 11"/>
          <p:cNvSpPr txBox="1">
            <a:spLocks noChangeArrowheads="1"/>
          </p:cNvSpPr>
          <p:nvPr/>
        </p:nvSpPr>
        <p:spPr bwMode="auto">
          <a:xfrm>
            <a:off x="408433" y="3589539"/>
            <a:ext cx="4224233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lt-LT" altLang="lt-LT" sz="2700" dirty="0">
                <a:latin typeface="Arial" panose="020B0604020202020204" pitchFamily="34" charset="0"/>
              </a:rPr>
              <a:t>Tamsūs debesys uždengė</a:t>
            </a:r>
          </a:p>
        </p:txBody>
      </p:sp>
      <p:pic>
        <p:nvPicPr>
          <p:cNvPr id="11" name="Google Shape;171;p30" descr="antrastes remelis.jp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5004" y="155008"/>
            <a:ext cx="9143998" cy="631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/>
          <p:cNvSpPr/>
          <p:nvPr/>
        </p:nvSpPr>
        <p:spPr>
          <a:xfrm>
            <a:off x="138545" y="263188"/>
            <a:ext cx="89292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altLang="lt-LT" sz="2400" b="1" dirty="0" smtClean="0">
                <a:solidFill>
                  <a:schemeClr val="accent1"/>
                </a:solidFill>
              </a:rPr>
              <a:t>PABAIK SAKINIUS, KAD JIE ATSAKYTŲ Į </a:t>
            </a:r>
            <a:r>
              <a:rPr lang="lt-LT" altLang="lt-LT" sz="2400" b="1" dirty="0">
                <a:solidFill>
                  <a:schemeClr val="accent1"/>
                </a:solidFill>
              </a:rPr>
              <a:t>KLAUSIMĄ </a:t>
            </a:r>
            <a:r>
              <a:rPr lang="lt-LT" altLang="lt-LT" sz="2400" b="1" dirty="0">
                <a:solidFill>
                  <a:srgbClr val="CC0000"/>
                </a:solidFill>
              </a:rPr>
              <a:t>KĄ?</a:t>
            </a:r>
            <a:endParaRPr lang="lt-LT" sz="2400" dirty="0"/>
          </a:p>
        </p:txBody>
      </p:sp>
      <p:pic>
        <p:nvPicPr>
          <p:cNvPr id="13" name="Google Shape;172;p30" descr="footer.jp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" y="4435710"/>
            <a:ext cx="9143998" cy="707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66164" y="1262323"/>
            <a:ext cx="691047" cy="52230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48043" y="2484993"/>
            <a:ext cx="642232" cy="48540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07349" y="3643412"/>
            <a:ext cx="682243" cy="515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893403"/>
      </p:ext>
    </p:extLst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KMM">
      <a:dk1>
        <a:srgbClr val="396188"/>
      </a:dk1>
      <a:lt1>
        <a:srgbClr val="FFFFFF"/>
      </a:lt1>
      <a:dk2>
        <a:srgbClr val="396188"/>
      </a:dk2>
      <a:lt2>
        <a:srgbClr val="FFFFFF"/>
      </a:lt2>
      <a:accent1>
        <a:srgbClr val="396188"/>
      </a:accent1>
      <a:accent2>
        <a:srgbClr val="B89478"/>
      </a:accent2>
      <a:accent3>
        <a:srgbClr val="FFFFFF"/>
      </a:accent3>
      <a:accent4>
        <a:srgbClr val="FEE5CB"/>
      </a:accent4>
      <a:accent5>
        <a:srgbClr val="D9BF9A"/>
      </a:accent5>
      <a:accent6>
        <a:srgbClr val="C6D9F0"/>
      </a:accent6>
      <a:hlink>
        <a:srgbClr val="1F497D"/>
      </a:hlink>
      <a:folHlink>
        <a:srgbClr val="B894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57237c9-8366-46ef-b36f-c817fa8ebdfa" xsi:nil="true"/>
    <k9881fb09d0845ce805be507263d6609 xmlns="3cca92ec-6db4-438c-b121-633816472856">
      <Terms xmlns="http://schemas.microsoft.com/office/infopath/2007/PartnerControls"/>
    </k9881fb09d0845ce805be507263d6609>
    <b1205479cd934336a6dd1a61b87111ac xmlns="3cca92ec-6db4-438c-b121-633816472856">
      <Terms xmlns="http://schemas.microsoft.com/office/infopath/2007/PartnerControls"/>
    </b1205479cd934336a6dd1a61b87111ac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852C808E4D944F9CE8AE6E70473E66" ma:contentTypeVersion="24" ma:contentTypeDescription="Create a new document." ma:contentTypeScope="" ma:versionID="e93635ca241d8dfe280578c88c492316">
  <xsd:schema xmlns:xsd="http://www.w3.org/2001/XMLSchema" xmlns:xs="http://www.w3.org/2001/XMLSchema" xmlns:p="http://schemas.microsoft.com/office/2006/metadata/properties" xmlns:ns2="3cca92ec-6db4-438c-b121-633816472856" xmlns:ns3="257237c9-8366-46ef-b36f-c817fa8ebdfa" xmlns:ns4="488463b3-86a4-4ee3-bb02-db63b2dcceec" targetNamespace="http://schemas.microsoft.com/office/2006/metadata/properties" ma:root="true" ma:fieldsID="78de834e00715e2f8344cdd7af0b684b" ns2:_="" ns3:_="" ns4:_="">
    <xsd:import namespace="3cca92ec-6db4-438c-b121-633816472856"/>
    <xsd:import namespace="257237c9-8366-46ef-b36f-c817fa8ebdfa"/>
    <xsd:import namespace="488463b3-86a4-4ee3-bb02-db63b2dcceec"/>
    <xsd:element name="properties">
      <xsd:complexType>
        <xsd:sequence>
          <xsd:element name="documentManagement">
            <xsd:complexType>
              <xsd:all>
                <xsd:element ref="ns2:b1205479cd934336a6dd1a61b87111ac" minOccurs="0"/>
                <xsd:element ref="ns3:TaxCatchAll" minOccurs="0"/>
                <xsd:element ref="ns2:k9881fb09d0845ce805be507263d6609" minOccurs="0"/>
                <xsd:element ref="ns4:SharedWithUsers" minOccurs="0"/>
                <xsd:element ref="ns4:SharingHintHash" minOccurs="0"/>
                <xsd:element ref="ns3:SharedWithDetails" minOccurs="0"/>
                <xsd:element ref="ns4:LastSharedByUser" minOccurs="0"/>
                <xsd:element ref="ns4:LastSharedByTim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ca92ec-6db4-438c-b121-633816472856" elementFormDefault="qualified">
    <xsd:import namespace="http://schemas.microsoft.com/office/2006/documentManagement/types"/>
    <xsd:import namespace="http://schemas.microsoft.com/office/infopath/2007/PartnerControls"/>
    <xsd:element name="b1205479cd934336a6dd1a61b87111ac" ma:index="9" nillable="true" ma:taxonomy="true" ma:internalName="b1205479cd934336a6dd1a61b87111ac" ma:taxonomyFieldName="Klas_x0117_" ma:displayName="Class" ma:readOnly="false" ma:default="" ma:fieldId="{b1205479-cd93-4336-a6dd-1a61b87111ac}" ma:taxonomyMulti="true" ma:sspId="44bd8150-b454-4cbf-a1cd-bf39dcabe8fe" ma:termSetId="4f5589c4-5303-4c7b-b84c-defe0cfeffe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9881fb09d0845ce805be507263d6609" ma:index="12" nillable="true" ma:taxonomy="true" ma:internalName="k9881fb09d0845ce805be507263d6609" ma:taxonomyFieldName="Tema" ma:displayName="Topic" ma:readOnly="false" ma:default="" ma:fieldId="{49881fb0-9d08-45ce-805b-e507263d6609}" ma:taxonomyMulti="true" ma:sspId="44bd8150-b454-4cbf-a1cd-bf39dcabe8fe" ma:termSetId="39c25cdd-9013-40b5-84c9-e674b6c28025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MediaServiceMetadata" ma:index="19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21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2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2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4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7237c9-8366-46ef-b36f-c817fa8ebdfa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61f66bca-40b4-4356-a0a8-287d87965d6e}" ma:internalName="TaxCatchAll" ma:showField="CatchAllData" ma:web="257237c9-8366-46ef-b36f-c817fa8ebd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Details" ma:index="16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463b3-86a4-4ee3-bb02-db63b2dccee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5" nillable="true" ma:displayName="Sharing Hint Hash" ma:internalName="SharingHintHash" ma:readOnly="true">
      <xsd:simpleType>
        <xsd:restriction base="dms:Text"/>
      </xsd:simpleType>
    </xsd:element>
    <xsd:element name="LastSharedByUser" ma:index="17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8" nillable="true" ma:displayName="Last Shared By Time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13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2E7D81-C5BA-4147-87F2-2C1E8F43362E}">
  <ds:schemaRefs>
    <ds:schemaRef ds:uri="257237c9-8366-46ef-b36f-c817fa8ebdfa"/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488463b3-86a4-4ee3-bb02-db63b2dcceec"/>
    <ds:schemaRef ds:uri="http://schemas.openxmlformats.org/package/2006/metadata/core-properties"/>
    <ds:schemaRef ds:uri="3cca92ec-6db4-438c-b121-633816472856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DA221D3-7E66-43CF-8732-A53658F1AD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2F8F72-8A1A-44EA-B126-6F609B13C2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ca92ec-6db4-438c-b121-633816472856"/>
    <ds:schemaRef ds:uri="257237c9-8366-46ef-b36f-c817fa8ebdfa"/>
    <ds:schemaRef ds:uri="488463b3-86a4-4ee3-bb02-db63b2dcce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225</Words>
  <Application>Microsoft Office PowerPoint</Application>
  <PresentationFormat>On-screen Show (16:9)</PresentationFormat>
  <Paragraphs>58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Simple Light</vt:lpstr>
      <vt:lpstr>Office Theme</vt:lpstr>
      <vt:lpstr>PowerPoint Presentation</vt:lpstr>
      <vt:lpstr>PowerPoint Presentation</vt:lpstr>
      <vt:lpstr>ŽODŽIŲ, KURIE ATSAKO Į KLAUSIMĄ KĄ? GALŪNĖS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Eglė</dc:creator>
  <cp:lastModifiedBy>Pedagogas</cp:lastModifiedBy>
  <cp:revision>16</cp:revision>
  <dcterms:modified xsi:type="dcterms:W3CDTF">2022-02-08T13:53:13Z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0x0101005F852C808E4D944F9CE8AE6E70473E66</vt:lpwstr>
  </property>
  <property fmtid="{D5CDD505-2E9C-101B-9397-08002B2CF9AE}" pid="3" name="Tema">
    <vt:lpwstr/>
  </property>
  <property fmtid="{D5CDD505-2E9C-101B-9397-08002B2CF9AE}" pid="4" name="Klasė">
    <vt:lpwstr/>
  </property>
</Properties>
</file>