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75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4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7748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07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9343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47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8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1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57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48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34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8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69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232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9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476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57B65-5006-456C-A66C-530083EA32FB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51A260E-0996-49F0-975F-1A7EE533B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01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Elektros grandinės dalys ir jų funkcijos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3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Elektros grandinė sudaryta iš: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892" y="1539297"/>
            <a:ext cx="10515600" cy="4351338"/>
          </a:xfrm>
        </p:spPr>
        <p:txBody>
          <a:bodyPr>
            <a:normAutofit/>
          </a:bodyPr>
          <a:lstStyle/>
          <a:p>
            <a:pPr marL="457200" indent="-457200">
              <a:spcBef>
                <a:spcPct val="0"/>
              </a:spcBef>
            </a:pPr>
            <a:r>
              <a:rPr lang="lt-LT" alt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Baterijos/elemento</a:t>
            </a:r>
          </a:p>
          <a:p>
            <a:pPr marL="457200" indent="-457200">
              <a:spcBef>
                <a:spcPct val="0"/>
              </a:spcBef>
            </a:pPr>
            <a:r>
              <a:rPr lang="lt-LT" alt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Laidų</a:t>
            </a:r>
            <a:endParaRPr lang="lt-LT" altLang="lt-LT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ct val="0"/>
              </a:spcBef>
            </a:pPr>
            <a:r>
              <a:rPr lang="lt-LT" alt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Jungiklio</a:t>
            </a:r>
            <a:endParaRPr lang="lt-LT" altLang="lt-LT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ct val="0"/>
              </a:spcBef>
            </a:pPr>
            <a:r>
              <a:rPr lang="lt-LT" alt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Lemputės/variklio        </a:t>
            </a:r>
            <a:endParaRPr lang="en-GB" altLang="lt-LT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AutoShape 2" descr="ELEKTROS GRANDİNES DALYS: &#10;• &#10;Baterija — elementas &#10;Jungiklis &#10;Lempute/ Motoriukas &#10;Laidai "/>
          <p:cNvSpPr>
            <a:spLocks noChangeAspect="1" noChangeArrowheads="1"/>
          </p:cNvSpPr>
          <p:nvPr/>
        </p:nvSpPr>
        <p:spPr bwMode="auto">
          <a:xfrm>
            <a:off x="-481733" y="-43079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https://i.pinimg.com/564x/16/96/fb/1696fbbabf276656bcd4efa45cd71c1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82"/>
          <a:stretch/>
        </p:blipFill>
        <p:spPr bwMode="auto">
          <a:xfrm>
            <a:off x="4958485" y="2207491"/>
            <a:ext cx="5372100" cy="4684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688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Baterija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lt-LT" altLang="lt-LT" sz="3200" dirty="0">
                <a:latin typeface="Calibri" panose="020F0502020204030204" pitchFamily="34" charset="0"/>
                <a:cs typeface="Calibri" panose="020F0502020204030204" pitchFamily="34" charset="0"/>
              </a:rPr>
              <a:t>Baterija yra elektros grandinės dalis, kuri suteikia jai energijos. Be baterijos mes negalėtume suaktyvinti grandinės, todėl lemputė arba variklis tiesiog neveiktų. </a:t>
            </a:r>
          </a:p>
          <a:p>
            <a:pPr>
              <a:spcBef>
                <a:spcPct val="0"/>
              </a:spcBef>
            </a:pPr>
            <a:endParaRPr lang="lt-LT" altLang="lt-LT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</a:pPr>
            <a:r>
              <a:rPr lang="lt-LT" altLang="lt-LT" sz="3200" dirty="0">
                <a:latin typeface="Calibri" panose="020F0502020204030204" pitchFamily="34" charset="0"/>
                <a:cs typeface="Calibri" panose="020F0502020204030204" pitchFamily="34" charset="0"/>
              </a:rPr>
              <a:t>Paprastai baterijų didžiąją dalį sudaro laidininkai – įvairūs metalai.</a:t>
            </a:r>
          </a:p>
          <a:p>
            <a:pPr>
              <a:spcBef>
                <a:spcPct val="0"/>
              </a:spcBef>
            </a:pPr>
            <a:endParaRPr lang="lt-LT" alt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Vaizdo rezultatas pagal užklausą „what is battery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267104" y="4749590"/>
            <a:ext cx="2000671" cy="2583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505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Laidai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0"/>
              </a:spcBef>
            </a:pPr>
            <a:r>
              <a:rPr lang="lt-LT" altLang="lt-LT" sz="3500" dirty="0">
                <a:latin typeface="Calibri" panose="020F0502020204030204" pitchFamily="34" charset="0"/>
                <a:cs typeface="Calibri" panose="020F0502020204030204" pitchFamily="34" charset="0"/>
              </a:rPr>
              <a:t>Laidai labai svarbūs elektros grandinei. </a:t>
            </a:r>
            <a:r>
              <a:rPr lang="lt-LT" altLang="lt-LT" sz="3500" dirty="0" smtClean="0">
                <a:latin typeface="Calibri" panose="020F0502020204030204" pitchFamily="34" charset="0"/>
                <a:cs typeface="Calibri" panose="020F0502020204030204" pitchFamily="34" charset="0"/>
              </a:rPr>
              <a:t>Jų paskirtis yra </a:t>
            </a:r>
            <a:r>
              <a:rPr lang="lt-LT" altLang="lt-LT" sz="3500" dirty="0">
                <a:latin typeface="Calibri" panose="020F0502020204030204" pitchFamily="34" charset="0"/>
                <a:cs typeface="Calibri" panose="020F0502020204030204" pitchFamily="34" charset="0"/>
              </a:rPr>
              <a:t>perteikti elektros energiją </a:t>
            </a:r>
            <a:r>
              <a:rPr lang="lt-LT" altLang="lt-LT" sz="3500" dirty="0" smtClean="0">
                <a:latin typeface="Calibri" panose="020F0502020204030204" pitchFamily="34" charset="0"/>
                <a:cs typeface="Calibri" panose="020F0502020204030204" pitchFamily="34" charset="0"/>
              </a:rPr>
              <a:t>iš baterijos </a:t>
            </a:r>
            <a:r>
              <a:rPr lang="lt-LT" altLang="lt-LT" sz="3500" dirty="0">
                <a:latin typeface="Calibri" panose="020F0502020204030204" pitchFamily="34" charset="0"/>
                <a:cs typeface="Calibri" panose="020F0502020204030204" pitchFamily="34" charset="0"/>
              </a:rPr>
              <a:t>į jungiklį </a:t>
            </a:r>
            <a:r>
              <a:rPr lang="lt-LT" altLang="lt-LT" sz="3500" dirty="0" smtClean="0">
                <a:latin typeface="Calibri" panose="020F0502020204030204" pitchFamily="34" charset="0"/>
                <a:cs typeface="Calibri" panose="020F0502020204030204" pitchFamily="34" charset="0"/>
              </a:rPr>
              <a:t>ir </a:t>
            </a:r>
            <a:r>
              <a:rPr lang="lt-LT" altLang="lt-LT" sz="3500" dirty="0">
                <a:latin typeface="Calibri" panose="020F0502020204030204" pitchFamily="34" charset="0"/>
                <a:cs typeface="Calibri" panose="020F0502020204030204" pitchFamily="34" charset="0"/>
              </a:rPr>
              <a:t>lemputę. </a:t>
            </a:r>
          </a:p>
          <a:p>
            <a:pPr>
              <a:spcBef>
                <a:spcPct val="0"/>
              </a:spcBef>
            </a:pPr>
            <a:endParaRPr lang="lt-LT" altLang="lt-LT" sz="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</a:pPr>
            <a:r>
              <a:rPr lang="lt-LT" altLang="lt-LT" sz="3500" dirty="0">
                <a:latin typeface="Calibri" panose="020F0502020204030204" pitchFamily="34" charset="0"/>
                <a:cs typeface="Calibri" panose="020F0502020204030204" pitchFamily="34" charset="0"/>
              </a:rPr>
              <a:t>Laidai yra gaminami iš 2 skirtingų dalių – laidininko ir </a:t>
            </a:r>
            <a:r>
              <a:rPr lang="lt-LT" altLang="lt-LT" sz="3500" dirty="0" smtClean="0">
                <a:latin typeface="Calibri" panose="020F0502020204030204" pitchFamily="34" charset="0"/>
                <a:cs typeface="Calibri" panose="020F0502020204030204" pitchFamily="34" charset="0"/>
              </a:rPr>
              <a:t>izoliatoriaus. </a:t>
            </a:r>
            <a:r>
              <a:rPr lang="lt-LT" altLang="lt-LT" sz="3500" dirty="0">
                <a:latin typeface="Calibri" panose="020F0502020204030204" pitchFamily="34" charset="0"/>
                <a:cs typeface="Calibri" panose="020F0502020204030204" pitchFamily="34" charset="0"/>
              </a:rPr>
              <a:t>Laidininkas (įvairūs metalai) būna laido viduje, o jį dengia nelaidžios medžiagos – guma, silikonas.</a:t>
            </a:r>
          </a:p>
          <a:p>
            <a:pPr>
              <a:spcBef>
                <a:spcPct val="0"/>
              </a:spcBef>
            </a:pPr>
            <a:endParaRPr lang="lt-LT" alt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Vaizdo rezultatas pagal užklausą „wires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4232" y="1948779"/>
            <a:ext cx="2152196" cy="2152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4120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Jungiklis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lt-LT" altLang="lt-LT" sz="3200" dirty="0">
                <a:latin typeface="Calibri" panose="020F0502020204030204" pitchFamily="34" charset="0"/>
                <a:cs typeface="Calibri" panose="020F0502020204030204" pitchFamily="34" charset="0"/>
              </a:rPr>
              <a:t>Jungiklis taip pat vienas svarbiausių elektros </a:t>
            </a:r>
            <a:r>
              <a:rPr lang="lt-LT" alt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grandinės </a:t>
            </a:r>
            <a:r>
              <a:rPr lang="lt-LT" altLang="lt-LT" sz="3200" dirty="0">
                <a:latin typeface="Calibri" panose="020F0502020204030204" pitchFamily="34" charset="0"/>
                <a:cs typeface="Calibri" panose="020F0502020204030204" pitchFamily="34" charset="0"/>
              </a:rPr>
              <a:t>dalių. Jo paskirtis yra įjungti arba </a:t>
            </a:r>
            <a:r>
              <a:rPr lang="lt-LT" alt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išjungti </a:t>
            </a:r>
            <a:r>
              <a:rPr lang="lt-LT" altLang="lt-LT" sz="3200" dirty="0">
                <a:latin typeface="Calibri" panose="020F0502020204030204" pitchFamily="34" charset="0"/>
                <a:cs typeface="Calibri" panose="020F0502020204030204" pitchFamily="34" charset="0"/>
              </a:rPr>
              <a:t>elektros grandinę. </a:t>
            </a:r>
          </a:p>
          <a:p>
            <a:pPr>
              <a:spcBef>
                <a:spcPct val="0"/>
              </a:spcBef>
            </a:pPr>
            <a:endParaRPr lang="lt-LT" altLang="lt-LT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</a:pPr>
            <a:r>
              <a:rPr lang="lt-LT" altLang="lt-LT" sz="3200" dirty="0">
                <a:latin typeface="Calibri" panose="020F0502020204030204" pitchFamily="34" charset="0"/>
                <a:cs typeface="Calibri" panose="020F0502020204030204" pitchFamily="34" charset="0"/>
              </a:rPr>
              <a:t>Jungiklis negali būti laidininkas, kadangi žmogus jį nuolat liečia ir įjungia arba išjungia. Dažniausiai jungikliai yra plastikiniai.</a:t>
            </a:r>
          </a:p>
          <a:p>
            <a:endParaRPr lang="en-US" dirty="0"/>
          </a:p>
        </p:txBody>
      </p:sp>
      <p:pic>
        <p:nvPicPr>
          <p:cNvPr id="4" name="Picture 4" descr="Vaizdo rezultatas pagal užklausą „electric switch“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7455" y="5070794"/>
            <a:ext cx="2130837" cy="213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7883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Elektros lemputė/variklis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lt-LT" altLang="lt-LT" sz="3200" dirty="0">
                <a:latin typeface="Calibri" panose="020F0502020204030204" pitchFamily="34" charset="0"/>
                <a:cs typeface="Calibri" panose="020F0502020204030204" pitchFamily="34" charset="0"/>
              </a:rPr>
              <a:t>Lemputė arba variklis elektros grandinėje parodo </a:t>
            </a:r>
            <a:r>
              <a:rPr lang="lt-LT" alt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ar </a:t>
            </a:r>
            <a:r>
              <a:rPr lang="lt-LT" altLang="lt-LT" sz="3200" dirty="0">
                <a:latin typeface="Calibri" panose="020F0502020204030204" pitchFamily="34" charset="0"/>
                <a:cs typeface="Calibri" panose="020F0502020204030204" pitchFamily="34" charset="0"/>
              </a:rPr>
              <a:t>ji yra sujungta teisingai. Jei ji sujungta </a:t>
            </a:r>
            <a:r>
              <a:rPr lang="lt-LT" alt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teisingai </a:t>
            </a:r>
            <a:r>
              <a:rPr lang="lt-LT" altLang="lt-LT" sz="3200" dirty="0">
                <a:latin typeface="Calibri" panose="020F0502020204030204" pitchFamily="34" charset="0"/>
                <a:cs typeface="Calibri" panose="020F0502020204030204" pitchFamily="34" charset="0"/>
              </a:rPr>
              <a:t>– lemputė degs, o variklis suksis</a:t>
            </a:r>
            <a:r>
              <a:rPr lang="lt-LT" alt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.                </a:t>
            </a:r>
            <a:endParaRPr lang="lt-LT" altLang="lt-LT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</a:pPr>
            <a:endParaRPr lang="lt-LT" altLang="lt-LT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</a:pPr>
            <a:r>
              <a:rPr lang="lt-LT" altLang="lt-LT" sz="3200" dirty="0">
                <a:latin typeface="Calibri" panose="020F0502020204030204" pitchFamily="34" charset="0"/>
                <a:cs typeface="Calibri" panose="020F0502020204030204" pitchFamily="34" charset="0"/>
              </a:rPr>
              <a:t>Lemputės paprastai gaminamos iš įvairių metalų ir stiklo. Tuo tarpu varikliai gali būti gaminami iš metalų. O jų viduje galima rasti dar elektros grandinių</a:t>
            </a:r>
            <a:r>
              <a:rPr lang="lt-LT" alt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.    </a:t>
            </a:r>
          </a:p>
          <a:p>
            <a:pPr>
              <a:spcBef>
                <a:spcPct val="0"/>
              </a:spcBef>
            </a:pPr>
            <a:endParaRPr lang="lt-LT" alt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 descr="Vaizdo rezultatas pagal užklausą „lightbulb“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6689" y="609600"/>
            <a:ext cx="1246907" cy="1871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Vaizdo rezultatas pagal užklausą „electric motor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6689" y="5003799"/>
            <a:ext cx="1595719" cy="159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325622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194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Facet</vt:lpstr>
      <vt:lpstr>Elektros grandinės dalys ir jų funkcijos</vt:lpstr>
      <vt:lpstr>Elektros grandinė sudaryta iš:</vt:lpstr>
      <vt:lpstr>Baterija</vt:lpstr>
      <vt:lpstr>Laidai</vt:lpstr>
      <vt:lpstr>Jungiklis</vt:lpstr>
      <vt:lpstr>Elektros lemputė/variklis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Elektros grandinės dalys ir jų funkcijos</dc:title>
  <dc:creator>Pedagogas</dc:creator>
  <cp:lastModifiedBy>Pedagogas</cp:lastModifiedBy>
  <cp:revision>2</cp:revision>
  <dcterms:created xsi:type="dcterms:W3CDTF">2022-02-21T16:39:36Z</dcterms:created>
  <dcterms:modified xsi:type="dcterms:W3CDTF">2022-02-21T16:43:16Z</dcterms:modified>
</cp:coreProperties>
</file>