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5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8EEE7-4FAF-4701-AE92-471CB7FAE7D9}" type="datetimeFigureOut">
              <a:rPr lang="pt-BR" smtClean="0"/>
              <a:t>05/03/2024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C881E-A094-4A25-AE25-E83E769BB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002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C881E-A094-4A25-AE25-E83E769BB60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37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C881E-A094-4A25-AE25-E83E769BB60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79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0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3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2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7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6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0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6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7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8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041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24" r:id="rId6"/>
    <p:sldLayoutId id="2147483720" r:id="rId7"/>
    <p:sldLayoutId id="2147483721" r:id="rId8"/>
    <p:sldLayoutId id="2147483722" r:id="rId9"/>
    <p:sldLayoutId id="2147483723" r:id="rId10"/>
    <p:sldLayoutId id="2147483725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31.wmf"/><Relationship Id="rId3" Type="http://schemas.openxmlformats.org/officeDocument/2006/relationships/image" Target="../media/image24.jpg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0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1.bin"/><Relationship Id="rId4" Type="http://schemas.openxmlformats.org/officeDocument/2006/relationships/hyperlink" Target="http://www.caoquefuma.com/2016/08/charada-295.html" TargetMode="External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D28490-1DC9-4D8A-B2A9-1386B76C6E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0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6454D24-5B55-4DB9-A6E3-2A7DCAE55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1020431"/>
            <a:ext cx="10225530" cy="1475013"/>
          </a:xfrm>
        </p:spPr>
        <p:txBody>
          <a:bodyPr>
            <a:normAutofit/>
          </a:bodyPr>
          <a:lstStyle/>
          <a:p>
            <a:r>
              <a:rPr lang="pt-BR" sz="4000">
                <a:solidFill>
                  <a:schemeClr val="tx1"/>
                </a:solidFill>
              </a:rPr>
              <a:t>FÍSICA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F99AAB-A9E1-4C23-9EFB-3EB0D2F7C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2495445"/>
            <a:ext cx="10225530" cy="590321"/>
          </a:xfrm>
        </p:spPr>
        <p:txBody>
          <a:bodyPr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</a:rPr>
              <a:t>MOVIMENTO RETILÍNEO UNIFORME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85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82A11E1-9AF0-484D-98CF-D1C3A2667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89" y="854345"/>
            <a:ext cx="6147155" cy="106366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E975F59-F4A6-4930-AE8D-EBEE5301D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513" y="2380959"/>
            <a:ext cx="4179458" cy="209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0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D95F4E1-0435-4A92-8046-A04FBB32F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1" y="657806"/>
            <a:ext cx="5218394" cy="170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8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8D806212-5042-4CB5-84A8-CD0E338BBD44}"/>
              </a:ext>
            </a:extLst>
          </p:cNvPr>
          <p:cNvSpPr/>
          <p:nvPr/>
        </p:nvSpPr>
        <p:spPr>
          <a:xfrm>
            <a:off x="513521" y="780078"/>
            <a:ext cx="1082283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MyriadMM_400_600_"/>
              </a:rPr>
              <a:t>04. Dois trens A e B, em rota de colisão no mesmo trilho reto, partem simultaneamente de dois pontos separados por uma distância de 20 km, com velocidades constantes de módulos respectivamente iguais a 30 km/h  e 20 km/h.</a:t>
            </a:r>
          </a:p>
          <a:p>
            <a:pPr algn="just"/>
            <a:r>
              <a:rPr lang="pt-BR" sz="2400" dirty="0">
                <a:latin typeface="MyriadMM_400_600_"/>
              </a:rPr>
              <a:t>O tempo que os controladores do sistema têm para evitar a colisão é de</a:t>
            </a:r>
          </a:p>
          <a:p>
            <a:pPr algn="just"/>
            <a:endParaRPr lang="pt-BR" sz="2400" dirty="0">
              <a:latin typeface="MyriadMM_400_600_"/>
            </a:endParaRPr>
          </a:p>
          <a:p>
            <a:pPr marL="457200" indent="-457200" algn="just">
              <a:buAutoNum type="alphaLcParenR"/>
            </a:pPr>
            <a:r>
              <a:rPr lang="pt-BR" sz="2400" dirty="0">
                <a:latin typeface="MyriadMM_400_600_"/>
              </a:rPr>
              <a:t>30 min.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MyriadMM_400_600_"/>
              </a:rPr>
              <a:t>24 min.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MyriadMM_400_600_"/>
              </a:rPr>
              <a:t>20 min.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MyriadMM_400_600_"/>
              </a:rPr>
              <a:t>16 min.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MyriadMM_400_600_"/>
              </a:rPr>
              <a:t>10 min.</a:t>
            </a:r>
          </a:p>
          <a:p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18AD952-EC02-47FD-BB81-04381A9A8CCD}"/>
              </a:ext>
            </a:extLst>
          </p:cNvPr>
          <p:cNvSpPr/>
          <p:nvPr/>
        </p:nvSpPr>
        <p:spPr>
          <a:xfrm>
            <a:off x="513521" y="3023623"/>
            <a:ext cx="405035" cy="342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Uma imagem contendo texto, desenho&#10;&#10;Descrição gerada automaticamente">
            <a:extLst>
              <a:ext uri="{FF2B5EF4-FFF2-40B4-BE49-F238E27FC236}">
                <a16:creationId xmlns:a16="http://schemas.microsoft.com/office/drawing/2014/main" id="{5E3B8F9C-4C0B-4872-94F8-69CDD7F5D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3147610" y="2589389"/>
            <a:ext cx="750929" cy="629899"/>
          </a:xfrm>
          <a:prstGeom prst="rect">
            <a:avLst/>
          </a:prstGeom>
        </p:spPr>
      </p:pic>
      <p:pic>
        <p:nvPicPr>
          <p:cNvPr id="14" name="Imagem 13" descr="Uma imagem contendo texto, desenho&#10;&#10;Descrição gerada automaticamente">
            <a:extLst>
              <a:ext uri="{FF2B5EF4-FFF2-40B4-BE49-F238E27FC236}">
                <a16:creationId xmlns:a16="http://schemas.microsoft.com/office/drawing/2014/main" id="{77A78E61-B6AA-4739-836F-989186D22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636491" y="2564992"/>
            <a:ext cx="750927" cy="629899"/>
          </a:xfrm>
          <a:prstGeom prst="rect">
            <a:avLst/>
          </a:prstGeom>
        </p:spPr>
      </p:pic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1B8795DE-75F3-4613-A7D1-E08B34411D82}"/>
              </a:ext>
            </a:extLst>
          </p:cNvPr>
          <p:cNvCxnSpPr/>
          <p:nvPr/>
        </p:nvCxnSpPr>
        <p:spPr>
          <a:xfrm>
            <a:off x="2919469" y="3150823"/>
            <a:ext cx="80973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>
            <a:extLst>
              <a:ext uri="{FF2B5EF4-FFF2-40B4-BE49-F238E27FC236}">
                <a16:creationId xmlns:a16="http://schemas.microsoft.com/office/drawing/2014/main" id="{468DE3C6-6F74-47FB-9F96-18836ACE1018}"/>
              </a:ext>
            </a:extLst>
          </p:cNvPr>
          <p:cNvSpPr/>
          <p:nvPr/>
        </p:nvSpPr>
        <p:spPr>
          <a:xfrm>
            <a:off x="3180673" y="2257743"/>
            <a:ext cx="68480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pt-B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8E41B0F-F60F-431C-AB02-3334833C4062}"/>
              </a:ext>
            </a:extLst>
          </p:cNvPr>
          <p:cNvSpPr/>
          <p:nvPr/>
        </p:nvSpPr>
        <p:spPr>
          <a:xfrm>
            <a:off x="9834681" y="2295248"/>
            <a:ext cx="68480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pt-B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3CE84E1-DFE5-4F17-BBF7-9BA203F35542}"/>
              </a:ext>
            </a:extLst>
          </p:cNvPr>
          <p:cNvSpPr/>
          <p:nvPr/>
        </p:nvSpPr>
        <p:spPr>
          <a:xfrm>
            <a:off x="3157183" y="3206179"/>
            <a:ext cx="68480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9F2CD35-AA66-483C-B255-7BA4BA864D85}"/>
              </a:ext>
            </a:extLst>
          </p:cNvPr>
          <p:cNvSpPr/>
          <p:nvPr/>
        </p:nvSpPr>
        <p:spPr>
          <a:xfrm>
            <a:off x="9414552" y="3281189"/>
            <a:ext cx="110493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20km</a:t>
            </a:r>
          </a:p>
        </p:txBody>
      </p:sp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86D0A55C-1884-4DA5-930C-89C63B6DB0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209242"/>
              </p:ext>
            </p:extLst>
          </p:nvPr>
        </p:nvGraphicFramePr>
        <p:xfrm>
          <a:off x="2430212" y="4009378"/>
          <a:ext cx="1550959" cy="833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680" imgH="457200" progId="Equation.DSMT4">
                  <p:embed/>
                </p:oleObj>
              </mc:Choice>
              <mc:Fallback>
                <p:oleObj name="Equation" r:id="rId5" imgW="850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0212" y="4009378"/>
                        <a:ext cx="1550959" cy="833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F23C5A3B-A861-4BC7-A721-E82D8B6ADC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075153"/>
              </p:ext>
            </p:extLst>
          </p:nvPr>
        </p:nvGraphicFramePr>
        <p:xfrm>
          <a:off x="2544067" y="4912644"/>
          <a:ext cx="1151598" cy="518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07960" imgH="228600" progId="Equation.DSMT4">
                  <p:embed/>
                </p:oleObj>
              </mc:Choice>
              <mc:Fallback>
                <p:oleObj name="Equation" r:id="rId7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44067" y="4912644"/>
                        <a:ext cx="1151598" cy="518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to 21">
            <a:extLst>
              <a:ext uri="{FF2B5EF4-FFF2-40B4-BE49-F238E27FC236}">
                <a16:creationId xmlns:a16="http://schemas.microsoft.com/office/drawing/2014/main" id="{C003954C-F2A1-4B00-8F64-8F710041D3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92957"/>
              </p:ext>
            </p:extLst>
          </p:nvPr>
        </p:nvGraphicFramePr>
        <p:xfrm>
          <a:off x="2245707" y="5453671"/>
          <a:ext cx="2591075" cy="518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88840" imgH="177480" progId="Equation.DSMT4">
                  <p:embed/>
                </p:oleObj>
              </mc:Choice>
              <mc:Fallback>
                <p:oleObj name="Equation" r:id="rId9" imgW="8888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45707" y="5453671"/>
                        <a:ext cx="2591075" cy="518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o 22">
            <a:extLst>
              <a:ext uri="{FF2B5EF4-FFF2-40B4-BE49-F238E27FC236}">
                <a16:creationId xmlns:a16="http://schemas.microsoft.com/office/drawing/2014/main" id="{565660B1-08B3-461C-87A0-60B8D23D5A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316011"/>
              </p:ext>
            </p:extLst>
          </p:nvPr>
        </p:nvGraphicFramePr>
        <p:xfrm>
          <a:off x="2134058" y="6041805"/>
          <a:ext cx="2342920" cy="46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88840" imgH="177480" progId="Equation.DSMT4">
                  <p:embed/>
                </p:oleObj>
              </mc:Choice>
              <mc:Fallback>
                <p:oleObj name="Equation" r:id="rId11" imgW="8888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4058" y="6041805"/>
                        <a:ext cx="2342920" cy="468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7FC9F9E4-57B9-474D-9A85-FA33428248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729168"/>
              </p:ext>
            </p:extLst>
          </p:nvPr>
        </p:nvGraphicFramePr>
        <p:xfrm>
          <a:off x="5587992" y="3872078"/>
          <a:ext cx="1836773" cy="598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45760" imgH="177480" progId="Equation.DSMT4">
                  <p:embed/>
                </p:oleObj>
              </mc:Choice>
              <mc:Fallback>
                <p:oleObj name="Equation" r:id="rId13" imgW="545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587992" y="3872078"/>
                        <a:ext cx="1836773" cy="598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F87B797-8D57-4788-A85B-A68034FB9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274749"/>
              </p:ext>
            </p:extLst>
          </p:nvPr>
        </p:nvGraphicFramePr>
        <p:xfrm>
          <a:off x="5598851" y="4377098"/>
          <a:ext cx="2042765" cy="931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63280" imgH="393480" progId="Equation.DSMT4">
                  <p:embed/>
                </p:oleObj>
              </mc:Choice>
              <mc:Fallback>
                <p:oleObj name="Equation" r:id="rId15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98851" y="4377098"/>
                        <a:ext cx="2042765" cy="9312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to 25">
            <a:extLst>
              <a:ext uri="{FF2B5EF4-FFF2-40B4-BE49-F238E27FC236}">
                <a16:creationId xmlns:a16="http://schemas.microsoft.com/office/drawing/2014/main" id="{830E976B-5AD1-46B3-8C0C-870C8BCD6A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711667"/>
              </p:ext>
            </p:extLst>
          </p:nvPr>
        </p:nvGraphicFramePr>
        <p:xfrm>
          <a:off x="5423016" y="5275064"/>
          <a:ext cx="3398113" cy="53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82680" imgH="203040" progId="Equation.DSMT4">
                  <p:embed/>
                </p:oleObj>
              </mc:Choice>
              <mc:Fallback>
                <p:oleObj name="Equation" r:id="rId17" imgW="1282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423016" y="5275064"/>
                        <a:ext cx="3398113" cy="53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CCBD141E-2D0C-47C2-9BEE-40774194BEB9}"/>
              </a:ext>
            </a:extLst>
          </p:cNvPr>
          <p:cNvCxnSpPr>
            <a:cxnSpLocks/>
          </p:cNvCxnSpPr>
          <p:nvPr/>
        </p:nvCxnSpPr>
        <p:spPr>
          <a:xfrm>
            <a:off x="9044848" y="3872078"/>
            <a:ext cx="10794" cy="27270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9DA905A8-E814-45D9-9D60-183CCF5EEA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05454"/>
              </p:ext>
            </p:extLst>
          </p:nvPr>
        </p:nvGraphicFramePr>
        <p:xfrm>
          <a:off x="9202280" y="4470097"/>
          <a:ext cx="2680018" cy="728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587240" imgH="431640" progId="Equation.DSMT4">
                  <p:embed/>
                </p:oleObj>
              </mc:Choice>
              <mc:Fallback>
                <p:oleObj name="Equation" r:id="rId19" imgW="1587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202280" y="4470097"/>
                        <a:ext cx="2680018" cy="728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tângulo 31">
            <a:extLst>
              <a:ext uri="{FF2B5EF4-FFF2-40B4-BE49-F238E27FC236}">
                <a16:creationId xmlns:a16="http://schemas.microsoft.com/office/drawing/2014/main" id="{E5E2E24F-B0B7-42AE-A1F9-2F6964992850}"/>
              </a:ext>
            </a:extLst>
          </p:cNvPr>
          <p:cNvSpPr/>
          <p:nvPr/>
        </p:nvSpPr>
        <p:spPr>
          <a:xfrm>
            <a:off x="9752277" y="3817767"/>
            <a:ext cx="110493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Ou...</a:t>
            </a:r>
            <a:endParaRPr lang="pt-B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77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7D589-3600-4147-8461-8132AE2D7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22" y="304591"/>
            <a:ext cx="11029616" cy="1188720"/>
          </a:xfrm>
        </p:spPr>
        <p:txBody>
          <a:bodyPr/>
          <a:lstStyle/>
          <a:p>
            <a:r>
              <a:rPr lang="pt-BR" dirty="0"/>
              <a:t>MOVIMENTO RETILÍNEO UNIFORME (MRU)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C22AE94-0B5D-4C07-90E5-AD89E2BEA3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025" y="1534058"/>
            <a:ext cx="11029950" cy="1894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pt-BR" altLang="pt-BR" sz="2100" dirty="0"/>
              <a:t>Um móvel realiza movimento uniforme (MRU), em determinado intervalo de tempo, quando sua velocidade instantânea for mantida, em todo o intervalo:</a:t>
            </a:r>
          </a:p>
          <a:p>
            <a:pPr eaLnBrk="0" hangingPunct="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pt-BR" altLang="pt-BR" sz="2100" dirty="0"/>
              <a:t> constante </a:t>
            </a:r>
          </a:p>
          <a:p>
            <a:pPr eaLnBrk="0" hangingPunct="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pt-BR" altLang="pt-BR" sz="2100" dirty="0"/>
              <a:t> diferente de zero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1ED0FC7-E4BC-4F37-9EA1-26C2308C1FF0}"/>
              </a:ext>
            </a:extLst>
          </p:cNvPr>
          <p:cNvSpPr/>
          <p:nvPr/>
        </p:nvSpPr>
        <p:spPr>
          <a:xfrm>
            <a:off x="3105730" y="4040113"/>
            <a:ext cx="7370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u="sng" dirty="0"/>
              <a:t>O </a:t>
            </a:r>
            <a:r>
              <a:rPr lang="en-US" altLang="pt-BR" u="sng" dirty="0" err="1"/>
              <a:t>deslocamento</a:t>
            </a:r>
            <a:r>
              <a:rPr lang="en-US" altLang="pt-BR" u="sng" dirty="0"/>
              <a:t> do </a:t>
            </a:r>
            <a:r>
              <a:rPr lang="en-US" altLang="pt-BR" u="sng" dirty="0" err="1"/>
              <a:t>móvel</a:t>
            </a:r>
            <a:r>
              <a:rPr lang="en-US" altLang="pt-BR" u="sng" dirty="0"/>
              <a:t> é </a:t>
            </a:r>
            <a:r>
              <a:rPr lang="en-US" altLang="pt-BR" u="sng" dirty="0" err="1"/>
              <a:t>constante</a:t>
            </a:r>
            <a:r>
              <a:rPr lang="en-US" altLang="pt-BR" u="sng" dirty="0"/>
              <a:t> a </a:t>
            </a:r>
            <a:r>
              <a:rPr lang="en-US" altLang="pt-BR" u="sng" dirty="0" err="1"/>
              <a:t>cada</a:t>
            </a:r>
            <a:r>
              <a:rPr lang="en-US" altLang="pt-BR" u="sng" dirty="0"/>
              <a:t> </a:t>
            </a:r>
            <a:r>
              <a:rPr lang="en-US" altLang="pt-BR" u="sng" dirty="0" err="1"/>
              <a:t>segundo</a:t>
            </a:r>
            <a:r>
              <a:rPr lang="en-US" altLang="pt-BR" u="sng" dirty="0"/>
              <a:t>.</a:t>
            </a:r>
          </a:p>
        </p:txBody>
      </p:sp>
      <p:grpSp>
        <p:nvGrpSpPr>
          <p:cNvPr id="6" name="Group 12">
            <a:extLst>
              <a:ext uri="{FF2B5EF4-FFF2-40B4-BE49-F238E27FC236}">
                <a16:creationId xmlns:a16="http://schemas.microsoft.com/office/drawing/2014/main" id="{A1A42254-D3E0-4934-BFA9-F690F05E8565}"/>
              </a:ext>
            </a:extLst>
          </p:cNvPr>
          <p:cNvGrpSpPr>
            <a:grpSpLocks/>
          </p:cNvGrpSpPr>
          <p:nvPr/>
        </p:nvGrpSpPr>
        <p:grpSpPr bwMode="auto">
          <a:xfrm>
            <a:off x="1723024" y="4597193"/>
            <a:ext cx="8964612" cy="1755775"/>
            <a:chOff x="340" y="981"/>
            <a:chExt cx="4989" cy="977"/>
          </a:xfrm>
        </p:grpSpPr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345133B1-F37F-4C97-BA4F-AA5927C621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981"/>
              <a:ext cx="4989" cy="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FA3D88B5-B56B-4ED6-B0E1-3C1731EA6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1752"/>
              <a:ext cx="498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pt-BR" sz="1400" b="1"/>
                <a:t>   s = 0                 s = 8 m            s = 16 m          s = 24 m           s = 32 m          s = 40 m</a:t>
              </a:r>
              <a:endParaRPr lang="pt-BR" altLang="pt-BR" b="1"/>
            </a:p>
          </p:txBody>
        </p:sp>
      </p:grpSp>
    </p:spTree>
    <p:extLst>
      <p:ext uri="{BB962C8B-B14F-4D97-AF65-F5344CB8AC3E}">
        <p14:creationId xmlns:p14="http://schemas.microsoft.com/office/powerpoint/2010/main" val="257471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7D589-3600-4147-8461-8132AE2D7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22" y="304591"/>
            <a:ext cx="11029616" cy="1188720"/>
          </a:xfrm>
        </p:spPr>
        <p:txBody>
          <a:bodyPr/>
          <a:lstStyle/>
          <a:p>
            <a:r>
              <a:rPr lang="pt-BR" dirty="0"/>
              <a:t>MOVIMENTO RETILÍNEO UNIFORME (MRU)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9B811A4-FB2B-4C77-A7A3-480C8C480D87}"/>
              </a:ext>
            </a:extLst>
          </p:cNvPr>
          <p:cNvSpPr/>
          <p:nvPr/>
        </p:nvSpPr>
        <p:spPr>
          <a:xfrm>
            <a:off x="477078" y="1784578"/>
            <a:ext cx="11243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01. As figuras abaixo representam as posições sucessivas, em intervalos de tempo iguais, e fixos, dos objetos I, II, III e IV em movimento. 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A778E3A6-958F-4439-8FE9-A9CFDD2B9E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14504" y="2247098"/>
            <a:ext cx="3990975" cy="3771900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57BEAB9C-0954-4477-8FEC-043B30E562C6}"/>
              </a:ext>
            </a:extLst>
          </p:cNvPr>
          <p:cNvSpPr/>
          <p:nvPr/>
        </p:nvSpPr>
        <p:spPr>
          <a:xfrm>
            <a:off x="921026" y="289342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O objeto que descreveu um movimento retilíneo uniforme foi </a:t>
            </a:r>
          </a:p>
          <a:p>
            <a:endParaRPr lang="pt-BR" dirty="0"/>
          </a:p>
          <a:p>
            <a:pPr marL="342900" indent="-342900">
              <a:buAutoNum type="alphaLcParenR"/>
            </a:pPr>
            <a:r>
              <a:rPr lang="pt-BR" dirty="0"/>
              <a:t>I </a:t>
            </a:r>
          </a:p>
          <a:p>
            <a:pPr marL="342900" indent="-342900">
              <a:buAutoNum type="alphaLcParenR"/>
            </a:pPr>
            <a:r>
              <a:rPr lang="pt-BR" dirty="0"/>
              <a:t>II </a:t>
            </a:r>
          </a:p>
          <a:p>
            <a:pPr marL="342900" indent="-342900">
              <a:buAutoNum type="alphaLcParenR"/>
            </a:pPr>
            <a:r>
              <a:rPr lang="pt-BR" dirty="0"/>
              <a:t>III </a:t>
            </a:r>
          </a:p>
          <a:p>
            <a:pPr marL="342900" indent="-342900">
              <a:buAutoNum type="alphaLcParenR"/>
            </a:pPr>
            <a:r>
              <a:rPr lang="pt-BR" dirty="0"/>
              <a:t>IV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597413F5-6768-4889-A6C8-6001859EB0C3}"/>
              </a:ext>
            </a:extLst>
          </p:cNvPr>
          <p:cNvSpPr/>
          <p:nvPr/>
        </p:nvSpPr>
        <p:spPr>
          <a:xfrm>
            <a:off x="921026" y="4308453"/>
            <a:ext cx="321365" cy="308113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366724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B139C7F0-7226-470B-A3B6-51AD60B0FC7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180483"/>
            <a:ext cx="11429999" cy="4341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306000" indent="-306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pt-BR" sz="5800" b="1" i="1" dirty="0"/>
              <a:t>                 s </a:t>
            </a:r>
            <a:r>
              <a:rPr lang="pt-BR" altLang="pt-BR" sz="5800" b="1" dirty="0"/>
              <a:t>= </a:t>
            </a:r>
            <a:r>
              <a:rPr lang="pt-BR" altLang="pt-BR" sz="5800" b="1" i="1" dirty="0"/>
              <a:t>s</a:t>
            </a:r>
            <a:r>
              <a:rPr lang="pt-BR" altLang="pt-BR" sz="5800" b="1" baseline="-25000" dirty="0"/>
              <a:t>0</a:t>
            </a:r>
            <a:r>
              <a:rPr lang="pt-BR" altLang="pt-BR" sz="5800" b="1" dirty="0"/>
              <a:t> + </a:t>
            </a:r>
            <a:r>
              <a:rPr lang="pt-BR" altLang="pt-BR" sz="5800" b="1" i="1" dirty="0" err="1"/>
              <a:t>vt</a:t>
            </a:r>
            <a:r>
              <a:rPr lang="pt-BR" altLang="pt-BR" sz="5800" b="1" i="1" dirty="0"/>
              <a:t> </a:t>
            </a:r>
          </a:p>
          <a:p>
            <a:pPr marL="0" indent="0" algn="ctr"/>
            <a:endParaRPr lang="pt-BR" altLang="pt-BR" sz="4500" b="1" i="1" dirty="0"/>
          </a:p>
          <a:p>
            <a:pPr marL="0" indent="0"/>
            <a:r>
              <a:rPr lang="pt-BR" altLang="pt-BR" sz="3200" b="1" i="1" dirty="0"/>
              <a:t>v </a:t>
            </a:r>
            <a:r>
              <a:rPr lang="pt-BR" altLang="pt-BR" sz="3200" dirty="0"/>
              <a:t>= velocidade escalar constante desenvolvida pelo corpo</a:t>
            </a:r>
          </a:p>
          <a:p>
            <a:pPr marL="0" indent="0"/>
            <a:r>
              <a:rPr lang="pt-BR" altLang="pt-BR" sz="3200" b="1" i="1" dirty="0"/>
              <a:t>s</a:t>
            </a:r>
            <a:r>
              <a:rPr lang="pt-BR" altLang="pt-BR" sz="3200" b="1" baseline="-25000" dirty="0"/>
              <a:t>0 </a:t>
            </a:r>
            <a:r>
              <a:rPr lang="pt-BR" altLang="pt-BR" sz="3200" dirty="0"/>
              <a:t>= posição inicial que ele ocupa na trajetória</a:t>
            </a:r>
          </a:p>
          <a:p>
            <a:pPr marL="0" indent="0"/>
            <a:endParaRPr lang="pt-BR" altLang="pt-BR" sz="3200" dirty="0"/>
          </a:p>
          <a:p>
            <a:pPr marL="0" indent="0">
              <a:lnSpc>
                <a:spcPct val="105000"/>
              </a:lnSpc>
            </a:pPr>
            <a:r>
              <a:rPr lang="pt-BR" altLang="pt-BR" sz="3200" b="1" dirty="0"/>
              <a:t>Movimento progressivo</a:t>
            </a:r>
            <a:r>
              <a:rPr lang="pt-BR" altLang="pt-BR" sz="3200" dirty="0"/>
              <a:t>: a favor da orientação da trajetória </a:t>
            </a:r>
            <a:r>
              <a:rPr lang="pt-BR" altLang="pt-BR" sz="3200" dirty="0">
                <a:sym typeface="Symbol" panose="05050102010706020507" pitchFamily="18" charset="2"/>
              </a:rPr>
              <a:t></a:t>
            </a:r>
            <a:r>
              <a:rPr lang="pt-BR" altLang="pt-BR" sz="3200" dirty="0"/>
              <a:t> </a:t>
            </a:r>
            <a:r>
              <a:rPr lang="pt-BR" altLang="pt-BR" sz="3200" b="1" i="1" dirty="0"/>
              <a:t>v </a:t>
            </a:r>
            <a:r>
              <a:rPr lang="en-US" altLang="pt-BR" sz="3200" b="1" dirty="0"/>
              <a:t>&gt;</a:t>
            </a:r>
            <a:r>
              <a:rPr lang="pt-BR" altLang="pt-BR" sz="3200" b="1" dirty="0"/>
              <a:t> 0</a:t>
            </a:r>
            <a:endParaRPr lang="pt-BR" altLang="pt-BR" sz="3200" dirty="0"/>
          </a:p>
          <a:p>
            <a:pPr marL="0" indent="0"/>
            <a:endParaRPr lang="pt-BR" altLang="pt-BR" sz="3200" dirty="0"/>
          </a:p>
          <a:p>
            <a:pPr marL="0" indent="0">
              <a:lnSpc>
                <a:spcPct val="105000"/>
              </a:lnSpc>
            </a:pPr>
            <a:r>
              <a:rPr lang="pt-BR" altLang="pt-BR" sz="3200" b="1" dirty="0"/>
              <a:t>Movimento retrógrado</a:t>
            </a:r>
            <a:r>
              <a:rPr lang="pt-BR" altLang="pt-BR" sz="3200" dirty="0"/>
              <a:t>: contra a orientação da trajetória </a:t>
            </a:r>
            <a:r>
              <a:rPr lang="pt-BR" altLang="pt-BR" sz="3200" dirty="0">
                <a:sym typeface="Symbol" panose="05050102010706020507" pitchFamily="18" charset="2"/>
              </a:rPr>
              <a:t></a:t>
            </a:r>
            <a:r>
              <a:rPr lang="pt-BR" altLang="pt-BR" sz="3200" dirty="0"/>
              <a:t> </a:t>
            </a:r>
            <a:r>
              <a:rPr lang="pt-BR" altLang="pt-BR" sz="3200" b="1" i="1" dirty="0"/>
              <a:t>v </a:t>
            </a:r>
            <a:r>
              <a:rPr lang="en-US" altLang="pt-BR" sz="3200" b="1" dirty="0"/>
              <a:t>&lt;</a:t>
            </a:r>
            <a:r>
              <a:rPr lang="pt-BR" altLang="pt-BR" sz="3200" b="1" dirty="0"/>
              <a:t> 0</a:t>
            </a:r>
            <a:endParaRPr lang="pt-BR" altLang="pt-BR" sz="3200" dirty="0"/>
          </a:p>
          <a:p>
            <a:pPr marL="0" indent="0"/>
            <a:endParaRPr lang="pt-BR" altLang="pt-BR" dirty="0"/>
          </a:p>
          <a:p>
            <a:pPr marL="0" indent="0"/>
            <a:endParaRPr lang="pt-BR" altLang="pt-BR" dirty="0"/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48CFC5A9-8CBB-406B-AD4C-4DE8C034D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"/>
          <a:stretch>
            <a:fillRect/>
          </a:stretch>
        </p:blipFill>
        <p:spPr bwMode="auto">
          <a:xfrm>
            <a:off x="6195392" y="5103931"/>
            <a:ext cx="5781486" cy="171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2">
            <a:extLst>
              <a:ext uri="{FF2B5EF4-FFF2-40B4-BE49-F238E27FC236}">
                <a16:creationId xmlns:a16="http://schemas.microsoft.com/office/drawing/2014/main" id="{3D615592-AFF5-4454-AAAD-74D1A6E01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74" y="420695"/>
            <a:ext cx="82296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Função horária no movimento uniforme (MU)</a:t>
            </a:r>
          </a:p>
        </p:txBody>
      </p:sp>
    </p:spTree>
    <p:extLst>
      <p:ext uri="{BB962C8B-B14F-4D97-AF65-F5344CB8AC3E}">
        <p14:creationId xmlns:p14="http://schemas.microsoft.com/office/powerpoint/2010/main" val="132170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>
            <a:extLst>
              <a:ext uri="{FF2B5EF4-FFF2-40B4-BE49-F238E27FC236}">
                <a16:creationId xmlns:a16="http://schemas.microsoft.com/office/drawing/2014/main" id="{682B4417-4489-4D4F-9AED-56237E32B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670" y="487017"/>
            <a:ext cx="82296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Função horária no movimento uniforme (MU)</a:t>
            </a:r>
          </a:p>
        </p:txBody>
      </p:sp>
      <p:sp>
        <p:nvSpPr>
          <p:cNvPr id="104" name="Rectangle 5">
            <a:extLst>
              <a:ext uri="{FF2B5EF4-FFF2-40B4-BE49-F238E27FC236}">
                <a16:creationId xmlns:a16="http://schemas.microsoft.com/office/drawing/2014/main" id="{F71F65F8-1BB2-4E4C-9F70-68630B116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420" y="6076605"/>
            <a:ext cx="90360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2500" b="1" i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</a:t>
            </a:r>
            <a:r>
              <a:rPr lang="en-US" altLang="pt-BR" sz="2500" b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= </a:t>
            </a:r>
            <a:r>
              <a:rPr lang="en-US" altLang="pt-BR" sz="2500" b="1" i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</a:t>
            </a:r>
            <a:r>
              <a:rPr lang="en-US" altLang="pt-BR" sz="2500" b="1" baseline="-2500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</a:t>
            </a:r>
            <a:r>
              <a:rPr lang="en-US" altLang="pt-BR" sz="2500" b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+ 9</a:t>
            </a:r>
            <a:r>
              <a:rPr lang="en-US" altLang="pt-BR" sz="2500" b="1" i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t</a:t>
            </a:r>
            <a:r>
              <a:rPr lang="en-US" altLang="pt-BR" sz="2500" b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(SI)</a:t>
            </a:r>
          </a:p>
        </p:txBody>
      </p:sp>
      <p:pic>
        <p:nvPicPr>
          <p:cNvPr id="105" name="Picture 16">
            <a:extLst>
              <a:ext uri="{FF2B5EF4-FFF2-40B4-BE49-F238E27FC236}">
                <a16:creationId xmlns:a16="http://schemas.microsoft.com/office/drawing/2014/main" id="{2EC82834-89CF-4B6E-90B0-F1F7282EA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783" y="1323630"/>
            <a:ext cx="820737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 Box 17">
            <a:extLst>
              <a:ext uri="{FF2B5EF4-FFF2-40B4-BE49-F238E27FC236}">
                <a16:creationId xmlns:a16="http://schemas.microsoft.com/office/drawing/2014/main" id="{90BDF501-EF23-44C6-86E4-13C98D0B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6558" y="1912592"/>
            <a:ext cx="720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pt-BR" altLang="pt-BR" sz="1600" b="1" i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</a:t>
            </a:r>
            <a:r>
              <a:rPr lang="pt-BR" altLang="pt-BR" sz="1600" b="1" i="1" baseline="-2500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07" name="Text Box 18">
            <a:extLst>
              <a:ext uri="{FF2B5EF4-FFF2-40B4-BE49-F238E27FC236}">
                <a16:creationId xmlns:a16="http://schemas.microsoft.com/office/drawing/2014/main" id="{EB4F930B-5AFC-42EC-BDFC-B2250033D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358" y="2685705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pt-BR" altLang="pt-BR" b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∆</a:t>
            </a:r>
            <a:r>
              <a:rPr lang="pt-BR" altLang="pt-BR" b="1" i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</a:t>
            </a:r>
            <a:r>
              <a:rPr lang="pt-BR" altLang="pt-BR" b="1" baseline="-25000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 </a:t>
            </a:r>
            <a:r>
              <a:rPr lang="pt-BR" altLang="pt-BR" b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= 9 m</a:t>
            </a:r>
          </a:p>
        </p:txBody>
      </p:sp>
      <p:sp>
        <p:nvSpPr>
          <p:cNvPr id="108" name="Text Box 19">
            <a:extLst>
              <a:ext uri="{FF2B5EF4-FFF2-40B4-BE49-F238E27FC236}">
                <a16:creationId xmlns:a16="http://schemas.microsoft.com/office/drawing/2014/main" id="{3FCB8D60-E99D-4D4A-AB00-A16E89CC3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983" y="3195292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pt-BR" altLang="pt-BR" b="1">
                <a:solidFill>
                  <a:srgbClr val="0099FF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∆s</a:t>
            </a:r>
            <a:r>
              <a:rPr lang="pt-BR" altLang="pt-BR" b="1" baseline="-25000">
                <a:solidFill>
                  <a:srgbClr val="0099FF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 </a:t>
            </a:r>
            <a:r>
              <a:rPr lang="pt-BR" altLang="pt-BR" b="1">
                <a:solidFill>
                  <a:srgbClr val="0099FF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= 18 m</a:t>
            </a:r>
          </a:p>
        </p:txBody>
      </p:sp>
      <p:sp>
        <p:nvSpPr>
          <p:cNvPr id="109" name="Text Box 20">
            <a:extLst>
              <a:ext uri="{FF2B5EF4-FFF2-40B4-BE49-F238E27FC236}">
                <a16:creationId xmlns:a16="http://schemas.microsoft.com/office/drawing/2014/main" id="{AD0CCCEC-C987-4D45-A8BD-EFFB7E935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145" y="3700117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pt-BR" altLang="pt-BR" b="1">
                <a:solidFill>
                  <a:srgbClr val="00816C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∆s</a:t>
            </a:r>
            <a:r>
              <a:rPr lang="pt-BR" altLang="pt-BR" b="1" baseline="-25000">
                <a:solidFill>
                  <a:srgbClr val="00816C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3 </a:t>
            </a:r>
            <a:r>
              <a:rPr lang="pt-BR" altLang="pt-BR" b="1">
                <a:solidFill>
                  <a:srgbClr val="00816C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= 27 m</a:t>
            </a:r>
          </a:p>
        </p:txBody>
      </p:sp>
      <p:sp>
        <p:nvSpPr>
          <p:cNvPr id="110" name="Text Box 21">
            <a:extLst>
              <a:ext uri="{FF2B5EF4-FFF2-40B4-BE49-F238E27FC236}">
                <a16:creationId xmlns:a16="http://schemas.microsoft.com/office/drawing/2014/main" id="{38910F28-0CC4-4045-B21F-7ABFB61ED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845" y="4131917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pt-BR" altLang="pt-BR" b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∆</a:t>
            </a:r>
            <a:r>
              <a:rPr lang="pt-BR" altLang="pt-BR" b="1" i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</a:t>
            </a:r>
            <a:r>
              <a:rPr lang="pt-BR" altLang="pt-BR" b="1" baseline="-25000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4 </a:t>
            </a:r>
            <a:r>
              <a:rPr lang="pt-BR" altLang="pt-BR" b="1">
                <a:solidFill>
                  <a:srgbClr val="B455A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= 36 m</a:t>
            </a:r>
          </a:p>
        </p:txBody>
      </p:sp>
      <p:sp>
        <p:nvSpPr>
          <p:cNvPr id="111" name="Text Box 22">
            <a:extLst>
              <a:ext uri="{FF2B5EF4-FFF2-40B4-BE49-F238E27FC236}">
                <a16:creationId xmlns:a16="http://schemas.microsoft.com/office/drawing/2014/main" id="{5885D334-8CDD-409F-987D-68A0F5436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658" y="1468092"/>
            <a:ext cx="1008062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60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t = 0</a:t>
            </a:r>
            <a:endParaRPr kumimoji="0" lang="pt-BR" altLang="pt-BR" sz="1600" b="0" i="1" u="none" strike="noStrike" kern="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12" name="Text Box 23">
            <a:extLst>
              <a:ext uri="{FF2B5EF4-FFF2-40B4-BE49-F238E27FC236}">
                <a16:creationId xmlns:a16="http://schemas.microsoft.com/office/drawing/2014/main" id="{92F11784-DA3C-45F9-A470-C6C0B2ED1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083" y="1395067"/>
            <a:ext cx="180022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0" i="1" u="none" strike="noStrike" kern="0" cap="none" spc="0" normalizeH="0" baseline="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t</a:t>
            </a:r>
            <a:r>
              <a:rPr kumimoji="0" lang="pt-BR" altLang="pt-BR" sz="1800" b="0" i="0" u="none" strike="noStrike" kern="0" cap="none" spc="0" normalizeH="0" baseline="-2500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1 </a:t>
            </a:r>
            <a:r>
              <a:rPr kumimoji="0" lang="pt-BR" altLang="pt-BR" sz="1800" b="0" i="0" u="none" strike="noStrike" kern="0" cap="none" spc="0" normalizeH="0" baseline="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= 1 s</a:t>
            </a:r>
          </a:p>
        </p:txBody>
      </p:sp>
      <p:sp>
        <p:nvSpPr>
          <p:cNvPr id="113" name="Text Box 24">
            <a:extLst>
              <a:ext uri="{FF2B5EF4-FFF2-40B4-BE49-F238E27FC236}">
                <a16:creationId xmlns:a16="http://schemas.microsoft.com/office/drawing/2014/main" id="{5D59E3F1-5102-4F1A-A3B0-FAD12B399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845" y="1395067"/>
            <a:ext cx="180022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0" i="1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t</a:t>
            </a:r>
            <a:r>
              <a:rPr kumimoji="0" lang="pt-BR" altLang="pt-BR" sz="1800" b="0" i="0" u="none" strike="noStrike" kern="0" cap="none" spc="0" normalizeH="0" baseline="-2500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2 </a:t>
            </a:r>
            <a:r>
              <a:rPr kumimoji="0" lang="pt-BR" altLang="pt-BR" sz="1800" b="0" i="0" u="none" strike="noStrike" kern="0" cap="none" spc="0" normalizeH="0" baseline="0" noProof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= 2 s</a:t>
            </a:r>
          </a:p>
        </p:txBody>
      </p:sp>
      <p:sp>
        <p:nvSpPr>
          <p:cNvPr id="114" name="Text Box 25">
            <a:extLst>
              <a:ext uri="{FF2B5EF4-FFF2-40B4-BE49-F238E27FC236}">
                <a16:creationId xmlns:a16="http://schemas.microsoft.com/office/drawing/2014/main" id="{7F92846D-D701-4AAD-80D1-09DEAD910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170" y="1388717"/>
            <a:ext cx="180022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0" i="1" u="none" strike="noStrike" kern="0" cap="none" spc="0" normalizeH="0" baseline="0" noProof="0">
                <a:ln>
                  <a:noFill/>
                </a:ln>
                <a:solidFill>
                  <a:srgbClr val="00816C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t</a:t>
            </a:r>
            <a:r>
              <a:rPr kumimoji="0" lang="pt-BR" altLang="pt-BR" sz="1800" b="0" i="0" u="none" strike="noStrike" kern="0" cap="none" spc="0" normalizeH="0" baseline="-25000" noProof="0">
                <a:ln>
                  <a:noFill/>
                </a:ln>
                <a:solidFill>
                  <a:srgbClr val="00816C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3 </a:t>
            </a:r>
            <a:r>
              <a:rPr kumimoji="0" lang="pt-BR" altLang="pt-BR" sz="1800" b="0" i="0" u="none" strike="noStrike" kern="0" cap="none" spc="0" normalizeH="0" baseline="0" noProof="0">
                <a:ln>
                  <a:noFill/>
                </a:ln>
                <a:solidFill>
                  <a:srgbClr val="00816C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= 3 s</a:t>
            </a:r>
          </a:p>
        </p:txBody>
      </p:sp>
      <p:sp>
        <p:nvSpPr>
          <p:cNvPr id="115" name="Text Box 26">
            <a:extLst>
              <a:ext uri="{FF2B5EF4-FFF2-40B4-BE49-F238E27FC236}">
                <a16:creationId xmlns:a16="http://schemas.microsoft.com/office/drawing/2014/main" id="{FEB8CE03-F28A-45E5-93AB-03F3D2E1E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4933" y="1395067"/>
            <a:ext cx="180022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800" b="0" i="1" u="none" strike="noStrike" kern="0" cap="none" spc="0" normalizeH="0" baseline="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t</a:t>
            </a:r>
            <a:r>
              <a:rPr kumimoji="0" lang="pt-BR" altLang="pt-BR" sz="1800" b="0" i="0" u="none" strike="noStrike" kern="0" cap="none" spc="0" normalizeH="0" baseline="-2500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4 </a:t>
            </a:r>
            <a:r>
              <a:rPr kumimoji="0" lang="pt-BR" altLang="pt-BR" sz="1800" b="0" i="0" u="none" strike="noStrike" kern="0" cap="none" spc="0" normalizeH="0" baseline="0" noProof="0">
                <a:ln>
                  <a:noFill/>
                </a:ln>
                <a:solidFill>
                  <a:srgbClr val="B455A0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</a:rPr>
              <a:t>= 4 s</a:t>
            </a:r>
          </a:p>
        </p:txBody>
      </p:sp>
      <p:graphicFrame>
        <p:nvGraphicFramePr>
          <p:cNvPr id="116" name="Group 84">
            <a:extLst>
              <a:ext uri="{FF2B5EF4-FFF2-40B4-BE49-F238E27FC236}">
                <a16:creationId xmlns:a16="http://schemas.microsoft.com/office/drawing/2014/main" id="{558B6BCA-4F8C-4F2A-8E6E-C396D9F79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615112"/>
              </p:ext>
            </p:extLst>
          </p:nvPr>
        </p:nvGraphicFramePr>
        <p:xfrm>
          <a:off x="2114758" y="4763742"/>
          <a:ext cx="8280400" cy="1239838"/>
        </p:xfrm>
        <a:graphic>
          <a:graphicData uri="http://schemas.openxmlformats.org/drawingml/2006/table">
            <a:tbl>
              <a:tblPr/>
              <a:tblGrid>
                <a:gridCol w="1379537">
                  <a:extLst>
                    <a:ext uri="{9D8B030D-6E8A-4147-A177-3AD203B41FA5}">
                      <a16:colId xmlns:a16="http://schemas.microsoft.com/office/drawing/2014/main" val="3212372527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274381351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3581817337"/>
                    </a:ext>
                  </a:extLst>
                </a:gridCol>
                <a:gridCol w="1379537">
                  <a:extLst>
                    <a:ext uri="{9D8B030D-6E8A-4147-A177-3AD203B41FA5}">
                      <a16:colId xmlns:a16="http://schemas.microsoft.com/office/drawing/2014/main" val="1375407693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086412183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1337566620"/>
                    </a:ext>
                  </a:extLst>
                </a:gridCol>
              </a:tblGrid>
              <a:tr h="412750">
                <a:tc gridSpan="6"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Deslocamentos do móvel em função do tempo de percurso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898557"/>
                  </a:ext>
                </a:extLst>
              </a:tr>
              <a:tr h="414338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</a:t>
                      </a: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977796"/>
                  </a:ext>
                </a:extLst>
              </a:tr>
              <a:tr h="41275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sym typeface="Symbol" panose="05050102010706020507" pitchFamily="18" charset="2"/>
                        </a:rPr>
                        <a:t></a:t>
                      </a:r>
                      <a:r>
                        <a:rPr kumimoji="0" lang="pt-BR" altLang="pt-BR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sym typeface="Symbol" panose="05050102010706020507" pitchFamily="18" charset="2"/>
                        </a:rPr>
                        <a:t>s</a:t>
                      </a: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sym typeface="Symbol" panose="05050102010706020507" pitchFamily="18" charset="2"/>
                        </a:rPr>
                        <a:t> (m)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19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144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371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288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2860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432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004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657600" algn="l" defTabSz="4572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50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01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0DB15F-28C2-49B1-8651-2C63294B728B}"/>
              </a:ext>
            </a:extLst>
          </p:cNvPr>
          <p:cNvSpPr/>
          <p:nvPr/>
        </p:nvSpPr>
        <p:spPr>
          <a:xfrm>
            <a:off x="513521" y="780078"/>
            <a:ext cx="111351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MyriadMM_400_600_"/>
              </a:rPr>
              <a:t>02. Dada a função horária S = 10 + 3t, válida no SI, isto é, com </a:t>
            </a:r>
            <a:r>
              <a:rPr lang="pt-BR" sz="2400" b="1" dirty="0">
                <a:latin typeface="MyriadMM_700_600_"/>
              </a:rPr>
              <a:t>s </a:t>
            </a:r>
            <a:r>
              <a:rPr lang="pt-BR" sz="2400" dirty="0">
                <a:latin typeface="MyriadMM_400_600_"/>
              </a:rPr>
              <a:t>em metros e </a:t>
            </a:r>
            <a:r>
              <a:rPr lang="pt-BR" sz="2400" b="1" dirty="0">
                <a:latin typeface="MyriadMM_700_600_"/>
              </a:rPr>
              <a:t>t </a:t>
            </a:r>
            <a:r>
              <a:rPr lang="pt-BR" sz="2400" dirty="0">
                <a:latin typeface="MyriadMM_400_600_"/>
              </a:rPr>
              <a:t>em segundos.</a:t>
            </a:r>
          </a:p>
          <a:p>
            <a:pPr algn="just"/>
            <a:r>
              <a:rPr lang="pt-BR" sz="2400" dirty="0">
                <a:latin typeface="MyriadMM_400_600_"/>
              </a:rPr>
              <a:t>A velocidade do móvel e a sua posição 10s após a partida, valem, respectivamente</a:t>
            </a:r>
          </a:p>
          <a:p>
            <a:endParaRPr lang="pt-BR" sz="2400" dirty="0">
              <a:latin typeface="MyriadMM_400_600_"/>
            </a:endParaRPr>
          </a:p>
          <a:p>
            <a:endParaRPr lang="pt-BR" sz="2400" dirty="0">
              <a:latin typeface="MyriadMM_400_600_"/>
            </a:endParaRP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10 m/s e 310m.</a:t>
            </a: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3m/s e 40m.</a:t>
            </a: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10m/s e 30m.</a:t>
            </a: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13m/s e 310m</a:t>
            </a: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3m/s e 30m.</a:t>
            </a:r>
          </a:p>
          <a:p>
            <a:pPr marL="342900" indent="-342900">
              <a:buAutoNum type="alphaLcParenR"/>
            </a:pPr>
            <a:endParaRPr lang="pt-BR" dirty="0">
              <a:latin typeface="MyriadMM_400_600_"/>
            </a:endParaRPr>
          </a:p>
          <a:p>
            <a:endParaRPr lang="pt-BR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4D0E1DE-B280-4CD6-B1C3-DD97B022C2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372709"/>
              </p:ext>
            </p:extLst>
          </p:nvPr>
        </p:nvGraphicFramePr>
        <p:xfrm>
          <a:off x="5305839" y="2358957"/>
          <a:ext cx="1838532" cy="612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800" imgH="228600" progId="Equation.DSMT4">
                  <p:embed/>
                </p:oleObj>
              </mc:Choice>
              <mc:Fallback>
                <p:oleObj name="Equation" r:id="rId2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05839" y="2358957"/>
                        <a:ext cx="1838532" cy="612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EA71479B-B9A4-4499-A7F3-0E90AA7675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76194"/>
              </p:ext>
            </p:extLst>
          </p:nvPr>
        </p:nvGraphicFramePr>
        <p:xfrm>
          <a:off x="5305839" y="2773840"/>
          <a:ext cx="1767478" cy="458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85800" imgH="177480" progId="Equation.DSMT4">
                  <p:embed/>
                </p:oleObj>
              </mc:Choice>
              <mc:Fallback>
                <p:oleObj name="Equation" r:id="rId4" imgW="685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05839" y="2773840"/>
                        <a:ext cx="1767478" cy="458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971760C5-4E82-41B7-8ECE-3D5D51C8DEC6}"/>
              </a:ext>
            </a:extLst>
          </p:cNvPr>
          <p:cNvSpPr/>
          <p:nvPr/>
        </p:nvSpPr>
        <p:spPr>
          <a:xfrm>
            <a:off x="6649278" y="2358957"/>
            <a:ext cx="278296" cy="873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47D3C1C-B4FB-4FEC-8AB1-5F17B9C17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602388"/>
              </p:ext>
            </p:extLst>
          </p:nvPr>
        </p:nvGraphicFramePr>
        <p:xfrm>
          <a:off x="7484993" y="2521672"/>
          <a:ext cx="2464592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99920" imgH="177480" progId="Equation.DSMT4">
                  <p:embed/>
                </p:oleObj>
              </mc:Choice>
              <mc:Fallback>
                <p:oleObj name="Equation" r:id="rId6" imgW="799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84993" y="2521672"/>
                        <a:ext cx="2464592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B77C8DDD-9A6A-405B-9BA1-3178025ABF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662516"/>
              </p:ext>
            </p:extLst>
          </p:nvPr>
        </p:nvGraphicFramePr>
        <p:xfrm>
          <a:off x="5738812" y="4381499"/>
          <a:ext cx="2112507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800" imgH="177480" progId="Equation.DSMT4">
                  <p:embed/>
                </p:oleObj>
              </mc:Choice>
              <mc:Fallback>
                <p:oleObj name="Equation" r:id="rId8" imgW="685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38812" y="4381499"/>
                        <a:ext cx="2112507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42B5EB26-4947-456C-8C4E-C08FB0357C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36686"/>
              </p:ext>
            </p:extLst>
          </p:nvPr>
        </p:nvGraphicFramePr>
        <p:xfrm>
          <a:off x="5656157" y="4872909"/>
          <a:ext cx="254283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5480" imgH="177480" progId="Equation.DSMT4">
                  <p:embed/>
                </p:oleObj>
              </mc:Choice>
              <mc:Fallback>
                <p:oleObj name="Equation" r:id="rId10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56157" y="4872909"/>
                        <a:ext cx="2542833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BE6C4FEC-0721-4031-AEBD-408DCD6FE0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552821"/>
              </p:ext>
            </p:extLst>
          </p:nvPr>
        </p:nvGraphicFramePr>
        <p:xfrm>
          <a:off x="5654293" y="5392457"/>
          <a:ext cx="348172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30040" imgH="177480" progId="Equation.DSMT4">
                  <p:embed/>
                </p:oleObj>
              </mc:Choice>
              <mc:Fallback>
                <p:oleObj name="Equation" r:id="rId12" imgW="1130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54293" y="5392457"/>
                        <a:ext cx="3481725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tângulo 25">
            <a:extLst>
              <a:ext uri="{FF2B5EF4-FFF2-40B4-BE49-F238E27FC236}">
                <a16:creationId xmlns:a16="http://schemas.microsoft.com/office/drawing/2014/main" id="{7FD35D6F-C705-47E2-A2BF-DD3EED2B8D79}"/>
              </a:ext>
            </a:extLst>
          </p:cNvPr>
          <p:cNvSpPr/>
          <p:nvPr/>
        </p:nvSpPr>
        <p:spPr>
          <a:xfrm>
            <a:off x="8198990" y="5229741"/>
            <a:ext cx="1014584" cy="873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B6363919-BF8B-4E16-8AE0-0715BF4264AA}"/>
              </a:ext>
            </a:extLst>
          </p:cNvPr>
          <p:cNvSpPr/>
          <p:nvPr/>
        </p:nvSpPr>
        <p:spPr>
          <a:xfrm>
            <a:off x="509365" y="3069359"/>
            <a:ext cx="405035" cy="342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55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30DB15F-28C2-49B1-8651-2C63294B728B}"/>
              </a:ext>
            </a:extLst>
          </p:cNvPr>
          <p:cNvSpPr/>
          <p:nvPr/>
        </p:nvSpPr>
        <p:spPr>
          <a:xfrm>
            <a:off x="513521" y="780078"/>
            <a:ext cx="1033809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MyriadMM_400_600_"/>
              </a:rPr>
              <a:t>03. Uma partícula em trajetória retilínea tem as suas posições dadas pela função S= -20t + 150 (SI).</a:t>
            </a:r>
          </a:p>
          <a:p>
            <a:r>
              <a:rPr lang="pt-BR" sz="2400" dirty="0">
                <a:latin typeface="MyriadMM_400_600_"/>
              </a:rPr>
              <a:t>Analisando a situação apresentada, pode-se inferir corretamente que a partícula passa pela origem de sua trajetória no instante </a:t>
            </a:r>
          </a:p>
          <a:p>
            <a:endParaRPr lang="pt-BR" sz="2400" dirty="0">
              <a:latin typeface="MyriadMM_400_600_"/>
            </a:endParaRP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t=7,5s e tem movimento progressivo.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t=20s e tem movimento progressivo.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t=7,5s e tem movimento retrógrado.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t=20s e tem movimento retrógrado.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t=10s e tem movimento progressivo.</a:t>
            </a:r>
          </a:p>
          <a:p>
            <a:endParaRPr lang="pt-BR" sz="2400" dirty="0">
              <a:latin typeface="MyriadMM_400_600_"/>
            </a:endParaRPr>
          </a:p>
          <a:p>
            <a:endParaRPr lang="pt-BR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7FD35D6F-C705-47E2-A2BF-DD3EED2B8D79}"/>
              </a:ext>
            </a:extLst>
          </p:cNvPr>
          <p:cNvSpPr/>
          <p:nvPr/>
        </p:nvSpPr>
        <p:spPr>
          <a:xfrm>
            <a:off x="8748663" y="5007857"/>
            <a:ext cx="1014584" cy="873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B6363919-BF8B-4E16-8AE0-0715BF4264AA}"/>
              </a:ext>
            </a:extLst>
          </p:cNvPr>
          <p:cNvSpPr/>
          <p:nvPr/>
        </p:nvSpPr>
        <p:spPr>
          <a:xfrm>
            <a:off x="513521" y="3365527"/>
            <a:ext cx="405035" cy="342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6FD5F2B-22EF-4E87-A4DA-82A7259AC22F}"/>
              </a:ext>
            </a:extLst>
          </p:cNvPr>
          <p:cNvSpPr txBox="1"/>
          <p:nvPr/>
        </p:nvSpPr>
        <p:spPr>
          <a:xfrm>
            <a:off x="6775373" y="2379643"/>
            <a:ext cx="42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Origem : S=0</a:t>
            </a:r>
          </a:p>
        </p:txBody>
      </p:sp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10D783DE-26DE-4E33-BB08-86AD07F0AF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393313"/>
              </p:ext>
            </p:extLst>
          </p:nvPr>
        </p:nvGraphicFramePr>
        <p:xfrm>
          <a:off x="6523038" y="2916238"/>
          <a:ext cx="33528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177480" progId="Equation.DSMT4">
                  <p:embed/>
                </p:oleObj>
              </mc:Choice>
              <mc:Fallback>
                <p:oleObj name="Equation" r:id="rId2" imgW="9270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23038" y="2916238"/>
                        <a:ext cx="3352800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6E6378F3-1C9B-4020-ADC1-5A8179F21A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07003"/>
              </p:ext>
            </p:extLst>
          </p:nvPr>
        </p:nvGraphicFramePr>
        <p:xfrm>
          <a:off x="6523038" y="3536795"/>
          <a:ext cx="3468095" cy="684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177480" progId="Equation.DSMT4">
                  <p:embed/>
                </p:oleObj>
              </mc:Choice>
              <mc:Fallback>
                <p:oleObj name="Equation" r:id="rId4" imgW="901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3038" y="3536795"/>
                        <a:ext cx="3468095" cy="684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DF189915-9090-43C2-A928-B5A012C7C5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720885"/>
              </p:ext>
            </p:extLst>
          </p:nvPr>
        </p:nvGraphicFramePr>
        <p:xfrm>
          <a:off x="6112531" y="4193107"/>
          <a:ext cx="2144554" cy="62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177480" progId="Equation.DSMT4">
                  <p:embed/>
                </p:oleObj>
              </mc:Choice>
              <mc:Fallback>
                <p:oleObj name="Equation" r:id="rId6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2531" y="4193107"/>
                        <a:ext cx="2144554" cy="625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3D66CCD8-AEAE-40D1-A305-AEDE1462E3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135577"/>
              </p:ext>
            </p:extLst>
          </p:nvPr>
        </p:nvGraphicFramePr>
        <p:xfrm>
          <a:off x="6635628" y="4761626"/>
          <a:ext cx="3127619" cy="1365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1440" imgH="393480" progId="Equation.DSMT4">
                  <p:embed/>
                </p:oleObj>
              </mc:Choice>
              <mc:Fallback>
                <p:oleObj name="Equation" r:id="rId8" imgW="901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35628" y="4761626"/>
                        <a:ext cx="3127619" cy="1365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4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8D806212-5042-4CB5-84A8-CD0E338BBD44}"/>
              </a:ext>
            </a:extLst>
          </p:cNvPr>
          <p:cNvSpPr/>
          <p:nvPr/>
        </p:nvSpPr>
        <p:spPr>
          <a:xfrm>
            <a:off x="513521" y="780078"/>
            <a:ext cx="1033809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MyriadMM_400_600_"/>
              </a:rPr>
              <a:t>04. A Tabela mostra as posições ocupadas por um carro em uma rodovia.</a:t>
            </a:r>
          </a:p>
          <a:p>
            <a:endParaRPr lang="pt-BR" sz="2400" dirty="0">
              <a:latin typeface="MyriadMM_400_600_"/>
            </a:endParaRPr>
          </a:p>
          <a:p>
            <a:endParaRPr lang="pt-BR" sz="2400" dirty="0">
              <a:latin typeface="MyriadMM_400_600_"/>
            </a:endParaRPr>
          </a:p>
          <a:p>
            <a:endParaRPr lang="pt-BR" sz="2400" dirty="0">
              <a:latin typeface="MyriadMM_400_600_"/>
            </a:endParaRPr>
          </a:p>
          <a:p>
            <a:r>
              <a:rPr lang="pt-BR" sz="2400" dirty="0">
                <a:latin typeface="MyriadMM_400_600_"/>
              </a:rPr>
              <a:t>A função horária desse movimento é melhor representada por</a:t>
            </a:r>
          </a:p>
          <a:p>
            <a:endParaRPr lang="pt-BR" sz="2400" dirty="0">
              <a:latin typeface="MyriadMM_400_600_"/>
            </a:endParaRPr>
          </a:p>
          <a:p>
            <a:pPr marL="342900" indent="-342900">
              <a:buAutoNum type="alphaLcParenR"/>
            </a:pPr>
            <a:r>
              <a:rPr lang="pt-BR" sz="2400" dirty="0">
                <a:latin typeface="MyriadMM_400_600_"/>
              </a:rPr>
              <a:t>S=12 +60t.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S=0 +60t.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t=12 + 90t.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t=60 + 12t.</a:t>
            </a:r>
          </a:p>
          <a:p>
            <a:pPr marL="342900" indent="-342900">
              <a:buFontTx/>
              <a:buAutoNum type="alphaLcParenR"/>
            </a:pPr>
            <a:r>
              <a:rPr lang="pt-BR" sz="2400" dirty="0">
                <a:latin typeface="MyriadMM_400_600_"/>
              </a:rPr>
              <a:t>S=12 +30t.</a:t>
            </a:r>
          </a:p>
          <a:p>
            <a:pPr marL="342900" indent="-342900">
              <a:buFontTx/>
              <a:buAutoNum type="alphaLcParenR"/>
            </a:pPr>
            <a:endParaRPr lang="pt-BR" sz="2400" dirty="0">
              <a:latin typeface="MyriadMM_400_600_"/>
            </a:endParaRPr>
          </a:p>
          <a:p>
            <a:endParaRPr lang="pt-BR" sz="2400" dirty="0">
              <a:latin typeface="MyriadMM_400_600_"/>
            </a:endParaRPr>
          </a:p>
          <a:p>
            <a:endParaRPr lang="pt-BR" sz="2400" dirty="0">
              <a:latin typeface="MyriadMM_400_600_"/>
            </a:endParaRPr>
          </a:p>
          <a:p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E14F9BE8-1943-42B0-8F60-03C37F71F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05310"/>
              </p:ext>
            </p:extLst>
          </p:nvPr>
        </p:nvGraphicFramePr>
        <p:xfrm>
          <a:off x="1128617" y="1314576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73105878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634139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87100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0503683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999348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61173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S(km)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30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T(h)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004684"/>
                  </a:ext>
                </a:extLst>
              </a:tr>
            </a:tbl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1AEEFE6B-3B91-4456-AB69-75CB657E7B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01926"/>
              </p:ext>
            </p:extLst>
          </p:nvPr>
        </p:nvGraphicFramePr>
        <p:xfrm>
          <a:off x="4272269" y="4177968"/>
          <a:ext cx="24796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12" name="Objeto 11">
                        <a:extLst>
                          <a:ext uri="{FF2B5EF4-FFF2-40B4-BE49-F238E27FC236}">
                            <a16:creationId xmlns:a16="http://schemas.microsoft.com/office/drawing/2014/main" id="{10D783DE-26DE-4E33-BB08-86AD07F0AF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2269" y="4177968"/>
                        <a:ext cx="2479675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E61C8C93-0E54-4034-9F8D-A7482AE69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982907"/>
              </p:ext>
            </p:extLst>
          </p:nvPr>
        </p:nvGraphicFramePr>
        <p:xfrm>
          <a:off x="4097815" y="2901790"/>
          <a:ext cx="5510190" cy="1054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57400" imgH="393480" progId="Equation.DSMT4">
                  <p:embed/>
                </p:oleObj>
              </mc:Choice>
              <mc:Fallback>
                <p:oleObj name="Equation" r:id="rId5" imgW="2057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7815" y="2901790"/>
                        <a:ext cx="5510190" cy="1054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32DB9F9E-AC4A-4A92-BF2A-2846215F3D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100598"/>
              </p:ext>
            </p:extLst>
          </p:nvPr>
        </p:nvGraphicFramePr>
        <p:xfrm>
          <a:off x="4097815" y="5003468"/>
          <a:ext cx="3229054" cy="753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61760" imgH="177480" progId="Equation.DSMT4">
                  <p:embed/>
                </p:oleObj>
              </mc:Choice>
              <mc:Fallback>
                <p:oleObj name="Equation" r:id="rId7" imgW="761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97815" y="5003468"/>
                        <a:ext cx="3229054" cy="753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918AD952-EC02-47FD-BB81-04381A9A8CCD}"/>
              </a:ext>
            </a:extLst>
          </p:cNvPr>
          <p:cNvSpPr/>
          <p:nvPr/>
        </p:nvSpPr>
        <p:spPr>
          <a:xfrm>
            <a:off x="513521" y="4590718"/>
            <a:ext cx="405035" cy="342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70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6F9CC0F-D780-4B17-820C-CF3B91FE3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582" y="913338"/>
            <a:ext cx="6059378" cy="150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9376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3041"/>
      </a:dk2>
      <a:lt2>
        <a:srgbClr val="E2E5E8"/>
      </a:lt2>
      <a:accent1>
        <a:srgbClr val="C5864B"/>
      </a:accent1>
      <a:accent2>
        <a:srgbClr val="B34239"/>
      </a:accent2>
      <a:accent3>
        <a:srgbClr val="C54B75"/>
      </a:accent3>
      <a:accent4>
        <a:srgbClr val="B33996"/>
      </a:accent4>
      <a:accent5>
        <a:srgbClr val="AF4BC5"/>
      </a:accent5>
      <a:accent6>
        <a:srgbClr val="7244B7"/>
      </a:accent6>
      <a:hlink>
        <a:srgbClr val="BE42C0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584</Words>
  <Application>Microsoft Office PowerPoint</Application>
  <PresentationFormat>Widescreen</PresentationFormat>
  <Paragraphs>108</Paragraphs>
  <Slides>12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3" baseType="lpstr">
      <vt:lpstr>Calibri</vt:lpstr>
      <vt:lpstr>MyriadMM_400_600_</vt:lpstr>
      <vt:lpstr>MyriadMM_700_600_</vt:lpstr>
      <vt:lpstr>Symbol</vt:lpstr>
      <vt:lpstr>Univers</vt:lpstr>
      <vt:lpstr>Univers Condensed</vt:lpstr>
      <vt:lpstr>Verdana</vt:lpstr>
      <vt:lpstr>Wingdings</vt:lpstr>
      <vt:lpstr>Wingdings 2</vt:lpstr>
      <vt:lpstr>DividendVTI</vt:lpstr>
      <vt:lpstr>Equation</vt:lpstr>
      <vt:lpstr>FÍSICA</vt:lpstr>
      <vt:lpstr>MOVIMENTO RETILÍNEO UNIFORME (MRU)</vt:lpstr>
      <vt:lpstr>MOVIMENTO RETILÍNEO UNIFORME (MRU)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</dc:title>
  <dc:creator>ulisses camacho</dc:creator>
  <cp:lastModifiedBy>Ulisses Jardim Camacho</cp:lastModifiedBy>
  <cp:revision>25</cp:revision>
  <dcterms:created xsi:type="dcterms:W3CDTF">2020-04-02T01:05:27Z</dcterms:created>
  <dcterms:modified xsi:type="dcterms:W3CDTF">2024-03-05T03:39:34Z</dcterms:modified>
</cp:coreProperties>
</file>