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69" r:id="rId9"/>
    <p:sldId id="268" r:id="rId10"/>
    <p:sldId id="270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EEE7-4FAF-4701-AE92-471CB7FAE7D9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C881E-A094-4A25-AE25-E83E769BB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00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0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3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2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7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6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5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7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8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041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CD2D1-EEED-4C27-9029-71DBE503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5256" y="0"/>
            <a:ext cx="7786744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4F99AAB-A9E1-4C23-9EFB-3EB0D2F7C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0" y="636293"/>
            <a:ext cx="3901161" cy="1147054"/>
          </a:xfrm>
        </p:spPr>
        <p:txBody>
          <a:bodyPr anchor="t">
            <a:normAutofit/>
          </a:bodyPr>
          <a:lstStyle/>
          <a:p>
            <a:r>
              <a:rPr lang="pt-BR" sz="2200" dirty="0"/>
              <a:t>QUEDA LIVRE E LANÇAMENTO VERTICAL</a:t>
            </a:r>
          </a:p>
          <a:p>
            <a:endParaRPr lang="pt-BR" sz="22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454D24-5B55-4DB9-A6E3-2A7DCAE55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1504" y="457200"/>
            <a:ext cx="3901161" cy="1505240"/>
          </a:xfrm>
        </p:spPr>
        <p:txBody>
          <a:bodyPr anchor="ctr">
            <a:noAutofit/>
          </a:bodyPr>
          <a:lstStyle/>
          <a:p>
            <a:r>
              <a:rPr lang="pt-BR" sz="8800" dirty="0">
                <a:solidFill>
                  <a:schemeClr val="tx1"/>
                </a:solidFill>
              </a:rPr>
              <a:t>FÍSICA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E99592-4647-4BD8-9446-EEB1A9E0C96F}"/>
              </a:ext>
            </a:extLst>
          </p:cNvPr>
          <p:cNvSpPr txBox="1"/>
          <p:nvPr/>
        </p:nvSpPr>
        <p:spPr>
          <a:xfrm>
            <a:off x="5421841" y="1783347"/>
            <a:ext cx="458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ULISSES CAMACHO</a:t>
            </a:r>
          </a:p>
        </p:txBody>
      </p:sp>
    </p:spTree>
    <p:extLst>
      <p:ext uri="{BB962C8B-B14F-4D97-AF65-F5344CB8AC3E}">
        <p14:creationId xmlns:p14="http://schemas.microsoft.com/office/powerpoint/2010/main" val="2457285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E3F388-54A6-48B8-B33A-B2B486E89B9C}"/>
              </a:ext>
            </a:extLst>
          </p:cNvPr>
          <p:cNvSpPr/>
          <p:nvPr/>
        </p:nvSpPr>
        <p:spPr>
          <a:xfrm>
            <a:off x="496185" y="850353"/>
            <a:ext cx="11146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05. Uma torneira mal fechada pinga a intervalos de tempo iguais. A figura mostra a situação no instante em que uma das gotas está se soltando. Supondo que cada pingo abandone a torneira com velocidade nula e desprezando a resistência do ar, pode-se afirmar que a razão A/B entre as distâncias A e B mostradas na figura (fora de escala) vale: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32F717-B286-43A4-B7E7-B448631C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48" y="2352783"/>
            <a:ext cx="1846853" cy="335951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7F05E39-7450-4D99-A953-32CF2AD95D26}"/>
              </a:ext>
            </a:extLst>
          </p:cNvPr>
          <p:cNvSpPr/>
          <p:nvPr/>
        </p:nvSpPr>
        <p:spPr>
          <a:xfrm>
            <a:off x="685925" y="2909156"/>
            <a:ext cx="10259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pt-BR" sz="2800" dirty="0"/>
              <a:t>2 </a:t>
            </a:r>
          </a:p>
          <a:p>
            <a:pPr marL="342900" indent="-342900">
              <a:buAutoNum type="alphaLcParenR"/>
            </a:pPr>
            <a:r>
              <a:rPr lang="pt-BR" sz="2800" dirty="0"/>
              <a:t>3</a:t>
            </a:r>
          </a:p>
          <a:p>
            <a:pPr marL="342900" indent="-342900">
              <a:buAutoNum type="alphaLcParenR"/>
            </a:pPr>
            <a:r>
              <a:rPr lang="pt-BR" sz="2800" dirty="0"/>
              <a:t>4</a:t>
            </a:r>
          </a:p>
          <a:p>
            <a:pPr marL="342900" indent="-342900">
              <a:buAutoNum type="alphaLcParenR"/>
            </a:pPr>
            <a:r>
              <a:rPr lang="pt-BR" sz="2800" dirty="0"/>
              <a:t>5 </a:t>
            </a:r>
          </a:p>
          <a:p>
            <a:pPr marL="342900" indent="-342900">
              <a:buAutoNum type="alphaLcParenR"/>
            </a:pPr>
            <a:r>
              <a:rPr lang="pt-BR" sz="2800" dirty="0"/>
              <a:t>6</a:t>
            </a:r>
            <a:endParaRPr lang="pt-BR" dirty="0"/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4A73CA5C-C71B-4128-84DC-29F38518554A}"/>
              </a:ext>
            </a:extLst>
          </p:cNvPr>
          <p:cNvSpPr/>
          <p:nvPr/>
        </p:nvSpPr>
        <p:spPr>
          <a:xfrm>
            <a:off x="9037674" y="3429000"/>
            <a:ext cx="180754" cy="63965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67CEDD-9F8A-43D8-B107-2AE80E13893A}"/>
              </a:ext>
            </a:extLst>
          </p:cNvPr>
          <p:cNvSpPr txBox="1"/>
          <p:nvPr/>
        </p:nvSpPr>
        <p:spPr>
          <a:xfrm>
            <a:off x="8665534" y="3457467"/>
            <a:ext cx="37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x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576FE66F-BD14-4B63-A37F-30F34A622BFB}"/>
              </a:ext>
            </a:extLst>
          </p:cNvPr>
          <p:cNvSpPr/>
          <p:nvPr/>
        </p:nvSpPr>
        <p:spPr>
          <a:xfrm>
            <a:off x="9035902" y="4229985"/>
            <a:ext cx="180754" cy="107566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2EF3BC-DF99-4460-812B-EF62E3C22FA9}"/>
              </a:ext>
            </a:extLst>
          </p:cNvPr>
          <p:cNvSpPr txBox="1"/>
          <p:nvPr/>
        </p:nvSpPr>
        <p:spPr>
          <a:xfrm>
            <a:off x="8442252" y="4475168"/>
            <a:ext cx="68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3x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18ED250-43E4-46B0-8167-2D2F13290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4862" y="3192143"/>
          <a:ext cx="2489210" cy="124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218ED250-43E4-46B0-8167-2D2F13290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4862" y="3192143"/>
                        <a:ext cx="2489210" cy="124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53483647-B0EF-4ADF-8C46-0C0B5C4F0376}"/>
              </a:ext>
            </a:extLst>
          </p:cNvPr>
          <p:cNvSpPr/>
          <p:nvPr/>
        </p:nvSpPr>
        <p:spPr>
          <a:xfrm>
            <a:off x="746126" y="3861271"/>
            <a:ext cx="405035" cy="342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6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A1A06B2-B156-4409-AF00-973FC76E3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6" y="1181514"/>
            <a:ext cx="9701708" cy="4294948"/>
          </a:xfrm>
          <a:prstGeom prst="rect">
            <a:avLst/>
          </a:prstGeom>
        </p:spPr>
      </p:pic>
      <p:sp>
        <p:nvSpPr>
          <p:cNvPr id="3" name="Smiley 2">
            <a:extLst>
              <a:ext uri="{FF2B5EF4-FFF2-40B4-BE49-F238E27FC236}">
                <a16:creationId xmlns:a16="http://schemas.microsoft.com/office/drawing/2014/main" id="{B69E573D-44F4-46D9-A114-9410B535ACF3}"/>
              </a:ext>
            </a:extLst>
          </p:cNvPr>
          <p:cNvSpPr/>
          <p:nvPr/>
        </p:nvSpPr>
        <p:spPr>
          <a:xfrm>
            <a:off x="1084470" y="3766931"/>
            <a:ext cx="596348" cy="626166"/>
          </a:xfrm>
          <a:prstGeom prst="smileyFac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9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AE19926-C471-428B-8F97-ED2D3278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78" y="296709"/>
            <a:ext cx="8643697" cy="26400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C9D0FF-E635-4A16-91A6-7CF699680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7" y="2936722"/>
            <a:ext cx="5521053" cy="32276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49CF1BB-0B75-4B9F-958B-2BA5AB6ED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98" y="3119654"/>
            <a:ext cx="5574255" cy="30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8041017-5115-40F4-A809-A926DB6D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711517"/>
            <a:ext cx="5593808" cy="57096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A08FEF-D78E-4413-BC29-90A5D15DE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98" y="795972"/>
            <a:ext cx="5981700" cy="28479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6CD521-754F-4926-93B7-72AEE45E4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999" y="2732183"/>
            <a:ext cx="5057099" cy="34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5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E8AFD3-C949-416C-996E-A6DC3956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" y="788988"/>
            <a:ext cx="8890636" cy="3414116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A7CD112-B6E5-4D01-AD62-8FE580ECC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346595"/>
              </p:ext>
            </p:extLst>
          </p:nvPr>
        </p:nvGraphicFramePr>
        <p:xfrm>
          <a:off x="730885" y="4668202"/>
          <a:ext cx="1914020" cy="52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241200" progId="Equation.DSMT4">
                  <p:embed/>
                </p:oleObj>
              </mc:Choice>
              <mc:Fallback>
                <p:oleObj name="Equation" r:id="rId3" imgW="876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885" y="4668202"/>
                        <a:ext cx="1914020" cy="52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BF9DBB8-E47B-4C97-993A-55089CC58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61032"/>
              </p:ext>
            </p:extLst>
          </p:nvPr>
        </p:nvGraphicFramePr>
        <p:xfrm>
          <a:off x="2907982" y="4668201"/>
          <a:ext cx="2602531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680" imgH="241200" progId="Equation.DSMT4">
                  <p:embed/>
                </p:oleObj>
              </mc:Choice>
              <mc:Fallback>
                <p:oleObj name="Equation" r:id="rId5" imgW="1282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7982" y="4668201"/>
                        <a:ext cx="2602531" cy="489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01A9B80D-234A-47F1-815D-6C6A57F4A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48847"/>
              </p:ext>
            </p:extLst>
          </p:nvPr>
        </p:nvGraphicFramePr>
        <p:xfrm>
          <a:off x="5650230" y="4630737"/>
          <a:ext cx="3873810" cy="52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66600" imgH="253800" progId="Equation.DSMT4">
                  <p:embed/>
                </p:oleObj>
              </mc:Choice>
              <mc:Fallback>
                <p:oleObj name="Equation" r:id="rId7" imgW="1866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0230" y="4630737"/>
                        <a:ext cx="3873810" cy="52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E1A436F-EA36-49F2-9DFF-0E28F76D3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50400"/>
              </p:ext>
            </p:extLst>
          </p:nvPr>
        </p:nvGraphicFramePr>
        <p:xfrm>
          <a:off x="787847" y="5531859"/>
          <a:ext cx="2184400" cy="86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440" imgH="444240" progId="Equation.DSMT4">
                  <p:embed/>
                </p:oleObj>
              </mc:Choice>
              <mc:Fallback>
                <p:oleObj name="Equation" r:id="rId9" imgW="1117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7847" y="5531859"/>
                        <a:ext cx="2184400" cy="86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miley 10">
            <a:extLst>
              <a:ext uri="{FF2B5EF4-FFF2-40B4-BE49-F238E27FC236}">
                <a16:creationId xmlns:a16="http://schemas.microsoft.com/office/drawing/2014/main" id="{2ACE6D7D-2855-44A3-9CBE-BD3B40C9FAA5}"/>
              </a:ext>
            </a:extLst>
          </p:cNvPr>
          <p:cNvSpPr/>
          <p:nvPr/>
        </p:nvSpPr>
        <p:spPr>
          <a:xfrm>
            <a:off x="730885" y="3690742"/>
            <a:ext cx="596348" cy="626166"/>
          </a:xfrm>
          <a:prstGeom prst="smileyFac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1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C13F543E-49CC-44BE-80EC-586CA3822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55" y="702155"/>
            <a:ext cx="3409783" cy="13003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altLang="pt-BR" sz="28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Queda</a:t>
            </a:r>
            <a:r>
              <a:rPr lang="en-US" altLang="pt-BR" sz="28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livre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130F5AE-1C6B-40F2-BFE2-C8A2CE8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55" y="2177142"/>
            <a:ext cx="3409782" cy="3823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pt-BR" dirty="0">
                <a:solidFill>
                  <a:srgbClr val="FFFFFF"/>
                </a:solidFill>
              </a:rPr>
              <a:t>Sem a </a:t>
            </a:r>
            <a:r>
              <a:rPr lang="en-US" altLang="pt-BR" dirty="0" err="1">
                <a:solidFill>
                  <a:srgbClr val="FFFFFF"/>
                </a:solidFill>
              </a:rPr>
              <a:t>resistência</a:t>
            </a:r>
            <a:r>
              <a:rPr lang="en-US" altLang="pt-BR" dirty="0">
                <a:solidFill>
                  <a:srgbClr val="FFFFFF"/>
                </a:solidFill>
              </a:rPr>
              <a:t> do </a:t>
            </a:r>
            <a:r>
              <a:rPr lang="en-US" altLang="pt-BR" dirty="0" err="1">
                <a:solidFill>
                  <a:srgbClr val="FFFFFF"/>
                </a:solidFill>
              </a:rPr>
              <a:t>ar</a:t>
            </a:r>
            <a:r>
              <a:rPr lang="en-US" altLang="pt-BR" dirty="0">
                <a:solidFill>
                  <a:srgbClr val="FFFFFF"/>
                </a:solidFill>
              </a:rPr>
              <a:t>, a </a:t>
            </a:r>
            <a:r>
              <a:rPr lang="en-US" altLang="pt-BR" dirty="0" err="1">
                <a:solidFill>
                  <a:srgbClr val="FFFFFF"/>
                </a:solidFill>
              </a:rPr>
              <a:t>folha</a:t>
            </a:r>
            <a:r>
              <a:rPr lang="en-US" altLang="pt-BR" dirty="0">
                <a:solidFill>
                  <a:srgbClr val="FFFFFF"/>
                </a:solidFill>
              </a:rPr>
              <a:t> de </a:t>
            </a:r>
            <a:r>
              <a:rPr lang="en-US" altLang="pt-BR" dirty="0" err="1">
                <a:solidFill>
                  <a:srgbClr val="FFFFFF"/>
                </a:solidFill>
              </a:rPr>
              <a:t>papel</a:t>
            </a:r>
            <a:r>
              <a:rPr lang="en-US" altLang="pt-BR" dirty="0">
                <a:solidFill>
                  <a:srgbClr val="FFFFFF"/>
                </a:solidFill>
              </a:rPr>
              <a:t> e a </a:t>
            </a:r>
            <a:r>
              <a:rPr lang="en-US" altLang="pt-BR" dirty="0" err="1">
                <a:solidFill>
                  <a:srgbClr val="FFFFFF"/>
                </a:solidFill>
              </a:rPr>
              <a:t>bolinha</a:t>
            </a:r>
            <a:r>
              <a:rPr lang="en-US" altLang="pt-BR" dirty="0">
                <a:solidFill>
                  <a:srgbClr val="FFFFFF"/>
                </a:solidFill>
              </a:rPr>
              <a:t> </a:t>
            </a:r>
            <a:r>
              <a:rPr lang="en-US" altLang="pt-BR" dirty="0" err="1">
                <a:solidFill>
                  <a:srgbClr val="FFFFFF"/>
                </a:solidFill>
              </a:rPr>
              <a:t>cairiam</a:t>
            </a:r>
            <a:r>
              <a:rPr lang="en-US" altLang="pt-BR" dirty="0">
                <a:solidFill>
                  <a:srgbClr val="FFFFFF"/>
                </a:solidFill>
              </a:rPr>
              <a:t> da </a:t>
            </a:r>
            <a:r>
              <a:rPr lang="en-US" altLang="pt-BR" dirty="0" err="1">
                <a:solidFill>
                  <a:srgbClr val="FFFFFF"/>
                </a:solidFill>
              </a:rPr>
              <a:t>mesma</a:t>
            </a:r>
            <a:r>
              <a:rPr lang="en-US" altLang="pt-BR" dirty="0">
                <a:solidFill>
                  <a:srgbClr val="FFFFFF"/>
                </a:solidFill>
              </a:rPr>
              <a:t> forma e </a:t>
            </a:r>
            <a:r>
              <a:rPr lang="en-US" altLang="pt-BR" dirty="0" err="1">
                <a:solidFill>
                  <a:srgbClr val="FFFFFF"/>
                </a:solidFill>
              </a:rPr>
              <a:t>chegariam</a:t>
            </a:r>
            <a:r>
              <a:rPr lang="en-US" altLang="pt-BR" dirty="0">
                <a:solidFill>
                  <a:srgbClr val="FFFFFF"/>
                </a:solidFill>
              </a:rPr>
              <a:t> </a:t>
            </a:r>
            <a:r>
              <a:rPr lang="en-US" altLang="pt-BR" dirty="0" err="1">
                <a:solidFill>
                  <a:srgbClr val="FFFFFF"/>
                </a:solidFill>
              </a:rPr>
              <a:t>ao</a:t>
            </a:r>
            <a:r>
              <a:rPr lang="en-US" altLang="pt-BR" dirty="0">
                <a:solidFill>
                  <a:srgbClr val="FFFFFF"/>
                </a:solidFill>
              </a:rPr>
              <a:t> </a:t>
            </a:r>
            <a:r>
              <a:rPr lang="en-US" altLang="pt-BR" dirty="0" err="1">
                <a:solidFill>
                  <a:srgbClr val="FFFFFF"/>
                </a:solidFill>
              </a:rPr>
              <a:t>chão</a:t>
            </a:r>
            <a:r>
              <a:rPr lang="en-US" altLang="pt-BR" dirty="0">
                <a:solidFill>
                  <a:srgbClr val="FFFFFF"/>
                </a:solidFill>
              </a:rPr>
              <a:t> </a:t>
            </a:r>
            <a:r>
              <a:rPr lang="en-US" altLang="pt-BR" dirty="0" err="1">
                <a:solidFill>
                  <a:srgbClr val="FFFFFF"/>
                </a:solidFill>
              </a:rPr>
              <a:t>ao</a:t>
            </a:r>
            <a:r>
              <a:rPr lang="en-US" altLang="pt-BR" dirty="0">
                <a:solidFill>
                  <a:srgbClr val="FFFFFF"/>
                </a:solidFill>
              </a:rPr>
              <a:t> </a:t>
            </a:r>
            <a:r>
              <a:rPr lang="en-US" altLang="pt-BR" dirty="0" err="1">
                <a:solidFill>
                  <a:srgbClr val="FFFFFF"/>
                </a:solidFill>
              </a:rPr>
              <a:t>mesmo</a:t>
            </a:r>
            <a:r>
              <a:rPr lang="en-US" altLang="pt-BR" dirty="0">
                <a:solidFill>
                  <a:srgbClr val="FFFFFF"/>
                </a:solidFill>
              </a:rPr>
              <a:t> tempo.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812E039A-6748-4D55-B7C0-6380A9E9B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375" y="936141"/>
            <a:ext cx="5549214" cy="49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E77A263E-59B8-4079-9912-127D409B8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383" y="344274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052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">
            <a:extLst>
              <a:ext uri="{FF2B5EF4-FFF2-40B4-BE49-F238E27FC236}">
                <a16:creationId xmlns:a16="http://schemas.microsoft.com/office/drawing/2014/main" id="{884D2327-2425-46BD-82E1-A5FBD6477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39" y="526773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Aceleração da gravidade (</a:t>
            </a:r>
            <a:r>
              <a:rPr kumimoji="0" lang="pt-BR" altLang="pt-BR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g</a:t>
            </a:r>
            <a:r>
              <a:rPr kumimoji="0" lang="pt-BR" altLang="pt-B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)</a:t>
            </a:r>
          </a:p>
        </p:txBody>
      </p:sp>
      <p:pic>
        <p:nvPicPr>
          <p:cNvPr id="49" name="Picture 18">
            <a:extLst>
              <a:ext uri="{FF2B5EF4-FFF2-40B4-BE49-F238E27FC236}">
                <a16:creationId xmlns:a16="http://schemas.microsoft.com/office/drawing/2014/main" id="{5D3D6979-3CCB-41C7-B87A-2D1EFE78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7" y="1363386"/>
            <a:ext cx="11509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20">
            <a:extLst>
              <a:ext uri="{FF2B5EF4-FFF2-40B4-BE49-F238E27FC236}">
                <a16:creationId xmlns:a16="http://schemas.microsoft.com/office/drawing/2014/main" id="{6BB984D9-F7D0-42AD-9A5B-8ADAE224E8A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63929" y="2377004"/>
            <a:ext cx="24511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800" b="1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KENNETH EWARD/PR/LATINSTOCK</a:t>
            </a:r>
          </a:p>
        </p:txBody>
      </p:sp>
      <p:pic>
        <p:nvPicPr>
          <p:cNvPr id="51" name="Picture 22">
            <a:extLst>
              <a:ext uri="{FF2B5EF4-FFF2-40B4-BE49-F238E27FC236}">
                <a16:creationId xmlns:a16="http://schemas.microsoft.com/office/drawing/2014/main" id="{2826A3A7-9178-47A4-915D-A0C9A2E85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77" y="1868211"/>
            <a:ext cx="1749425" cy="34448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28">
            <a:extLst>
              <a:ext uri="{FF2B5EF4-FFF2-40B4-BE49-F238E27FC236}">
                <a16:creationId xmlns:a16="http://schemas.microsoft.com/office/drawing/2014/main" id="{F43C422D-FD73-46EE-98BD-FB0E1A14DA46}"/>
              </a:ext>
            </a:extLst>
          </p:cNvPr>
          <p:cNvGrpSpPr>
            <a:grpSpLocks/>
          </p:cNvGrpSpPr>
          <p:nvPr/>
        </p:nvGrpSpPr>
        <p:grpSpPr bwMode="auto">
          <a:xfrm>
            <a:off x="2910716" y="5683527"/>
            <a:ext cx="3384550" cy="647700"/>
            <a:chOff x="2028" y="3158"/>
            <a:chExt cx="2132" cy="408"/>
          </a:xfrm>
        </p:grpSpPr>
        <p:sp>
          <p:nvSpPr>
            <p:cNvPr id="53" name="Text Box 7">
              <a:extLst>
                <a:ext uri="{FF2B5EF4-FFF2-40B4-BE49-F238E27FC236}">
                  <a16:creationId xmlns:a16="http://schemas.microsoft.com/office/drawing/2014/main" id="{00421F1E-6A5F-4692-AD47-AF30D5B0F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3171"/>
              <a:ext cx="19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a </a:t>
              </a:r>
              <a:r>
                <a:rPr kumimoji="0" lang="pt-BR" altLang="pt-BR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=</a:t>
              </a:r>
              <a:r>
                <a:rPr kumimoji="0" lang="pt-BR" altLang="pt-BR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 g</a:t>
              </a:r>
              <a:r>
                <a:rPr kumimoji="0" lang="pt-BR" alt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 </a:t>
              </a:r>
              <a:r>
                <a:rPr kumimoji="0" lang="pt-BR" altLang="pt-B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MS PGothic" panose="020B0600070205080204" pitchFamily="34" charset="-128"/>
                </a:rPr>
                <a:t>   9,8 m/s² </a:t>
              </a:r>
            </a:p>
          </p:txBody>
        </p:sp>
        <p:sp>
          <p:nvSpPr>
            <p:cNvPr id="54" name="Rectangle 8">
              <a:extLst>
                <a:ext uri="{FF2B5EF4-FFF2-40B4-BE49-F238E27FC236}">
                  <a16:creationId xmlns:a16="http://schemas.microsoft.com/office/drawing/2014/main" id="{26C15BDD-1184-4FF7-9938-A8F223B0F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158"/>
              <a:ext cx="2132" cy="4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  <p:pic>
          <p:nvPicPr>
            <p:cNvPr id="55" name="Picture 27">
              <a:extLst>
                <a:ext uri="{FF2B5EF4-FFF2-40B4-BE49-F238E27FC236}">
                  <a16:creationId xmlns:a16="http://schemas.microsoft.com/office/drawing/2014/main" id="{FCBAE493-AF63-4AFB-ABCC-054D9622C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238"/>
              <a:ext cx="24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07A0920-B891-4A6F-9D12-AF83F294B4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5291" y="2849562"/>
            <a:ext cx="4719213" cy="3612495"/>
          </a:xfrm>
          <a:prstGeom prst="rect">
            <a:avLst/>
          </a:prstGeom>
        </p:spPr>
      </p:pic>
      <p:sp>
        <p:nvSpPr>
          <p:cNvPr id="56" name="Text Box 5">
            <a:extLst>
              <a:ext uri="{FF2B5EF4-FFF2-40B4-BE49-F238E27FC236}">
                <a16:creationId xmlns:a16="http://schemas.microsoft.com/office/drawing/2014/main" id="{765260FD-F8C6-4BE5-A122-74A8BB78D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381" y="632531"/>
            <a:ext cx="56657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0" dirty="0"/>
              <a:t>Todos os corpos  grandes ou pequenos, leves ou pesados apresentam a mesma aceleração quando se movimentam livremente no campo gravitacional terrestre.</a:t>
            </a:r>
          </a:p>
        </p:txBody>
      </p:sp>
    </p:spTree>
    <p:extLst>
      <p:ext uri="{BB962C8B-B14F-4D97-AF65-F5344CB8AC3E}">
        <p14:creationId xmlns:p14="http://schemas.microsoft.com/office/powerpoint/2010/main" val="29452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461137B-8C59-42BD-974D-32565DE31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53847"/>
              </p:ext>
            </p:extLst>
          </p:nvPr>
        </p:nvGraphicFramePr>
        <p:xfrm>
          <a:off x="1675441" y="1860905"/>
          <a:ext cx="2867025" cy="426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850680" progId="Equation.DSMT4">
                  <p:embed/>
                </p:oleObj>
              </mc:Choice>
              <mc:Fallback>
                <p:oleObj name="Equation" r:id="rId2" imgW="571320" imgH="850680" progId="Equation.DSMT4">
                  <p:embed/>
                  <p:pic>
                    <p:nvPicPr>
                      <p:cNvPr id="150531" name="Object 3">
                        <a:extLst>
                          <a:ext uri="{FF2B5EF4-FFF2-40B4-BE49-F238E27FC236}">
                            <a16:creationId xmlns:a16="http://schemas.microsoft.com/office/drawing/2014/main" id="{37656FA2-7C7E-42D0-A530-830C81FEB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441" y="1860905"/>
                        <a:ext cx="2867025" cy="426878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4">
            <a:extLst>
              <a:ext uri="{FF2B5EF4-FFF2-40B4-BE49-F238E27FC236}">
                <a16:creationId xmlns:a16="http://schemas.microsoft.com/office/drawing/2014/main" id="{FAC37C1D-02AE-41D3-9FE6-08C56AB33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5223" y="1386472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D049F3F-B226-46D7-B7DE-2CB46DB7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103" y="675184"/>
            <a:ext cx="9800241" cy="56134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ts val="600"/>
              </a:spcAft>
            </a:pPr>
            <a:r>
              <a:rPr lang="pt-BR" altLang="pt-BR" sz="2800" b="1" cap="all" dirty="0">
                <a:latin typeface="Arial Black" panose="020B0A04020102020204" pitchFamily="34" charset="0"/>
                <a:ea typeface="+mj-ea"/>
                <a:cs typeface="+mj-cs"/>
              </a:rPr>
              <a:t>Queda</a:t>
            </a:r>
            <a:r>
              <a:rPr lang="en-US" altLang="pt-BR" sz="2800" b="1" cap="all" dirty="0">
                <a:latin typeface="Arial Black" panose="020B0A04020102020204" pitchFamily="34" charset="0"/>
                <a:ea typeface="+mj-ea"/>
                <a:cs typeface="+mj-cs"/>
              </a:rPr>
              <a:t> livre = </a:t>
            </a:r>
            <a:r>
              <a:rPr lang="pt-BR" altLang="pt-BR" sz="2800" b="1" cap="all" dirty="0">
                <a:latin typeface="Arial Black" panose="020B0A04020102020204" pitchFamily="34" charset="0"/>
                <a:ea typeface="+mj-ea"/>
                <a:cs typeface="+mj-cs"/>
              </a:rPr>
              <a:t>velocidade</a:t>
            </a:r>
            <a:r>
              <a:rPr lang="en-US" altLang="pt-BR" sz="2800" b="1" cap="all" dirty="0"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pt-BR" altLang="pt-BR" sz="2800" b="1" cap="all" dirty="0">
                <a:latin typeface="Arial Black" panose="020B0A04020102020204" pitchFamily="34" charset="0"/>
                <a:ea typeface="+mj-ea"/>
                <a:cs typeface="+mj-cs"/>
              </a:rPr>
              <a:t>inicial</a:t>
            </a:r>
            <a:r>
              <a:rPr lang="en-US" altLang="pt-BR" sz="2800" b="1" cap="all" dirty="0"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pt-BR" altLang="pt-BR" sz="2800" b="1" cap="all" dirty="0">
                <a:latin typeface="Arial Black" panose="020B0A04020102020204" pitchFamily="34" charset="0"/>
                <a:ea typeface="+mj-ea"/>
                <a:cs typeface="+mj-cs"/>
              </a:rPr>
              <a:t>nula</a:t>
            </a:r>
            <a:r>
              <a:rPr lang="en-US" altLang="pt-BR" sz="2800" b="1" cap="all" dirty="0">
                <a:latin typeface="Arial Black" panose="020B0A0402010202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84047FA5-6D96-42D4-A968-86547688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73772" y="1386472"/>
            <a:ext cx="3082925" cy="52562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707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repeatCount="indefinite" ac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4.44444E-6 L 0.00403 0.7076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AEA3AA-4DC6-4CA0-B8BF-BC7EC63B6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973" y="208791"/>
            <a:ext cx="88931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Lançamentos para baixo (mov. acelerado)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76A3DBD-AB6D-476C-80A3-BA885EF3D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148670"/>
              </p:ext>
            </p:extLst>
          </p:nvPr>
        </p:nvGraphicFramePr>
        <p:xfrm>
          <a:off x="1191450" y="1835119"/>
          <a:ext cx="357505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1091880" progId="Equation.DSMT4">
                  <p:embed/>
                </p:oleObj>
              </mc:Choice>
              <mc:Fallback>
                <p:oleObj name="Equation" r:id="rId2" imgW="888840" imgH="1091880" progId="Equation.DSMT4">
                  <p:embed/>
                  <p:pic>
                    <p:nvPicPr>
                      <p:cNvPr id="148483" name="Object 3">
                        <a:extLst>
                          <a:ext uri="{FF2B5EF4-FFF2-40B4-BE49-F238E27FC236}">
                            <a16:creationId xmlns:a16="http://schemas.microsoft.com/office/drawing/2014/main" id="{F57C1416-D0FD-45F8-913E-02BBC56221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50" y="1835119"/>
                        <a:ext cx="3575050" cy="4392613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m 19">
            <a:extLst>
              <a:ext uri="{FF2B5EF4-FFF2-40B4-BE49-F238E27FC236}">
                <a16:creationId xmlns:a16="http://schemas.microsoft.com/office/drawing/2014/main" id="{7C7136AD-3E06-4F46-A75C-438D084BCB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096000" y="1614151"/>
            <a:ext cx="1018120" cy="4834547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C07130CF-A0F1-4C8B-AB4B-B1948F75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781322" y="2498148"/>
            <a:ext cx="4659369" cy="28913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71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1576B5F-7CD0-4ED1-88ED-466F26C5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7" y="396407"/>
            <a:ext cx="8321761" cy="6285521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17317AD-B6F3-4026-9222-AE1B71DB5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13136"/>
              </p:ext>
            </p:extLst>
          </p:nvPr>
        </p:nvGraphicFramePr>
        <p:xfrm>
          <a:off x="8347190" y="1530943"/>
          <a:ext cx="3517900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17925" imgH="4387931" progId="Equation.DSMT4">
                  <p:embed/>
                </p:oleObj>
              </mc:Choice>
              <mc:Fallback>
                <p:oleObj name="Equation" r:id="rId3" imgW="3517925" imgH="43879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47190" y="1530943"/>
                        <a:ext cx="3517900" cy="438785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93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58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712314-9E87-40BC-B1FE-48E33213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3" y="643467"/>
            <a:ext cx="3737057" cy="2475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58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F50DCF-C592-4E0D-BFE1-DD4C8EB5D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4545510"/>
            <a:ext cx="3854945" cy="876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0878B2-740F-48E0-A162-58DDA734C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764" y="663669"/>
            <a:ext cx="6410084" cy="55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9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7E802C-4568-43AB-9F37-2A48E02B3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8">
            <a:extLst>
              <a:ext uri="{FF2B5EF4-FFF2-40B4-BE49-F238E27FC236}">
                <a16:creationId xmlns:a16="http://schemas.microsoft.com/office/drawing/2014/main" id="{1179306A-F181-46F0-AAB0-5F7D0F08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987761"/>
            <a:ext cx="3626159" cy="252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7B1E4517-D9AD-4847-9813-7B1230D7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85" y="598712"/>
            <a:ext cx="4894996" cy="32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776984F-61FF-4AFD-AAC2-6A5661677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4932001"/>
            <a:ext cx="3626158" cy="97573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FCF698-CE31-43F1-AC88-064CB81A6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289482-ACA3-49AE-9A29-CF97A76DF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20158"/>
            <a:ext cx="1218895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D65BC611-552B-428A-8213-72D0BCD3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836" y="4311403"/>
            <a:ext cx="6737697" cy="7314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altLang="pt-BR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Galileu e o movimento acelerado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399B11-F777-4211-ADD0-979A91BCD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6FAA719-B09E-4E7D-B302-D2935498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836" y="5247563"/>
            <a:ext cx="6799972" cy="1011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pt-BR" sz="1600">
                <a:solidFill>
                  <a:srgbClr val="FFFFFF"/>
                </a:solidFill>
              </a:rPr>
              <a:t>Ao observar uma esfera descer um plano inclinado em MUV, Galileu percebeu que a distância total percorrida era proporcional ao quadrado do tempo.</a:t>
            </a:r>
          </a:p>
        </p:txBody>
      </p:sp>
    </p:spTree>
    <p:extLst>
      <p:ext uri="{BB962C8B-B14F-4D97-AF65-F5344CB8AC3E}">
        <p14:creationId xmlns:p14="http://schemas.microsoft.com/office/powerpoint/2010/main" val="199763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pítulo 5. Movimentos Verticais">
            <a:extLst>
              <a:ext uri="{FF2B5EF4-FFF2-40B4-BE49-F238E27FC236}">
                <a16:creationId xmlns:a16="http://schemas.microsoft.com/office/drawing/2014/main" id="{3961652A-B185-4A2E-B5A6-D51B559C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104" y="598713"/>
            <a:ext cx="2638883" cy="32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7">
            <a:extLst>
              <a:ext uri="{FF2B5EF4-FFF2-40B4-BE49-F238E27FC236}">
                <a16:creationId xmlns:a16="http://schemas.microsoft.com/office/drawing/2014/main" id="{18A1C729-62CA-4319-BD3C-A0A7C2B4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2891" y="598712"/>
            <a:ext cx="5104983" cy="32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ntenda a importância do telescópio de Galileu para a astronomia">
            <a:extLst>
              <a:ext uri="{FF2B5EF4-FFF2-40B4-BE49-F238E27FC236}">
                <a16:creationId xmlns:a16="http://schemas.microsoft.com/office/drawing/2014/main" id="{6EA517AC-A5E1-4804-B02D-4AE244F0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4744495"/>
            <a:ext cx="3626158" cy="13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84E73204-56F1-461A-A212-43CFA02E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836" y="4311403"/>
            <a:ext cx="6737697" cy="7314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altLang="pt-BR" b="0" kern="1200" cap="all">
                <a:latin typeface="+mj-lt"/>
                <a:ea typeface="+mj-ea"/>
                <a:cs typeface="+mj-cs"/>
              </a:rPr>
              <a:t>Números de Galileu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114B7BC7-0886-48C2-8E5D-125CF0CB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836" y="5247563"/>
            <a:ext cx="6799972" cy="1011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pt-BR" sz="1600"/>
              <a:t>Para qualquer MUV com velocidade inicial nula, os espaços percorridos são crescentes e proporcionais aos números ímpares consecutivos.</a:t>
            </a:r>
          </a:p>
        </p:txBody>
      </p:sp>
    </p:spTree>
    <p:extLst>
      <p:ext uri="{BB962C8B-B14F-4D97-AF65-F5344CB8AC3E}">
        <p14:creationId xmlns:p14="http://schemas.microsoft.com/office/powerpoint/2010/main" val="27468981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C5864B"/>
      </a:accent1>
      <a:accent2>
        <a:srgbClr val="B34239"/>
      </a:accent2>
      <a:accent3>
        <a:srgbClr val="C54B75"/>
      </a:accent3>
      <a:accent4>
        <a:srgbClr val="B33996"/>
      </a:accent4>
      <a:accent5>
        <a:srgbClr val="AF4BC5"/>
      </a:accent5>
      <a:accent6>
        <a:srgbClr val="7244B7"/>
      </a:accent6>
      <a:hlink>
        <a:srgbClr val="BE42C0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</Words>
  <Application>Microsoft Office PowerPoint</Application>
  <PresentationFormat>Widescreen</PresentationFormat>
  <Paragraphs>23</Paragraphs>
  <Slides>14</Slides>
  <Notes>0</Notes>
  <HiddenSlides>0</HiddenSlides>
  <MMClips>1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Gill Sans MT</vt:lpstr>
      <vt:lpstr>Times New Roman</vt:lpstr>
      <vt:lpstr>Univers</vt:lpstr>
      <vt:lpstr>Univers Condensed</vt:lpstr>
      <vt:lpstr>Verdana</vt:lpstr>
      <vt:lpstr>Wingdings 2</vt:lpstr>
      <vt:lpstr>DividendVTI</vt:lpstr>
      <vt:lpstr>Equation</vt:lpstr>
      <vt:lpstr>FÍSICA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FÍSICA</dc:title>
  <dc:creator>ulisses camacho</dc:creator>
  <cp:lastModifiedBy>Ulisses Jardim Camacho</cp:lastModifiedBy>
  <cp:revision>2</cp:revision>
  <dcterms:created xsi:type="dcterms:W3CDTF">2020-04-23T01:04:16Z</dcterms:created>
  <dcterms:modified xsi:type="dcterms:W3CDTF">2021-04-05T12:05:09Z</dcterms:modified>
</cp:coreProperties>
</file>