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7" r:id="rId3"/>
    <p:sldId id="378" r:id="rId4"/>
    <p:sldId id="377" r:id="rId5"/>
    <p:sldId id="379" r:id="rId6"/>
    <p:sldId id="380" r:id="rId7"/>
    <p:sldId id="381" r:id="rId8"/>
    <p:sldId id="382" r:id="rId9"/>
    <p:sldId id="383" r:id="rId10"/>
    <p:sldId id="384" r:id="rId11"/>
    <p:sldId id="385" r:id="rId12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433"/>
    <a:srgbClr val="F1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BD084A-9012-41AA-8F56-9ED0279E9133}">
  <a:tblStyle styleId="{F4BD084A-9012-41AA-8F56-9ED0279E91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4C7BFA-7854-4840-81FF-F856D70A27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7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5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8576CA60-EBF3-550A-CBDE-5F6B373F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431007ba2_0_208:notes">
            <a:extLst>
              <a:ext uri="{FF2B5EF4-FFF2-40B4-BE49-F238E27FC236}">
                <a16:creationId xmlns:a16="http://schemas.microsoft.com/office/drawing/2014/main" id="{1EC5FD83-5597-BAFC-3D00-ABF8BAB31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431007ba2_0_208:notes">
            <a:extLst>
              <a:ext uri="{FF2B5EF4-FFF2-40B4-BE49-F238E27FC236}">
                <a16:creationId xmlns:a16="http://schemas.microsoft.com/office/drawing/2014/main" id="{D5A73D42-CC53-3127-168B-67074BA7A5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6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>
          <a:extLst>
            <a:ext uri="{FF2B5EF4-FFF2-40B4-BE49-F238E27FC236}">
              <a16:creationId xmlns:a16="http://schemas.microsoft.com/office/drawing/2014/main" id="{E71BDFE6-A30F-16D2-663B-E55C7038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0:notes">
            <a:extLst>
              <a:ext uri="{FF2B5EF4-FFF2-40B4-BE49-F238E27FC236}">
                <a16:creationId xmlns:a16="http://schemas.microsoft.com/office/drawing/2014/main" id="{4A40E804-C71A-E66F-EB92-7DAFF7F8C2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0:notes">
            <a:extLst>
              <a:ext uri="{FF2B5EF4-FFF2-40B4-BE49-F238E27FC236}">
                <a16:creationId xmlns:a16="http://schemas.microsoft.com/office/drawing/2014/main" id="{7DFD8C72-A032-874D-38B3-31E00AAC5E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47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4850" y="976438"/>
            <a:ext cx="5685900" cy="25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1975" y="3691263"/>
            <a:ext cx="4528800" cy="475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16550" y="3848875"/>
            <a:ext cx="7710900" cy="755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181" y="2838100"/>
            <a:ext cx="2030050" cy="212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614775" y="826150"/>
            <a:ext cx="1251797" cy="1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8349" y="4323383"/>
            <a:ext cx="1158920" cy="11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97109" y="2350362"/>
            <a:ext cx="1510328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7426" y="3838937"/>
            <a:ext cx="1485464" cy="15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57" y="-642575"/>
            <a:ext cx="1786649" cy="153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6011" y="2857552"/>
            <a:ext cx="1555648" cy="153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59954" y="1306425"/>
            <a:ext cx="1038968" cy="1043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10"/>
            <a:ext cx="91440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8" y="4101477"/>
            <a:ext cx="9144003" cy="241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4181845"/>
            <a:ext cx="9144003" cy="225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3000" y="3334125"/>
            <a:ext cx="2440051" cy="22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4585" y="68547"/>
            <a:ext cx="807815" cy="81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628" y="3617165"/>
            <a:ext cx="993474" cy="84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0786" y="2486270"/>
            <a:ext cx="1018197" cy="106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05102" y="-295973"/>
            <a:ext cx="1035429" cy="106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2304" y="1192599"/>
            <a:ext cx="1073740" cy="106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49271" y="1192588"/>
            <a:ext cx="1245371" cy="106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40494" y="3551349"/>
            <a:ext cx="1084351" cy="106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16264" y="-295965"/>
            <a:ext cx="831516" cy="83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62501" y="98706"/>
            <a:ext cx="1084350" cy="88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73000" y="3617175"/>
            <a:ext cx="358324" cy="3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2" r:id="rId4"/>
    <p:sldLayoutId id="2147483677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6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-3097350" y="2808027"/>
            <a:ext cx="9144003" cy="241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83626" y="2884288"/>
            <a:ext cx="9144003" cy="22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6"/>
          <p:cNvSpPr txBox="1">
            <a:spLocks noGrp="1"/>
          </p:cNvSpPr>
          <p:nvPr>
            <p:ph type="ctrTitle"/>
          </p:nvPr>
        </p:nvSpPr>
        <p:spPr>
          <a:xfrm>
            <a:off x="2767760" y="516622"/>
            <a:ext cx="5685900" cy="25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Física para o ENEM: </a:t>
            </a:r>
            <a:r>
              <a:rPr lang="en" sz="3600" dirty="0"/>
              <a:t>Dilatação térmica dos sólidos</a:t>
            </a: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subTitle" idx="1"/>
          </p:nvPr>
        </p:nvSpPr>
        <p:spPr>
          <a:xfrm>
            <a:off x="5369349" y="2884288"/>
            <a:ext cx="2972367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Professor Ulisses Camacho</a:t>
            </a:r>
            <a:endParaRPr dirty="0"/>
          </a:p>
        </p:txBody>
      </p:sp>
      <p:pic>
        <p:nvPicPr>
          <p:cNvPr id="266" name="Google Shape;26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642" y="2040675"/>
            <a:ext cx="2440051" cy="220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575" y="1767225"/>
            <a:ext cx="3997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30351" y="262425"/>
            <a:ext cx="1058025" cy="8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5;p36">
            <a:extLst>
              <a:ext uri="{FF2B5EF4-FFF2-40B4-BE49-F238E27FC236}">
                <a16:creationId xmlns:a16="http://schemas.microsoft.com/office/drawing/2014/main" id="{043BBA34-D7FA-0F92-613E-4BCE9115F25F}"/>
              </a:ext>
            </a:extLst>
          </p:cNvPr>
          <p:cNvSpPr txBox="1">
            <a:spLocks/>
          </p:cNvSpPr>
          <p:nvPr/>
        </p:nvSpPr>
        <p:spPr>
          <a:xfrm>
            <a:off x="5610710" y="3524890"/>
            <a:ext cx="2440051" cy="475800"/>
          </a:xfrm>
          <a:prstGeom prst="rect">
            <a:avLst/>
          </a:prstGeom>
          <a:solidFill>
            <a:srgbClr val="E9843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dirty="0"/>
              <a:t>Edu.Odysseus.net.br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00B2-4AE0-86DA-9A8A-2884AFB70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0912B1-8A35-51F6-1D39-6C8808A6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336D2845-B69D-FE77-DD00-4DB3CD513EA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77534" y="923283"/>
            <a:ext cx="1290817" cy="2187114"/>
          </a:xfrm>
          <a:prstGeom prst="bentConnector4">
            <a:avLst>
              <a:gd name="adj1" fmla="val -17710"/>
              <a:gd name="adj2" fmla="val 96841"/>
            </a:avLst>
          </a:prstGeom>
          <a:ln>
            <a:solidFill>
              <a:srgbClr val="F16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5E25ECAC-9EED-D394-6371-8815F6B5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2" y="799851"/>
            <a:ext cx="4087618" cy="4005661"/>
          </a:xfrm>
          <a:prstGeom prst="rect">
            <a:avLst/>
          </a:prstGeom>
          <a:ln w="25400">
            <a:solidFill>
              <a:srgbClr val="F16517"/>
            </a:solidFill>
          </a:ln>
        </p:spPr>
      </p:pic>
      <p:pic>
        <p:nvPicPr>
          <p:cNvPr id="4" name="Google Shape;331;p42">
            <a:extLst>
              <a:ext uri="{FF2B5EF4-FFF2-40B4-BE49-F238E27FC236}">
                <a16:creationId xmlns:a16="http://schemas.microsoft.com/office/drawing/2014/main" id="{D3A62020-1102-CB16-1E38-504D8CAC51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667" y="1088175"/>
            <a:ext cx="3605233" cy="325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0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>
          <a:extLst>
            <a:ext uri="{FF2B5EF4-FFF2-40B4-BE49-F238E27FC236}">
              <a16:creationId xmlns:a16="http://schemas.microsoft.com/office/drawing/2014/main" id="{1619B26B-F1F9-1900-5230-99FE103C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9">
            <a:extLst>
              <a:ext uri="{FF2B5EF4-FFF2-40B4-BE49-F238E27FC236}">
                <a16:creationId xmlns:a16="http://schemas.microsoft.com/office/drawing/2014/main" id="{02254CDB-9D2E-1567-19FA-2AE8059A51A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" r="139"/>
          <a:stretch/>
        </p:blipFill>
        <p:spPr>
          <a:xfrm>
            <a:off x="0" y="-13800"/>
            <a:ext cx="9144000" cy="5157300"/>
          </a:xfrm>
          <a:prstGeom prst="rect">
            <a:avLst/>
          </a:prstGeom>
        </p:spPr>
      </p:pic>
      <p:sp>
        <p:nvSpPr>
          <p:cNvPr id="428" name="Google Shape;428;p49">
            <a:extLst>
              <a:ext uri="{FF2B5EF4-FFF2-40B4-BE49-F238E27FC236}">
                <a16:creationId xmlns:a16="http://schemas.microsoft.com/office/drawing/2014/main" id="{37E832DE-170D-6AD4-0524-50A9DBF63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848875"/>
            <a:ext cx="7710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Bons estudos !</a:t>
            </a:r>
            <a:endParaRPr dirty="0"/>
          </a:p>
        </p:txBody>
      </p:sp>
      <p:pic>
        <p:nvPicPr>
          <p:cNvPr id="429" name="Google Shape;429;p49">
            <a:extLst>
              <a:ext uri="{FF2B5EF4-FFF2-40B4-BE49-F238E27FC236}">
                <a16:creationId xmlns:a16="http://schemas.microsoft.com/office/drawing/2014/main" id="{6112B4EC-CD2B-ECFB-8E03-41C1841959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69050" y="2633975"/>
            <a:ext cx="1086375" cy="8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9">
            <a:extLst>
              <a:ext uri="{FF2B5EF4-FFF2-40B4-BE49-F238E27FC236}">
                <a16:creationId xmlns:a16="http://schemas.microsoft.com/office/drawing/2014/main" id="{AB5C7CBB-BAEE-1BC0-A76F-9A69D6F97A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801" t="32284" r="34946" b="10595"/>
          <a:stretch/>
        </p:blipFill>
        <p:spPr>
          <a:xfrm>
            <a:off x="8368400" y="3897475"/>
            <a:ext cx="1448176" cy="148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92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BFB585-3018-BFA4-B473-1CB16ADA1D9E}"/>
              </a:ext>
            </a:extLst>
          </p:cNvPr>
          <p:cNvSpPr txBox="1"/>
          <p:nvPr/>
        </p:nvSpPr>
        <p:spPr>
          <a:xfrm>
            <a:off x="1679510" y="1041218"/>
            <a:ext cx="633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Variação das dimensões de um sólido causada por variação de temperatura</a:t>
            </a:r>
          </a:p>
        </p:txBody>
      </p:sp>
      <p:pic>
        <p:nvPicPr>
          <p:cNvPr id="1026" name="Picture 2" descr="Dilatação térmica | Realize - Tutoria Educacional">
            <a:extLst>
              <a:ext uri="{FF2B5EF4-FFF2-40B4-BE49-F238E27FC236}">
                <a16:creationId xmlns:a16="http://schemas.microsoft.com/office/drawing/2014/main" id="{8178D65C-ECC7-95AA-902B-45C8D0E6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4" y="1576268"/>
            <a:ext cx="4462624" cy="25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ísica do calor">
            <a:extLst>
              <a:ext uri="{FF2B5EF4-FFF2-40B4-BE49-F238E27FC236}">
                <a16:creationId xmlns:a16="http://schemas.microsoft.com/office/drawing/2014/main" id="{B6C5CB10-62CF-90EA-4861-A3C9400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59" y="2243634"/>
            <a:ext cx="2397641" cy="1191281"/>
          </a:xfrm>
          <a:prstGeom prst="rect">
            <a:avLst/>
          </a:prstGeom>
          <a:noFill/>
          <a:ln w="38100">
            <a:solidFill>
              <a:srgbClr val="E98433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B8EE9B83-3983-D933-2397-55454386D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>
            <a:extLst>
              <a:ext uri="{FF2B5EF4-FFF2-40B4-BE49-F238E27FC236}">
                <a16:creationId xmlns:a16="http://schemas.microsoft.com/office/drawing/2014/main" id="{43B68BA0-8A63-2B40-98B8-492740397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58" y="0"/>
            <a:ext cx="39021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E6D7651-35A1-26E8-B889-25967D481A11}"/>
              </a:ext>
            </a:extLst>
          </p:cNvPr>
          <p:cNvSpPr/>
          <p:nvPr/>
        </p:nvSpPr>
        <p:spPr>
          <a:xfrm>
            <a:off x="3054901" y="-44898"/>
            <a:ext cx="45389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cotidiano</a:t>
            </a:r>
          </a:p>
        </p:txBody>
      </p:sp>
      <p:pic>
        <p:nvPicPr>
          <p:cNvPr id="3" name="Picture 2" descr="Dilatação térmica Líquidos e Sólidos, Resumo e Exemplos - Clique aqui!">
            <a:extLst>
              <a:ext uri="{FF2B5EF4-FFF2-40B4-BE49-F238E27FC236}">
                <a16:creationId xmlns:a16="http://schemas.microsoft.com/office/drawing/2014/main" id="{13ED1148-9785-3E1C-127A-CE186092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22" y="572700"/>
            <a:ext cx="2484125" cy="1234251"/>
          </a:xfrm>
          <a:prstGeom prst="rect">
            <a:avLst/>
          </a:prstGeom>
          <a:noFill/>
          <a:ln w="28575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B73BEE-D804-C4EB-51E0-45C095697B9C}"/>
              </a:ext>
            </a:extLst>
          </p:cNvPr>
          <p:cNvSpPr txBox="1"/>
          <p:nvPr/>
        </p:nvSpPr>
        <p:spPr>
          <a:xfrm>
            <a:off x="5324354" y="484475"/>
            <a:ext cx="3478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98433"/>
                </a:solidFill>
              </a:rPr>
              <a:t>Tensões térmicas</a:t>
            </a:r>
            <a:r>
              <a:rPr lang="pt-BR" sz="2000" dirty="0">
                <a:solidFill>
                  <a:schemeClr val="tx1"/>
                </a:solidFill>
              </a:rPr>
              <a:t> podem ser um problema na engenharia </a:t>
            </a:r>
          </a:p>
        </p:txBody>
      </p:sp>
      <p:pic>
        <p:nvPicPr>
          <p:cNvPr id="6" name="Picture 4" descr="Problema em estrutura da Ponte Costa e Silva faz local ser interditado">
            <a:extLst>
              <a:ext uri="{FF2B5EF4-FFF2-40B4-BE49-F238E27FC236}">
                <a16:creationId xmlns:a16="http://schemas.microsoft.com/office/drawing/2014/main" id="{5BE048A9-5715-BD15-C540-34350FCF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0" y="1494740"/>
            <a:ext cx="2954721" cy="1964889"/>
          </a:xfrm>
          <a:prstGeom prst="rect">
            <a:avLst/>
          </a:prstGeom>
          <a:noFill/>
          <a:ln w="381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latação - Cola da Web">
            <a:extLst>
              <a:ext uri="{FF2B5EF4-FFF2-40B4-BE49-F238E27FC236}">
                <a16:creationId xmlns:a16="http://schemas.microsoft.com/office/drawing/2014/main" id="{DCE051A1-0B80-1D21-0233-8519C1E9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10" y="3648761"/>
            <a:ext cx="2954721" cy="1371047"/>
          </a:xfrm>
          <a:prstGeom prst="rect">
            <a:avLst/>
          </a:prstGeom>
          <a:noFill/>
          <a:ln w="381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FF1E9F09-0F4F-38F9-2A3E-F56DF44559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4782" y="2460206"/>
            <a:ext cx="12700" cy="1857100"/>
          </a:xfrm>
          <a:prstGeom prst="bentConnector3">
            <a:avLst>
              <a:gd name="adj1" fmla="val 1800000"/>
            </a:avLst>
          </a:prstGeom>
          <a:ln w="15875">
            <a:solidFill>
              <a:srgbClr val="E98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C7CF1F-28B5-0946-2917-ABEE2C584BF6}"/>
              </a:ext>
            </a:extLst>
          </p:cNvPr>
          <p:cNvSpPr txBox="1"/>
          <p:nvPr/>
        </p:nvSpPr>
        <p:spPr>
          <a:xfrm>
            <a:off x="641118" y="1979541"/>
            <a:ext cx="138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98433"/>
                </a:solidFill>
              </a:rPr>
              <a:t>Soluções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3BDA2C-E698-B5A7-4FAA-878A18E6DB5F}"/>
              </a:ext>
            </a:extLst>
          </p:cNvPr>
          <p:cNvSpPr txBox="1"/>
          <p:nvPr/>
        </p:nvSpPr>
        <p:spPr>
          <a:xfrm>
            <a:off x="626200" y="2320090"/>
            <a:ext cx="3902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1) Juntas de dilatação.</a:t>
            </a:r>
          </a:p>
          <a:p>
            <a:r>
              <a:rPr lang="pt-BR" b="1" dirty="0">
                <a:solidFill>
                  <a:schemeClr val="tx1"/>
                </a:solidFill>
              </a:rPr>
              <a:t>2) Escolha de materiais menos reativos às mudanças de temperatura.</a:t>
            </a:r>
          </a:p>
          <a:p>
            <a:r>
              <a:rPr lang="pt-BR" b="1" dirty="0">
                <a:solidFill>
                  <a:schemeClr val="tx1"/>
                </a:solidFill>
              </a:rPr>
              <a:t>3) Estruturas maiores divididas em módulos.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32" name="Picture 8" descr="dilatação::">
            <a:extLst>
              <a:ext uri="{FF2B5EF4-FFF2-40B4-BE49-F238E27FC236}">
                <a16:creationId xmlns:a16="http://schemas.microsoft.com/office/drawing/2014/main" id="{FC287BBF-BE02-C115-49EC-B3671A18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75" y="3362317"/>
            <a:ext cx="2178600" cy="1633950"/>
          </a:xfrm>
          <a:prstGeom prst="rect">
            <a:avLst/>
          </a:prstGeom>
          <a:noFill/>
          <a:ln w="34925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22C04E53-9E7D-8705-92BC-4B45522D81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879" y="2756930"/>
            <a:ext cx="1607542" cy="1048050"/>
          </a:xfrm>
          <a:prstGeom prst="bentConnector2">
            <a:avLst/>
          </a:prstGeom>
          <a:ln w="15875">
            <a:solidFill>
              <a:srgbClr val="F16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37">
            <a:extLst>
              <a:ext uri="{FF2B5EF4-FFF2-40B4-BE49-F238E27FC236}">
                <a16:creationId xmlns:a16="http://schemas.microsoft.com/office/drawing/2014/main" id="{BEDDBE0C-0770-7D04-CD49-E5506277E2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58" y="0"/>
            <a:ext cx="39021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2B0D68-2F1D-08F6-21DB-E1DC8C7A644F}"/>
              </a:ext>
            </a:extLst>
          </p:cNvPr>
          <p:cNvSpPr/>
          <p:nvPr/>
        </p:nvSpPr>
        <p:spPr>
          <a:xfrm>
            <a:off x="2302547" y="572700"/>
            <a:ext cx="45389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Dilatação linear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1651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2" descr="Dilatação Térmica - Dilatação Térmica - Colégio Web">
            <a:extLst>
              <a:ext uri="{FF2B5EF4-FFF2-40B4-BE49-F238E27FC236}">
                <a16:creationId xmlns:a16="http://schemas.microsoft.com/office/drawing/2014/main" id="{23E5DEAC-E41E-9A3C-63B9-A1AE27DE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2" y="2933869"/>
            <a:ext cx="3638550" cy="1981200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 que é dilatação térmica linear? - Brasil Escola">
            <a:extLst>
              <a:ext uri="{FF2B5EF4-FFF2-40B4-BE49-F238E27FC236}">
                <a16:creationId xmlns:a16="http://schemas.microsoft.com/office/drawing/2014/main" id="{C3FF2443-F784-F724-286B-493F49A4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2" y="1219031"/>
            <a:ext cx="3638550" cy="1581150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217553D7-2A9A-72DB-B699-52683B2A4EF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432" y="2009605"/>
            <a:ext cx="12700" cy="1914863"/>
          </a:xfrm>
          <a:prstGeom prst="bentConnector3">
            <a:avLst>
              <a:gd name="adj1" fmla="val 1800000"/>
            </a:avLst>
          </a:prstGeom>
          <a:ln>
            <a:solidFill>
              <a:srgbClr val="E984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AE71FF19-8414-A054-6E76-CCB39824BBB4}"/>
              </a:ext>
            </a:extLst>
          </p:cNvPr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4848166" y="2614899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BDD02942-7508-DE98-8398-0119500120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029" y="2621081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D114967B-C6EE-89C6-C9DA-38B28E31DBF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61993" y="1763607"/>
            <a:ext cx="1158920" cy="117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05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8A35-DAD6-A980-3266-EBB7E607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37">
            <a:extLst>
              <a:ext uri="{FF2B5EF4-FFF2-40B4-BE49-F238E27FC236}">
                <a16:creationId xmlns:a16="http://schemas.microsoft.com/office/drawing/2014/main" id="{381672D7-4E45-E4FE-DA3A-CE1387ACC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58" y="0"/>
            <a:ext cx="39021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FFBA28-AA4C-C211-BDFE-5729F6A95966}"/>
              </a:ext>
            </a:extLst>
          </p:cNvPr>
          <p:cNvSpPr/>
          <p:nvPr/>
        </p:nvSpPr>
        <p:spPr>
          <a:xfrm>
            <a:off x="2782407" y="505856"/>
            <a:ext cx="5292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 w="9525">
                  <a:solidFill>
                    <a:srgbClr val="00001E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rgbClr val="CFA6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Dilatação superficial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8632E57C-0DFD-889D-94AA-B077532057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432" y="2009605"/>
            <a:ext cx="12700" cy="1914863"/>
          </a:xfrm>
          <a:prstGeom prst="bentConnector3">
            <a:avLst>
              <a:gd name="adj1" fmla="val 1800000"/>
            </a:avLst>
          </a:prstGeom>
          <a:ln>
            <a:solidFill>
              <a:srgbClr val="E984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E706FDDB-3851-2FA5-C017-0A19204587FE}"/>
              </a:ext>
            </a:extLst>
          </p:cNvPr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4848166" y="2614899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F5CEFAF5-E768-2716-D428-57EEC329C9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29" y="2621081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F27772A4-761A-21BC-7C8F-23BC901D1A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61993" y="1763607"/>
            <a:ext cx="1158920" cy="11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ilatação Superficial - Termologia - Colégio Web">
            <a:extLst>
              <a:ext uri="{FF2B5EF4-FFF2-40B4-BE49-F238E27FC236}">
                <a16:creationId xmlns:a16="http://schemas.microsoft.com/office/drawing/2014/main" id="{98957CDD-41BB-6F62-9A98-9F7495B4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6" y="3003655"/>
            <a:ext cx="3638551" cy="1841625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0517CF3-0B6B-457B-D86A-981E893BA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96" y="1530232"/>
            <a:ext cx="3638551" cy="1219225"/>
          </a:xfrm>
          <a:prstGeom prst="rect">
            <a:avLst/>
          </a:prstGeom>
          <a:ln w="25400">
            <a:solidFill>
              <a:srgbClr val="E98433"/>
            </a:solidFill>
          </a:ln>
        </p:spPr>
      </p:pic>
    </p:spTree>
    <p:extLst>
      <p:ext uri="{BB962C8B-B14F-4D97-AF65-F5344CB8AC3E}">
        <p14:creationId xmlns:p14="http://schemas.microsoft.com/office/powerpoint/2010/main" val="15118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0748-BA42-5F52-B3F8-E35CBA2B1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37">
            <a:extLst>
              <a:ext uri="{FF2B5EF4-FFF2-40B4-BE49-F238E27FC236}">
                <a16:creationId xmlns:a16="http://schemas.microsoft.com/office/drawing/2014/main" id="{AC6BFA9C-CD3D-0C24-CEEC-CD0495CF4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58" y="0"/>
            <a:ext cx="39021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472942-067C-4F1D-2DCF-0E707DF768FC}"/>
              </a:ext>
            </a:extLst>
          </p:cNvPr>
          <p:cNvSpPr/>
          <p:nvPr/>
        </p:nvSpPr>
        <p:spPr>
          <a:xfrm>
            <a:off x="2782407" y="505856"/>
            <a:ext cx="52920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>
                <a:ln w="9525">
                  <a:solidFill>
                    <a:srgbClr val="00001E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rgbClr val="CFA662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Dilatação volumétrica</a:t>
            </a:r>
          </a:p>
        </p:txBody>
      </p: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C19B2943-8CA7-A53E-D2D9-08055D428D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432" y="2009605"/>
            <a:ext cx="12700" cy="1914863"/>
          </a:xfrm>
          <a:prstGeom prst="bentConnector3">
            <a:avLst>
              <a:gd name="adj1" fmla="val 1800000"/>
            </a:avLst>
          </a:prstGeom>
          <a:ln>
            <a:solidFill>
              <a:srgbClr val="E984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411;p47">
            <a:extLst>
              <a:ext uri="{FF2B5EF4-FFF2-40B4-BE49-F238E27FC236}">
                <a16:creationId xmlns:a16="http://schemas.microsoft.com/office/drawing/2014/main" id="{897122DD-54F2-E3B1-BDD4-D104B4783E04}"/>
              </a:ext>
            </a:extLst>
          </p:cNvPr>
          <p:cNvPicPr preferRelativeResize="0"/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4848166" y="2614899"/>
            <a:ext cx="3811772" cy="8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12;p47">
            <a:extLst>
              <a:ext uri="{FF2B5EF4-FFF2-40B4-BE49-F238E27FC236}">
                <a16:creationId xmlns:a16="http://schemas.microsoft.com/office/drawing/2014/main" id="{5EFEFDF6-4EAF-6051-B9AE-D1C79344EC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29" y="2621081"/>
            <a:ext cx="3912848" cy="81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6;p51">
            <a:extLst>
              <a:ext uri="{FF2B5EF4-FFF2-40B4-BE49-F238E27FC236}">
                <a16:creationId xmlns:a16="http://schemas.microsoft.com/office/drawing/2014/main" id="{CAC51FAA-83BF-71D7-F9A2-B58C008601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61993" y="1763607"/>
            <a:ext cx="1158920" cy="11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presentação do PowerPoint">
            <a:extLst>
              <a:ext uri="{FF2B5EF4-FFF2-40B4-BE49-F238E27FC236}">
                <a16:creationId xmlns:a16="http://schemas.microsoft.com/office/drawing/2014/main" id="{CBD58333-98A9-6F50-F7A0-B23C23BC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2" y="3048792"/>
            <a:ext cx="3625850" cy="1818644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80BA9FA-75D6-6D2E-ACBF-26542A08C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32" y="1453729"/>
            <a:ext cx="3625850" cy="1503401"/>
          </a:xfrm>
          <a:prstGeom prst="rect">
            <a:avLst/>
          </a:prstGeom>
          <a:ln w="25400">
            <a:solidFill>
              <a:srgbClr val="E98433"/>
            </a:solidFill>
          </a:ln>
        </p:spPr>
      </p:pic>
    </p:spTree>
    <p:extLst>
      <p:ext uri="{BB962C8B-B14F-4D97-AF65-F5344CB8AC3E}">
        <p14:creationId xmlns:p14="http://schemas.microsoft.com/office/powerpoint/2010/main" val="369963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BBBEA-14C8-DA6A-8E89-826A31728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3;p37">
            <a:extLst>
              <a:ext uri="{FF2B5EF4-FFF2-40B4-BE49-F238E27FC236}">
                <a16:creationId xmlns:a16="http://schemas.microsoft.com/office/drawing/2014/main" id="{531B6338-46C3-AB5C-F50D-C7B0D0B78C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58" y="0"/>
            <a:ext cx="390214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Dilatação térmica</a:t>
            </a: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FA9212-A3B4-28C4-740F-55F9C37F75B3}"/>
              </a:ext>
            </a:extLst>
          </p:cNvPr>
          <p:cNvSpPr/>
          <p:nvPr/>
        </p:nvSpPr>
        <p:spPr>
          <a:xfrm>
            <a:off x="2302547" y="572700"/>
            <a:ext cx="45389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1651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Lâmina bimetálica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1651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4" name="Picture 4" descr="Apresentação do PowerPoint">
            <a:extLst>
              <a:ext uri="{FF2B5EF4-FFF2-40B4-BE49-F238E27FC236}">
                <a16:creationId xmlns:a16="http://schemas.microsoft.com/office/drawing/2014/main" id="{8BADCBBC-1378-930B-411C-C764760C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" y="1791729"/>
            <a:ext cx="2962349" cy="2143215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âmina Bimetálica - Brasil Escola">
            <a:extLst>
              <a:ext uri="{FF2B5EF4-FFF2-40B4-BE49-F238E27FC236}">
                <a16:creationId xmlns:a16="http://schemas.microsoft.com/office/drawing/2014/main" id="{16628E4D-135C-4882-09E6-246472FF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07" y="1483328"/>
            <a:ext cx="4316080" cy="2760019"/>
          </a:xfrm>
          <a:prstGeom prst="rect">
            <a:avLst/>
          </a:prstGeom>
          <a:noFill/>
          <a:ln w="25400">
            <a:solidFill>
              <a:srgbClr val="E984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7DFBDEC2-8A84-B8AF-3513-81A56520C97A}"/>
              </a:ext>
            </a:extLst>
          </p:cNvPr>
          <p:cNvCxnSpPr>
            <a:stCxn id="5124" idx="2"/>
            <a:endCxn id="5126" idx="2"/>
          </p:cNvCxnSpPr>
          <p:nvPr/>
        </p:nvCxnSpPr>
        <p:spPr>
          <a:xfrm rot="16200000" flipH="1">
            <a:off x="3848876" y="1915075"/>
            <a:ext cx="308403" cy="4348140"/>
          </a:xfrm>
          <a:prstGeom prst="bentConnector3">
            <a:avLst>
              <a:gd name="adj1" fmla="val 174124"/>
            </a:avLst>
          </a:prstGeom>
          <a:ln>
            <a:solidFill>
              <a:srgbClr val="F16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5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A700B65-0822-9685-A696-A5ABF6CA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A915230-2A64-044F-8BE4-18D1F8B0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77" y="1112680"/>
            <a:ext cx="5323571" cy="3294220"/>
          </a:xfrm>
          <a:prstGeom prst="rect">
            <a:avLst/>
          </a:prstGeom>
          <a:ln w="25400">
            <a:solidFill>
              <a:srgbClr val="F16517"/>
            </a:solidFill>
          </a:ln>
        </p:spPr>
      </p:pic>
      <p:pic>
        <p:nvPicPr>
          <p:cNvPr id="9" name="Google Shape;791;p70">
            <a:extLst>
              <a:ext uri="{FF2B5EF4-FFF2-40B4-BE49-F238E27FC236}">
                <a16:creationId xmlns:a16="http://schemas.microsoft.com/office/drawing/2014/main" id="{3D8D2250-B211-F668-0F2B-607041A7050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858" y="812800"/>
            <a:ext cx="3070641" cy="31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B3963-7681-1884-D5D9-1DCDE157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8585FC-175C-9C9A-EA56-C637454F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96163" cy="6382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45F786-ACC4-8A57-4026-9A66910B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9" y="1371432"/>
            <a:ext cx="4097834" cy="2581635"/>
          </a:xfrm>
          <a:prstGeom prst="rect">
            <a:avLst/>
          </a:prstGeom>
          <a:ln w="25400">
            <a:solidFill>
              <a:srgbClr val="F16517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A0B1F05-EC0F-529F-B80B-716AB9A61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500" y="1371431"/>
            <a:ext cx="3629532" cy="2581635"/>
          </a:xfrm>
          <a:prstGeom prst="rect">
            <a:avLst/>
          </a:prstGeom>
          <a:ln w="25400">
            <a:solidFill>
              <a:srgbClr val="F16517"/>
            </a:solidFill>
          </a:ln>
        </p:spPr>
      </p:pic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4399214B-82EA-168C-9C57-DF4196705B22}"/>
              </a:ext>
            </a:extLst>
          </p:cNvPr>
          <p:cNvCxnSpPr>
            <a:stCxn id="5" idx="0"/>
            <a:endCxn id="10" idx="1"/>
          </p:cNvCxnSpPr>
          <p:nvPr/>
        </p:nvCxnSpPr>
        <p:spPr>
          <a:xfrm rot="16200000" flipH="1">
            <a:off x="3077534" y="923283"/>
            <a:ext cx="1290817" cy="2187114"/>
          </a:xfrm>
          <a:prstGeom prst="bentConnector4">
            <a:avLst>
              <a:gd name="adj1" fmla="val -17710"/>
              <a:gd name="adj2" fmla="val 96841"/>
            </a:avLst>
          </a:prstGeom>
          <a:ln>
            <a:solidFill>
              <a:srgbClr val="F16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36292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Subject for Middle School: Gravity Theory by Slidesgo">
  <a:themeElements>
    <a:clrScheme name="Simple Light">
      <a:dk1>
        <a:srgbClr val="FFFFFF"/>
      </a:dk1>
      <a:lt1>
        <a:srgbClr val="00001E"/>
      </a:lt1>
      <a:dk2>
        <a:srgbClr val="00103E"/>
      </a:dk2>
      <a:lt2>
        <a:srgbClr val="362652"/>
      </a:lt2>
      <a:accent1>
        <a:srgbClr val="287290"/>
      </a:accent1>
      <a:accent2>
        <a:srgbClr val="294F3D"/>
      </a:accent2>
      <a:accent3>
        <a:srgbClr val="96586F"/>
      </a:accent3>
      <a:accent4>
        <a:srgbClr val="9D3813"/>
      </a:accent4>
      <a:accent5>
        <a:srgbClr val="CFA662"/>
      </a:accent5>
      <a:accent6>
        <a:srgbClr val="5F64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90</Words>
  <Application>Microsoft Office PowerPoint</Application>
  <PresentationFormat>Apresentação na tela (16:9)</PresentationFormat>
  <Paragraphs>21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Poppins</vt:lpstr>
      <vt:lpstr>Arial</vt:lpstr>
      <vt:lpstr>Physics Subject for Middle School: Gravity Theory by Slidesgo</vt:lpstr>
      <vt:lpstr>Física para o ENEM: Dilatação térmica dos sólidos</vt:lpstr>
      <vt:lpstr>Dilatação térmica</vt:lpstr>
      <vt:lpstr>Dilatação térmica</vt:lpstr>
      <vt:lpstr>Dilatação térmica</vt:lpstr>
      <vt:lpstr>Dilatação térmica</vt:lpstr>
      <vt:lpstr>Dilatação térmica</vt:lpstr>
      <vt:lpstr>Dilatação térmica</vt:lpstr>
      <vt:lpstr>Apresentação do PowerPoint</vt:lpstr>
      <vt:lpstr>Apresentação do PowerPoint</vt:lpstr>
      <vt:lpstr>Apresentação do PowerPoint</vt:lpstr>
      <vt:lpstr>Bons estudos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Subject for Middle School: Gravity Theory </dc:title>
  <dc:creator>ulisses camacho</dc:creator>
  <cp:lastModifiedBy>Ulisses Jardim Camacho</cp:lastModifiedBy>
  <cp:revision>10</cp:revision>
  <dcterms:modified xsi:type="dcterms:W3CDTF">2025-02-14T00:53:27Z</dcterms:modified>
</cp:coreProperties>
</file>