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7" r:id="rId3"/>
    <p:sldId id="378" r:id="rId4"/>
    <p:sldId id="377" r:id="rId5"/>
    <p:sldId id="379" r:id="rId6"/>
    <p:sldId id="380" r:id="rId7"/>
    <p:sldId id="381" r:id="rId8"/>
    <p:sldId id="387" r:id="rId9"/>
    <p:sldId id="386" r:id="rId10"/>
    <p:sldId id="385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433"/>
    <a:srgbClr val="F16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BD084A-9012-41AA-8F56-9ED0279E9133}">
  <a:tblStyle styleId="{F4BD084A-9012-41AA-8F56-9ED0279E91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4C7BFA-7854-4840-81FF-F856D70A27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7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5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8576CA60-EBF3-550A-CBDE-5F6B373F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431007ba2_0_208:notes">
            <a:extLst>
              <a:ext uri="{FF2B5EF4-FFF2-40B4-BE49-F238E27FC236}">
                <a16:creationId xmlns:a16="http://schemas.microsoft.com/office/drawing/2014/main" id="{1EC5FD83-5597-BAFC-3D00-ABF8BAB317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431007ba2_0_208:notes">
            <a:extLst>
              <a:ext uri="{FF2B5EF4-FFF2-40B4-BE49-F238E27FC236}">
                <a16:creationId xmlns:a16="http://schemas.microsoft.com/office/drawing/2014/main" id="{D5A73D42-CC53-3127-168B-67074BA7A5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6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E71BDFE6-A30F-16D2-663B-E55C7038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6_370:notes">
            <a:extLst>
              <a:ext uri="{FF2B5EF4-FFF2-40B4-BE49-F238E27FC236}">
                <a16:creationId xmlns:a16="http://schemas.microsoft.com/office/drawing/2014/main" id="{4A40E804-C71A-E66F-EB92-7DAFF7F8C2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6_370:notes">
            <a:extLst>
              <a:ext uri="{FF2B5EF4-FFF2-40B4-BE49-F238E27FC236}">
                <a16:creationId xmlns:a16="http://schemas.microsoft.com/office/drawing/2014/main" id="{7DFD8C72-A032-874D-38B3-31E00AAC5E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47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4850" y="976438"/>
            <a:ext cx="5685900" cy="25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1975" y="3691263"/>
            <a:ext cx="4528800" cy="475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16550" y="3848875"/>
            <a:ext cx="7710900" cy="755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181" y="2838100"/>
            <a:ext cx="2030050" cy="212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614775" y="826150"/>
            <a:ext cx="1251797" cy="10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8349" y="4323383"/>
            <a:ext cx="1158920" cy="117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97109" y="2350362"/>
            <a:ext cx="1510328" cy="1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7426" y="3838937"/>
            <a:ext cx="1485464" cy="1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57" y="-642575"/>
            <a:ext cx="1786649" cy="153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6011" y="2857552"/>
            <a:ext cx="1555648" cy="153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59954" y="1306425"/>
            <a:ext cx="1038968" cy="104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8" y="4101477"/>
            <a:ext cx="9144003" cy="241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4181845"/>
            <a:ext cx="9144003" cy="225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3000" y="3334125"/>
            <a:ext cx="2440051" cy="220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4585" y="68547"/>
            <a:ext cx="807815" cy="81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628" y="3617165"/>
            <a:ext cx="993474" cy="84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0786" y="2486270"/>
            <a:ext cx="1018197" cy="106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05102" y="-295973"/>
            <a:ext cx="1035429" cy="106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2304" y="1192599"/>
            <a:ext cx="1073740" cy="106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49271" y="1192588"/>
            <a:ext cx="1245371" cy="106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40494" y="3551349"/>
            <a:ext cx="1084351" cy="106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16264" y="-295965"/>
            <a:ext cx="831516" cy="83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62501" y="98706"/>
            <a:ext cx="1084350" cy="8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73000" y="3617175"/>
            <a:ext cx="358324" cy="3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2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-3097350" y="2808027"/>
            <a:ext cx="9144003" cy="241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83626" y="2884288"/>
            <a:ext cx="9144003" cy="225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>
            <a:spLocks noGrp="1"/>
          </p:cNvSpPr>
          <p:nvPr>
            <p:ph type="ctrTitle"/>
          </p:nvPr>
        </p:nvSpPr>
        <p:spPr>
          <a:xfrm>
            <a:off x="2767760" y="516622"/>
            <a:ext cx="5685900" cy="25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Física para o ENEM: </a:t>
            </a:r>
            <a:r>
              <a:rPr lang="en" sz="3600" dirty="0"/>
              <a:t>Dilatação térmica dos líquidos</a:t>
            </a:r>
            <a:endParaRPr dirty="0"/>
          </a:p>
        </p:txBody>
      </p:sp>
      <p:sp>
        <p:nvSpPr>
          <p:cNvPr id="265" name="Google Shape;265;p36"/>
          <p:cNvSpPr txBox="1">
            <a:spLocks noGrp="1"/>
          </p:cNvSpPr>
          <p:nvPr>
            <p:ph type="subTitle" idx="1"/>
          </p:nvPr>
        </p:nvSpPr>
        <p:spPr>
          <a:xfrm>
            <a:off x="5369349" y="2884288"/>
            <a:ext cx="2972367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Professor Ulisses Camacho</a:t>
            </a:r>
            <a:endParaRPr dirty="0"/>
          </a:p>
        </p:txBody>
      </p:sp>
      <p:pic>
        <p:nvPicPr>
          <p:cNvPr id="266" name="Google Shape;26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642" y="2040675"/>
            <a:ext cx="2440051" cy="220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575" y="1767225"/>
            <a:ext cx="3997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30351" y="262425"/>
            <a:ext cx="1058025" cy="8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5;p36">
            <a:extLst>
              <a:ext uri="{FF2B5EF4-FFF2-40B4-BE49-F238E27FC236}">
                <a16:creationId xmlns:a16="http://schemas.microsoft.com/office/drawing/2014/main" id="{043BBA34-D7FA-0F92-613E-4BCE9115F25F}"/>
              </a:ext>
            </a:extLst>
          </p:cNvPr>
          <p:cNvSpPr txBox="1">
            <a:spLocks/>
          </p:cNvSpPr>
          <p:nvPr/>
        </p:nvSpPr>
        <p:spPr>
          <a:xfrm>
            <a:off x="5604581" y="3567874"/>
            <a:ext cx="2440051" cy="475800"/>
          </a:xfrm>
          <a:prstGeom prst="rect">
            <a:avLst/>
          </a:prstGeom>
          <a:solidFill>
            <a:srgbClr val="E984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pt-BR" dirty="0"/>
              <a:t>edu.Odysseus.net.br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1619B26B-F1F9-1900-5230-99FE103C9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9">
            <a:extLst>
              <a:ext uri="{FF2B5EF4-FFF2-40B4-BE49-F238E27FC236}">
                <a16:creationId xmlns:a16="http://schemas.microsoft.com/office/drawing/2014/main" id="{02254CDB-9D2E-1567-19FA-2AE8059A51A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9" r="139"/>
          <a:stretch/>
        </p:blipFill>
        <p:spPr>
          <a:xfrm>
            <a:off x="0" y="-13800"/>
            <a:ext cx="9144000" cy="5157300"/>
          </a:xfrm>
          <a:prstGeom prst="rect">
            <a:avLst/>
          </a:prstGeom>
        </p:spPr>
      </p:pic>
      <p:sp>
        <p:nvSpPr>
          <p:cNvPr id="428" name="Google Shape;428;p49">
            <a:extLst>
              <a:ext uri="{FF2B5EF4-FFF2-40B4-BE49-F238E27FC236}">
                <a16:creationId xmlns:a16="http://schemas.microsoft.com/office/drawing/2014/main" id="{37E832DE-170D-6AD4-0524-50A9DBF63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550" y="3848875"/>
            <a:ext cx="7710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Bons estudos !</a:t>
            </a:r>
            <a:endParaRPr dirty="0"/>
          </a:p>
        </p:txBody>
      </p:sp>
      <p:pic>
        <p:nvPicPr>
          <p:cNvPr id="429" name="Google Shape;429;p49">
            <a:extLst>
              <a:ext uri="{FF2B5EF4-FFF2-40B4-BE49-F238E27FC236}">
                <a16:creationId xmlns:a16="http://schemas.microsoft.com/office/drawing/2014/main" id="{6112B4EC-CD2B-ECFB-8E03-41C1841959F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69050" y="2633975"/>
            <a:ext cx="1086375" cy="8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9">
            <a:extLst>
              <a:ext uri="{FF2B5EF4-FFF2-40B4-BE49-F238E27FC236}">
                <a16:creationId xmlns:a16="http://schemas.microsoft.com/office/drawing/2014/main" id="{AB5C7CBB-BAEE-1BC0-A76F-9A69D6F97A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801" t="32284" r="34946" b="10595"/>
          <a:stretch/>
        </p:blipFill>
        <p:spPr>
          <a:xfrm>
            <a:off x="8368400" y="3897475"/>
            <a:ext cx="1448176" cy="1487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92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 dos líquidos</a:t>
            </a:r>
            <a:endParaRPr dirty="0"/>
          </a:p>
        </p:txBody>
      </p:sp>
      <p:pic>
        <p:nvPicPr>
          <p:cNvPr id="2" name="Picture 2" descr="Unidades de medida: Volume líquido - Orlando de Primeira">
            <a:extLst>
              <a:ext uri="{FF2B5EF4-FFF2-40B4-BE49-F238E27FC236}">
                <a16:creationId xmlns:a16="http://schemas.microsoft.com/office/drawing/2014/main" id="{37F1D559-267C-A623-BF7F-84E7A8C9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65" y="1712851"/>
            <a:ext cx="3641935" cy="2425462"/>
          </a:xfrm>
          <a:prstGeom prst="rect">
            <a:avLst/>
          </a:prstGeom>
          <a:noFill/>
          <a:ln w="25400">
            <a:solidFill>
              <a:srgbClr val="F165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A18877D-DD1B-802C-D798-33F644B50DE1}"/>
              </a:ext>
            </a:extLst>
          </p:cNvPr>
          <p:cNvSpPr txBox="1"/>
          <p:nvPr/>
        </p:nvSpPr>
        <p:spPr>
          <a:xfrm>
            <a:off x="593124" y="1712851"/>
            <a:ext cx="3978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Em geral, líquidos dilatam mais que sólidos quando aquecidos, por isso deve-se observar também a dilatação dos frascos e recipientes</a:t>
            </a: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93FF1184-3916-AC9A-4D79-161D81860E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64727" y="1501098"/>
            <a:ext cx="5214545" cy="2563074"/>
          </a:xfrm>
          <a:prstGeom prst="bentConnector3">
            <a:avLst>
              <a:gd name="adj1" fmla="val 50000"/>
            </a:avLst>
          </a:prstGeom>
          <a:ln>
            <a:solidFill>
              <a:srgbClr val="E984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B8EE9B83-3983-D933-2397-55454386D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latação dos líquidos. Dilatação volumétrica dos líquidos">
            <a:extLst>
              <a:ext uri="{FF2B5EF4-FFF2-40B4-BE49-F238E27FC236}">
                <a16:creationId xmlns:a16="http://schemas.microsoft.com/office/drawing/2014/main" id="{9BEBD3CE-3568-BC4C-BD10-A1286FED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25" y="2246379"/>
            <a:ext cx="3902149" cy="1823926"/>
          </a:xfrm>
          <a:prstGeom prst="rect">
            <a:avLst/>
          </a:prstGeom>
          <a:solidFill>
            <a:srgbClr val="F16517"/>
          </a:solidFill>
          <a:ln w="38100">
            <a:solidFill>
              <a:srgbClr val="E98433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2676733-84FA-0D3F-1968-0002D78782D5}"/>
                  </a:ext>
                </a:extLst>
              </p:cNvPr>
              <p:cNvSpPr txBox="1"/>
              <p:nvPr/>
            </p:nvSpPr>
            <p:spPr>
              <a:xfrm>
                <a:off x="6523074" y="1347952"/>
                <a:ext cx="2096728" cy="397866"/>
              </a:xfrm>
              <a:prstGeom prst="rect">
                <a:avLst/>
              </a:prstGeom>
              <a:noFill/>
              <a:ln w="15875">
                <a:solidFill>
                  <a:srgbClr val="E98433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2676733-84FA-0D3F-1968-0002D7878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074" y="1347952"/>
                <a:ext cx="2096728" cy="397866"/>
              </a:xfrm>
              <a:prstGeom prst="rect">
                <a:avLst/>
              </a:prstGeom>
              <a:blipFill>
                <a:blip r:embed="rId4"/>
                <a:stretch>
                  <a:fillRect l="-2305" r="-2017" b="-16176"/>
                </a:stretch>
              </a:blipFill>
              <a:ln w="15875">
                <a:solidFill>
                  <a:srgbClr val="E98433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05C3602-4F18-BC0A-7AED-DF3D4F7FC0F7}"/>
                  </a:ext>
                </a:extLst>
              </p:cNvPr>
              <p:cNvSpPr txBox="1"/>
              <p:nvPr/>
            </p:nvSpPr>
            <p:spPr>
              <a:xfrm>
                <a:off x="3810477" y="1362219"/>
                <a:ext cx="2249718" cy="369332"/>
              </a:xfrm>
              <a:prstGeom prst="rect">
                <a:avLst/>
              </a:prstGeom>
              <a:noFill/>
              <a:ln w="15875">
                <a:solidFill>
                  <a:srgbClr val="E98433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05C3602-4F18-BC0A-7AED-DF3D4F7FC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77" y="1362219"/>
                <a:ext cx="2249718" cy="369332"/>
              </a:xfrm>
              <a:prstGeom prst="rect">
                <a:avLst/>
              </a:prstGeom>
              <a:blipFill>
                <a:blip r:embed="rId5"/>
                <a:stretch>
                  <a:fillRect l="-1882" r="-1882" b="-21875"/>
                </a:stretch>
              </a:blipFill>
              <a:ln w="15875">
                <a:solidFill>
                  <a:srgbClr val="E98433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193D585-DAC1-32B8-4DC4-E681A6FDD3BE}"/>
                  </a:ext>
                </a:extLst>
              </p:cNvPr>
              <p:cNvSpPr txBox="1"/>
              <p:nvPr/>
            </p:nvSpPr>
            <p:spPr>
              <a:xfrm>
                <a:off x="1173028" y="1362219"/>
                <a:ext cx="2174570" cy="397866"/>
              </a:xfrm>
              <a:prstGeom prst="rect">
                <a:avLst/>
              </a:prstGeom>
              <a:noFill/>
              <a:ln w="15875">
                <a:solidFill>
                  <a:srgbClr val="E98433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193D585-DAC1-32B8-4DC4-E681A6FDD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28" y="1362219"/>
                <a:ext cx="2174570" cy="397866"/>
              </a:xfrm>
              <a:prstGeom prst="rect">
                <a:avLst/>
              </a:prstGeom>
              <a:blipFill>
                <a:blip r:embed="rId6"/>
                <a:stretch>
                  <a:fillRect l="-1944" r="-1944" b="-20290"/>
                </a:stretch>
              </a:blipFill>
              <a:ln w="15875">
                <a:solidFill>
                  <a:srgbClr val="E98433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9E2219BC-84DD-396A-595E-A441E0A3C328}"/>
              </a:ext>
            </a:extLst>
          </p:cNvPr>
          <p:cNvCxnSpPr>
            <a:cxnSpLocks/>
          </p:cNvCxnSpPr>
          <p:nvPr/>
        </p:nvCxnSpPr>
        <p:spPr>
          <a:xfrm rot="5400000">
            <a:off x="5689282" y="1932340"/>
            <a:ext cx="1198911" cy="1148528"/>
          </a:xfrm>
          <a:prstGeom prst="bentConnector3">
            <a:avLst>
              <a:gd name="adj1" fmla="val 37288"/>
            </a:avLst>
          </a:prstGeom>
          <a:ln w="19050">
            <a:solidFill>
              <a:srgbClr val="F1651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6028C48-815C-5924-61FB-5441E7956209}"/>
              </a:ext>
            </a:extLst>
          </p:cNvPr>
          <p:cNvSpPr txBox="1"/>
          <p:nvPr/>
        </p:nvSpPr>
        <p:spPr>
          <a:xfrm>
            <a:off x="1704712" y="93108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E98433"/>
                </a:solidFill>
              </a:rPr>
              <a:t>Líquido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EDD4190-561A-F495-B83E-7E6916700146}"/>
              </a:ext>
            </a:extLst>
          </p:cNvPr>
          <p:cNvSpPr txBox="1"/>
          <p:nvPr/>
        </p:nvSpPr>
        <p:spPr>
          <a:xfrm>
            <a:off x="6945232" y="91345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E98433"/>
                </a:solidFill>
              </a:rPr>
              <a:t>Aparente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694AF3F-6A71-84F5-BD52-3F6D88850A36}"/>
              </a:ext>
            </a:extLst>
          </p:cNvPr>
          <p:cNvSpPr txBox="1"/>
          <p:nvPr/>
        </p:nvSpPr>
        <p:spPr>
          <a:xfrm>
            <a:off x="4194588" y="913450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E98433"/>
                </a:solidFill>
              </a:rPr>
              <a:t>Recipiente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24276EF6-8D1F-CD9A-F895-F7F1A335E91D}"/>
                  </a:ext>
                </a:extLst>
              </p:cNvPr>
              <p:cNvSpPr txBox="1"/>
              <p:nvPr/>
            </p:nvSpPr>
            <p:spPr>
              <a:xfrm>
                <a:off x="3539903" y="4230050"/>
                <a:ext cx="2063898" cy="397866"/>
              </a:xfrm>
              <a:prstGeom prst="rect">
                <a:avLst/>
              </a:prstGeom>
              <a:noFill/>
              <a:ln w="15875">
                <a:solidFill>
                  <a:srgbClr val="E98433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𝑙𝑖𝑞</m:t>
                        </m:r>
                      </m:sub>
                    </m:sSub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𝑎𝑝</m:t>
                        </m:r>
                      </m:sub>
                    </m:sSub>
                  </m:oMath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24276EF6-8D1F-CD9A-F895-F7F1A335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03" y="4230050"/>
                <a:ext cx="2063898" cy="397866"/>
              </a:xfrm>
              <a:prstGeom prst="rect">
                <a:avLst/>
              </a:prstGeom>
              <a:blipFill>
                <a:blip r:embed="rId7"/>
                <a:stretch>
                  <a:fillRect l="-4985" t="-22059" r="-1466" b="-33824"/>
                </a:stretch>
              </a:blipFill>
              <a:ln w="15875">
                <a:solidFill>
                  <a:srgbClr val="E98433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Google Shape;273;p37">
            <a:extLst>
              <a:ext uri="{FF2B5EF4-FFF2-40B4-BE49-F238E27FC236}">
                <a16:creationId xmlns:a16="http://schemas.microsoft.com/office/drawing/2014/main" id="{877697A1-89CE-A2AD-C3C6-25A126EC1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3336" y="2529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 dos líquidos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8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96608-3C6F-8BB5-9A17-FD42D682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3" y="1451175"/>
            <a:ext cx="5926622" cy="3144097"/>
          </a:xfrm>
          <a:prstGeom prst="rect">
            <a:avLst/>
          </a:prstGeom>
        </p:spPr>
      </p:pic>
      <p:pic>
        <p:nvPicPr>
          <p:cNvPr id="8" name="Google Shape;411;p47">
            <a:extLst>
              <a:ext uri="{FF2B5EF4-FFF2-40B4-BE49-F238E27FC236}">
                <a16:creationId xmlns:a16="http://schemas.microsoft.com/office/drawing/2014/main" id="{AE71FF19-8414-A054-6E76-CCB39824BBB4}"/>
              </a:ext>
            </a:extLst>
          </p:cNvPr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5332228" y="609748"/>
            <a:ext cx="3811772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2;p47">
            <a:extLst>
              <a:ext uri="{FF2B5EF4-FFF2-40B4-BE49-F238E27FC236}">
                <a16:creationId xmlns:a16="http://schemas.microsoft.com/office/drawing/2014/main" id="{BDD02942-7508-DE98-8398-01195001200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818" y="620438"/>
            <a:ext cx="3912848" cy="8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6;p51">
            <a:extLst>
              <a:ext uri="{FF2B5EF4-FFF2-40B4-BE49-F238E27FC236}">
                <a16:creationId xmlns:a16="http://schemas.microsoft.com/office/drawing/2014/main" id="{D114967B-C6EE-89C6-C9DA-38B28E31DBF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98413" y="584972"/>
            <a:ext cx="550213" cy="44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161C0C-816D-CCBE-9783-A5F5EA9BC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9616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5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28A35-DAD6-A980-3266-EBB7E607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11;p47">
            <a:extLst>
              <a:ext uri="{FF2B5EF4-FFF2-40B4-BE49-F238E27FC236}">
                <a16:creationId xmlns:a16="http://schemas.microsoft.com/office/drawing/2014/main" id="{E706FDDB-3851-2FA5-C017-0A19204587FE}"/>
              </a:ext>
            </a:extLst>
          </p:cNvPr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5356166" y="722599"/>
            <a:ext cx="3811772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2;p47">
            <a:extLst>
              <a:ext uri="{FF2B5EF4-FFF2-40B4-BE49-F238E27FC236}">
                <a16:creationId xmlns:a16="http://schemas.microsoft.com/office/drawing/2014/main" id="{F5CEFAF5-E768-2716-D428-57EEC329C9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29" y="728781"/>
            <a:ext cx="3912848" cy="8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6;p51">
            <a:extLst>
              <a:ext uri="{FF2B5EF4-FFF2-40B4-BE49-F238E27FC236}">
                <a16:creationId xmlns:a16="http://schemas.microsoft.com/office/drawing/2014/main" id="{F27772A4-761A-21BC-7C8F-23BC901D1A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11999" y="657799"/>
            <a:ext cx="537513" cy="50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296BC9-652E-6F15-5C31-6E0F238B2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05" y="337548"/>
            <a:ext cx="5296414" cy="44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B0748-BA42-5F52-B3F8-E35CBA2B1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8E0B8D4-0C61-D63B-E4E7-BC283F56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825"/>
            <a:ext cx="7704000" cy="572700"/>
          </a:xfrm>
        </p:spPr>
        <p:txBody>
          <a:bodyPr/>
          <a:lstStyle/>
          <a:p>
            <a:r>
              <a:rPr lang="pt-BR" dirty="0"/>
              <a:t>Dilatação anômala da água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FBFAC37-1341-2E86-B12F-913C9F5E671C}"/>
              </a:ext>
            </a:extLst>
          </p:cNvPr>
          <p:cNvSpPr txBox="1"/>
          <p:nvPr/>
        </p:nvSpPr>
        <p:spPr>
          <a:xfrm>
            <a:off x="1508125" y="705062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No intervalo de temperaturas entre </a:t>
            </a:r>
            <a:r>
              <a:rPr lang="pt-BR" sz="2000" b="1" dirty="0">
                <a:solidFill>
                  <a:srgbClr val="E98433"/>
                </a:solidFill>
              </a:rPr>
              <a:t>0</a:t>
            </a:r>
            <a:r>
              <a:rPr lang="pt-BR" sz="2000" b="1" baseline="30000" dirty="0">
                <a:solidFill>
                  <a:srgbClr val="E98433"/>
                </a:solidFill>
              </a:rPr>
              <a:t>0</a:t>
            </a:r>
            <a:r>
              <a:rPr lang="pt-BR" sz="2000" b="1" dirty="0">
                <a:solidFill>
                  <a:srgbClr val="E98433"/>
                </a:solidFill>
              </a:rPr>
              <a:t>C </a:t>
            </a:r>
            <a:r>
              <a:rPr lang="pt-BR" sz="2000" b="1" dirty="0">
                <a:solidFill>
                  <a:schemeClr val="tx1"/>
                </a:solidFill>
              </a:rPr>
              <a:t>e</a:t>
            </a:r>
            <a:r>
              <a:rPr lang="pt-BR" sz="2000" b="1" dirty="0">
                <a:solidFill>
                  <a:srgbClr val="E98433"/>
                </a:solidFill>
              </a:rPr>
              <a:t> 4</a:t>
            </a:r>
            <a:r>
              <a:rPr lang="pt-BR" sz="2000" b="1" baseline="30000" dirty="0">
                <a:solidFill>
                  <a:srgbClr val="E98433"/>
                </a:solidFill>
              </a:rPr>
              <a:t>0</a:t>
            </a:r>
            <a:r>
              <a:rPr lang="pt-BR" sz="2000" b="1" dirty="0">
                <a:solidFill>
                  <a:srgbClr val="E98433"/>
                </a:solidFill>
              </a:rPr>
              <a:t>C </a:t>
            </a:r>
            <a:r>
              <a:rPr lang="pt-BR" sz="2000" b="1" dirty="0">
                <a:solidFill>
                  <a:schemeClr val="tx1"/>
                </a:solidFill>
              </a:rPr>
              <a:t>a água contrai-se quando aquecida e expande-se quando resfriada.</a:t>
            </a:r>
          </a:p>
        </p:txBody>
      </p:sp>
      <p:pic>
        <p:nvPicPr>
          <p:cNvPr id="15" name="Adobe Flash Player 9 2024-02-25 23-06-59">
            <a:hlinkClick r:id="" action="ppaction://media"/>
            <a:extLst>
              <a:ext uri="{FF2B5EF4-FFF2-40B4-BE49-F238E27FC236}">
                <a16:creationId xmlns:a16="http://schemas.microsoft.com/office/drawing/2014/main" id="{DD5D254D-A552-07DE-9C9D-08335CDBBB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6325" y="1699157"/>
            <a:ext cx="4164900" cy="3123675"/>
          </a:xfrm>
          <a:prstGeom prst="rect">
            <a:avLst/>
          </a:prstGeom>
          <a:ln w="22225">
            <a:solidFill>
              <a:srgbClr val="E98433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FAB0621-6331-7727-2FF4-E6E9C5819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00" y="2184944"/>
            <a:ext cx="3059358" cy="2152100"/>
          </a:xfrm>
          <a:prstGeom prst="rect">
            <a:avLst/>
          </a:prstGeom>
          <a:ln w="19050">
            <a:solidFill>
              <a:srgbClr val="E98433"/>
            </a:solidFill>
          </a:ln>
        </p:spPr>
      </p:pic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46317085-B1FF-3623-F3F8-DD19B881E6C8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563458" y="2895600"/>
            <a:ext cx="802867" cy="365394"/>
          </a:xfrm>
          <a:prstGeom prst="bentConnector3">
            <a:avLst/>
          </a:prstGeom>
          <a:ln w="19050">
            <a:solidFill>
              <a:srgbClr val="F165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BBBEA-14C8-DA6A-8E89-826A3172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54D82A5-D18A-0E42-25E9-E6AF5928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00" y="2019300"/>
            <a:ext cx="2646043" cy="1995157"/>
          </a:xfrm>
          <a:prstGeom prst="rect">
            <a:avLst/>
          </a:prstGeom>
          <a:ln w="19050">
            <a:solidFill>
              <a:srgbClr val="E98433"/>
            </a:solidFill>
          </a:ln>
        </p:spPr>
      </p:pic>
      <p:sp>
        <p:nvSpPr>
          <p:cNvPr id="7" name="Título 5">
            <a:extLst>
              <a:ext uri="{FF2B5EF4-FFF2-40B4-BE49-F238E27FC236}">
                <a16:creationId xmlns:a16="http://schemas.microsoft.com/office/drawing/2014/main" id="{6F486A84-AE37-95D1-E563-4D92E78D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825"/>
            <a:ext cx="7704000" cy="572700"/>
          </a:xfrm>
        </p:spPr>
        <p:txBody>
          <a:bodyPr/>
          <a:lstStyle/>
          <a:p>
            <a:r>
              <a:rPr lang="pt-BR" dirty="0"/>
              <a:t>Dilatação anômala da água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CDBAF5-A6B9-6986-AE65-388D65B19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" t="6996" r="574" b="-62"/>
          <a:stretch/>
        </p:blipFill>
        <p:spPr>
          <a:xfrm>
            <a:off x="4243700" y="1077857"/>
            <a:ext cx="4320000" cy="3384000"/>
          </a:xfrm>
          <a:prstGeom prst="rect">
            <a:avLst/>
          </a:prstGeom>
          <a:ln w="19050">
            <a:solidFill>
              <a:srgbClr val="E98433"/>
            </a:solidFill>
          </a:ln>
        </p:spPr>
      </p:pic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312219C2-568F-331A-4E67-9B7EA229A287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 flipV="1">
            <a:off x="3226343" y="2769857"/>
            <a:ext cx="1017357" cy="247022"/>
          </a:xfrm>
          <a:prstGeom prst="bentConnector3">
            <a:avLst/>
          </a:prstGeom>
          <a:ln w="19050">
            <a:solidFill>
              <a:srgbClr val="E984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5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E4178-CAB9-2275-E7A3-5DF5A91B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11;p47">
            <a:extLst>
              <a:ext uri="{FF2B5EF4-FFF2-40B4-BE49-F238E27FC236}">
                <a16:creationId xmlns:a16="http://schemas.microsoft.com/office/drawing/2014/main" id="{6FDAA162-0145-453B-D5C9-72CCF5A98FB0}"/>
              </a:ext>
            </a:extLst>
          </p:cNvPr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5332228" y="609748"/>
            <a:ext cx="3811772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2;p47">
            <a:extLst>
              <a:ext uri="{FF2B5EF4-FFF2-40B4-BE49-F238E27FC236}">
                <a16:creationId xmlns:a16="http://schemas.microsoft.com/office/drawing/2014/main" id="{56138C22-B84E-A88B-1885-EC9383CE74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818" y="620438"/>
            <a:ext cx="3912848" cy="8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6;p51">
            <a:extLst>
              <a:ext uri="{FF2B5EF4-FFF2-40B4-BE49-F238E27FC236}">
                <a16:creationId xmlns:a16="http://schemas.microsoft.com/office/drawing/2014/main" id="{84432DB1-119B-B946-84E7-674EDA4B948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98413" y="584972"/>
            <a:ext cx="550213" cy="44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36A1F47-6BC5-0E0B-4F86-7B5B50EEE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96163" cy="6382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F0BCECA-9561-7297-CFBC-BABAF7DD4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900" y="806868"/>
            <a:ext cx="4963218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E1137-D9EF-D22E-2D62-41951002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11;p47">
            <a:extLst>
              <a:ext uri="{FF2B5EF4-FFF2-40B4-BE49-F238E27FC236}">
                <a16:creationId xmlns:a16="http://schemas.microsoft.com/office/drawing/2014/main" id="{A396C98B-041D-29C3-3F92-5FD36E310137}"/>
              </a:ext>
            </a:extLst>
          </p:cNvPr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5332228" y="609748"/>
            <a:ext cx="3811772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2;p47">
            <a:extLst>
              <a:ext uri="{FF2B5EF4-FFF2-40B4-BE49-F238E27FC236}">
                <a16:creationId xmlns:a16="http://schemas.microsoft.com/office/drawing/2014/main" id="{388562C1-D80E-BCB5-7F07-D36A1DDE36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818" y="620438"/>
            <a:ext cx="3912848" cy="8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6;p51">
            <a:extLst>
              <a:ext uri="{FF2B5EF4-FFF2-40B4-BE49-F238E27FC236}">
                <a16:creationId xmlns:a16="http://schemas.microsoft.com/office/drawing/2014/main" id="{7BE14BF4-6061-7EB8-1EAC-9D4E1C8C45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98413" y="584972"/>
            <a:ext cx="550213" cy="44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9DC6F62-D3A6-81E5-16C1-0FC53B38E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96163" cy="6382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1C79EB-3E60-489E-3018-F8F32543D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847" y="971612"/>
            <a:ext cx="6203655" cy="35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51577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Subject for Middle School: Gravity Theory by Slidesgo">
  <a:themeElements>
    <a:clrScheme name="Simple Light">
      <a:dk1>
        <a:srgbClr val="FFFFFF"/>
      </a:dk1>
      <a:lt1>
        <a:srgbClr val="00001E"/>
      </a:lt1>
      <a:dk2>
        <a:srgbClr val="00103E"/>
      </a:dk2>
      <a:lt2>
        <a:srgbClr val="362652"/>
      </a:lt2>
      <a:accent1>
        <a:srgbClr val="287290"/>
      </a:accent1>
      <a:accent2>
        <a:srgbClr val="294F3D"/>
      </a:accent2>
      <a:accent3>
        <a:srgbClr val="96586F"/>
      </a:accent3>
      <a:accent4>
        <a:srgbClr val="9D3813"/>
      </a:accent4>
      <a:accent5>
        <a:srgbClr val="CFA662"/>
      </a:accent5>
      <a:accent6>
        <a:srgbClr val="5F64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104</Words>
  <Application>Microsoft Office PowerPoint</Application>
  <PresentationFormat>Apresentação na tela (16:9)</PresentationFormat>
  <Paragraphs>17</Paragraphs>
  <Slides>10</Slides>
  <Notes>4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Poppins</vt:lpstr>
      <vt:lpstr>Arial</vt:lpstr>
      <vt:lpstr>Cambria Math</vt:lpstr>
      <vt:lpstr>Physics Subject for Middle School: Gravity Theory by Slidesgo</vt:lpstr>
      <vt:lpstr>Física para o ENEM: Dilatação térmica dos líquidos</vt:lpstr>
      <vt:lpstr>Dilatação térmica dos líquidos</vt:lpstr>
      <vt:lpstr>Dilatação térmica dos líquidos</vt:lpstr>
      <vt:lpstr>Apresentação do PowerPoint</vt:lpstr>
      <vt:lpstr>Apresentação do PowerPoint</vt:lpstr>
      <vt:lpstr>Dilatação anômala da água</vt:lpstr>
      <vt:lpstr>Dilatação anômala da água</vt:lpstr>
      <vt:lpstr>Apresentação do PowerPoint</vt:lpstr>
      <vt:lpstr>Apresentação do PowerPoint</vt:lpstr>
      <vt:lpstr>Bons estudos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Subject for Middle School: Gravity Theory </dc:title>
  <dc:creator>ulisses camacho</dc:creator>
  <cp:lastModifiedBy>Ulisses Jardim Camacho</cp:lastModifiedBy>
  <cp:revision>14</cp:revision>
  <dcterms:modified xsi:type="dcterms:W3CDTF">2025-02-14T00:54:29Z</dcterms:modified>
</cp:coreProperties>
</file>