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  <p:sldMasterId id="2147483660" r:id="rId2"/>
    <p:sldMasterId id="2147483837" r:id="rId3"/>
  </p:sldMasterIdLst>
  <p:notesMasterIdLst>
    <p:notesMasterId r:id="rId20"/>
  </p:notesMasterIdLst>
  <p:sldIdLst>
    <p:sldId id="321" r:id="rId4"/>
    <p:sldId id="323" r:id="rId5"/>
    <p:sldId id="334" r:id="rId6"/>
    <p:sldId id="335" r:id="rId7"/>
    <p:sldId id="322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40" r:id="rId16"/>
    <p:sldId id="341" r:id="rId17"/>
    <p:sldId id="342" r:id="rId18"/>
    <p:sldId id="34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78" autoAdjust="0"/>
    <p:restoredTop sz="93907" autoAdjust="0"/>
  </p:normalViewPr>
  <p:slideViewPr>
    <p:cSldViewPr snapToGrid="0">
      <p:cViewPr varScale="1">
        <p:scale>
          <a:sx n="66" d="100"/>
          <a:sy n="66" d="100"/>
        </p:scale>
        <p:origin x="-392" y="-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6EF45-B226-411D-90B2-362807B9C850}" type="datetimeFigureOut">
              <a:rPr lang="pt-BR" smtClean="0"/>
              <a:t>17/06/2020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FD6F8-B891-4C77-9F74-D27FA32B18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217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5D5B424-FC2C-4556-9962-1F41549F8C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777198-E6CA-46E8-9522-5231FB565CDC}" type="slidenum">
              <a:rPr kumimoji="0" lang="en-US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60450" name="Rectangle 2">
            <a:extLst>
              <a:ext uri="{FF2B5EF4-FFF2-40B4-BE49-F238E27FC236}">
                <a16:creationId xmlns:a16="http://schemas.microsoft.com/office/drawing/2014/main" id="{725BB7A9-1306-44C9-8143-D4841E6EAD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>
            <a:extLst>
              <a:ext uri="{FF2B5EF4-FFF2-40B4-BE49-F238E27FC236}">
                <a16:creationId xmlns:a16="http://schemas.microsoft.com/office/drawing/2014/main" id="{F2CFE9B0-E85F-48ED-91E4-577E54034D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 b="1"/>
              <a:t>Professor</a:t>
            </a:r>
            <a:r>
              <a:rPr lang="pt-BR" altLang="pt-BR"/>
              <a:t>: as linhas presentes nos resistores utilizados em circuitos elétricos trazem informações sobre sua resistência, facilitando sua identificação. Em um circuito elétrico, muitas vezes são utilizados vários resistores iguais.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88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39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20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95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8" y="630937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9"/>
            <a:ext cx="10318419" cy="439498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6" y="5979198"/>
            <a:ext cx="8045373" cy="74227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3" cy="34846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49E09CE-AF5C-4E89-BC70-D30C675EEE88}" type="datetimeFigureOut">
              <a:rPr lang="pt-BR" smtClean="0"/>
              <a:t>17/06/2020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9" y="6375679"/>
            <a:ext cx="2329723" cy="345796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D55885C-24D5-451B-B22A-98CC56514B88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37549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382386"/>
            <a:ext cx="10178323" cy="149213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7" y="2286002"/>
            <a:ext cx="10178323" cy="3593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1677" y="6375679"/>
            <a:ext cx="2329723" cy="348463"/>
          </a:xfrm>
          <a:prstGeom prst="rect">
            <a:avLst/>
          </a:prstGeom>
        </p:spPr>
        <p:txBody>
          <a:bodyPr/>
          <a:lstStyle/>
          <a:p>
            <a:fld id="{849E09CE-AF5C-4E89-BC70-D30C675EEE88}" type="datetimeFigureOut">
              <a:rPr lang="pt-BR" smtClean="0"/>
              <a:t>17/06/2020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2" y="6375679"/>
            <a:ext cx="2819399" cy="345796"/>
          </a:xfrm>
          <a:prstGeom prst="rect">
            <a:avLst/>
          </a:prstGeom>
        </p:spPr>
        <p:txBody>
          <a:bodyPr/>
          <a:lstStyle/>
          <a:p>
            <a:fld id="{5D55885C-24D5-451B-B22A-98CC56514B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6027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30" y="1073889"/>
            <a:ext cx="8187071" cy="406462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1" y="5159782"/>
            <a:ext cx="7017488" cy="9511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7" y="6375679"/>
            <a:ext cx="1493947" cy="34846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49E09CE-AF5C-4E89-BC70-D30C675EEE88}" type="datetimeFigureOut">
              <a:rPr lang="pt-BR" smtClean="0"/>
              <a:t>17/06/2020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7" cy="345796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D55885C-24D5-451B-B22A-98CC56514B88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1" y="0"/>
            <a:ext cx="2814639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53188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382386"/>
            <a:ext cx="10178323" cy="149213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1"/>
            <a:ext cx="4800600" cy="3619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1"/>
            <a:ext cx="4800600" cy="3619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1677" y="6375679"/>
            <a:ext cx="2329723" cy="348463"/>
          </a:xfrm>
          <a:prstGeom prst="rect">
            <a:avLst/>
          </a:prstGeom>
        </p:spPr>
        <p:txBody>
          <a:bodyPr/>
          <a:lstStyle/>
          <a:p>
            <a:fld id="{849E09CE-AF5C-4E89-BC70-D30C675EEE88}" type="datetimeFigureOut">
              <a:rPr lang="pt-BR" smtClean="0"/>
              <a:t>17/06/2020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2" y="6375679"/>
            <a:ext cx="2819399" cy="345796"/>
          </a:xfrm>
          <a:prstGeom prst="rect">
            <a:avLst/>
          </a:prstGeom>
        </p:spPr>
        <p:txBody>
          <a:bodyPr/>
          <a:lstStyle/>
          <a:p>
            <a:fld id="{5D55885C-24D5-451B-B22A-98CC56514B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24179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9" y="381000"/>
            <a:ext cx="10172700" cy="149351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9" y="2199634"/>
            <a:ext cx="4800600" cy="63252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189" indent="0">
              <a:buNone/>
              <a:defRPr sz="19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4"/>
            <a:ext cx="4800600" cy="63252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189" indent="0">
              <a:buNone/>
              <a:defRPr sz="19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51677" y="6375679"/>
            <a:ext cx="2329723" cy="348463"/>
          </a:xfrm>
          <a:prstGeom prst="rect">
            <a:avLst/>
          </a:prstGeom>
        </p:spPr>
        <p:txBody>
          <a:bodyPr/>
          <a:lstStyle/>
          <a:p>
            <a:fld id="{849E09CE-AF5C-4E89-BC70-D30C675EEE88}" type="datetimeFigureOut">
              <a:rPr lang="pt-BR" smtClean="0"/>
              <a:t>17/06/2020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2" y="6375679"/>
            <a:ext cx="2819399" cy="345796"/>
          </a:xfrm>
          <a:prstGeom prst="rect">
            <a:avLst/>
          </a:prstGeom>
        </p:spPr>
        <p:txBody>
          <a:bodyPr/>
          <a:lstStyle/>
          <a:p>
            <a:fld id="{5D55885C-24D5-451B-B22A-98CC56514B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08448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382386"/>
            <a:ext cx="10178323" cy="149213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1677" y="6375679"/>
            <a:ext cx="2329723" cy="348463"/>
          </a:xfrm>
          <a:prstGeom prst="rect">
            <a:avLst/>
          </a:prstGeom>
        </p:spPr>
        <p:txBody>
          <a:bodyPr/>
          <a:lstStyle/>
          <a:p>
            <a:fld id="{849E09CE-AF5C-4E89-BC70-D30C675EEE88}" type="datetimeFigureOut">
              <a:rPr lang="pt-BR" smtClean="0"/>
              <a:t>17/06/2020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2" y="6375679"/>
            <a:ext cx="2819399" cy="345796"/>
          </a:xfrm>
          <a:prstGeom prst="rect">
            <a:avLst/>
          </a:prstGeom>
        </p:spPr>
        <p:txBody>
          <a:bodyPr/>
          <a:lstStyle/>
          <a:p>
            <a:fld id="{5D55885C-24D5-451B-B22A-98CC56514B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0274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1677" y="6375679"/>
            <a:ext cx="2329723" cy="348463"/>
          </a:xfrm>
          <a:prstGeom prst="rect">
            <a:avLst/>
          </a:prstGeom>
        </p:spPr>
        <p:txBody>
          <a:bodyPr/>
          <a:lstStyle/>
          <a:p>
            <a:fld id="{849E09CE-AF5C-4E89-BC70-D30C675EEE88}" type="datetimeFigureOut">
              <a:rPr lang="pt-BR" smtClean="0"/>
              <a:t>17/06/2020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2" y="6375679"/>
            <a:ext cx="2819399" cy="345796"/>
          </a:xfrm>
          <a:prstGeom prst="rect">
            <a:avLst/>
          </a:prstGeom>
        </p:spPr>
        <p:txBody>
          <a:bodyPr/>
          <a:lstStyle/>
          <a:p>
            <a:fld id="{5D55885C-24D5-451B-B22A-98CC56514B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13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67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3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5" y="457201"/>
            <a:ext cx="3092115" cy="119667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8"/>
            <a:ext cx="6158419" cy="498512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7"/>
            <a:ext cx="3092115" cy="41641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2" y="6375679"/>
            <a:ext cx="1233355" cy="348463"/>
          </a:xfrm>
          <a:prstGeom prst="rect">
            <a:avLst/>
          </a:prstGeom>
        </p:spPr>
        <p:txBody>
          <a:bodyPr/>
          <a:lstStyle/>
          <a:p>
            <a:fld id="{849E09CE-AF5C-4E89-BC70-D30C675EEE88}" type="datetimeFigureOut">
              <a:rPr lang="pt-BR" smtClean="0"/>
              <a:t>17/06/2020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5" y="6375679"/>
            <a:ext cx="1232456" cy="345796"/>
          </a:xfrm>
          <a:prstGeom prst="rect">
            <a:avLst/>
          </a:prstGeom>
        </p:spPr>
        <p:txBody>
          <a:bodyPr/>
          <a:lstStyle/>
          <a:p>
            <a:fld id="{5D55885C-24D5-451B-B22A-98CC56514B8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49348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5" y="2"/>
            <a:ext cx="7355585" cy="685799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3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201"/>
            <a:ext cx="3092117" cy="119667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4" y="1741337"/>
            <a:ext cx="3092117" cy="41641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1" y="6375679"/>
            <a:ext cx="1232456" cy="348463"/>
          </a:xfrm>
          <a:prstGeom prst="rect">
            <a:avLst/>
          </a:prstGeom>
        </p:spPr>
        <p:txBody>
          <a:bodyPr/>
          <a:lstStyle/>
          <a:p>
            <a:fld id="{849E09CE-AF5C-4E89-BC70-D30C675EEE88}" type="datetimeFigureOut">
              <a:rPr lang="pt-BR" smtClean="0"/>
              <a:t>17/06/2020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  <a:prstGeom prst="rect">
            <a:avLst/>
          </a:prstGeom>
        </p:spPr>
        <p:txBody>
          <a:bodyPr/>
          <a:lstStyle/>
          <a:p>
            <a:fld id="{5D55885C-24D5-451B-B22A-98CC56514B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402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382386"/>
            <a:ext cx="10178323" cy="149213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1677" y="2286002"/>
            <a:ext cx="10178323" cy="359359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1677" y="6375679"/>
            <a:ext cx="2329723" cy="348463"/>
          </a:xfrm>
          <a:prstGeom prst="rect">
            <a:avLst/>
          </a:prstGeom>
        </p:spPr>
        <p:txBody>
          <a:bodyPr/>
          <a:lstStyle/>
          <a:p>
            <a:fld id="{849E09CE-AF5C-4E89-BC70-D30C675EEE88}" type="datetimeFigureOut">
              <a:rPr lang="pt-BR" smtClean="0"/>
              <a:t>17/06/2020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2" y="6375679"/>
            <a:ext cx="2819399" cy="345796"/>
          </a:xfrm>
          <a:prstGeom prst="rect">
            <a:avLst/>
          </a:prstGeom>
        </p:spPr>
        <p:txBody>
          <a:bodyPr/>
          <a:lstStyle/>
          <a:p>
            <a:fld id="{5D55885C-24D5-451B-B22A-98CC56514B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555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2" y="382387"/>
            <a:ext cx="1492132" cy="5600404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382386"/>
            <a:ext cx="8392585" cy="560040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1677" y="6375679"/>
            <a:ext cx="2329723" cy="348463"/>
          </a:xfrm>
          <a:prstGeom prst="rect">
            <a:avLst/>
          </a:prstGeom>
        </p:spPr>
        <p:txBody>
          <a:bodyPr/>
          <a:lstStyle/>
          <a:p>
            <a:fld id="{849E09CE-AF5C-4E89-BC70-D30C675EEE88}" type="datetimeFigureOut">
              <a:rPr lang="pt-BR" smtClean="0"/>
              <a:t>17/06/2020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2" y="6375679"/>
            <a:ext cx="2819399" cy="345796"/>
          </a:xfrm>
          <a:prstGeom prst="rect">
            <a:avLst/>
          </a:prstGeom>
        </p:spPr>
        <p:txBody>
          <a:bodyPr/>
          <a:lstStyle/>
          <a:p>
            <a:fld id="{5D55885C-24D5-451B-B22A-98CC56514B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8792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753020-8FA2-4EFC-A802-2DCA3E59C7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1BBA4D-D174-42AB-B56D-E288A6DAC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105795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615600-F416-4149-8664-5C426BD38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991554-9DC5-4F5C-8C2C-8F6AB36E7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30780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933D48-DB0C-4F95-A61C-8BEB36291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E0FB36-328B-43E3-BE43-389E968BE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9259865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7DFB37-F8C4-499F-BBD5-7812DE92A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F41916-8E80-48A5-85A1-BA683C6F20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908050"/>
            <a:ext cx="5384800" cy="5029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AC14E95-B8FB-4F3F-8EAC-4143F83A5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908050"/>
            <a:ext cx="5384800" cy="5029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59428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7A7129-814C-417E-AEC7-034EC61B9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C89F35B-A867-46A7-A211-44757F1E7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36AD17F-BC03-4B69-AAA5-DFD08C9A0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DAF52D0-9157-4D93-BDEF-41A83524A1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5AEAE7B-ED61-40B8-BA0D-6DDE32140D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830437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BC38A9-0781-45A3-ACDC-FE22B997F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81942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299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0197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27457B-594C-41AA-91B8-AE0788CCE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FBF193-792A-4B54-A9A6-21BF6B048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47138A3-DAB1-4A7E-B355-9F1AA905D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7883165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D3BEB4-21D6-4AFE-9DC3-A8AD32799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FCEC6D2-F939-4C9D-A781-993440B06D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CE9E662-A9A0-46BF-9804-CD1B6948A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213004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8091C-5CED-4CD1-B56E-3300520A0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E7260B3-28C2-4C5E-A041-F9A9A8150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2005376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6EEC5A8-332B-4475-8C28-60802E5E8B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0"/>
            <a:ext cx="2743200" cy="59372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B22F8EA-445B-4B04-B03B-928F914C2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0"/>
            <a:ext cx="8026400" cy="59372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06289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AD03507-76BA-47BB-9030-0EE449582E1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0"/>
            <a:ext cx="10972800" cy="59372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66346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42BFDF-DFFB-4014-894B-C6AA2D789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83661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FD082F-3CEE-44E0-81E2-021534FB6EB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908050"/>
            <a:ext cx="5384800" cy="5029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8866DCD-E173-4FC8-B68E-4F3B0237E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908050"/>
            <a:ext cx="5384800" cy="5029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12616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13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2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99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04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4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9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29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Left scallop edge"/>
          <p:cNvSpPr/>
          <p:nvPr/>
        </p:nvSpPr>
        <p:spPr bwMode="auto">
          <a:xfrm>
            <a:off x="1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5AD1C25-86C8-45DB-86C6-256E09F6214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11433" y="104501"/>
            <a:ext cx="1098979" cy="97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8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4" name="Rectangle 14">
            <a:extLst>
              <a:ext uri="{FF2B5EF4-FFF2-40B4-BE49-F238E27FC236}">
                <a16:creationId xmlns:a16="http://schemas.microsoft.com/office/drawing/2014/main" id="{BEF84046-FFB4-4BB7-B987-8CAE6A87E2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"/>
            <a:ext cx="109728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</a:p>
        </p:txBody>
      </p:sp>
      <p:sp>
        <p:nvSpPr>
          <p:cNvPr id="256020" name="Rectangle 20">
            <a:extLst>
              <a:ext uri="{FF2B5EF4-FFF2-40B4-BE49-F238E27FC236}">
                <a16:creationId xmlns:a16="http://schemas.microsoft.com/office/drawing/2014/main" id="{4CFE7A8A-FF1A-416B-A309-DE22EBEF5C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08050"/>
            <a:ext cx="10972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256026" name="AutoShape 26">
            <a:extLst>
              <a:ext uri="{FF2B5EF4-FFF2-40B4-BE49-F238E27FC236}">
                <a16:creationId xmlns:a16="http://schemas.microsoft.com/office/drawing/2014/main" id="{7D58077A-0107-4723-9445-F5F55EBB0C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08726"/>
            <a:ext cx="12192000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D4D4D">
                  <a:alpha val="89999"/>
                </a:srgbClr>
              </a:gs>
              <a:gs pos="50000">
                <a:srgbClr val="4D4D4D">
                  <a:gamma/>
                  <a:shade val="46275"/>
                  <a:invGamma/>
                </a:srgbClr>
              </a:gs>
              <a:gs pos="100000">
                <a:srgbClr val="4D4D4D">
                  <a:alpha val="89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800"/>
          </a:p>
        </p:txBody>
      </p:sp>
      <p:pic>
        <p:nvPicPr>
          <p:cNvPr id="256027" name="Picture 27">
            <a:extLst>
              <a:ext uri="{FF2B5EF4-FFF2-40B4-BE49-F238E27FC236}">
                <a16:creationId xmlns:a16="http://schemas.microsoft.com/office/drawing/2014/main" id="{54271E76-3F36-46DF-B45B-5DB5D0C782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2" y="6453189"/>
            <a:ext cx="704849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8" name="AutoShape 2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7721EA19-3E24-482A-8D0D-79900A36D6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62534" y="6453189"/>
            <a:ext cx="385233" cy="288925"/>
          </a:xfrm>
          <a:prstGeom prst="actionButtonHome">
            <a:avLst/>
          </a:prstGeom>
          <a:solidFill>
            <a:srgbClr val="DDDDDD"/>
          </a:solidFill>
          <a:ln>
            <a:noFill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z="1800"/>
          </a:p>
        </p:txBody>
      </p:sp>
      <p:sp>
        <p:nvSpPr>
          <p:cNvPr id="256029" name="AutoShape 29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B0C83D6A-A6DD-42F4-9427-9BED6457B8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35634" y="6503989"/>
            <a:ext cx="768351" cy="238125"/>
          </a:xfrm>
          <a:prstGeom prst="roundRect">
            <a:avLst>
              <a:gd name="adj" fmla="val 16667"/>
            </a:avLst>
          </a:prstGeom>
          <a:solidFill>
            <a:srgbClr val="969696">
              <a:alpha val="85001"/>
            </a:srgbClr>
          </a:solidFill>
          <a:ln>
            <a:noFill/>
          </a:ln>
          <a:effectLst>
            <a:prstShdw prst="shdw17" dist="17961" dir="2700000">
              <a:srgbClr val="969696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rIns="54000" anchor="ctr"/>
          <a:lstStyle/>
          <a:p>
            <a:pPr algn="ctr"/>
            <a:r>
              <a:rPr lang="es-ES" altLang="pt-BR" sz="1200" b="1">
                <a:solidFill>
                  <a:schemeClr val="bg1"/>
                </a:solidFill>
              </a:rPr>
              <a:t>X </a:t>
            </a:r>
            <a:r>
              <a:rPr lang="es-ES" altLang="pt-BR" sz="800" b="1"/>
              <a:t>SAIR</a:t>
            </a:r>
          </a:p>
        </p:txBody>
      </p:sp>
    </p:spTree>
    <p:extLst>
      <p:ext uri="{BB962C8B-B14F-4D97-AF65-F5344CB8AC3E}">
        <p14:creationId xmlns:p14="http://schemas.microsoft.com/office/powerpoint/2010/main" val="286569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5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0.wmf"/><Relationship Id="rId4" Type="http://schemas.openxmlformats.org/officeDocument/2006/relationships/image" Target="../media/image29.png"/><Relationship Id="rId9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5.png"/><Relationship Id="rId7" Type="http://schemas.openxmlformats.org/officeDocument/2006/relationships/image" Target="../media/image31.wmf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6.emf"/><Relationship Id="rId5" Type="http://schemas.openxmlformats.org/officeDocument/2006/relationships/image" Target="../media/image34.wmf"/><Relationship Id="rId10" Type="http://schemas.openxmlformats.org/officeDocument/2006/relationships/image" Target="../media/image35.png"/><Relationship Id="rId4" Type="http://schemas.openxmlformats.org/officeDocument/2006/relationships/image" Target="../media/image33.wmf"/><Relationship Id="rId9" Type="http://schemas.openxmlformats.org/officeDocument/2006/relationships/image" Target="../media/image3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5.pn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40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7.bin"/><Relationship Id="rId4" Type="http://schemas.openxmlformats.org/officeDocument/2006/relationships/image" Target="../media/image41.png"/><Relationship Id="rId9" Type="http://schemas.openxmlformats.org/officeDocument/2006/relationships/image" Target="../media/image3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1.em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62" name="Picture 10">
            <a:extLst>
              <a:ext uri="{FF2B5EF4-FFF2-40B4-BE49-F238E27FC236}">
                <a16:creationId xmlns:a16="http://schemas.microsoft.com/office/drawing/2014/main" id="{D69192CC-3D57-48A9-A373-6C8C78B8F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8" r="4003"/>
          <a:stretch/>
        </p:blipFill>
        <p:spPr bwMode="auto">
          <a:xfrm>
            <a:off x="-1" y="-30"/>
            <a:ext cx="12192000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6354" name="Rectangle 2">
            <a:extLst>
              <a:ext uri="{FF2B5EF4-FFF2-40B4-BE49-F238E27FC236}">
                <a16:creationId xmlns:a16="http://schemas.microsoft.com/office/drawing/2014/main" id="{BA35FBA9-5A38-43A5-A1C8-F9F14DBD45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3468" y="3320859"/>
            <a:ext cx="4666470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pt-BR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Resistores</a:t>
            </a:r>
            <a:endParaRPr lang="en-US" altLang="pt-BR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6360" name="Picture 8">
            <a:extLst>
              <a:ext uri="{FF2B5EF4-FFF2-40B4-BE49-F238E27FC236}">
                <a16:creationId xmlns:a16="http://schemas.microsoft.com/office/drawing/2014/main" id="{AF50C0A4-5B9E-4BCC-ACF0-0C7FD61F29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r="61718"/>
          <a:stretch/>
        </p:blipFill>
        <p:spPr>
          <a:xfrm>
            <a:off x="6021086" y="544804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4EFE628D-04E9-4B49-929E-A6DADB7A07DE}"/>
              </a:ext>
            </a:extLst>
          </p:cNvPr>
          <p:cNvSpPr/>
          <p:nvPr/>
        </p:nvSpPr>
        <p:spPr>
          <a:xfrm>
            <a:off x="0" y="215900"/>
            <a:ext cx="12192000" cy="9368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5EA1989-C8F9-4D22-8BE1-38488B405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372" y="6356142"/>
            <a:ext cx="1828800" cy="50185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2484397-2A38-4BFE-B69B-73C0B4775245}"/>
              </a:ext>
            </a:extLst>
          </p:cNvPr>
          <p:cNvSpPr/>
          <p:nvPr/>
        </p:nvSpPr>
        <p:spPr>
          <a:xfrm>
            <a:off x="10687571" y="6261799"/>
            <a:ext cx="11721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Camacho</a:t>
            </a:r>
            <a:endParaRPr kumimoji="0" lang="pt-BR" sz="1800" b="0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3438128-2994-4638-89A3-BDA68257258B}"/>
              </a:ext>
            </a:extLst>
          </p:cNvPr>
          <p:cNvSpPr/>
          <p:nvPr/>
        </p:nvSpPr>
        <p:spPr>
          <a:xfrm>
            <a:off x="10823024" y="6556197"/>
            <a:ext cx="9012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FÍSICA</a:t>
            </a:r>
            <a:endParaRPr kumimoji="0" lang="pt-BR" sz="1600" b="0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BED37CC-B9CB-46C5-8481-B6AD0CF5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843" y="226869"/>
            <a:ext cx="9879785" cy="836613"/>
          </a:xfrm>
        </p:spPr>
        <p:txBody>
          <a:bodyPr/>
          <a:lstStyle/>
          <a:p>
            <a:r>
              <a:rPr lang="pt-BR" sz="4400" dirty="0">
                <a:solidFill>
                  <a:schemeClr val="bg1"/>
                </a:solidFill>
              </a:rPr>
              <a:t>RESISTORES EM PARALELO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14C8AB-9BA6-4BB7-A484-E8449BF3DE67}"/>
              </a:ext>
            </a:extLst>
          </p:cNvPr>
          <p:cNvSpPr/>
          <p:nvPr/>
        </p:nvSpPr>
        <p:spPr>
          <a:xfrm>
            <a:off x="440932" y="1263537"/>
            <a:ext cx="11115543" cy="620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100000"/>
              </a:spcBef>
              <a:buSzPct val="130000"/>
              <a:buFont typeface="Wingdings" panose="05000000000000000000" pitchFamily="2" charset="2"/>
              <a:buChar char="§"/>
            </a:pPr>
            <a:r>
              <a:rPr lang="pt-BR" altLang="pt-BR" sz="3200" b="1" dirty="0"/>
              <a:t>A resistência equivalente para dois resistores: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D4A0408-EBCA-4757-B383-EC6B35A29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773" y="2637168"/>
            <a:ext cx="304800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156166A9-9FD1-44D6-BCBE-660C52530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4012442"/>
            <a:ext cx="304800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1E0ABD39-3F38-428C-A72C-8735B548010D}"/>
              </a:ext>
            </a:extLst>
          </p:cNvPr>
          <p:cNvCxnSpPr>
            <a:cxnSpLocks/>
          </p:cNvCxnSpPr>
          <p:nvPr/>
        </p:nvCxnSpPr>
        <p:spPr>
          <a:xfrm>
            <a:off x="2260600" y="2931502"/>
            <a:ext cx="0" cy="25790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2066BBFA-BBB8-40A6-A204-A5870A5645ED}"/>
              </a:ext>
            </a:extLst>
          </p:cNvPr>
          <p:cNvCxnSpPr>
            <a:cxnSpLocks/>
          </p:cNvCxnSpPr>
          <p:nvPr/>
        </p:nvCxnSpPr>
        <p:spPr>
          <a:xfrm>
            <a:off x="5308600" y="2931501"/>
            <a:ext cx="0" cy="25790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5E884B75-4E77-4017-B26E-34DAC779E949}"/>
                  </a:ext>
                </a:extLst>
              </p:cNvPr>
              <p:cNvSpPr/>
              <p:nvPr/>
            </p:nvSpPr>
            <p:spPr>
              <a:xfrm>
                <a:off x="3461256" y="1929282"/>
                <a:ext cx="96257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0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pt-BR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5E884B75-4E77-4017-B26E-34DAC779E9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256" y="1929282"/>
                <a:ext cx="962571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DFD9951B-87E8-450F-993A-1F365559604F}"/>
                  </a:ext>
                </a:extLst>
              </p:cNvPr>
              <p:cNvSpPr/>
              <p:nvPr/>
            </p:nvSpPr>
            <p:spPr>
              <a:xfrm>
                <a:off x="3324487" y="3354537"/>
                <a:ext cx="104002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4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4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pt-BR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DFD9951B-87E8-450F-993A-1F36555960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487" y="3354537"/>
                <a:ext cx="1040028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0B322197-0315-4C0D-B9E5-FE0A31B73746}"/>
                  </a:ext>
                </a:extLst>
              </p:cNvPr>
              <p:cNvSpPr txBox="1"/>
              <p:nvPr/>
            </p:nvSpPr>
            <p:spPr>
              <a:xfrm>
                <a:off x="6442010" y="2799448"/>
                <a:ext cx="4355615" cy="18796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60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pt-BR" sz="6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6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6000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pt-BR" sz="6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pt-BR" sz="6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6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6000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pt-BR" sz="6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6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6000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pt-BR" sz="6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6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6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6000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pt-BR" sz="6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6000" b="1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0B322197-0315-4C0D-B9E5-FE0A31B73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010" y="2799448"/>
                <a:ext cx="4355615" cy="18796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645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tângulo 61">
            <a:extLst>
              <a:ext uri="{FF2B5EF4-FFF2-40B4-BE49-F238E27FC236}">
                <a16:creationId xmlns:a16="http://schemas.microsoft.com/office/drawing/2014/main" id="{3F0056DB-ABC5-4AD0-940C-50239F31AF30}"/>
              </a:ext>
            </a:extLst>
          </p:cNvPr>
          <p:cNvSpPr/>
          <p:nvPr/>
        </p:nvSpPr>
        <p:spPr>
          <a:xfrm>
            <a:off x="0" y="215900"/>
            <a:ext cx="12192000" cy="9368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5EA1989-C8F9-4D22-8BE1-38488B405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372" y="6356142"/>
            <a:ext cx="1828800" cy="50185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2484397-2A38-4BFE-B69B-73C0B4775245}"/>
              </a:ext>
            </a:extLst>
          </p:cNvPr>
          <p:cNvSpPr/>
          <p:nvPr/>
        </p:nvSpPr>
        <p:spPr>
          <a:xfrm>
            <a:off x="10687571" y="6261799"/>
            <a:ext cx="11721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Camacho</a:t>
            </a:r>
            <a:endParaRPr kumimoji="0" lang="pt-BR" sz="1800" b="0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3438128-2994-4638-89A3-BDA68257258B}"/>
              </a:ext>
            </a:extLst>
          </p:cNvPr>
          <p:cNvSpPr/>
          <p:nvPr/>
        </p:nvSpPr>
        <p:spPr>
          <a:xfrm>
            <a:off x="10823024" y="6556197"/>
            <a:ext cx="9012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FÍSICA</a:t>
            </a:r>
            <a:endParaRPr kumimoji="0" lang="pt-BR" sz="1600" b="0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CBE118F-E687-447B-8EEE-054655FE3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902" y="276643"/>
            <a:ext cx="9879785" cy="836613"/>
          </a:xfrm>
        </p:spPr>
        <p:txBody>
          <a:bodyPr/>
          <a:lstStyle/>
          <a:p>
            <a:r>
              <a:rPr lang="pt-BR" sz="4400" dirty="0">
                <a:solidFill>
                  <a:schemeClr val="bg1"/>
                </a:solidFill>
              </a:rPr>
              <a:t>RESISTORES EM PARALELO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43CE010-0A10-49A1-99E0-9388621EBD37}"/>
              </a:ext>
            </a:extLst>
          </p:cNvPr>
          <p:cNvSpPr/>
          <p:nvPr/>
        </p:nvSpPr>
        <p:spPr>
          <a:xfrm>
            <a:off x="188393" y="1148000"/>
            <a:ext cx="12003607" cy="620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100000"/>
              </a:spcBef>
              <a:buSzPct val="130000"/>
              <a:buFont typeface="Wingdings" panose="05000000000000000000" pitchFamily="2" charset="2"/>
              <a:buChar char="§"/>
            </a:pPr>
            <a:r>
              <a:rPr lang="pt-BR" altLang="pt-BR" sz="3200" b="1" dirty="0"/>
              <a:t>A resistência equivalente para n resistores iguais: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C53F484-B330-423F-9312-3F3B123B6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773" y="2460682"/>
            <a:ext cx="304800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E949F152-172A-4B75-A3EF-E23354793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3835956"/>
            <a:ext cx="304800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E7B29338-B409-4189-87EB-169E2A5E58D6}"/>
              </a:ext>
            </a:extLst>
          </p:cNvPr>
          <p:cNvCxnSpPr>
            <a:cxnSpLocks/>
            <a:stCxn id="11" idx="1"/>
            <a:endCxn id="17" idx="1"/>
          </p:cNvCxnSpPr>
          <p:nvPr/>
        </p:nvCxnSpPr>
        <p:spPr>
          <a:xfrm flipH="1">
            <a:off x="2263972" y="2789295"/>
            <a:ext cx="17801" cy="31819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7F1A6CD-24D0-42D0-B3D9-D10B12ECA43C}"/>
              </a:ext>
            </a:extLst>
          </p:cNvPr>
          <p:cNvCxnSpPr>
            <a:cxnSpLocks/>
            <a:stCxn id="11" idx="3"/>
            <a:endCxn id="17" idx="3"/>
          </p:cNvCxnSpPr>
          <p:nvPr/>
        </p:nvCxnSpPr>
        <p:spPr>
          <a:xfrm flipH="1">
            <a:off x="5311972" y="2789295"/>
            <a:ext cx="17801" cy="31819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CA0B36D-F546-4F4F-9474-04FB3F468349}"/>
                  </a:ext>
                </a:extLst>
              </p:cNvPr>
              <p:cNvSpPr/>
              <p:nvPr/>
            </p:nvSpPr>
            <p:spPr>
              <a:xfrm>
                <a:off x="3405536" y="1878487"/>
                <a:ext cx="71686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CA0B36D-F546-4F4F-9474-04FB3F4683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536" y="1878487"/>
                <a:ext cx="716863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6E619AA7-D478-487A-8A2A-914223D73508}"/>
                  </a:ext>
                </a:extLst>
              </p:cNvPr>
              <p:cNvSpPr/>
              <p:nvPr/>
            </p:nvSpPr>
            <p:spPr>
              <a:xfrm>
                <a:off x="3324487" y="3178051"/>
                <a:ext cx="7697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4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6E619AA7-D478-487A-8A2A-914223D735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487" y="3178051"/>
                <a:ext cx="76976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4">
            <a:extLst>
              <a:ext uri="{FF2B5EF4-FFF2-40B4-BE49-F238E27FC236}">
                <a16:creationId xmlns:a16="http://schemas.microsoft.com/office/drawing/2014/main" id="{9DE46449-46D2-4C80-B57E-61FE58F30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972" y="5642674"/>
            <a:ext cx="304800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F3B9A081-112F-4898-B988-31347527BB89}"/>
                  </a:ext>
                </a:extLst>
              </p:cNvPr>
              <p:cNvSpPr/>
              <p:nvPr/>
            </p:nvSpPr>
            <p:spPr>
              <a:xfrm>
                <a:off x="3324487" y="4926056"/>
                <a:ext cx="7697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4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F3B9A081-112F-4898-B988-31347527BB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487" y="4926056"/>
                <a:ext cx="76976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060C49E3-5731-4F62-9A13-BE9CBC9B9F07}"/>
              </a:ext>
            </a:extLst>
          </p:cNvPr>
          <p:cNvCxnSpPr>
            <a:cxnSpLocks/>
          </p:cNvCxnSpPr>
          <p:nvPr/>
        </p:nvCxnSpPr>
        <p:spPr>
          <a:xfrm>
            <a:off x="2057400" y="4726576"/>
            <a:ext cx="342900" cy="0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595E1EF8-8CCD-4078-BD80-8CE779FA1B16}"/>
              </a:ext>
            </a:extLst>
          </p:cNvPr>
          <p:cNvCxnSpPr>
            <a:cxnSpLocks/>
          </p:cNvCxnSpPr>
          <p:nvPr/>
        </p:nvCxnSpPr>
        <p:spPr>
          <a:xfrm>
            <a:off x="2095500" y="5046708"/>
            <a:ext cx="345023" cy="0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9A0B279E-4F22-4F9A-93F9-6E896C32F395}"/>
              </a:ext>
            </a:extLst>
          </p:cNvPr>
          <p:cNvCxnSpPr>
            <a:cxnSpLocks/>
          </p:cNvCxnSpPr>
          <p:nvPr/>
        </p:nvCxnSpPr>
        <p:spPr>
          <a:xfrm>
            <a:off x="2184400" y="5310776"/>
            <a:ext cx="256123" cy="0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BBAA209B-8BF0-48FC-8133-CBA0BC10335C}"/>
              </a:ext>
            </a:extLst>
          </p:cNvPr>
          <p:cNvCxnSpPr>
            <a:cxnSpLocks/>
          </p:cNvCxnSpPr>
          <p:nvPr/>
        </p:nvCxnSpPr>
        <p:spPr>
          <a:xfrm>
            <a:off x="5143500" y="4694828"/>
            <a:ext cx="342900" cy="0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053B55D7-48EF-48D0-8F72-9AFF331A053F}"/>
              </a:ext>
            </a:extLst>
          </p:cNvPr>
          <p:cNvCxnSpPr>
            <a:cxnSpLocks/>
          </p:cNvCxnSpPr>
          <p:nvPr/>
        </p:nvCxnSpPr>
        <p:spPr>
          <a:xfrm>
            <a:off x="5156200" y="5014960"/>
            <a:ext cx="317500" cy="0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85CF082E-0398-44D8-BB29-8DEB7C35C1AF}"/>
              </a:ext>
            </a:extLst>
          </p:cNvPr>
          <p:cNvCxnSpPr>
            <a:cxnSpLocks/>
          </p:cNvCxnSpPr>
          <p:nvPr/>
        </p:nvCxnSpPr>
        <p:spPr>
          <a:xfrm>
            <a:off x="5270500" y="5279028"/>
            <a:ext cx="256123" cy="0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CaixaDeTexto 60">
                <a:extLst>
                  <a:ext uri="{FF2B5EF4-FFF2-40B4-BE49-F238E27FC236}">
                    <a16:creationId xmlns:a16="http://schemas.microsoft.com/office/drawing/2014/main" id="{BD7FFBD3-F029-4D58-BD27-C87AD88CCD69}"/>
                  </a:ext>
                </a:extLst>
              </p:cNvPr>
              <p:cNvSpPr txBox="1"/>
              <p:nvPr/>
            </p:nvSpPr>
            <p:spPr>
              <a:xfrm>
                <a:off x="7005921" y="2883669"/>
                <a:ext cx="2471702" cy="21268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6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60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pt-BR" sz="6000" b="1" i="1" smtClean="0">
                            <a:latin typeface="Cambria Math" panose="02040503050406030204" pitchFamily="18" charset="0"/>
                          </a:rPr>
                          <m:t>𝒆𝒒</m:t>
                        </m:r>
                      </m:sub>
                    </m:sSub>
                  </m:oMath>
                </a14:m>
                <a:r>
                  <a:rPr lang="pt-BR" sz="6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96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9600" b="1" i="1" dirty="0" smtClean="0">
                            <a:latin typeface="Cambria Math" panose="02040503050406030204" pitchFamily="18" charset="0"/>
                          </a:rPr>
                          <m:t>𝑹</m:t>
                        </m:r>
                      </m:num>
                      <m:den>
                        <m:r>
                          <a:rPr lang="pt-BR" sz="96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pt-BR" sz="6000" b="1" dirty="0"/>
              </a:p>
            </p:txBody>
          </p:sp>
        </mc:Choice>
        <mc:Fallback>
          <p:sp>
            <p:nvSpPr>
              <p:cNvPr id="61" name="CaixaDeTexto 60">
                <a:extLst>
                  <a:ext uri="{FF2B5EF4-FFF2-40B4-BE49-F238E27FC236}">
                    <a16:creationId xmlns:a16="http://schemas.microsoft.com/office/drawing/2014/main" id="{BD7FFBD3-F029-4D58-BD27-C87AD88CC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921" y="2883669"/>
                <a:ext cx="2471702" cy="21268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737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5A86F7BD-1F82-49C9-B4ED-BC7A73D7BE14}"/>
              </a:ext>
            </a:extLst>
          </p:cNvPr>
          <p:cNvSpPr/>
          <p:nvPr/>
        </p:nvSpPr>
        <p:spPr>
          <a:xfrm>
            <a:off x="0" y="215900"/>
            <a:ext cx="12192000" cy="9368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5EA1989-C8F9-4D22-8BE1-38488B405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372" y="6356142"/>
            <a:ext cx="1828800" cy="50185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2484397-2A38-4BFE-B69B-73C0B4775245}"/>
              </a:ext>
            </a:extLst>
          </p:cNvPr>
          <p:cNvSpPr/>
          <p:nvPr/>
        </p:nvSpPr>
        <p:spPr>
          <a:xfrm>
            <a:off x="10687571" y="6261799"/>
            <a:ext cx="11721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Camacho</a:t>
            </a:r>
            <a:endParaRPr kumimoji="0" lang="pt-BR" sz="1800" b="0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3438128-2994-4638-89A3-BDA68257258B}"/>
              </a:ext>
            </a:extLst>
          </p:cNvPr>
          <p:cNvSpPr/>
          <p:nvPr/>
        </p:nvSpPr>
        <p:spPr>
          <a:xfrm>
            <a:off x="10823024" y="6556197"/>
            <a:ext cx="9012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FÍSICA</a:t>
            </a:r>
            <a:endParaRPr kumimoji="0" lang="pt-BR" sz="1600" b="0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5BE39A3-73C8-4826-BFC4-483AF7D685F3}"/>
              </a:ext>
            </a:extLst>
          </p:cNvPr>
          <p:cNvSpPr/>
          <p:nvPr/>
        </p:nvSpPr>
        <p:spPr>
          <a:xfrm>
            <a:off x="2834724" y="318125"/>
            <a:ext cx="79883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ea typeface="+mj-ea"/>
                <a:cs typeface="+mj-cs"/>
              </a:rPr>
              <a:t>ASSOCIAÇÃO MISTA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70D360-4C94-4CBE-8627-87648BAE6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276475"/>
            <a:ext cx="11714378" cy="2955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95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5" name="Retângulo 10254">
            <a:extLst>
              <a:ext uri="{FF2B5EF4-FFF2-40B4-BE49-F238E27FC236}">
                <a16:creationId xmlns:a16="http://schemas.microsoft.com/office/drawing/2014/main" id="{5A31F278-11AA-498A-A2CA-86C43B76F4AC}"/>
              </a:ext>
            </a:extLst>
          </p:cNvPr>
          <p:cNvSpPr/>
          <p:nvPr/>
        </p:nvSpPr>
        <p:spPr>
          <a:xfrm>
            <a:off x="0" y="0"/>
            <a:ext cx="12192000" cy="6329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60" name="Retângulo 10259">
            <a:extLst>
              <a:ext uri="{FF2B5EF4-FFF2-40B4-BE49-F238E27FC236}">
                <a16:creationId xmlns:a16="http://schemas.microsoft.com/office/drawing/2014/main" id="{605ED50F-66E3-4A8F-9D42-A47E82094ED5}"/>
              </a:ext>
            </a:extLst>
          </p:cNvPr>
          <p:cNvSpPr/>
          <p:nvPr/>
        </p:nvSpPr>
        <p:spPr>
          <a:xfrm>
            <a:off x="247661" y="167682"/>
            <a:ext cx="11717511" cy="37967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5EA1989-C8F9-4D22-8BE1-38488B405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6372" y="6356142"/>
            <a:ext cx="1828800" cy="50185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2484397-2A38-4BFE-B69B-73C0B4775245}"/>
              </a:ext>
            </a:extLst>
          </p:cNvPr>
          <p:cNvSpPr/>
          <p:nvPr/>
        </p:nvSpPr>
        <p:spPr>
          <a:xfrm>
            <a:off x="10687571" y="6261799"/>
            <a:ext cx="11721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Camacho</a:t>
            </a:r>
            <a:endParaRPr kumimoji="0" lang="pt-BR" sz="1800" b="0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3438128-2994-4638-89A3-BDA68257258B}"/>
              </a:ext>
            </a:extLst>
          </p:cNvPr>
          <p:cNvSpPr/>
          <p:nvPr/>
        </p:nvSpPr>
        <p:spPr>
          <a:xfrm>
            <a:off x="10823024" y="6556197"/>
            <a:ext cx="9012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FÍSICA</a:t>
            </a:r>
            <a:endParaRPr kumimoji="0" lang="pt-BR" sz="1600" b="0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240" name="Retângulo 10239">
            <a:extLst>
              <a:ext uri="{FF2B5EF4-FFF2-40B4-BE49-F238E27FC236}">
                <a16:creationId xmlns:a16="http://schemas.microsoft.com/office/drawing/2014/main" id="{311BE204-5EB8-4BB5-A661-647B514E8C5F}"/>
              </a:ext>
            </a:extLst>
          </p:cNvPr>
          <p:cNvSpPr/>
          <p:nvPr/>
        </p:nvSpPr>
        <p:spPr>
          <a:xfrm>
            <a:off x="399067" y="183526"/>
            <a:ext cx="113251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pt-BR" sz="2400" dirty="0"/>
              <a:t>(G1-ifpe-2019) </a:t>
            </a:r>
            <a:r>
              <a:rPr lang="pt-BR" sz="2400" b="1" dirty="0"/>
              <a:t>Considere três resistores     e   associados conforme as figuras abaixo. A razão entre a resistência equivalente da associação I e a da associação II é </a:t>
            </a:r>
          </a:p>
          <a:p>
            <a:endParaRPr lang="pt-BR" dirty="0"/>
          </a:p>
        </p:txBody>
      </p:sp>
      <p:pic>
        <p:nvPicPr>
          <p:cNvPr id="10254" name="Imagem 10253">
            <a:extLst>
              <a:ext uri="{FF2B5EF4-FFF2-40B4-BE49-F238E27FC236}">
                <a16:creationId xmlns:a16="http://schemas.microsoft.com/office/drawing/2014/main" id="{90C386B4-1732-41D3-A923-F5DC48ECE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067" y="1533147"/>
            <a:ext cx="1460274" cy="2303117"/>
          </a:xfrm>
          <a:prstGeom prst="rect">
            <a:avLst/>
          </a:prstGeom>
        </p:spPr>
      </p:pic>
      <p:pic>
        <p:nvPicPr>
          <p:cNvPr id="48" name="Imagem 47">
            <a:extLst>
              <a:ext uri="{FF2B5EF4-FFF2-40B4-BE49-F238E27FC236}">
                <a16:creationId xmlns:a16="http://schemas.microsoft.com/office/drawing/2014/main" id="{2396A08C-6AC0-480D-AFE4-E2613E78945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007" y="1568645"/>
            <a:ext cx="5330731" cy="2139090"/>
          </a:xfrm>
          <a:prstGeom prst="rect">
            <a:avLst/>
          </a:prstGeom>
          <a:noFill/>
          <a:ln>
            <a:noFill/>
          </a:ln>
        </p:spPr>
      </p:pic>
      <p:sp>
        <p:nvSpPr>
          <p:cNvPr id="10256" name="Rectangle 27">
            <a:extLst>
              <a:ext uri="{FF2B5EF4-FFF2-40B4-BE49-F238E27FC236}">
                <a16:creationId xmlns:a16="http://schemas.microsoft.com/office/drawing/2014/main" id="{AE4D4EB6-7F72-47E8-8248-948E242B6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3007" y="5025269"/>
            <a:ext cx="128756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257" name="Objeto 10256">
            <a:extLst>
              <a:ext uri="{FF2B5EF4-FFF2-40B4-BE49-F238E27FC236}">
                <a16:creationId xmlns:a16="http://schemas.microsoft.com/office/drawing/2014/main" id="{D4673B4E-57EF-40FD-B12C-9128E0CABD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865862"/>
              </p:ext>
            </p:extLst>
          </p:nvPr>
        </p:nvGraphicFramePr>
        <p:xfrm>
          <a:off x="365524" y="4417694"/>
          <a:ext cx="6933153" cy="1607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Equation" r:id="rId6" imgW="4105664" imgH="953328" progId="Equation.DSMT4">
                  <p:embed/>
                </p:oleObj>
              </mc:Choice>
              <mc:Fallback>
                <p:oleObj name="Equation" r:id="rId6" imgW="4105664" imgH="953328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524" y="4417694"/>
                        <a:ext cx="6933153" cy="16073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8" name="Rectangle 29">
            <a:extLst>
              <a:ext uri="{FF2B5EF4-FFF2-40B4-BE49-F238E27FC236}">
                <a16:creationId xmlns:a16="http://schemas.microsoft.com/office/drawing/2014/main" id="{E5CAC816-5136-4AAA-A4F0-4D0490B6D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13" y="-323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259" name="Objeto 10258">
            <a:extLst>
              <a:ext uri="{FF2B5EF4-FFF2-40B4-BE49-F238E27FC236}">
                <a16:creationId xmlns:a16="http://schemas.microsoft.com/office/drawing/2014/main" id="{78233366-995E-4258-9C03-6021F6BE20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449796"/>
              </p:ext>
            </p:extLst>
          </p:nvPr>
        </p:nvGraphicFramePr>
        <p:xfrm>
          <a:off x="8504256" y="4696873"/>
          <a:ext cx="3264231" cy="965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Equation" r:id="rId8" imgW="1455446" imgH="430306" progId="Equation.DSMT4">
                  <p:embed/>
                </p:oleObj>
              </mc:Choice>
              <mc:Fallback>
                <p:oleObj name="Equation" r:id="rId8" imgW="1455446" imgH="430306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4256" y="4696873"/>
                        <a:ext cx="3264231" cy="9650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1" name="Seta: para a Direita 10260">
            <a:extLst>
              <a:ext uri="{FF2B5EF4-FFF2-40B4-BE49-F238E27FC236}">
                <a16:creationId xmlns:a16="http://schemas.microsoft.com/office/drawing/2014/main" id="{2676CC8B-4CF8-4EA0-94DD-55D12AE96031}"/>
              </a:ext>
            </a:extLst>
          </p:cNvPr>
          <p:cNvSpPr/>
          <p:nvPr/>
        </p:nvSpPr>
        <p:spPr>
          <a:xfrm>
            <a:off x="7583738" y="5070988"/>
            <a:ext cx="684363" cy="278513"/>
          </a:xfrm>
          <a:prstGeom prst="rightArrow">
            <a:avLst/>
          </a:prstGeom>
          <a:solidFill>
            <a:srgbClr val="FF0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D9E18ED6-B3B2-4DD0-B0F9-D66591488365}"/>
              </a:ext>
            </a:extLst>
          </p:cNvPr>
          <p:cNvSpPr/>
          <p:nvPr/>
        </p:nvSpPr>
        <p:spPr>
          <a:xfrm>
            <a:off x="491339" y="3312026"/>
            <a:ext cx="1275729" cy="358430"/>
          </a:xfrm>
          <a:custGeom>
            <a:avLst/>
            <a:gdLst>
              <a:gd name="connsiteX0" fmla="*/ 0 w 1275729"/>
              <a:gd name="connsiteY0" fmla="*/ 0 h 358430"/>
              <a:gd name="connsiteX1" fmla="*/ 1275729 w 1275729"/>
              <a:gd name="connsiteY1" fmla="*/ 0 h 358430"/>
              <a:gd name="connsiteX2" fmla="*/ 1275729 w 1275729"/>
              <a:gd name="connsiteY2" fmla="*/ 358430 h 358430"/>
              <a:gd name="connsiteX3" fmla="*/ 0 w 1275729"/>
              <a:gd name="connsiteY3" fmla="*/ 358430 h 358430"/>
              <a:gd name="connsiteX4" fmla="*/ 0 w 1275729"/>
              <a:gd name="connsiteY4" fmla="*/ 0 h 35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729" h="358430" extrusionOk="0">
                <a:moveTo>
                  <a:pt x="0" y="0"/>
                </a:moveTo>
                <a:cubicBezTo>
                  <a:pt x="132363" y="1777"/>
                  <a:pt x="1048374" y="51147"/>
                  <a:pt x="1275729" y="0"/>
                </a:cubicBezTo>
                <a:cubicBezTo>
                  <a:pt x="1248912" y="80178"/>
                  <a:pt x="1252632" y="256648"/>
                  <a:pt x="1275729" y="358430"/>
                </a:cubicBezTo>
                <a:cubicBezTo>
                  <a:pt x="943147" y="402867"/>
                  <a:pt x="214466" y="328580"/>
                  <a:pt x="0" y="358430"/>
                </a:cubicBezTo>
                <a:cubicBezTo>
                  <a:pt x="-27845" y="264828"/>
                  <a:pt x="-17147" y="164914"/>
                  <a:pt x="0" y="0"/>
                </a:cubicBezTo>
                <a:close/>
              </a:path>
            </a:pathLst>
          </a:custGeom>
          <a:noFill/>
          <a:ln w="28575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87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1" grpId="0" animBg="1"/>
      <p:bldP spid="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5" name="Retângulo 10254">
            <a:extLst>
              <a:ext uri="{FF2B5EF4-FFF2-40B4-BE49-F238E27FC236}">
                <a16:creationId xmlns:a16="http://schemas.microsoft.com/office/drawing/2014/main" id="{5A31F278-11AA-498A-A2CA-86C43B76F4AC}"/>
              </a:ext>
            </a:extLst>
          </p:cNvPr>
          <p:cNvSpPr/>
          <p:nvPr/>
        </p:nvSpPr>
        <p:spPr>
          <a:xfrm>
            <a:off x="-86627" y="0"/>
            <a:ext cx="12278627" cy="6329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5EA1989-C8F9-4D22-8BE1-38488B405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6372" y="6356142"/>
            <a:ext cx="1828800" cy="50185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2484397-2A38-4BFE-B69B-73C0B4775245}"/>
              </a:ext>
            </a:extLst>
          </p:cNvPr>
          <p:cNvSpPr/>
          <p:nvPr/>
        </p:nvSpPr>
        <p:spPr>
          <a:xfrm>
            <a:off x="10687571" y="6261799"/>
            <a:ext cx="11721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Camacho</a:t>
            </a:r>
            <a:endParaRPr kumimoji="0" lang="pt-BR" sz="1800" b="0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3438128-2994-4638-89A3-BDA68257258B}"/>
              </a:ext>
            </a:extLst>
          </p:cNvPr>
          <p:cNvSpPr/>
          <p:nvPr/>
        </p:nvSpPr>
        <p:spPr>
          <a:xfrm>
            <a:off x="10823024" y="6556197"/>
            <a:ext cx="9012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FÍSICA</a:t>
            </a:r>
            <a:endParaRPr kumimoji="0" lang="pt-BR" sz="1600" b="0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256" name="Rectangle 27">
            <a:extLst>
              <a:ext uri="{FF2B5EF4-FFF2-40B4-BE49-F238E27FC236}">
                <a16:creationId xmlns:a16="http://schemas.microsoft.com/office/drawing/2014/main" id="{AE4D4EB6-7F72-47E8-8248-948E242B6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3007" y="5025269"/>
            <a:ext cx="128756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258" name="Rectangle 29">
            <a:extLst>
              <a:ext uri="{FF2B5EF4-FFF2-40B4-BE49-F238E27FC236}">
                <a16:creationId xmlns:a16="http://schemas.microsoft.com/office/drawing/2014/main" id="{E5CAC816-5136-4AAA-A4F0-4D0490B6D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13" y="-323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261" name="Seta: para a Direita 10260">
            <a:extLst>
              <a:ext uri="{FF2B5EF4-FFF2-40B4-BE49-F238E27FC236}">
                <a16:creationId xmlns:a16="http://schemas.microsoft.com/office/drawing/2014/main" id="{2676CC8B-4CF8-4EA0-94DD-55D12AE96031}"/>
              </a:ext>
            </a:extLst>
          </p:cNvPr>
          <p:cNvSpPr/>
          <p:nvPr/>
        </p:nvSpPr>
        <p:spPr>
          <a:xfrm>
            <a:off x="6261479" y="3526913"/>
            <a:ext cx="684363" cy="278513"/>
          </a:xfrm>
          <a:prstGeom prst="rightArrow">
            <a:avLst/>
          </a:prstGeom>
          <a:solidFill>
            <a:srgbClr val="FF0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15E4EA84-F949-4992-BEB5-13DBF2FF208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007" y="2540223"/>
            <a:ext cx="3531769" cy="232168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698D646D-29F7-4C23-B85C-68716E6F96C8}"/>
              </a:ext>
            </a:extLst>
          </p:cNvPr>
          <p:cNvSpPr/>
          <p:nvPr/>
        </p:nvSpPr>
        <p:spPr>
          <a:xfrm>
            <a:off x="247662" y="167680"/>
            <a:ext cx="10779974" cy="49033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43AAD303-D64D-442C-AEB7-ED62D6A6376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310" y="2556842"/>
            <a:ext cx="1962150" cy="245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38E63149-9C27-4B61-829F-EB2F1EF58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762" y="5311735"/>
            <a:ext cx="173221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9A66E409-B600-40C5-96AF-467B19E39A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491232"/>
              </p:ext>
            </p:extLst>
          </p:nvPr>
        </p:nvGraphicFramePr>
        <p:xfrm>
          <a:off x="583762" y="5311735"/>
          <a:ext cx="3338490" cy="856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Equation" r:id="rId6" imgW="1485900" imgH="381000" progId="Equation.DSMT4">
                  <p:embed/>
                </p:oleObj>
              </mc:Choice>
              <mc:Fallback>
                <p:oleObj name="Equation" r:id="rId6" imgW="1485900" imgH="381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762" y="5311735"/>
                        <a:ext cx="3338490" cy="8560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Seta: para a Direita 26">
            <a:extLst>
              <a:ext uri="{FF2B5EF4-FFF2-40B4-BE49-F238E27FC236}">
                <a16:creationId xmlns:a16="http://schemas.microsoft.com/office/drawing/2014/main" id="{A8C2033D-1E9D-4D38-9BA7-D73F9654424E}"/>
              </a:ext>
            </a:extLst>
          </p:cNvPr>
          <p:cNvSpPr/>
          <p:nvPr/>
        </p:nvSpPr>
        <p:spPr>
          <a:xfrm>
            <a:off x="4117039" y="5600489"/>
            <a:ext cx="684363" cy="278513"/>
          </a:xfrm>
          <a:prstGeom prst="rightArrow">
            <a:avLst/>
          </a:prstGeom>
          <a:solidFill>
            <a:srgbClr val="FF0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C260113C-944E-4098-8B11-32D186EBF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7440F2C2-5EA0-43FD-8EE4-CBEA67781B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600037"/>
              </p:ext>
            </p:extLst>
          </p:nvPr>
        </p:nvGraphicFramePr>
        <p:xfrm>
          <a:off x="5185415" y="5206777"/>
          <a:ext cx="2432136" cy="1065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8" imgW="1030937" imgH="445467" progId="Equation.DSMT4">
                  <p:embed/>
                </p:oleObj>
              </mc:Choice>
              <mc:Fallback>
                <p:oleObj name="Equation" r:id="rId8" imgW="1030937" imgH="445467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5415" y="5206777"/>
                        <a:ext cx="2432136" cy="10659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tângulo 29">
            <a:extLst>
              <a:ext uri="{FF2B5EF4-FFF2-40B4-BE49-F238E27FC236}">
                <a16:creationId xmlns:a16="http://schemas.microsoft.com/office/drawing/2014/main" id="{C5057B52-3C57-4F53-8798-22938A8F1EEF}"/>
              </a:ext>
            </a:extLst>
          </p:cNvPr>
          <p:cNvSpPr/>
          <p:nvPr/>
        </p:nvSpPr>
        <p:spPr>
          <a:xfrm>
            <a:off x="351232" y="3486955"/>
            <a:ext cx="1275729" cy="358430"/>
          </a:xfrm>
          <a:custGeom>
            <a:avLst/>
            <a:gdLst>
              <a:gd name="connsiteX0" fmla="*/ 0 w 1275729"/>
              <a:gd name="connsiteY0" fmla="*/ 0 h 358430"/>
              <a:gd name="connsiteX1" fmla="*/ 1275729 w 1275729"/>
              <a:gd name="connsiteY1" fmla="*/ 0 h 358430"/>
              <a:gd name="connsiteX2" fmla="*/ 1275729 w 1275729"/>
              <a:gd name="connsiteY2" fmla="*/ 358430 h 358430"/>
              <a:gd name="connsiteX3" fmla="*/ 0 w 1275729"/>
              <a:gd name="connsiteY3" fmla="*/ 358430 h 358430"/>
              <a:gd name="connsiteX4" fmla="*/ 0 w 1275729"/>
              <a:gd name="connsiteY4" fmla="*/ 0 h 35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729" h="358430" extrusionOk="0">
                <a:moveTo>
                  <a:pt x="0" y="0"/>
                </a:moveTo>
                <a:cubicBezTo>
                  <a:pt x="132363" y="1777"/>
                  <a:pt x="1048374" y="51147"/>
                  <a:pt x="1275729" y="0"/>
                </a:cubicBezTo>
                <a:cubicBezTo>
                  <a:pt x="1248912" y="80178"/>
                  <a:pt x="1252632" y="256648"/>
                  <a:pt x="1275729" y="358430"/>
                </a:cubicBezTo>
                <a:cubicBezTo>
                  <a:pt x="943147" y="402867"/>
                  <a:pt x="214466" y="328580"/>
                  <a:pt x="0" y="358430"/>
                </a:cubicBezTo>
                <a:cubicBezTo>
                  <a:pt x="-27845" y="264828"/>
                  <a:pt x="-17147" y="164914"/>
                  <a:pt x="0" y="0"/>
                </a:cubicBezTo>
                <a:close/>
              </a:path>
            </a:pathLst>
          </a:custGeom>
          <a:noFill/>
          <a:ln w="28575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6621D175-861F-49FD-AF5D-4E89D5CAED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3482" y="180684"/>
            <a:ext cx="10268363" cy="223504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5254FF7-339B-4377-86FF-14826FD28E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0721" y="2167022"/>
            <a:ext cx="10688110" cy="2485046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F15546D4-9B57-4D4C-8ECF-3E20BB64B0BF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708" y="2550117"/>
            <a:ext cx="127635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eta: para a Direita 32">
            <a:extLst>
              <a:ext uri="{FF2B5EF4-FFF2-40B4-BE49-F238E27FC236}">
                <a16:creationId xmlns:a16="http://schemas.microsoft.com/office/drawing/2014/main" id="{4572AB18-F326-43ED-A96F-EE5C9D0C85C7}"/>
              </a:ext>
            </a:extLst>
          </p:cNvPr>
          <p:cNvSpPr/>
          <p:nvPr/>
        </p:nvSpPr>
        <p:spPr>
          <a:xfrm>
            <a:off x="8969767" y="3539715"/>
            <a:ext cx="684363" cy="278513"/>
          </a:xfrm>
          <a:prstGeom prst="rightArrow">
            <a:avLst/>
          </a:prstGeom>
          <a:solidFill>
            <a:srgbClr val="FF0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58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1" grpId="0" animBg="1"/>
      <p:bldP spid="27" grpId="0" animBg="1"/>
      <p:bldP spid="30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5" name="Retângulo 10254">
            <a:extLst>
              <a:ext uri="{FF2B5EF4-FFF2-40B4-BE49-F238E27FC236}">
                <a16:creationId xmlns:a16="http://schemas.microsoft.com/office/drawing/2014/main" id="{5A31F278-11AA-498A-A2CA-86C43B76F4AC}"/>
              </a:ext>
            </a:extLst>
          </p:cNvPr>
          <p:cNvSpPr/>
          <p:nvPr/>
        </p:nvSpPr>
        <p:spPr>
          <a:xfrm>
            <a:off x="-86627" y="0"/>
            <a:ext cx="12278627" cy="6329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5EA1989-C8F9-4D22-8BE1-38488B405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6372" y="6356142"/>
            <a:ext cx="1828800" cy="50185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2484397-2A38-4BFE-B69B-73C0B4775245}"/>
              </a:ext>
            </a:extLst>
          </p:cNvPr>
          <p:cNvSpPr/>
          <p:nvPr/>
        </p:nvSpPr>
        <p:spPr>
          <a:xfrm>
            <a:off x="10687571" y="6261799"/>
            <a:ext cx="11721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Camacho</a:t>
            </a:r>
            <a:endParaRPr kumimoji="0" lang="pt-BR" sz="1800" b="0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3438128-2994-4638-89A3-BDA68257258B}"/>
              </a:ext>
            </a:extLst>
          </p:cNvPr>
          <p:cNvSpPr/>
          <p:nvPr/>
        </p:nvSpPr>
        <p:spPr>
          <a:xfrm>
            <a:off x="10823024" y="6556197"/>
            <a:ext cx="9012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FÍSICA</a:t>
            </a:r>
            <a:endParaRPr kumimoji="0" lang="pt-BR" sz="1600" b="0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256" name="Rectangle 27">
            <a:extLst>
              <a:ext uri="{FF2B5EF4-FFF2-40B4-BE49-F238E27FC236}">
                <a16:creationId xmlns:a16="http://schemas.microsoft.com/office/drawing/2014/main" id="{AE4D4EB6-7F72-47E8-8248-948E242B6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3007" y="5025269"/>
            <a:ext cx="128756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258" name="Rectangle 29">
            <a:extLst>
              <a:ext uri="{FF2B5EF4-FFF2-40B4-BE49-F238E27FC236}">
                <a16:creationId xmlns:a16="http://schemas.microsoft.com/office/drawing/2014/main" id="{E5CAC816-5136-4AAA-A4F0-4D0490B6D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13" y="-323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261" name="Seta: para a Direita 10260">
            <a:extLst>
              <a:ext uri="{FF2B5EF4-FFF2-40B4-BE49-F238E27FC236}">
                <a16:creationId xmlns:a16="http://schemas.microsoft.com/office/drawing/2014/main" id="{2676CC8B-4CF8-4EA0-94DD-55D12AE96031}"/>
              </a:ext>
            </a:extLst>
          </p:cNvPr>
          <p:cNvSpPr/>
          <p:nvPr/>
        </p:nvSpPr>
        <p:spPr>
          <a:xfrm>
            <a:off x="3751624" y="4242545"/>
            <a:ext cx="684363" cy="278513"/>
          </a:xfrm>
          <a:prstGeom prst="rightArrow">
            <a:avLst/>
          </a:prstGeom>
          <a:solidFill>
            <a:srgbClr val="FF0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38E63149-9C27-4B61-829F-EB2F1EF58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762" y="5311735"/>
            <a:ext cx="173221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C260113C-944E-4098-8B11-32D186EBF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7F51A71-AE6D-46C9-AB7A-B544EC1E0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99" y="162021"/>
            <a:ext cx="9010650" cy="292417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0" name="Retângulo 29">
            <a:extLst>
              <a:ext uri="{FF2B5EF4-FFF2-40B4-BE49-F238E27FC236}">
                <a16:creationId xmlns:a16="http://schemas.microsoft.com/office/drawing/2014/main" id="{C5057B52-3C57-4F53-8798-22938A8F1EEF}"/>
              </a:ext>
            </a:extLst>
          </p:cNvPr>
          <p:cNvSpPr/>
          <p:nvPr/>
        </p:nvSpPr>
        <p:spPr>
          <a:xfrm>
            <a:off x="385012" y="1433344"/>
            <a:ext cx="905470" cy="347330"/>
          </a:xfrm>
          <a:custGeom>
            <a:avLst/>
            <a:gdLst>
              <a:gd name="connsiteX0" fmla="*/ 0 w 905470"/>
              <a:gd name="connsiteY0" fmla="*/ 0 h 347330"/>
              <a:gd name="connsiteX1" fmla="*/ 905470 w 905470"/>
              <a:gd name="connsiteY1" fmla="*/ 0 h 347330"/>
              <a:gd name="connsiteX2" fmla="*/ 905470 w 905470"/>
              <a:gd name="connsiteY2" fmla="*/ 347330 h 347330"/>
              <a:gd name="connsiteX3" fmla="*/ 0 w 905470"/>
              <a:gd name="connsiteY3" fmla="*/ 347330 h 347330"/>
              <a:gd name="connsiteX4" fmla="*/ 0 w 905470"/>
              <a:gd name="connsiteY4" fmla="*/ 0 h 34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470" h="347330" extrusionOk="0">
                <a:moveTo>
                  <a:pt x="0" y="0"/>
                </a:moveTo>
                <a:cubicBezTo>
                  <a:pt x="150523" y="-42638"/>
                  <a:pt x="715535" y="77368"/>
                  <a:pt x="905470" y="0"/>
                </a:cubicBezTo>
                <a:cubicBezTo>
                  <a:pt x="900127" y="93384"/>
                  <a:pt x="898802" y="257386"/>
                  <a:pt x="905470" y="347330"/>
                </a:cubicBezTo>
                <a:cubicBezTo>
                  <a:pt x="463232" y="287739"/>
                  <a:pt x="301058" y="277460"/>
                  <a:pt x="0" y="347330"/>
                </a:cubicBezTo>
                <a:cubicBezTo>
                  <a:pt x="16978" y="265041"/>
                  <a:pt x="24816" y="39133"/>
                  <a:pt x="0" y="0"/>
                </a:cubicBezTo>
                <a:close/>
              </a:path>
            </a:pathLst>
          </a:custGeom>
          <a:noFill/>
          <a:ln w="28575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A94EA06B-DBE9-42BA-AE73-28EC9757715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73"/>
          <a:stretch>
            <a:fillRect/>
          </a:stretch>
        </p:blipFill>
        <p:spPr bwMode="auto">
          <a:xfrm>
            <a:off x="459553" y="3373316"/>
            <a:ext cx="3088073" cy="26170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CE2D0F-DADE-49FD-95DB-EA0AF8960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450E3850-08AF-4AAD-8718-91FF69BBBE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612948"/>
              </p:ext>
            </p:extLst>
          </p:nvPr>
        </p:nvGraphicFramePr>
        <p:xfrm>
          <a:off x="4664556" y="3517534"/>
          <a:ext cx="2172386" cy="850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Equation" r:id="rId6" imgW="876300" imgH="342900" progId="Equation.DSMT4">
                  <p:embed/>
                </p:oleObj>
              </mc:Choice>
              <mc:Fallback>
                <p:oleObj name="Equation" r:id="rId6" imgW="876300" imgH="342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556" y="3517534"/>
                        <a:ext cx="2172386" cy="850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3A4E8B0-095F-46DC-AF15-90C2FD217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631" y="5000493"/>
            <a:ext cx="1849796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435B7AA5-523E-43E9-9521-2700486AA4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654851"/>
              </p:ext>
            </p:extLst>
          </p:nvPr>
        </p:nvGraphicFramePr>
        <p:xfrm>
          <a:off x="4664556" y="4681832"/>
          <a:ext cx="2030708" cy="850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Equation" r:id="rId8" imgW="820868" imgH="340976" progId="Equation.DSMT4">
                  <p:embed/>
                </p:oleObj>
              </mc:Choice>
              <mc:Fallback>
                <p:oleObj name="Equation" r:id="rId8" imgW="820868" imgH="340976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556" y="4681832"/>
                        <a:ext cx="2030708" cy="850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>
            <a:extLst>
              <a:ext uri="{FF2B5EF4-FFF2-40B4-BE49-F238E27FC236}">
                <a16:creationId xmlns:a16="http://schemas.microsoft.com/office/drawing/2014/main" id="{84109684-DB0A-4C70-8D5C-E9D95969C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5303" y="4159748"/>
            <a:ext cx="129417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FB3EFDF8-9E28-4551-94F1-8EEF6922D7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307519"/>
              </p:ext>
            </p:extLst>
          </p:nvPr>
        </p:nvGraphicFramePr>
        <p:xfrm>
          <a:off x="7748967" y="3959377"/>
          <a:ext cx="4466697" cy="67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10" imgW="2324100" imgH="355600" progId="Equation.DSMT4">
                  <p:embed/>
                </p:oleObj>
              </mc:Choice>
              <mc:Fallback>
                <p:oleObj name="Equation" r:id="rId10" imgW="2324100" imgH="355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8967" y="3959377"/>
                        <a:ext cx="4466697" cy="671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Seta: para a Direita 30">
            <a:extLst>
              <a:ext uri="{FF2B5EF4-FFF2-40B4-BE49-F238E27FC236}">
                <a16:creationId xmlns:a16="http://schemas.microsoft.com/office/drawing/2014/main" id="{32293695-1575-48AD-8AC4-44F6F25E3D2E}"/>
              </a:ext>
            </a:extLst>
          </p:cNvPr>
          <p:cNvSpPr/>
          <p:nvPr/>
        </p:nvSpPr>
        <p:spPr>
          <a:xfrm>
            <a:off x="6950773" y="4248690"/>
            <a:ext cx="684363" cy="278513"/>
          </a:xfrm>
          <a:prstGeom prst="rightArrow">
            <a:avLst/>
          </a:prstGeom>
          <a:solidFill>
            <a:srgbClr val="FF0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96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1" grpId="0" animBg="1"/>
      <p:bldP spid="3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5" name="Retângulo 10254">
            <a:extLst>
              <a:ext uri="{FF2B5EF4-FFF2-40B4-BE49-F238E27FC236}">
                <a16:creationId xmlns:a16="http://schemas.microsoft.com/office/drawing/2014/main" id="{5A31F278-11AA-498A-A2CA-86C43B76F4AC}"/>
              </a:ext>
            </a:extLst>
          </p:cNvPr>
          <p:cNvSpPr/>
          <p:nvPr/>
        </p:nvSpPr>
        <p:spPr>
          <a:xfrm>
            <a:off x="-226194" y="-9939"/>
            <a:ext cx="12278627" cy="6329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5EA1989-C8F9-4D22-8BE1-38488B405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372" y="6356142"/>
            <a:ext cx="1828800" cy="50185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2484397-2A38-4BFE-B69B-73C0B4775245}"/>
              </a:ext>
            </a:extLst>
          </p:cNvPr>
          <p:cNvSpPr/>
          <p:nvPr/>
        </p:nvSpPr>
        <p:spPr>
          <a:xfrm>
            <a:off x="10687571" y="6261799"/>
            <a:ext cx="11721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Camacho</a:t>
            </a:r>
            <a:endParaRPr kumimoji="0" lang="pt-BR" sz="1800" b="0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3438128-2994-4638-89A3-BDA68257258B}"/>
              </a:ext>
            </a:extLst>
          </p:cNvPr>
          <p:cNvSpPr/>
          <p:nvPr/>
        </p:nvSpPr>
        <p:spPr>
          <a:xfrm>
            <a:off x="10823024" y="6556197"/>
            <a:ext cx="9012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FÍSICA</a:t>
            </a:r>
            <a:endParaRPr kumimoji="0" lang="pt-BR" sz="1600" b="0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256" name="Rectangle 27">
            <a:extLst>
              <a:ext uri="{FF2B5EF4-FFF2-40B4-BE49-F238E27FC236}">
                <a16:creationId xmlns:a16="http://schemas.microsoft.com/office/drawing/2014/main" id="{AE4D4EB6-7F72-47E8-8248-948E242B6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3007" y="5025269"/>
            <a:ext cx="128756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258" name="Rectangle 29">
            <a:extLst>
              <a:ext uri="{FF2B5EF4-FFF2-40B4-BE49-F238E27FC236}">
                <a16:creationId xmlns:a16="http://schemas.microsoft.com/office/drawing/2014/main" id="{E5CAC816-5136-4AAA-A4F0-4D0490B6D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13" y="-323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261" name="Seta: para a Direita 10260">
            <a:extLst>
              <a:ext uri="{FF2B5EF4-FFF2-40B4-BE49-F238E27FC236}">
                <a16:creationId xmlns:a16="http://schemas.microsoft.com/office/drawing/2014/main" id="{2676CC8B-4CF8-4EA0-94DD-55D12AE96031}"/>
              </a:ext>
            </a:extLst>
          </p:cNvPr>
          <p:cNvSpPr/>
          <p:nvPr/>
        </p:nvSpPr>
        <p:spPr>
          <a:xfrm>
            <a:off x="1366269" y="5000493"/>
            <a:ext cx="684363" cy="278513"/>
          </a:xfrm>
          <a:prstGeom prst="rightArrow">
            <a:avLst/>
          </a:prstGeom>
          <a:solidFill>
            <a:srgbClr val="FF0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38E63149-9C27-4B61-829F-EB2F1EF58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762" y="5311735"/>
            <a:ext cx="173221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C260113C-944E-4098-8B11-32D186EBF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CE2D0F-DADE-49FD-95DB-EA0AF8960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A4E8B0-095F-46DC-AF15-90C2FD217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631" y="5000493"/>
            <a:ext cx="1849796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D2D839E5-AEA6-4C02-85BD-343BA5465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6" y="66871"/>
            <a:ext cx="10846347" cy="403218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0" name="Retângulo 29">
            <a:extLst>
              <a:ext uri="{FF2B5EF4-FFF2-40B4-BE49-F238E27FC236}">
                <a16:creationId xmlns:a16="http://schemas.microsoft.com/office/drawing/2014/main" id="{C5057B52-3C57-4F53-8798-22938A8F1EEF}"/>
              </a:ext>
            </a:extLst>
          </p:cNvPr>
          <p:cNvSpPr/>
          <p:nvPr/>
        </p:nvSpPr>
        <p:spPr>
          <a:xfrm>
            <a:off x="133514" y="2242687"/>
            <a:ext cx="5025628" cy="336884"/>
          </a:xfrm>
          <a:custGeom>
            <a:avLst/>
            <a:gdLst>
              <a:gd name="connsiteX0" fmla="*/ 0 w 5025628"/>
              <a:gd name="connsiteY0" fmla="*/ 0 h 336884"/>
              <a:gd name="connsiteX1" fmla="*/ 5025628 w 5025628"/>
              <a:gd name="connsiteY1" fmla="*/ 0 h 336884"/>
              <a:gd name="connsiteX2" fmla="*/ 5025628 w 5025628"/>
              <a:gd name="connsiteY2" fmla="*/ 336884 h 336884"/>
              <a:gd name="connsiteX3" fmla="*/ 0 w 5025628"/>
              <a:gd name="connsiteY3" fmla="*/ 336884 h 336884"/>
              <a:gd name="connsiteX4" fmla="*/ 0 w 5025628"/>
              <a:gd name="connsiteY4" fmla="*/ 0 h 33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5628" h="336884" extrusionOk="0">
                <a:moveTo>
                  <a:pt x="0" y="0"/>
                </a:moveTo>
                <a:cubicBezTo>
                  <a:pt x="1618131" y="-5264"/>
                  <a:pt x="3255170" y="84467"/>
                  <a:pt x="5025628" y="0"/>
                </a:cubicBezTo>
                <a:cubicBezTo>
                  <a:pt x="5039160" y="119501"/>
                  <a:pt x="4996981" y="289548"/>
                  <a:pt x="5025628" y="336884"/>
                </a:cubicBezTo>
                <a:cubicBezTo>
                  <a:pt x="2632587" y="443204"/>
                  <a:pt x="1507662" y="329235"/>
                  <a:pt x="0" y="336884"/>
                </a:cubicBezTo>
                <a:cubicBezTo>
                  <a:pt x="-17389" y="244199"/>
                  <a:pt x="306" y="112801"/>
                  <a:pt x="0" y="0"/>
                </a:cubicBezTo>
                <a:close/>
              </a:path>
            </a:pathLst>
          </a:custGeom>
          <a:noFill/>
          <a:ln w="28575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57DF81DC-EF50-410D-95B2-C001D0C17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1110" y="4285513"/>
            <a:ext cx="7393627" cy="189433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38955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1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3847A9BD-4F30-4CB9-ACA1-F4192026B360}"/>
              </a:ext>
            </a:extLst>
          </p:cNvPr>
          <p:cNvSpPr/>
          <p:nvPr/>
        </p:nvSpPr>
        <p:spPr>
          <a:xfrm>
            <a:off x="0" y="215900"/>
            <a:ext cx="12192000" cy="9368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EA33BB-A254-47CB-86FD-24407EFD8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445" y="190426"/>
            <a:ext cx="4521200" cy="836613"/>
          </a:xfrm>
        </p:spPr>
        <p:txBody>
          <a:bodyPr/>
          <a:lstStyle/>
          <a:p>
            <a:r>
              <a:rPr lang="pt-BR" sz="4400" dirty="0">
                <a:solidFill>
                  <a:schemeClr val="bg1"/>
                </a:solidFill>
              </a:rPr>
              <a:t>RESISTOR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607298-68B9-491B-BB57-96648961D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337" y="1262036"/>
            <a:ext cx="5467350" cy="489973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3200" b="1" i="1" dirty="0"/>
              <a:t>Dispositivo elétrico que transforma energia elétrica em térmica.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3200" b="1" i="1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3200" b="1" i="1" dirty="0"/>
              <a:t>Controla a corrente.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200" b="1" i="1" dirty="0"/>
              <a:t>Controla a DDP.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3200" b="1" i="1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3200" b="1" i="1" dirty="0"/>
              <a:t>Aparelhos resistivos.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3200" dirty="0"/>
          </a:p>
          <a:p>
            <a:pPr>
              <a:buFont typeface="Arial" panose="020B0604020202020204" pitchFamily="34" charset="0"/>
              <a:buChar char="•"/>
            </a:pPr>
            <a:endParaRPr lang="pt-BR" sz="3200" dirty="0"/>
          </a:p>
          <a:p>
            <a:pPr>
              <a:buFont typeface="Arial" panose="020B0604020202020204" pitchFamily="34" charset="0"/>
              <a:buChar char="•"/>
            </a:pPr>
            <a:endParaRPr lang="pt-BR" sz="3200" dirty="0"/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5EA1989-C8F9-4D22-8BE1-38488B405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372" y="6356142"/>
            <a:ext cx="1828800" cy="50185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2484397-2A38-4BFE-B69B-73C0B4775245}"/>
              </a:ext>
            </a:extLst>
          </p:cNvPr>
          <p:cNvSpPr/>
          <p:nvPr/>
        </p:nvSpPr>
        <p:spPr>
          <a:xfrm>
            <a:off x="10687571" y="6261799"/>
            <a:ext cx="11721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Camacho</a:t>
            </a:r>
            <a:endParaRPr lang="pt-BR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3438128-2994-4638-89A3-BDA68257258B}"/>
              </a:ext>
            </a:extLst>
          </p:cNvPr>
          <p:cNvSpPr/>
          <p:nvPr/>
        </p:nvSpPr>
        <p:spPr>
          <a:xfrm>
            <a:off x="10823024" y="6556197"/>
            <a:ext cx="9012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FÍSICA</a:t>
            </a:r>
            <a:endParaRPr lang="pt-BR" sz="1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C944965-39E3-40BF-98BE-81DFFB67C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96" y="4388463"/>
            <a:ext cx="4080827" cy="87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8C57DC7-7B3A-4402-BAB1-C35FDAC9F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76" y="1796996"/>
            <a:ext cx="3851930" cy="52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m 17" descr="Uma imagem contendo segurando, escuro, abajur, preto&#10;&#10;Descrição gerada automaticamente">
            <a:extLst>
              <a:ext uri="{FF2B5EF4-FFF2-40B4-BE49-F238E27FC236}">
                <a16:creationId xmlns:a16="http://schemas.microsoft.com/office/drawing/2014/main" id="{AB346720-6117-4B9C-AABE-D6E623201B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67721">
            <a:off x="4310356" y="1973029"/>
            <a:ext cx="3369411" cy="363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61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3847A9BD-4F30-4CB9-ACA1-F4192026B360}"/>
              </a:ext>
            </a:extLst>
          </p:cNvPr>
          <p:cNvSpPr/>
          <p:nvPr/>
        </p:nvSpPr>
        <p:spPr>
          <a:xfrm>
            <a:off x="0" y="215900"/>
            <a:ext cx="12192000" cy="9368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EA33BB-A254-47CB-86FD-24407EFD8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445" y="190426"/>
            <a:ext cx="4521200" cy="836613"/>
          </a:xfrm>
        </p:spPr>
        <p:txBody>
          <a:bodyPr/>
          <a:lstStyle/>
          <a:p>
            <a:r>
              <a:rPr lang="pt-BR" sz="4400" dirty="0">
                <a:solidFill>
                  <a:schemeClr val="bg1"/>
                </a:solidFill>
              </a:rPr>
              <a:t>REOSTATO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607298-68B9-491B-BB57-96648961D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883" y="2203125"/>
            <a:ext cx="5467350" cy="32959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3200" b="1" i="1" dirty="0"/>
              <a:t>Resistor com resistência variável.</a:t>
            </a:r>
          </a:p>
          <a:p>
            <a:pPr marL="0" indent="0"/>
            <a:endParaRPr lang="pt-BR" sz="3200" b="1" i="1" dirty="0"/>
          </a:p>
          <a:p>
            <a:pPr marL="0" indent="0"/>
            <a:endParaRPr lang="pt-BR" sz="3200" b="1" i="1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3200" b="1" i="1" dirty="0"/>
              <a:t>Potenciômetro.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3200" dirty="0"/>
          </a:p>
          <a:p>
            <a:pPr>
              <a:buFont typeface="Arial" panose="020B0604020202020204" pitchFamily="34" charset="0"/>
              <a:buChar char="•"/>
            </a:pPr>
            <a:endParaRPr lang="pt-BR" sz="3200" dirty="0"/>
          </a:p>
          <a:p>
            <a:pPr>
              <a:buFont typeface="Arial" panose="020B0604020202020204" pitchFamily="34" charset="0"/>
              <a:buChar char="•"/>
            </a:pPr>
            <a:endParaRPr lang="pt-BR" sz="3200" dirty="0"/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5EA1989-C8F9-4D22-8BE1-38488B405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372" y="6356142"/>
            <a:ext cx="1828800" cy="50185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2484397-2A38-4BFE-B69B-73C0B4775245}"/>
              </a:ext>
            </a:extLst>
          </p:cNvPr>
          <p:cNvSpPr/>
          <p:nvPr/>
        </p:nvSpPr>
        <p:spPr>
          <a:xfrm>
            <a:off x="10687571" y="6261799"/>
            <a:ext cx="11721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Camacho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3438128-2994-4638-89A3-BDA68257258B}"/>
              </a:ext>
            </a:extLst>
          </p:cNvPr>
          <p:cNvSpPr/>
          <p:nvPr/>
        </p:nvSpPr>
        <p:spPr>
          <a:xfrm>
            <a:off x="10823024" y="6556197"/>
            <a:ext cx="9012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FÍSICA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58F8B680-BC9D-4FB4-8799-A99FF21DF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45" y="2668447"/>
            <a:ext cx="5164620" cy="192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990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3847A9BD-4F30-4CB9-ACA1-F4192026B360}"/>
              </a:ext>
            </a:extLst>
          </p:cNvPr>
          <p:cNvSpPr/>
          <p:nvPr/>
        </p:nvSpPr>
        <p:spPr>
          <a:xfrm>
            <a:off x="0" y="215900"/>
            <a:ext cx="12192000" cy="9368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EA33BB-A254-47CB-86FD-24407EFD8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6144" y="229797"/>
            <a:ext cx="6693655" cy="836613"/>
          </a:xfrm>
        </p:spPr>
        <p:txBody>
          <a:bodyPr/>
          <a:lstStyle/>
          <a:p>
            <a:r>
              <a:rPr lang="pt-BR" sz="4400" dirty="0">
                <a:solidFill>
                  <a:schemeClr val="bg1"/>
                </a:solidFill>
              </a:rPr>
              <a:t>CÓDIGO DE CORES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5EA1989-C8F9-4D22-8BE1-38488B405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372" y="6356142"/>
            <a:ext cx="1828800" cy="50185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2484397-2A38-4BFE-B69B-73C0B4775245}"/>
              </a:ext>
            </a:extLst>
          </p:cNvPr>
          <p:cNvSpPr/>
          <p:nvPr/>
        </p:nvSpPr>
        <p:spPr>
          <a:xfrm>
            <a:off x="10687571" y="6261799"/>
            <a:ext cx="11721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Camacho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3438128-2994-4638-89A3-BDA68257258B}"/>
              </a:ext>
            </a:extLst>
          </p:cNvPr>
          <p:cNvSpPr/>
          <p:nvPr/>
        </p:nvSpPr>
        <p:spPr>
          <a:xfrm>
            <a:off x="10823024" y="6556197"/>
            <a:ext cx="9012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FÍSICA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A9FAC92-8C70-47C6-AA3D-FA168876436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4" y="1437640"/>
            <a:ext cx="6359526" cy="3121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C8C2FF0C-4B4D-4E1A-8C4B-6B1D191C3F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r="61718"/>
          <a:stretch/>
        </p:blipFill>
        <p:spPr>
          <a:xfrm>
            <a:off x="7488387" y="1145389"/>
            <a:ext cx="3562385" cy="3644539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E9A2997-9A97-4C15-8833-00AD1AB3702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25" y="5020557"/>
            <a:ext cx="10453602" cy="1204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7105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33">
            <a:extLst>
              <a:ext uri="{FF2B5EF4-FFF2-40B4-BE49-F238E27FC236}">
                <a16:creationId xmlns:a16="http://schemas.microsoft.com/office/drawing/2014/main" id="{F48600F0-7EC9-40DC-BCCD-F1097A7ABC1D}"/>
              </a:ext>
            </a:extLst>
          </p:cNvPr>
          <p:cNvSpPr/>
          <p:nvPr/>
        </p:nvSpPr>
        <p:spPr>
          <a:xfrm>
            <a:off x="0" y="215900"/>
            <a:ext cx="12192000" cy="9368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EA33BB-A254-47CB-86FD-24407EFD8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915" y="226869"/>
            <a:ext cx="9879785" cy="836613"/>
          </a:xfrm>
        </p:spPr>
        <p:txBody>
          <a:bodyPr/>
          <a:lstStyle/>
          <a:p>
            <a:r>
              <a:rPr lang="pt-BR" sz="4400" dirty="0">
                <a:solidFill>
                  <a:schemeClr val="bg1"/>
                </a:solidFill>
              </a:rPr>
              <a:t>ASSOCIAÇÃO DE RESISTORES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5EA1989-C8F9-4D22-8BE1-38488B405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372" y="6356142"/>
            <a:ext cx="1828800" cy="50185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2484397-2A38-4BFE-B69B-73C0B4775245}"/>
              </a:ext>
            </a:extLst>
          </p:cNvPr>
          <p:cNvSpPr/>
          <p:nvPr/>
        </p:nvSpPr>
        <p:spPr>
          <a:xfrm>
            <a:off x="10687571" y="6261799"/>
            <a:ext cx="11721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Camacho</a:t>
            </a:r>
            <a:endParaRPr lang="pt-BR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3438128-2994-4638-89A3-BDA68257258B}"/>
              </a:ext>
            </a:extLst>
          </p:cNvPr>
          <p:cNvSpPr/>
          <p:nvPr/>
        </p:nvSpPr>
        <p:spPr>
          <a:xfrm>
            <a:off x="10823024" y="6556197"/>
            <a:ext cx="9012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6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FÍSICA</a:t>
            </a:r>
            <a:endParaRPr lang="pt-BR" sz="1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86777ADA-6A09-47C2-944E-03FBAC726E5A}"/>
              </a:ext>
            </a:extLst>
          </p:cNvPr>
          <p:cNvSpPr txBox="1">
            <a:spLocks/>
          </p:cNvSpPr>
          <p:nvPr/>
        </p:nvSpPr>
        <p:spPr bwMode="auto">
          <a:xfrm>
            <a:off x="871198" y="2070894"/>
            <a:ext cx="3593078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/>
            <a:r>
              <a:rPr lang="pt-BR" sz="4400" dirty="0">
                <a:solidFill>
                  <a:srgbClr val="0070C0"/>
                </a:solidFill>
              </a:rPr>
              <a:t>EM SÉRIE: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83D65E6F-F716-4BCB-B4DF-9D1BA7A59600}"/>
              </a:ext>
            </a:extLst>
          </p:cNvPr>
          <p:cNvSpPr txBox="1">
            <a:spLocks/>
          </p:cNvSpPr>
          <p:nvPr/>
        </p:nvSpPr>
        <p:spPr bwMode="auto">
          <a:xfrm>
            <a:off x="871198" y="4534693"/>
            <a:ext cx="4823052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/>
            <a:r>
              <a:rPr lang="pt-BR" sz="4400" dirty="0">
                <a:solidFill>
                  <a:srgbClr val="0070C0"/>
                </a:solidFill>
              </a:rPr>
              <a:t>EM PARALELO: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9077BA-F51D-4FE1-ABF1-206F2D939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265" y="2260600"/>
            <a:ext cx="6797964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CF1E88CF-6CBE-426A-B28A-B3EFF96C9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98738" y="2812515"/>
            <a:ext cx="2127106" cy="428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338F1625-1324-4BAC-8383-189EDBBBD71D}"/>
              </a:ext>
            </a:extLst>
          </p:cNvPr>
          <p:cNvCxnSpPr>
            <a:cxnSpLocks/>
          </p:cNvCxnSpPr>
          <p:nvPr/>
        </p:nvCxnSpPr>
        <p:spPr>
          <a:xfrm>
            <a:off x="635000" y="3541850"/>
            <a:ext cx="1108923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88B2EF3E-1D4D-4E4B-9652-EFC32C3A3EAB}"/>
              </a:ext>
            </a:extLst>
          </p:cNvPr>
          <p:cNvCxnSpPr>
            <a:cxnSpLocks/>
          </p:cNvCxnSpPr>
          <p:nvPr/>
        </p:nvCxnSpPr>
        <p:spPr>
          <a:xfrm>
            <a:off x="635000" y="1549400"/>
            <a:ext cx="0" cy="45805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57C4044E-35C2-44AD-983F-6899E561934E}"/>
              </a:ext>
            </a:extLst>
          </p:cNvPr>
          <p:cNvCxnSpPr>
            <a:cxnSpLocks/>
          </p:cNvCxnSpPr>
          <p:nvPr/>
        </p:nvCxnSpPr>
        <p:spPr>
          <a:xfrm>
            <a:off x="635000" y="1561546"/>
            <a:ext cx="11089233" cy="2401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23E292B5-DA73-4211-A362-3B50A3456C86}"/>
              </a:ext>
            </a:extLst>
          </p:cNvPr>
          <p:cNvCxnSpPr>
            <a:cxnSpLocks/>
          </p:cNvCxnSpPr>
          <p:nvPr/>
        </p:nvCxnSpPr>
        <p:spPr>
          <a:xfrm>
            <a:off x="635000" y="6130677"/>
            <a:ext cx="11089233" cy="2401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571C742A-B6F3-4234-AF76-801093DE9241}"/>
              </a:ext>
            </a:extLst>
          </p:cNvPr>
          <p:cNvCxnSpPr>
            <a:cxnSpLocks/>
          </p:cNvCxnSpPr>
          <p:nvPr/>
        </p:nvCxnSpPr>
        <p:spPr>
          <a:xfrm>
            <a:off x="11724233" y="1588191"/>
            <a:ext cx="0" cy="45805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952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>
            <a:extLst>
              <a:ext uri="{FF2B5EF4-FFF2-40B4-BE49-F238E27FC236}">
                <a16:creationId xmlns:a16="http://schemas.microsoft.com/office/drawing/2014/main" id="{A559B483-EA00-48A9-982C-BADA5522687E}"/>
              </a:ext>
            </a:extLst>
          </p:cNvPr>
          <p:cNvSpPr/>
          <p:nvPr/>
        </p:nvSpPr>
        <p:spPr>
          <a:xfrm>
            <a:off x="0" y="215900"/>
            <a:ext cx="12192000" cy="9368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5EA1989-C8F9-4D22-8BE1-38488B405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372" y="6356142"/>
            <a:ext cx="1828800" cy="50185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2484397-2A38-4BFE-B69B-73C0B4775245}"/>
              </a:ext>
            </a:extLst>
          </p:cNvPr>
          <p:cNvSpPr/>
          <p:nvPr/>
        </p:nvSpPr>
        <p:spPr>
          <a:xfrm>
            <a:off x="10687571" y="6261799"/>
            <a:ext cx="11721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Camacho</a:t>
            </a:r>
            <a:endParaRPr kumimoji="0" lang="pt-BR" sz="1800" b="0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3438128-2994-4638-89A3-BDA68257258B}"/>
              </a:ext>
            </a:extLst>
          </p:cNvPr>
          <p:cNvSpPr/>
          <p:nvPr/>
        </p:nvSpPr>
        <p:spPr>
          <a:xfrm>
            <a:off x="10823024" y="6556197"/>
            <a:ext cx="9012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FÍSICA</a:t>
            </a:r>
            <a:endParaRPr kumimoji="0" lang="pt-BR" sz="1600" b="0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82BFFA2-EDD3-43B1-8AD7-065D83027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267" y="212438"/>
            <a:ext cx="9879785" cy="836613"/>
          </a:xfrm>
        </p:spPr>
        <p:txBody>
          <a:bodyPr/>
          <a:lstStyle/>
          <a:p>
            <a:r>
              <a:rPr lang="pt-BR" sz="4400" dirty="0">
                <a:solidFill>
                  <a:schemeClr val="bg1"/>
                </a:solidFill>
              </a:rPr>
              <a:t>RESISTORES EM SÉRIE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6A818B2-1EC8-4816-9C96-EC1CECE7E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76" y="1202532"/>
            <a:ext cx="6077637" cy="15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57F1A63-8A71-4D45-AE6D-10D3E668B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76" y="2961482"/>
            <a:ext cx="6143329" cy="309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D578D57E-0579-404C-A781-00C0BDA54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6165" y="57451"/>
            <a:ext cx="5322887" cy="58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9F92"/>
              </a:buClr>
              <a:buSzPct val="75000"/>
              <a:buFont typeface="Wingdings" panose="05000000000000000000" pitchFamily="2" charset="2"/>
              <a:buChar char="n"/>
              <a:tabLst/>
              <a:defRPr/>
            </a:pPr>
            <a:endParaRPr kumimoji="0" lang="pt-BR" altLang="pt-BR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9F92"/>
              </a:buClr>
              <a:buSzPct val="75000"/>
              <a:buFont typeface="Wingdings" panose="05000000000000000000" pitchFamily="2" charset="2"/>
              <a:buChar char="n"/>
              <a:tabLst/>
              <a:defRPr/>
            </a:pPr>
            <a:endParaRPr kumimoji="0" lang="pt-BR" altLang="pt-BR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9F92"/>
              </a:buClr>
              <a:buSzPct val="75000"/>
              <a:buFont typeface="Wingdings" panose="05000000000000000000" pitchFamily="2" charset="2"/>
              <a:buChar char="n"/>
              <a:tabLst/>
              <a:defRPr/>
            </a:pPr>
            <a:endParaRPr kumimoji="0" lang="pt-BR" altLang="pt-BR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9F92"/>
              </a:buClr>
              <a:buSzPct val="75000"/>
              <a:buFont typeface="Wingdings" panose="05000000000000000000" pitchFamily="2" charset="2"/>
              <a:buChar char="n"/>
              <a:tabLst/>
              <a:defRPr/>
            </a:pPr>
            <a:endParaRPr kumimoji="0" lang="pt-BR" altLang="pt-BR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9F92"/>
              </a:buClr>
              <a:buSzPct val="13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 corrente elétrica que atravessa cada resistor é a mesma.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9F92"/>
              </a:buClr>
              <a:buSzPct val="130000"/>
              <a:tabLst/>
              <a:defRPr/>
            </a:pPr>
            <a:endParaRPr lang="pt-BR" altLang="pt-BR" sz="2800" b="1" dirty="0">
              <a:solidFill>
                <a:srgbClr val="000000"/>
              </a:solidFill>
              <a:latin typeface="Verdan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9F92"/>
              </a:buClr>
              <a:buSzPct val="130000"/>
              <a:tabLst/>
              <a:defRPr/>
            </a:pPr>
            <a:endParaRPr kumimoji="0" lang="pt-BR" altLang="pt-BR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779F92"/>
              </a:buClr>
              <a:buSzPct val="13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 soma da ddp de cada resistor é igual à voltagem </a:t>
            </a:r>
            <a:r>
              <a:rPr kumimoji="0" lang="pt-BR" altLang="pt-BR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</a:t>
            </a: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fornecida pela fonte.</a:t>
            </a:r>
          </a:p>
        </p:txBody>
      </p:sp>
    </p:spTree>
    <p:extLst>
      <p:ext uri="{BB962C8B-B14F-4D97-AF65-F5344CB8AC3E}">
        <p14:creationId xmlns:p14="http://schemas.microsoft.com/office/powerpoint/2010/main" val="1195578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B6175779-244C-47D3-A72D-9ED70A4EF2E1}"/>
              </a:ext>
            </a:extLst>
          </p:cNvPr>
          <p:cNvSpPr/>
          <p:nvPr/>
        </p:nvSpPr>
        <p:spPr>
          <a:xfrm>
            <a:off x="0" y="215900"/>
            <a:ext cx="12192000" cy="9368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5EA1989-C8F9-4D22-8BE1-38488B405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372" y="6356142"/>
            <a:ext cx="1828800" cy="50185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2484397-2A38-4BFE-B69B-73C0B4775245}"/>
              </a:ext>
            </a:extLst>
          </p:cNvPr>
          <p:cNvSpPr/>
          <p:nvPr/>
        </p:nvSpPr>
        <p:spPr>
          <a:xfrm>
            <a:off x="10687571" y="6261799"/>
            <a:ext cx="11721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Camacho</a:t>
            </a:r>
            <a:endParaRPr kumimoji="0" lang="pt-BR" sz="1800" b="0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3438128-2994-4638-89A3-BDA68257258B}"/>
              </a:ext>
            </a:extLst>
          </p:cNvPr>
          <p:cNvSpPr/>
          <p:nvPr/>
        </p:nvSpPr>
        <p:spPr>
          <a:xfrm>
            <a:off x="10823024" y="6556197"/>
            <a:ext cx="9012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FÍSICA</a:t>
            </a:r>
            <a:endParaRPr kumimoji="0" lang="pt-BR" sz="1600" b="0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2CD0FBC-52E5-4E0B-B003-3FEC99017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267" y="212438"/>
            <a:ext cx="9879785" cy="836613"/>
          </a:xfrm>
        </p:spPr>
        <p:txBody>
          <a:bodyPr/>
          <a:lstStyle/>
          <a:p>
            <a:r>
              <a:rPr lang="pt-BR" sz="4400" dirty="0">
                <a:solidFill>
                  <a:schemeClr val="bg1"/>
                </a:solidFill>
              </a:rPr>
              <a:t>RESISTORES EM SÉRIE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57BC3F6-DF89-4983-8ACA-9A42188AE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676" y="1338016"/>
            <a:ext cx="6077637" cy="15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82C58E3-6FB7-402D-9FDF-398C6E3AEB1A}"/>
              </a:ext>
            </a:extLst>
          </p:cNvPr>
          <p:cNvSpPr/>
          <p:nvPr/>
        </p:nvSpPr>
        <p:spPr>
          <a:xfrm>
            <a:off x="916172" y="3304958"/>
            <a:ext cx="11049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 resistor equivalente é obtido pela soma das resistências da associação</a:t>
            </a:r>
            <a:endParaRPr kumimoji="0" lang="pt-BR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32FE0E5A-7864-4C01-B566-0B71F504BFBE}"/>
                  </a:ext>
                </a:extLst>
              </p:cNvPr>
              <p:cNvSpPr txBox="1"/>
              <p:nvPr/>
            </p:nvSpPr>
            <p:spPr>
              <a:xfrm>
                <a:off x="1574800" y="4667159"/>
                <a:ext cx="9042400" cy="10063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6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60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pt-BR" sz="6000" b="1" i="1" smtClean="0">
                            <a:latin typeface="Cambria Math" panose="02040503050406030204" pitchFamily="18" charset="0"/>
                          </a:rPr>
                          <m:t>𝒆𝒒</m:t>
                        </m:r>
                      </m:sub>
                    </m:sSub>
                  </m:oMath>
                </a14:m>
                <a:r>
                  <a:rPr lang="pt-BR" sz="6000" b="1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6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60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pt-BR" sz="6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pt-BR" sz="6000" dirty="0"/>
                  <a:t>+</a:t>
                </a:r>
                <a:r>
                  <a:rPr lang="pt-BR" sz="6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6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60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pt-BR" sz="6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pt-BR" sz="6000" dirty="0"/>
                  <a:t>+...+</a:t>
                </a:r>
                <a:r>
                  <a:rPr lang="pt-BR" sz="6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6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60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pt-BR" sz="6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pt-BR" sz="4000" b="1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32FE0E5A-7864-4C01-B566-0B71F504B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800" y="4667159"/>
                <a:ext cx="9042400" cy="1006301"/>
              </a:xfrm>
              <a:prstGeom prst="rect">
                <a:avLst/>
              </a:prstGeom>
              <a:blipFill>
                <a:blip r:embed="rId4"/>
                <a:stretch>
                  <a:fillRect t="-25455" b="-339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6554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80A99C8A-27AE-42D1-BB91-536F027E8972}"/>
              </a:ext>
            </a:extLst>
          </p:cNvPr>
          <p:cNvSpPr/>
          <p:nvPr/>
        </p:nvSpPr>
        <p:spPr>
          <a:xfrm>
            <a:off x="0" y="215900"/>
            <a:ext cx="12192000" cy="9368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5EA1989-C8F9-4D22-8BE1-38488B405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372" y="6356142"/>
            <a:ext cx="1828800" cy="50185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2484397-2A38-4BFE-B69B-73C0B4775245}"/>
              </a:ext>
            </a:extLst>
          </p:cNvPr>
          <p:cNvSpPr/>
          <p:nvPr/>
        </p:nvSpPr>
        <p:spPr>
          <a:xfrm>
            <a:off x="10687571" y="6261799"/>
            <a:ext cx="11721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Camacho</a:t>
            </a:r>
            <a:endParaRPr kumimoji="0" lang="pt-BR" sz="1800" b="0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3438128-2994-4638-89A3-BDA68257258B}"/>
              </a:ext>
            </a:extLst>
          </p:cNvPr>
          <p:cNvSpPr/>
          <p:nvPr/>
        </p:nvSpPr>
        <p:spPr>
          <a:xfrm>
            <a:off x="10823024" y="6556197"/>
            <a:ext cx="9012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FÍSICA</a:t>
            </a:r>
            <a:endParaRPr kumimoji="0" lang="pt-BR" sz="1600" b="0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433C013B-1F22-40EF-91BD-B462AB4EB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848" y="199352"/>
            <a:ext cx="9879785" cy="836613"/>
          </a:xfrm>
        </p:spPr>
        <p:txBody>
          <a:bodyPr/>
          <a:lstStyle/>
          <a:p>
            <a:r>
              <a:rPr lang="pt-BR" sz="4400" dirty="0">
                <a:solidFill>
                  <a:schemeClr val="bg1"/>
                </a:solidFill>
              </a:rPr>
              <a:t>RESISTORES EM PARALELO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6558EFC-5501-4732-8AED-193101359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67" y="1050396"/>
            <a:ext cx="2580233" cy="512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625CC841-1C2A-4773-8D85-D87BA8D3D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9429" y="1642318"/>
            <a:ext cx="7094657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pt-BR" altLang="pt-BR" sz="2800" b="1" dirty="0"/>
              <a:t>Os terminais dos resistores têm a mesma ddp.</a:t>
            </a:r>
          </a:p>
          <a:p>
            <a:pPr defTabSz="914400">
              <a:lnSpc>
                <a:spcPct val="120000"/>
              </a:lnSpc>
              <a:buFont typeface="Wingdings" panose="05000000000000000000" pitchFamily="2" charset="2"/>
              <a:buChar char="n"/>
            </a:pPr>
            <a:endParaRPr lang="pt-BR" altLang="pt-BR" sz="2800" b="1" dirty="0"/>
          </a:p>
          <a:p>
            <a:pPr defTabSz="914400">
              <a:lnSpc>
                <a:spcPct val="120000"/>
              </a:lnSpc>
              <a:spcBef>
                <a:spcPct val="60000"/>
              </a:spcBef>
              <a:buSzPct val="130000"/>
              <a:buFont typeface="Wingdings" panose="05000000000000000000" pitchFamily="2" charset="2"/>
              <a:buChar char="§"/>
            </a:pPr>
            <a:r>
              <a:rPr lang="pt-BR" altLang="pt-BR" sz="2800" b="1" dirty="0"/>
              <a:t>A corrente elétrica do circuito é dividida entre os resistores, e a intensidade depende da resistência.</a:t>
            </a:r>
          </a:p>
          <a:p>
            <a:pPr algn="ctr" defTabSz="914400"/>
            <a:endParaRPr lang="pt-BR" altLang="pt-BR" i="1" dirty="0"/>
          </a:p>
          <a:p>
            <a:pPr defTabSz="914400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651627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DE8BC9EB-5E96-43E3-BA21-DE658A16B2E8}"/>
              </a:ext>
            </a:extLst>
          </p:cNvPr>
          <p:cNvSpPr/>
          <p:nvPr/>
        </p:nvSpPr>
        <p:spPr>
          <a:xfrm>
            <a:off x="0" y="215900"/>
            <a:ext cx="12192000" cy="9368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5EA1989-C8F9-4D22-8BE1-38488B405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372" y="6356142"/>
            <a:ext cx="1828800" cy="50185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2484397-2A38-4BFE-B69B-73C0B4775245}"/>
              </a:ext>
            </a:extLst>
          </p:cNvPr>
          <p:cNvSpPr/>
          <p:nvPr/>
        </p:nvSpPr>
        <p:spPr>
          <a:xfrm>
            <a:off x="10687571" y="6261799"/>
            <a:ext cx="11721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Camacho</a:t>
            </a:r>
            <a:endParaRPr kumimoji="0" lang="pt-BR" sz="1800" b="0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3438128-2994-4638-89A3-BDA68257258B}"/>
              </a:ext>
            </a:extLst>
          </p:cNvPr>
          <p:cNvSpPr/>
          <p:nvPr/>
        </p:nvSpPr>
        <p:spPr>
          <a:xfrm>
            <a:off x="10823024" y="6556197"/>
            <a:ext cx="9012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FÍSICA</a:t>
            </a:r>
            <a:endParaRPr kumimoji="0" lang="pt-BR" sz="1600" b="0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BB72C47-619B-4636-AB9E-EE22EE446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867" y="225138"/>
            <a:ext cx="9879785" cy="836613"/>
          </a:xfrm>
        </p:spPr>
        <p:txBody>
          <a:bodyPr/>
          <a:lstStyle/>
          <a:p>
            <a:r>
              <a:rPr lang="pt-BR" sz="4400" dirty="0">
                <a:solidFill>
                  <a:schemeClr val="bg1"/>
                </a:solidFill>
              </a:rPr>
              <a:t>RESISTORES EM PARALELO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E460BE9-220E-4E66-B48C-F380A1514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67" y="1061751"/>
            <a:ext cx="2580233" cy="512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6DDE301-A748-4E01-B58B-10C20E142B44}"/>
              </a:ext>
            </a:extLst>
          </p:cNvPr>
          <p:cNvSpPr/>
          <p:nvPr/>
        </p:nvSpPr>
        <p:spPr>
          <a:xfrm>
            <a:off x="4454132" y="1595967"/>
            <a:ext cx="6819496" cy="620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100000"/>
              </a:spcBef>
              <a:buSzPct val="130000"/>
              <a:buFont typeface="Wingdings" panose="05000000000000000000" pitchFamily="2" charset="2"/>
              <a:buChar char="§"/>
            </a:pPr>
            <a:r>
              <a:rPr lang="pt-BR" altLang="pt-BR" sz="3200" b="1" dirty="0"/>
              <a:t>A resistência equivalente é:</a:t>
            </a:r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6207A5B1-31F7-4831-B31F-8D19FDF52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526" y="2664737"/>
            <a:ext cx="5856045" cy="192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608384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242D41"/>
      </a:dk2>
      <a:lt2>
        <a:srgbClr val="E2E8E3"/>
      </a:lt2>
      <a:accent1>
        <a:srgbClr val="E729C7"/>
      </a:accent1>
      <a:accent2>
        <a:srgbClr val="A617D5"/>
      </a:accent2>
      <a:accent3>
        <a:srgbClr val="6929E7"/>
      </a:accent3>
      <a:accent4>
        <a:srgbClr val="3947DB"/>
      </a:accent4>
      <a:accent5>
        <a:srgbClr val="2988E7"/>
      </a:accent5>
      <a:accent6>
        <a:srgbClr val="15B4C3"/>
      </a:accent6>
      <a:hlink>
        <a:srgbClr val="4E75C4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Selo">
  <a:themeElements>
    <a:clrScheme name="Selo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Selo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3.xml><?xml version="1.0" encoding="utf-8"?>
<a:theme xmlns:a="http://schemas.openxmlformats.org/drawingml/2006/main" name="Pixel">
  <a:themeElements>
    <a:clrScheme name="Pixel 11">
      <a:dk1>
        <a:srgbClr val="000000"/>
      </a:dk1>
      <a:lt1>
        <a:srgbClr val="FFFFFF"/>
      </a:lt1>
      <a:dk2>
        <a:srgbClr val="000000"/>
      </a:dk2>
      <a:lt2>
        <a:srgbClr val="779F92"/>
      </a:lt2>
      <a:accent1>
        <a:srgbClr val="33CCCC"/>
      </a:accent1>
      <a:accent2>
        <a:srgbClr val="9DC2D7"/>
      </a:accent2>
      <a:accent3>
        <a:srgbClr val="FFFFFF"/>
      </a:accent3>
      <a:accent4>
        <a:srgbClr val="000000"/>
      </a:accent4>
      <a:accent5>
        <a:srgbClr val="ADE2E2"/>
      </a:accent5>
      <a:accent6>
        <a:srgbClr val="8EB0C3"/>
      </a:accent6>
      <a:hlink>
        <a:srgbClr val="006666"/>
      </a:hlink>
      <a:folHlink>
        <a:srgbClr val="CCCCFF"/>
      </a:folHlink>
    </a:clrScheme>
    <a:fontScheme name="Pixe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258</Words>
  <Application>Microsoft Office PowerPoint</Application>
  <PresentationFormat>Widescreen</PresentationFormat>
  <Paragraphs>88</Paragraphs>
  <Slides>16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30" baseType="lpstr">
      <vt:lpstr>Arial</vt:lpstr>
      <vt:lpstr>Calibri</vt:lpstr>
      <vt:lpstr>Cambria Math</vt:lpstr>
      <vt:lpstr>Century Gothic</vt:lpstr>
      <vt:lpstr>Century Schoolbook</vt:lpstr>
      <vt:lpstr>Elephant</vt:lpstr>
      <vt:lpstr>Gill Sans MT</vt:lpstr>
      <vt:lpstr>Impact</vt:lpstr>
      <vt:lpstr>Verdana</vt:lpstr>
      <vt:lpstr>Wingdings</vt:lpstr>
      <vt:lpstr>BrushVTI</vt:lpstr>
      <vt:lpstr>Selo</vt:lpstr>
      <vt:lpstr>Pixel</vt:lpstr>
      <vt:lpstr>MathType 7.0 Equation</vt:lpstr>
      <vt:lpstr>Resistores</vt:lpstr>
      <vt:lpstr>RESISTOR</vt:lpstr>
      <vt:lpstr>REOSTATO</vt:lpstr>
      <vt:lpstr>CÓDIGO DE CORES</vt:lpstr>
      <vt:lpstr>ASSOCIAÇÃO DE RESISTORES</vt:lpstr>
      <vt:lpstr>RESISTORES EM SÉRIE</vt:lpstr>
      <vt:lpstr>RESISTORES EM SÉRIE</vt:lpstr>
      <vt:lpstr>RESISTORES EM PARALELO</vt:lpstr>
      <vt:lpstr>RESISTORES EM PARALELO</vt:lpstr>
      <vt:lpstr>RESISTORES EM PARALELO</vt:lpstr>
      <vt:lpstr>RESISTORES EM PARALELO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Resistores</dc:title>
  <dc:creator>ulisses camacho</dc:creator>
  <cp:lastModifiedBy>ulisses camacho</cp:lastModifiedBy>
  <cp:revision>27</cp:revision>
  <dcterms:created xsi:type="dcterms:W3CDTF">2020-05-19T01:36:53Z</dcterms:created>
  <dcterms:modified xsi:type="dcterms:W3CDTF">2020-06-18T04:02:11Z</dcterms:modified>
</cp:coreProperties>
</file>