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660" r:id="rId2"/>
    <p:sldMasterId id="2147483837" r:id="rId3"/>
  </p:sldMasterIdLst>
  <p:notesMasterIdLst>
    <p:notesMasterId r:id="rId23"/>
  </p:notesMasterIdLst>
  <p:sldIdLst>
    <p:sldId id="325" r:id="rId4"/>
    <p:sldId id="356" r:id="rId5"/>
    <p:sldId id="342" r:id="rId6"/>
    <p:sldId id="343" r:id="rId7"/>
    <p:sldId id="344" r:id="rId8"/>
    <p:sldId id="327" r:id="rId9"/>
    <p:sldId id="340" r:id="rId10"/>
    <p:sldId id="326" r:id="rId11"/>
    <p:sldId id="341" r:id="rId12"/>
    <p:sldId id="355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3907" autoAdjust="0"/>
  </p:normalViewPr>
  <p:slideViewPr>
    <p:cSldViewPr snapToGrid="0">
      <p:cViewPr varScale="1">
        <p:scale>
          <a:sx n="68" d="100"/>
          <a:sy n="68" d="100"/>
        </p:scale>
        <p:origin x="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EF45-B226-411D-90B2-362807B9C850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D6F8-B891-4C77-9F74-D27FA32B18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1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3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2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8" y="63093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754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2286002"/>
            <a:ext cx="10178323" cy="3593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2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89"/>
            <a:ext cx="8187071" cy="40646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2"/>
            <a:ext cx="7017488" cy="951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7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81463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5318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800600" cy="361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1"/>
            <a:ext cx="4800600" cy="361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417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9" y="381000"/>
            <a:ext cx="10172700" cy="149351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9" y="2199634"/>
            <a:ext cx="4800600" cy="6325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4"/>
            <a:ext cx="4800600" cy="6325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844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7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1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6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1"/>
            <a:ext cx="3092115" cy="11966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934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5" y="2"/>
            <a:ext cx="7355585" cy="685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402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677" y="2286002"/>
            <a:ext cx="10178323" cy="35935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55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2" y="382387"/>
            <a:ext cx="1492132" cy="560040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6"/>
            <a:ext cx="8392585" cy="56004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792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53020-8FA2-4EFC-A802-2DCA3E59C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1BBA4D-D174-42AB-B56D-E288A6DAC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05795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15600-F416-4149-8664-5C426BD3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91554-9DC5-4F5C-8C2C-8F6AB36E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078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33D48-DB0C-4F95-A61C-8BEB3629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E0FB36-328B-43E3-BE43-389E968B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25986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DFB37-F8C4-499F-BBD5-7812DE92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F41916-8E80-48A5-85A1-BA683C6F2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08050"/>
            <a:ext cx="5384800" cy="5029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C14E95-B8FB-4F3F-8EAC-4143F83A5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384800" cy="5029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59428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A7129-814C-417E-AEC7-034EC61B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89F35B-A867-46A7-A211-44757F1E7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6AD17F-BC03-4B69-AAA5-DFD08C9A0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AF52D0-9157-4D93-BDEF-41A83524A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AEAE7B-ED61-40B8-BA0D-6DDE32140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3043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C38A9-0781-45A3-ACDC-FE22B997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194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9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019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7457B-594C-41AA-91B8-AE0788CC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FBF193-792A-4B54-A9A6-21BF6B04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7138A3-DAB1-4A7E-B355-9F1AA905D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88316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3BEB4-21D6-4AFE-9DC3-A8AD3279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CEC6D2-F939-4C9D-A781-993440B06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E9E662-A9A0-46BF-9804-CD1B6948A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213004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8091C-5CED-4CD1-B56E-3300520A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7260B3-28C2-4C5E-A041-F9A9A81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00537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EEC5A8-332B-4475-8C28-60802E5E8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0"/>
            <a:ext cx="2743200" cy="59372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22F8EA-445B-4B04-B03B-928F914C2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8026400" cy="59372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06289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AD03507-76BA-47BB-9030-0EE449582E1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0"/>
            <a:ext cx="10972800" cy="5937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6634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2BFDF-DFFB-4014-894B-C6AA2D78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366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FD082F-3CEE-44E0-81E2-021534FB6E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908050"/>
            <a:ext cx="5384800" cy="5029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866DCD-E173-4FC8-B68E-4F3B0237E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384800" cy="5029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2616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29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Left scallop edge"/>
          <p:cNvSpPr/>
          <p:nvPr/>
        </p:nvSpPr>
        <p:spPr bwMode="auto">
          <a:xfrm>
            <a:off x="1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5AD1C25-86C8-45DB-86C6-256E09F621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1433" y="104501"/>
            <a:ext cx="1098979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4" name="Rectangle 14">
            <a:extLst>
              <a:ext uri="{FF2B5EF4-FFF2-40B4-BE49-F238E27FC236}">
                <a16:creationId xmlns:a16="http://schemas.microsoft.com/office/drawing/2014/main" id="{BEF84046-FFB4-4BB7-B987-8CAE6A87E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"/>
            <a:ext cx="10972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56020" name="Rectangle 20">
            <a:extLst>
              <a:ext uri="{FF2B5EF4-FFF2-40B4-BE49-F238E27FC236}">
                <a16:creationId xmlns:a16="http://schemas.microsoft.com/office/drawing/2014/main" id="{4CFE7A8A-FF1A-416B-A309-DE22EBEF5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08050"/>
            <a:ext cx="1097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256026" name="AutoShape 26">
            <a:extLst>
              <a:ext uri="{FF2B5EF4-FFF2-40B4-BE49-F238E27FC236}">
                <a16:creationId xmlns:a16="http://schemas.microsoft.com/office/drawing/2014/main" id="{7D58077A-0107-4723-9445-F5F55EBB0C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726"/>
            <a:ext cx="121920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D4D4D">
                  <a:alpha val="89999"/>
                </a:srgbClr>
              </a:gs>
              <a:gs pos="50000">
                <a:srgbClr val="4D4D4D">
                  <a:gamma/>
                  <a:shade val="46275"/>
                  <a:invGamma/>
                </a:srgbClr>
              </a:gs>
              <a:gs pos="100000">
                <a:srgbClr val="4D4D4D"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800"/>
          </a:p>
        </p:txBody>
      </p:sp>
      <p:pic>
        <p:nvPicPr>
          <p:cNvPr id="256027" name="Picture 27">
            <a:extLst>
              <a:ext uri="{FF2B5EF4-FFF2-40B4-BE49-F238E27FC236}">
                <a16:creationId xmlns:a16="http://schemas.microsoft.com/office/drawing/2014/main" id="{54271E76-3F36-46DF-B45B-5DB5D0C78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6453189"/>
            <a:ext cx="704849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8" name="AutoShape 2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721EA19-3E24-482A-8D0D-79900A36D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62534" y="6453189"/>
            <a:ext cx="385233" cy="288925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256029" name="AutoShape 2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0C83D6A-A6DD-42F4-9427-9BED6457B8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35634" y="6503989"/>
            <a:ext cx="768351" cy="238125"/>
          </a:xfrm>
          <a:prstGeom prst="roundRect">
            <a:avLst>
              <a:gd name="adj" fmla="val 16667"/>
            </a:avLst>
          </a:prstGeom>
          <a:solidFill>
            <a:srgbClr val="969696">
              <a:alpha val="85001"/>
            </a:srgbClr>
          </a:soli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rIns="54000" anchor="ctr"/>
          <a:lstStyle/>
          <a:p>
            <a:pPr algn="ctr"/>
            <a:r>
              <a:rPr lang="es-ES" altLang="pt-BR" sz="1200" b="1">
                <a:solidFill>
                  <a:schemeClr val="bg1"/>
                </a:solidFill>
              </a:rPr>
              <a:t>X </a:t>
            </a:r>
            <a:r>
              <a:rPr lang="es-ES" altLang="pt-BR" sz="800" b="1"/>
              <a:t>SAIR</a:t>
            </a:r>
          </a:p>
        </p:txBody>
      </p:sp>
    </p:spTree>
    <p:extLst>
      <p:ext uri="{BB962C8B-B14F-4D97-AF65-F5344CB8AC3E}">
        <p14:creationId xmlns:p14="http://schemas.microsoft.com/office/powerpoint/2010/main" val="286569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5" descr="3-ponteiros2.gif">
            <a:extLst>
              <a:ext uri="{FF2B5EF4-FFF2-40B4-BE49-F238E27FC236}">
                <a16:creationId xmlns:a16="http://schemas.microsoft.com/office/drawing/2014/main" id="{3AAB7B01-C18F-428B-946E-87FAB40FF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8992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089460E-0738-449E-9517-14502F41848F}"/>
              </a:ext>
            </a:extLst>
          </p:cNvPr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POTÊNCIA E ENERGIA ELÉTRICA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02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48CD21-2A75-4D31-A1CF-36A8EFD0D908}"/>
              </a:ext>
            </a:extLst>
          </p:cNvPr>
          <p:cNvSpPr txBox="1"/>
          <p:nvPr/>
        </p:nvSpPr>
        <p:spPr>
          <a:xfrm>
            <a:off x="435936" y="191385"/>
            <a:ext cx="11472530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6. Uma casa tem 5 lâmpadas de 40W, que ficam ligadas 6 horas por dia e 3 lâmpadas de 100W, que ficam acesas 3 horas por dia. Considerando a tarifa como R$1,00/kWh, o valor a pagar em um mês, pelo consumo de energia de todas as lâmpadas vale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C6BD606-2ED7-4C7B-9F51-8A263F7CA7FB}"/>
                  </a:ext>
                </a:extLst>
              </p:cNvPr>
              <p:cNvSpPr txBox="1"/>
              <p:nvPr/>
            </p:nvSpPr>
            <p:spPr>
              <a:xfrm>
                <a:off x="324292" y="2180603"/>
                <a:ext cx="56610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=5.40=200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=0,2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C6BD606-2ED7-4C7B-9F51-8A263F7C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2180603"/>
                <a:ext cx="566103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D6F2520-9775-4468-80F9-2CCD3D016362}"/>
                  </a:ext>
                </a:extLst>
              </p:cNvPr>
              <p:cNvSpPr txBox="1"/>
              <p:nvPr/>
            </p:nvSpPr>
            <p:spPr>
              <a:xfrm>
                <a:off x="325684" y="2748418"/>
                <a:ext cx="372210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=6.30=180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D6F2520-9775-4468-80F9-2CCD3D016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84" y="2748418"/>
                <a:ext cx="372210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AE431D0-1294-46C1-862D-39BFA0F4E918}"/>
                  </a:ext>
                </a:extLst>
              </p:cNvPr>
              <p:cNvSpPr txBox="1"/>
              <p:nvPr/>
            </p:nvSpPr>
            <p:spPr>
              <a:xfrm>
                <a:off x="324292" y="3279133"/>
                <a:ext cx="3790589" cy="673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t-BR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𝒂𝒓𝒊𝒇𝒂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AE431D0-1294-46C1-862D-39BFA0F4E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2" y="3279133"/>
                <a:ext cx="3790589" cy="673839"/>
              </a:xfrm>
              <a:prstGeom prst="rect">
                <a:avLst/>
              </a:prstGeom>
              <a:blipFill>
                <a:blip r:embed="rId4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007A4D1-2CEC-4E28-988A-5BAD1CFB3BAA}"/>
                  </a:ext>
                </a:extLst>
              </p:cNvPr>
              <p:cNvSpPr txBox="1"/>
              <p:nvPr/>
            </p:nvSpPr>
            <p:spPr>
              <a:xfrm>
                <a:off x="282101" y="3952972"/>
                <a:ext cx="36928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007A4D1-2CEC-4E28-988A-5BAD1CFB3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1" y="3952972"/>
                <a:ext cx="369287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E2746D9F-8AD1-49F9-83F1-9D4E1B0E0E46}"/>
                  </a:ext>
                </a:extLst>
              </p:cNvPr>
              <p:cNvSpPr txBox="1"/>
              <p:nvPr/>
            </p:nvSpPr>
            <p:spPr>
              <a:xfrm>
                <a:off x="357475" y="4627324"/>
                <a:ext cx="25179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$ 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E2746D9F-8AD1-49F9-83F1-9D4E1B0E0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75" y="4627324"/>
                <a:ext cx="251793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3897441-2BE3-4B82-BFDB-6718537279F8}"/>
              </a:ext>
            </a:extLst>
          </p:cNvPr>
          <p:cNvCxnSpPr/>
          <p:nvPr/>
        </p:nvCxnSpPr>
        <p:spPr>
          <a:xfrm>
            <a:off x="5910907" y="2264735"/>
            <a:ext cx="0" cy="2978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2F96A3B-15A9-4503-9A85-41211DFEAC31}"/>
                  </a:ext>
                </a:extLst>
              </p:cNvPr>
              <p:cNvSpPr txBox="1"/>
              <p:nvPr/>
            </p:nvSpPr>
            <p:spPr>
              <a:xfrm>
                <a:off x="6058151" y="2264735"/>
                <a:ext cx="60232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′=3.100=300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=0,3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2F96A3B-15A9-4503-9A85-41211DFEA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151" y="2264735"/>
                <a:ext cx="602325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1E6992F-577F-488E-B56F-E2B74EB04115}"/>
                  </a:ext>
                </a:extLst>
              </p:cNvPr>
              <p:cNvSpPr txBox="1"/>
              <p:nvPr/>
            </p:nvSpPr>
            <p:spPr>
              <a:xfrm>
                <a:off x="5994723" y="2818733"/>
                <a:ext cx="35745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′=3.30=90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1E6992F-577F-488E-B56F-E2B74EB04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723" y="2818733"/>
                <a:ext cx="3574568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67CA4EF-9A70-4832-889E-F9F47C35BDA2}"/>
                  </a:ext>
                </a:extLst>
              </p:cNvPr>
              <p:cNvSpPr txBox="1"/>
              <p:nvPr/>
            </p:nvSpPr>
            <p:spPr>
              <a:xfrm>
                <a:off x="6027571" y="3416886"/>
                <a:ext cx="3923638" cy="673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t-BR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𝒂𝒓𝒊𝒇𝒂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67CA4EF-9A70-4832-889E-F9F47C35B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571" y="3416886"/>
                <a:ext cx="3923638" cy="6738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6C14AB-B07E-4590-A69C-D017E7E32949}"/>
                  </a:ext>
                </a:extLst>
              </p:cNvPr>
              <p:cNvSpPr txBox="1"/>
              <p:nvPr/>
            </p:nvSpPr>
            <p:spPr>
              <a:xfrm>
                <a:off x="5967334" y="4129137"/>
                <a:ext cx="34139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6C14AB-B07E-4590-A69C-D017E7E32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334" y="4129137"/>
                <a:ext cx="341394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D61DCD5-C20A-4390-BEB5-60016280FB68}"/>
                  </a:ext>
                </a:extLst>
              </p:cNvPr>
              <p:cNvSpPr txBox="1"/>
              <p:nvPr/>
            </p:nvSpPr>
            <p:spPr>
              <a:xfrm>
                <a:off x="6027571" y="4668389"/>
                <a:ext cx="26509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$ 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D61DCD5-C20A-4390-BEB5-60016280F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571" y="4668389"/>
                <a:ext cx="2650982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6CF0A34-08F2-4462-A224-5190AEEA01F7}"/>
              </a:ext>
            </a:extLst>
          </p:cNvPr>
          <p:cNvCxnSpPr>
            <a:cxnSpLocks/>
          </p:cNvCxnSpPr>
          <p:nvPr/>
        </p:nvCxnSpPr>
        <p:spPr>
          <a:xfrm>
            <a:off x="435935" y="5283942"/>
            <a:ext cx="11645468" cy="17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E7A66AA-19B2-4433-831A-8E3DB8736352}"/>
                  </a:ext>
                </a:extLst>
              </p:cNvPr>
              <p:cNvSpPr txBox="1"/>
              <p:nvPr/>
            </p:nvSpPr>
            <p:spPr>
              <a:xfrm>
                <a:off x="2219586" y="5511693"/>
                <a:ext cx="69475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𝑽𝒕𝒐𝒕𝒂𝒍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𝟎𝟎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E7A66AA-19B2-4433-831A-8E3DB8736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86" y="5511693"/>
                <a:ext cx="6947543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8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18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155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950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50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31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2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499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08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9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9A348AA-0D67-4003-9187-5E3AC837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99" y="1142059"/>
            <a:ext cx="8721087" cy="476023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9FA1767-7D5E-492D-8471-73234D76B063}"/>
              </a:ext>
            </a:extLst>
          </p:cNvPr>
          <p:cNvSpPr/>
          <p:nvPr/>
        </p:nvSpPr>
        <p:spPr>
          <a:xfrm>
            <a:off x="2272657" y="348540"/>
            <a:ext cx="7778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Principais grandezas elétricas</a:t>
            </a:r>
          </a:p>
        </p:txBody>
      </p:sp>
    </p:spTree>
    <p:extLst>
      <p:ext uri="{BB962C8B-B14F-4D97-AF65-F5344CB8AC3E}">
        <p14:creationId xmlns:p14="http://schemas.microsoft.com/office/powerpoint/2010/main" val="73304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749469-8512-4EC0-9B5D-F17525D0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" y="358543"/>
            <a:ext cx="11501438" cy="293156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4BF85B4-D4E8-41DF-ACA4-A105F19C1975}"/>
                  </a:ext>
                </a:extLst>
              </p:cNvPr>
              <p:cNvSpPr txBox="1"/>
              <p:nvPr/>
            </p:nvSpPr>
            <p:spPr>
              <a:xfrm>
                <a:off x="1140618" y="4044718"/>
                <a:ext cx="2596288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𝑼</m:t>
                      </m:r>
                      <m:r>
                        <a:rPr kumimoji="0" lang="pt-BR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6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acc>
                        <m:accPr>
                          <m:chr m:val="̇"/>
                          <m:ctrlPr>
                            <a:rPr kumimoji="0" lang="pt-BR" sz="6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pt-BR" sz="6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</m:t>
                          </m:r>
                        </m:e>
                      </m:acc>
                    </m:oMath>
                  </m:oMathPara>
                </a14:m>
                <a:endPara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4BF85B4-D4E8-41DF-ACA4-A105F19C1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18" y="4044718"/>
                <a:ext cx="2596288" cy="977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18E07881-34AE-4BBE-B44D-CB91A8682144}"/>
              </a:ext>
            </a:extLst>
          </p:cNvPr>
          <p:cNvSpPr/>
          <p:nvPr/>
        </p:nvSpPr>
        <p:spPr>
          <a:xfrm>
            <a:off x="4226718" y="4289111"/>
            <a:ext cx="1651000" cy="48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12AEDD9-AB63-451F-B85E-F6EC82A2DAE8}"/>
                  </a:ext>
                </a:extLst>
              </p:cNvPr>
              <p:cNvSpPr txBox="1"/>
              <p:nvPr/>
            </p:nvSpPr>
            <p:spPr>
              <a:xfrm>
                <a:off x="5877718" y="4044718"/>
                <a:ext cx="5106591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𝑼</m:t>
                      </m:r>
                      <m:r>
                        <a:rPr kumimoji="0" lang="pt-BR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6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𝟏𝟎𝟎</m:t>
                      </m:r>
                      <m:r>
                        <a:rPr kumimoji="0" lang="pt-BR" sz="6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pt-BR" sz="6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6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6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𝟎𝟐</m:t>
                      </m:r>
                    </m:oMath>
                  </m:oMathPara>
                </a14:m>
                <a:endPara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12AEDD9-AB63-451F-B85E-F6EC82A2D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718" y="4044718"/>
                <a:ext cx="510659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36968AD-8958-418D-8D45-5BE9FD002CEC}"/>
                  </a:ext>
                </a:extLst>
              </p:cNvPr>
              <p:cNvSpPr txBox="1"/>
              <p:nvPr/>
            </p:nvSpPr>
            <p:spPr>
              <a:xfrm>
                <a:off x="4136055" y="5199064"/>
                <a:ext cx="3483326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𝑼</m:t>
                      </m:r>
                      <m:r>
                        <a:rPr kumimoji="0" lang="pt-BR" sz="7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7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pt-BR" sz="7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7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𝐕</m:t>
                      </m:r>
                    </m:oMath>
                  </m:oMathPara>
                </a14:m>
                <a:endParaRPr kumimoji="0" lang="pt-BR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36968AD-8958-418D-8D45-5BE9FD002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055" y="5199064"/>
                <a:ext cx="3483326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C209A54-B959-497D-AF2D-C9DEEA226863}"/>
              </a:ext>
            </a:extLst>
          </p:cNvPr>
          <p:cNvSpPr/>
          <p:nvPr/>
        </p:nvSpPr>
        <p:spPr>
          <a:xfrm>
            <a:off x="345281" y="1479318"/>
            <a:ext cx="1100137" cy="342900"/>
          </a:xfrm>
          <a:custGeom>
            <a:avLst/>
            <a:gdLst>
              <a:gd name="connsiteX0" fmla="*/ 0 w 1100137"/>
              <a:gd name="connsiteY0" fmla="*/ 57151 h 342900"/>
              <a:gd name="connsiteX1" fmla="*/ 57151 w 1100137"/>
              <a:gd name="connsiteY1" fmla="*/ 0 h 342900"/>
              <a:gd name="connsiteX2" fmla="*/ 520493 w 1100137"/>
              <a:gd name="connsiteY2" fmla="*/ 0 h 342900"/>
              <a:gd name="connsiteX3" fmla="*/ 1042986 w 1100137"/>
              <a:gd name="connsiteY3" fmla="*/ 0 h 342900"/>
              <a:gd name="connsiteX4" fmla="*/ 1100137 w 1100137"/>
              <a:gd name="connsiteY4" fmla="*/ 57151 h 342900"/>
              <a:gd name="connsiteX5" fmla="*/ 1100137 w 1100137"/>
              <a:gd name="connsiteY5" fmla="*/ 285749 h 342900"/>
              <a:gd name="connsiteX6" fmla="*/ 1042986 w 1100137"/>
              <a:gd name="connsiteY6" fmla="*/ 342900 h 342900"/>
              <a:gd name="connsiteX7" fmla="*/ 540210 w 1100137"/>
              <a:gd name="connsiteY7" fmla="*/ 342900 h 342900"/>
              <a:gd name="connsiteX8" fmla="*/ 57151 w 1100137"/>
              <a:gd name="connsiteY8" fmla="*/ 342900 h 342900"/>
              <a:gd name="connsiteX9" fmla="*/ 0 w 1100137"/>
              <a:gd name="connsiteY9" fmla="*/ 285749 h 342900"/>
              <a:gd name="connsiteX10" fmla="*/ 0 w 1100137"/>
              <a:gd name="connsiteY10" fmla="*/ 57151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37" h="342900" extrusionOk="0">
                <a:moveTo>
                  <a:pt x="0" y="57151"/>
                </a:moveTo>
                <a:cubicBezTo>
                  <a:pt x="-830" y="25778"/>
                  <a:pt x="23624" y="1008"/>
                  <a:pt x="57151" y="0"/>
                </a:cubicBezTo>
                <a:cubicBezTo>
                  <a:pt x="170286" y="9373"/>
                  <a:pt x="377017" y="11076"/>
                  <a:pt x="520493" y="0"/>
                </a:cubicBezTo>
                <a:cubicBezTo>
                  <a:pt x="663969" y="-11076"/>
                  <a:pt x="839720" y="-3052"/>
                  <a:pt x="1042986" y="0"/>
                </a:cubicBezTo>
                <a:cubicBezTo>
                  <a:pt x="1078468" y="-1358"/>
                  <a:pt x="1097352" y="19750"/>
                  <a:pt x="1100137" y="57151"/>
                </a:cubicBezTo>
                <a:cubicBezTo>
                  <a:pt x="1104372" y="147950"/>
                  <a:pt x="1093555" y="193711"/>
                  <a:pt x="1100137" y="285749"/>
                </a:cubicBezTo>
                <a:cubicBezTo>
                  <a:pt x="1095347" y="319504"/>
                  <a:pt x="1072486" y="342593"/>
                  <a:pt x="1042986" y="342900"/>
                </a:cubicBezTo>
                <a:cubicBezTo>
                  <a:pt x="853827" y="349565"/>
                  <a:pt x="728669" y="339984"/>
                  <a:pt x="540210" y="342900"/>
                </a:cubicBezTo>
                <a:cubicBezTo>
                  <a:pt x="351751" y="345816"/>
                  <a:pt x="253618" y="340776"/>
                  <a:pt x="57151" y="342900"/>
                </a:cubicBezTo>
                <a:cubicBezTo>
                  <a:pt x="24743" y="342404"/>
                  <a:pt x="-3927" y="315676"/>
                  <a:pt x="0" y="285749"/>
                </a:cubicBezTo>
                <a:cubicBezTo>
                  <a:pt x="4633" y="207923"/>
                  <a:pt x="5997" y="127359"/>
                  <a:pt x="0" y="5715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2945699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8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A5E2698-732A-4D79-97BA-7A3FA26E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58510"/>
            <a:ext cx="11176000" cy="277049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AD47F49-D75F-4E66-BB7C-B7CD9FB5CE1D}"/>
                  </a:ext>
                </a:extLst>
              </p:cNvPr>
              <p:cNvSpPr txBox="1"/>
              <p:nvPr/>
            </p:nvSpPr>
            <p:spPr>
              <a:xfrm>
                <a:off x="241300" y="4102098"/>
                <a:ext cx="2596288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𝑼</m:t>
                      </m:r>
                      <m:r>
                        <a:rPr kumimoji="0" lang="pt-BR" sz="6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6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acc>
                        <m:accPr>
                          <m:chr m:val="̇"/>
                          <m:ctrlPr>
                            <a:rPr kumimoji="0" lang="pt-BR" sz="6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pt-BR" sz="6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𝒍</m:t>
                          </m:r>
                        </m:e>
                      </m:acc>
                    </m:oMath>
                  </m:oMathPara>
                </a14:m>
                <a:endPara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AD47F49-D75F-4E66-BB7C-B7CD9FB5C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4102098"/>
                <a:ext cx="2596288" cy="977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B15E4F09-C471-48F3-8B1C-3BA18C428BFF}"/>
              </a:ext>
            </a:extLst>
          </p:cNvPr>
          <p:cNvSpPr/>
          <p:nvPr/>
        </p:nvSpPr>
        <p:spPr>
          <a:xfrm>
            <a:off x="2837588" y="4346491"/>
            <a:ext cx="1175612" cy="48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73EF39F-3F72-47AF-99DA-ED065081B38D}"/>
                  </a:ext>
                </a:extLst>
              </p:cNvPr>
              <p:cNvSpPr txBox="1"/>
              <p:nvPr/>
            </p:nvSpPr>
            <p:spPr>
              <a:xfrm>
                <a:off x="4238227" y="4074973"/>
                <a:ext cx="296446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</a:t>
                </a:r>
                <a14:m>
                  <m:oMath xmlns:m="http://schemas.openxmlformats.org/officeDocument/2006/math">
                    <m:r>
                      <a:rPr kumimoji="0" lang="pt-BR" sz="6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pt-BR" sz="6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pt-BR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pt-BR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0,4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73EF39F-3F72-47AF-99DA-ED065081B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27" y="4074973"/>
                <a:ext cx="2964466" cy="923330"/>
              </a:xfrm>
              <a:prstGeom prst="rect">
                <a:avLst/>
              </a:prstGeom>
              <a:blipFill>
                <a:blip r:embed="rId4"/>
                <a:stretch>
                  <a:fillRect l="-15400" t="-25658" r="-29158" b="-480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6B680486-815A-4D41-901D-DD71FF09C7A0}"/>
              </a:ext>
            </a:extLst>
          </p:cNvPr>
          <p:cNvSpPr/>
          <p:nvPr/>
        </p:nvSpPr>
        <p:spPr>
          <a:xfrm>
            <a:off x="7610874" y="4346491"/>
            <a:ext cx="1152126" cy="48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6EABC1-14FC-4053-B973-1D3364D22D23}"/>
                  </a:ext>
                </a:extLst>
              </p:cNvPr>
              <p:cNvSpPr txBox="1"/>
              <p:nvPr/>
            </p:nvSpPr>
            <p:spPr>
              <a:xfrm>
                <a:off x="8821134" y="4074973"/>
                <a:ext cx="282179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</a:t>
                </a:r>
                <a14:m>
                  <m:oMath xmlns:m="http://schemas.openxmlformats.org/officeDocument/2006/math">
                    <m:r>
                      <a:rPr kumimoji="0" lang="pt-BR" sz="6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pt-BR" sz="6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kumimoji="0" lang="pt-BR" sz="6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anose="05050102010706020507" pitchFamily="18" charset="2"/>
                      </a:rPr>
                      <m:t></m:t>
                    </m:r>
                  </m:oMath>
                </a14:m>
                <a:endPara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6EABC1-14FC-4053-B973-1D3364D22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34" y="4074973"/>
                <a:ext cx="2821798" cy="923330"/>
              </a:xfrm>
              <a:prstGeom prst="rect">
                <a:avLst/>
              </a:prstGeom>
              <a:blipFill>
                <a:blip r:embed="rId5"/>
                <a:stretch>
                  <a:fillRect l="-16199" t="-25658" r="-1296" b="-480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FB9B75D-56CC-4E39-95C9-585141F577C0}"/>
              </a:ext>
            </a:extLst>
          </p:cNvPr>
          <p:cNvSpPr/>
          <p:nvPr/>
        </p:nvSpPr>
        <p:spPr>
          <a:xfrm>
            <a:off x="703263" y="2146300"/>
            <a:ext cx="1100137" cy="342900"/>
          </a:xfrm>
          <a:custGeom>
            <a:avLst/>
            <a:gdLst>
              <a:gd name="connsiteX0" fmla="*/ 0 w 1100137"/>
              <a:gd name="connsiteY0" fmla="*/ 57151 h 342900"/>
              <a:gd name="connsiteX1" fmla="*/ 57151 w 1100137"/>
              <a:gd name="connsiteY1" fmla="*/ 0 h 342900"/>
              <a:gd name="connsiteX2" fmla="*/ 520493 w 1100137"/>
              <a:gd name="connsiteY2" fmla="*/ 0 h 342900"/>
              <a:gd name="connsiteX3" fmla="*/ 1042986 w 1100137"/>
              <a:gd name="connsiteY3" fmla="*/ 0 h 342900"/>
              <a:gd name="connsiteX4" fmla="*/ 1100137 w 1100137"/>
              <a:gd name="connsiteY4" fmla="*/ 57151 h 342900"/>
              <a:gd name="connsiteX5" fmla="*/ 1100137 w 1100137"/>
              <a:gd name="connsiteY5" fmla="*/ 285749 h 342900"/>
              <a:gd name="connsiteX6" fmla="*/ 1042986 w 1100137"/>
              <a:gd name="connsiteY6" fmla="*/ 342900 h 342900"/>
              <a:gd name="connsiteX7" fmla="*/ 540210 w 1100137"/>
              <a:gd name="connsiteY7" fmla="*/ 342900 h 342900"/>
              <a:gd name="connsiteX8" fmla="*/ 57151 w 1100137"/>
              <a:gd name="connsiteY8" fmla="*/ 342900 h 342900"/>
              <a:gd name="connsiteX9" fmla="*/ 0 w 1100137"/>
              <a:gd name="connsiteY9" fmla="*/ 285749 h 342900"/>
              <a:gd name="connsiteX10" fmla="*/ 0 w 1100137"/>
              <a:gd name="connsiteY10" fmla="*/ 57151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137" h="342900" extrusionOk="0">
                <a:moveTo>
                  <a:pt x="0" y="57151"/>
                </a:moveTo>
                <a:cubicBezTo>
                  <a:pt x="-830" y="25778"/>
                  <a:pt x="23624" y="1008"/>
                  <a:pt x="57151" y="0"/>
                </a:cubicBezTo>
                <a:cubicBezTo>
                  <a:pt x="170286" y="9373"/>
                  <a:pt x="377017" y="11076"/>
                  <a:pt x="520493" y="0"/>
                </a:cubicBezTo>
                <a:cubicBezTo>
                  <a:pt x="663969" y="-11076"/>
                  <a:pt x="839720" y="-3052"/>
                  <a:pt x="1042986" y="0"/>
                </a:cubicBezTo>
                <a:cubicBezTo>
                  <a:pt x="1078468" y="-1358"/>
                  <a:pt x="1097352" y="19750"/>
                  <a:pt x="1100137" y="57151"/>
                </a:cubicBezTo>
                <a:cubicBezTo>
                  <a:pt x="1104372" y="147950"/>
                  <a:pt x="1093555" y="193711"/>
                  <a:pt x="1100137" y="285749"/>
                </a:cubicBezTo>
                <a:cubicBezTo>
                  <a:pt x="1095347" y="319504"/>
                  <a:pt x="1072486" y="342593"/>
                  <a:pt x="1042986" y="342900"/>
                </a:cubicBezTo>
                <a:cubicBezTo>
                  <a:pt x="853827" y="349565"/>
                  <a:pt x="728669" y="339984"/>
                  <a:pt x="540210" y="342900"/>
                </a:cubicBezTo>
                <a:cubicBezTo>
                  <a:pt x="351751" y="345816"/>
                  <a:pt x="253618" y="340776"/>
                  <a:pt x="57151" y="342900"/>
                </a:cubicBezTo>
                <a:cubicBezTo>
                  <a:pt x="24743" y="342404"/>
                  <a:pt x="-3927" y="315676"/>
                  <a:pt x="0" y="285749"/>
                </a:cubicBezTo>
                <a:cubicBezTo>
                  <a:pt x="4633" y="207923"/>
                  <a:pt x="5997" y="127359"/>
                  <a:pt x="0" y="5715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2945699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9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C75BDC0-21A9-461D-B612-FB780A437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70" y="255239"/>
            <a:ext cx="5959844" cy="578820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653CAE7-C9CA-4D86-9341-5E11E9F3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031" y="2641334"/>
            <a:ext cx="5047583" cy="688988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DC38F04-354D-4009-867C-42A957E2801D}"/>
              </a:ext>
            </a:extLst>
          </p:cNvPr>
          <p:cNvSpPr/>
          <p:nvPr/>
        </p:nvSpPr>
        <p:spPr>
          <a:xfrm>
            <a:off x="3486479" y="5619895"/>
            <a:ext cx="1033835" cy="302895"/>
          </a:xfrm>
          <a:custGeom>
            <a:avLst/>
            <a:gdLst>
              <a:gd name="connsiteX0" fmla="*/ 0 w 1033835"/>
              <a:gd name="connsiteY0" fmla="*/ 50484 h 302895"/>
              <a:gd name="connsiteX1" fmla="*/ 50484 w 1033835"/>
              <a:gd name="connsiteY1" fmla="*/ 0 h 302895"/>
              <a:gd name="connsiteX2" fmla="*/ 488931 w 1033835"/>
              <a:gd name="connsiteY2" fmla="*/ 0 h 302895"/>
              <a:gd name="connsiteX3" fmla="*/ 983351 w 1033835"/>
              <a:gd name="connsiteY3" fmla="*/ 0 h 302895"/>
              <a:gd name="connsiteX4" fmla="*/ 1033835 w 1033835"/>
              <a:gd name="connsiteY4" fmla="*/ 50484 h 302895"/>
              <a:gd name="connsiteX5" fmla="*/ 1033835 w 1033835"/>
              <a:gd name="connsiteY5" fmla="*/ 252411 h 302895"/>
              <a:gd name="connsiteX6" fmla="*/ 983351 w 1033835"/>
              <a:gd name="connsiteY6" fmla="*/ 302895 h 302895"/>
              <a:gd name="connsiteX7" fmla="*/ 507589 w 1033835"/>
              <a:gd name="connsiteY7" fmla="*/ 302895 h 302895"/>
              <a:gd name="connsiteX8" fmla="*/ 50484 w 1033835"/>
              <a:gd name="connsiteY8" fmla="*/ 302895 h 302895"/>
              <a:gd name="connsiteX9" fmla="*/ 0 w 1033835"/>
              <a:gd name="connsiteY9" fmla="*/ 252411 h 302895"/>
              <a:gd name="connsiteX10" fmla="*/ 0 w 1033835"/>
              <a:gd name="connsiteY10" fmla="*/ 50484 h 30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3835" h="302895" extrusionOk="0">
                <a:moveTo>
                  <a:pt x="0" y="50484"/>
                </a:moveTo>
                <a:cubicBezTo>
                  <a:pt x="-5475" y="23865"/>
                  <a:pt x="20890" y="879"/>
                  <a:pt x="50484" y="0"/>
                </a:cubicBezTo>
                <a:cubicBezTo>
                  <a:pt x="220696" y="16296"/>
                  <a:pt x="357655" y="8979"/>
                  <a:pt x="488931" y="0"/>
                </a:cubicBezTo>
                <a:cubicBezTo>
                  <a:pt x="620207" y="-8979"/>
                  <a:pt x="849376" y="18966"/>
                  <a:pt x="983351" y="0"/>
                </a:cubicBezTo>
                <a:cubicBezTo>
                  <a:pt x="1016617" y="-1866"/>
                  <a:pt x="1032543" y="19894"/>
                  <a:pt x="1033835" y="50484"/>
                </a:cubicBezTo>
                <a:cubicBezTo>
                  <a:pt x="1025764" y="144905"/>
                  <a:pt x="1036233" y="209998"/>
                  <a:pt x="1033835" y="252411"/>
                </a:cubicBezTo>
                <a:cubicBezTo>
                  <a:pt x="1033235" y="280567"/>
                  <a:pt x="1006964" y="302261"/>
                  <a:pt x="983351" y="302895"/>
                </a:cubicBezTo>
                <a:cubicBezTo>
                  <a:pt x="782659" y="300980"/>
                  <a:pt x="633016" y="299273"/>
                  <a:pt x="507589" y="302895"/>
                </a:cubicBezTo>
                <a:cubicBezTo>
                  <a:pt x="382162" y="306517"/>
                  <a:pt x="203306" y="309384"/>
                  <a:pt x="50484" y="302895"/>
                </a:cubicBezTo>
                <a:cubicBezTo>
                  <a:pt x="21745" y="302392"/>
                  <a:pt x="-5702" y="277916"/>
                  <a:pt x="0" y="252411"/>
                </a:cubicBezTo>
                <a:cubicBezTo>
                  <a:pt x="3797" y="183515"/>
                  <a:pt x="726" y="92216"/>
                  <a:pt x="0" y="5048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2945699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5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A14A470-BA67-48F7-8F0A-01338758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08" y="170795"/>
            <a:ext cx="8785961" cy="279232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C675D69-9903-45EA-9EE3-B3A924952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77" y="3098746"/>
            <a:ext cx="6438930" cy="83244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AC47421-AFFD-49A3-B383-4688BE3C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28" y="4174980"/>
            <a:ext cx="6701743" cy="83244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E04F80C-92EC-4030-8C3D-EA3D4EE39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0" y="5230826"/>
            <a:ext cx="8548147" cy="8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4" descr="3-ponteiros.gif">
            <a:extLst>
              <a:ext uri="{FF2B5EF4-FFF2-40B4-BE49-F238E27FC236}">
                <a16:creationId xmlns:a16="http://schemas.microsoft.com/office/drawing/2014/main" id="{F9572A1F-C3C1-4E54-9D99-E17E3C71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04" y="3556637"/>
            <a:ext cx="3262834" cy="25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470ABAB-21EE-4FC2-B801-11034074679C}"/>
              </a:ext>
            </a:extLst>
          </p:cNvPr>
          <p:cNvSpPr/>
          <p:nvPr/>
        </p:nvSpPr>
        <p:spPr>
          <a:xfrm>
            <a:off x="7189" y="196975"/>
            <a:ext cx="12192000" cy="56128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089460E-0738-449E-9517-14502F41848F}"/>
              </a:ext>
            </a:extLst>
          </p:cNvPr>
          <p:cNvSpPr/>
          <p:nvPr/>
        </p:nvSpPr>
        <p:spPr>
          <a:xfrm>
            <a:off x="3262831" y="59763"/>
            <a:ext cx="5666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POTÊNCIA ELÉTRICA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345C57C-C150-496F-A736-87C57CF9053D}"/>
                  </a:ext>
                </a:extLst>
              </p:cNvPr>
              <p:cNvSpPr txBox="1"/>
              <p:nvPr/>
            </p:nvSpPr>
            <p:spPr>
              <a:xfrm>
                <a:off x="4338728" y="1002126"/>
                <a:ext cx="2060436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8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pt-BR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345C57C-C150-496F-A736-87C57CF90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28" y="1002126"/>
                <a:ext cx="2060436" cy="138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804B43F-E55E-44EC-B539-EC70C0C56091}"/>
              </a:ext>
            </a:extLst>
          </p:cNvPr>
          <p:cNvCxnSpPr/>
          <p:nvPr/>
        </p:nvCxnSpPr>
        <p:spPr>
          <a:xfrm flipV="1">
            <a:off x="6399164" y="1125553"/>
            <a:ext cx="1653683" cy="1540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3F8B7BB1-5661-4EEC-AC6C-4CD17EBD0BD3}"/>
              </a:ext>
            </a:extLst>
          </p:cNvPr>
          <p:cNvSpPr/>
          <p:nvPr/>
        </p:nvSpPr>
        <p:spPr>
          <a:xfrm>
            <a:off x="8184724" y="843713"/>
            <a:ext cx="29931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Energia elétrica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455A07A-324A-4756-9CD9-966A7D59BC0B}"/>
              </a:ext>
            </a:extLst>
          </p:cNvPr>
          <p:cNvSpPr/>
          <p:nvPr/>
        </p:nvSpPr>
        <p:spPr>
          <a:xfrm>
            <a:off x="8929166" y="1861785"/>
            <a:ext cx="1372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04F052B-51AB-43FE-882C-82B1D17A48B4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6399164" y="2123395"/>
            <a:ext cx="2530002" cy="17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24E17C14-B6DE-49B5-B5A5-EE5DE1ECCEF9}"/>
              </a:ext>
            </a:extLst>
          </p:cNvPr>
          <p:cNvSpPr/>
          <p:nvPr/>
        </p:nvSpPr>
        <p:spPr>
          <a:xfrm>
            <a:off x="0" y="2915931"/>
            <a:ext cx="12192000" cy="56128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C99FE9D-D298-4557-ADAF-4339C27F052D}"/>
              </a:ext>
            </a:extLst>
          </p:cNvPr>
          <p:cNvSpPr/>
          <p:nvPr/>
        </p:nvSpPr>
        <p:spPr>
          <a:xfrm>
            <a:off x="3455001" y="2810186"/>
            <a:ext cx="4648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ENERGIA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ELÉTRICA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34C27F1-33BE-41E0-9719-F032F9BB3E9C}"/>
                  </a:ext>
                </a:extLst>
              </p:cNvPr>
              <p:cNvSpPr txBox="1"/>
              <p:nvPr/>
            </p:nvSpPr>
            <p:spPr>
              <a:xfrm>
                <a:off x="3706657" y="3541171"/>
                <a:ext cx="302967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34C27F1-33BE-41E0-9719-F032F9BB3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657" y="3541171"/>
                <a:ext cx="302967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F42371D-9B0C-4C38-A1AE-B43B75AEEB93}"/>
              </a:ext>
            </a:extLst>
          </p:cNvPr>
          <p:cNvSpPr/>
          <p:nvPr/>
        </p:nvSpPr>
        <p:spPr>
          <a:xfrm>
            <a:off x="1547369" y="4359950"/>
            <a:ext cx="5806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EBC576A0-82C5-4D0B-84D2-41674DDE92B8}"/>
              </a:ext>
            </a:extLst>
          </p:cNvPr>
          <p:cNvCxnSpPr>
            <a:cxnSpLocks/>
          </p:cNvCxnSpPr>
          <p:nvPr/>
        </p:nvCxnSpPr>
        <p:spPr>
          <a:xfrm>
            <a:off x="2544109" y="4617307"/>
            <a:ext cx="1003918" cy="42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3060BB61-2541-4E45-B431-28F9136C0162}"/>
              </a:ext>
            </a:extLst>
          </p:cNvPr>
          <p:cNvSpPr/>
          <p:nvPr/>
        </p:nvSpPr>
        <p:spPr>
          <a:xfrm>
            <a:off x="3717290" y="4329640"/>
            <a:ext cx="6751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(J)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7357EA1-BC02-4497-9FBC-A800D4205666}"/>
              </a:ext>
            </a:extLst>
          </p:cNvPr>
          <p:cNvSpPr/>
          <p:nvPr/>
        </p:nvSpPr>
        <p:spPr>
          <a:xfrm>
            <a:off x="4901362" y="4355697"/>
            <a:ext cx="865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(W)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9B3FA55-7264-400D-BF0A-D2E455A50F7C}"/>
              </a:ext>
            </a:extLst>
          </p:cNvPr>
          <p:cNvSpPr/>
          <p:nvPr/>
        </p:nvSpPr>
        <p:spPr>
          <a:xfrm>
            <a:off x="5907521" y="4355697"/>
            <a:ext cx="6992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(s)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E5D31BC-4B0C-4D98-90E5-D210C9DAD6A5}"/>
              </a:ext>
            </a:extLst>
          </p:cNvPr>
          <p:cNvSpPr/>
          <p:nvPr/>
        </p:nvSpPr>
        <p:spPr>
          <a:xfrm>
            <a:off x="29356" y="5034587"/>
            <a:ext cx="28504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Unidade usada</a:t>
            </a:r>
          </a:p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cobrança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15E42CC4-E561-488F-902E-B46FD47297C3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2879816" y="5508003"/>
            <a:ext cx="668211" cy="36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FB52EE18-906F-43AC-B5E3-92C784747558}"/>
              </a:ext>
            </a:extLst>
          </p:cNvPr>
          <p:cNvSpPr/>
          <p:nvPr/>
        </p:nvSpPr>
        <p:spPr>
          <a:xfrm>
            <a:off x="3455001" y="5150501"/>
            <a:ext cx="1306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(kWh)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162CF94-26F4-4B1A-8020-B1D42AC8A8C3}"/>
              </a:ext>
            </a:extLst>
          </p:cNvPr>
          <p:cNvSpPr/>
          <p:nvPr/>
        </p:nvSpPr>
        <p:spPr>
          <a:xfrm>
            <a:off x="4794762" y="5183765"/>
            <a:ext cx="10791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(kW)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34B5D1D-8B97-47EE-ABD0-4FDD2868F909}"/>
              </a:ext>
            </a:extLst>
          </p:cNvPr>
          <p:cNvSpPr/>
          <p:nvPr/>
        </p:nvSpPr>
        <p:spPr>
          <a:xfrm>
            <a:off x="5923313" y="5126232"/>
            <a:ext cx="7393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(h)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Imagem 6" descr="2-lampada.gif">
            <a:extLst>
              <a:ext uri="{FF2B5EF4-FFF2-40B4-BE49-F238E27FC236}">
                <a16:creationId xmlns:a16="http://schemas.microsoft.com/office/drawing/2014/main" id="{8CF74A0D-2F90-452A-BDD5-566ABC622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4638" y="277009"/>
            <a:ext cx="1787170" cy="297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17" grpId="0" animBg="1"/>
      <p:bldP spid="18" grpId="0"/>
      <p:bldP spid="11" grpId="0"/>
      <p:bldP spid="19" grpId="0"/>
      <p:bldP spid="22" grpId="0"/>
      <p:bldP spid="23" grpId="0"/>
      <p:bldP spid="24" grpId="0"/>
      <p:bldP spid="25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6B0688-7867-4208-A8F8-91D37A8D3525}"/>
              </a:ext>
            </a:extLst>
          </p:cNvPr>
          <p:cNvSpPr/>
          <p:nvPr/>
        </p:nvSpPr>
        <p:spPr>
          <a:xfrm>
            <a:off x="0" y="106877"/>
            <a:ext cx="12192000" cy="83099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A4D5BA-2D45-4C32-BFDE-8E686C6153B0}"/>
              </a:ext>
            </a:extLst>
          </p:cNvPr>
          <p:cNvSpPr/>
          <p:nvPr/>
        </p:nvSpPr>
        <p:spPr>
          <a:xfrm>
            <a:off x="2460551" y="106877"/>
            <a:ext cx="6619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O Quilowatt-hora ( kWh)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8" name="Imagem 5" descr="3-formula1.gif">
            <a:extLst>
              <a:ext uri="{FF2B5EF4-FFF2-40B4-BE49-F238E27FC236}">
                <a16:creationId xmlns:a16="http://schemas.microsoft.com/office/drawing/2014/main" id="{4FCF0F7C-B781-4546-B09F-43C691A68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00" y="1142335"/>
            <a:ext cx="7271355" cy="13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240F602-BDBC-44DC-8575-178F86DCC879}"/>
              </a:ext>
            </a:extLst>
          </p:cNvPr>
          <p:cNvSpPr/>
          <p:nvPr/>
        </p:nvSpPr>
        <p:spPr>
          <a:xfrm>
            <a:off x="0" y="2828260"/>
            <a:ext cx="12192000" cy="66724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6E6A69-E04F-4F90-BAA0-156B75380B86}"/>
              </a:ext>
            </a:extLst>
          </p:cNvPr>
          <p:cNvSpPr/>
          <p:nvPr/>
        </p:nvSpPr>
        <p:spPr>
          <a:xfrm>
            <a:off x="3954731" y="2724377"/>
            <a:ext cx="46480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Valor a pagar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586E5E0-63B6-442C-B075-8B38FCC8EDA8}"/>
                  </a:ext>
                </a:extLst>
              </p:cNvPr>
              <p:cNvSpPr txBox="1"/>
              <p:nvPr/>
            </p:nvSpPr>
            <p:spPr>
              <a:xfrm>
                <a:off x="3354571" y="3802162"/>
                <a:ext cx="5115055" cy="909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t-BR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𝒂𝒓𝒊𝒇𝒂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586E5E0-63B6-442C-B075-8B38FCC8E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571" y="3802162"/>
                <a:ext cx="5115055" cy="909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B2270DF8-0E37-44C9-BCCF-60DCAE840CD5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3154723" y="4493885"/>
            <a:ext cx="1650312" cy="5008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B1563C8F-3D09-4579-8219-93974326964A}"/>
              </a:ext>
            </a:extLst>
          </p:cNvPr>
          <p:cNvSpPr/>
          <p:nvPr/>
        </p:nvSpPr>
        <p:spPr>
          <a:xfrm>
            <a:off x="439685" y="4733155"/>
            <a:ext cx="27150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Potência (kW)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E24219A-A6DB-4740-A168-0F05AD61B512}"/>
              </a:ext>
            </a:extLst>
          </p:cNvPr>
          <p:cNvCxnSpPr>
            <a:cxnSpLocks/>
          </p:cNvCxnSpPr>
          <p:nvPr/>
        </p:nvCxnSpPr>
        <p:spPr>
          <a:xfrm flipH="1">
            <a:off x="3678865" y="4512802"/>
            <a:ext cx="2091512" cy="10184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DB6205A4-0D7B-41C5-A55D-7FB9EE2E7E7D}"/>
              </a:ext>
            </a:extLst>
          </p:cNvPr>
          <p:cNvSpPr/>
          <p:nvPr/>
        </p:nvSpPr>
        <p:spPr>
          <a:xfrm>
            <a:off x="1625226" y="5385887"/>
            <a:ext cx="20536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Tempo (h)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F8409226-855A-40B8-ADBC-2E857AE37D2E}"/>
              </a:ext>
            </a:extLst>
          </p:cNvPr>
          <p:cNvCxnSpPr>
            <a:cxnSpLocks/>
          </p:cNvCxnSpPr>
          <p:nvPr/>
        </p:nvCxnSpPr>
        <p:spPr>
          <a:xfrm>
            <a:off x="7520073" y="4671993"/>
            <a:ext cx="1273847" cy="5843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3825B343-3DC0-46EE-A993-6F84F7BC8B35}"/>
              </a:ext>
            </a:extLst>
          </p:cNvPr>
          <p:cNvSpPr/>
          <p:nvPr/>
        </p:nvSpPr>
        <p:spPr>
          <a:xfrm>
            <a:off x="8999062" y="4908833"/>
            <a:ext cx="27532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Preço do Kwh </a:t>
            </a:r>
          </a:p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(R$/Kwh)</a:t>
            </a:r>
          </a:p>
        </p:txBody>
      </p:sp>
    </p:spTree>
    <p:extLst>
      <p:ext uri="{BB962C8B-B14F-4D97-AF65-F5344CB8AC3E}">
        <p14:creationId xmlns:p14="http://schemas.microsoft.com/office/powerpoint/2010/main" val="18029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14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844F57A-8945-49E3-84BE-463BAB7B7F4E}"/>
              </a:ext>
            </a:extLst>
          </p:cNvPr>
          <p:cNvSpPr/>
          <p:nvPr/>
        </p:nvSpPr>
        <p:spPr>
          <a:xfrm>
            <a:off x="0" y="6307060"/>
            <a:ext cx="12192000" cy="7549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0">
                <a:srgbClr val="363636"/>
              </a:gs>
              <a:gs pos="31000">
                <a:srgbClr val="555555"/>
              </a:gs>
              <a:gs pos="54000">
                <a:srgbClr val="8A8A8A"/>
              </a:gs>
              <a:gs pos="10000">
                <a:schemeClr val="accent4">
                  <a:lumMod val="0"/>
                  <a:lumOff val="100000"/>
                </a:schemeClr>
              </a:gs>
              <a:gs pos="97000">
                <a:schemeClr val="accent4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480838" y="6307060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616291" y="6601458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48CD21-2A75-4D31-A1CF-36A8EFD0D908}"/>
              </a:ext>
            </a:extLst>
          </p:cNvPr>
          <p:cNvSpPr txBox="1"/>
          <p:nvPr/>
        </p:nvSpPr>
        <p:spPr>
          <a:xfrm>
            <a:off x="732048" y="287079"/>
            <a:ext cx="10334847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5.  </a:t>
            </a:r>
            <a:r>
              <a:rPr lang="pt-BR" sz="2400" b="1" dirty="0" err="1"/>
              <a:t>Mileva</a:t>
            </a:r>
            <a:r>
              <a:rPr lang="pt-BR" sz="2400" b="1" dirty="0"/>
              <a:t> assiste TV duas horas por dia, em um aparelho de 200W de potência. Sabendo que a tarifa cobrada na cidade de </a:t>
            </a:r>
            <a:r>
              <a:rPr lang="pt-BR" sz="2400" b="1" dirty="0" err="1"/>
              <a:t>Mileva</a:t>
            </a:r>
            <a:r>
              <a:rPr lang="pt-BR" sz="2400" b="1" dirty="0"/>
              <a:t> é R$1,20 por Kwh, calcule o valor pago por </a:t>
            </a:r>
            <a:r>
              <a:rPr lang="pt-BR" sz="2400" b="1" dirty="0" err="1"/>
              <a:t>Mileva</a:t>
            </a:r>
            <a:r>
              <a:rPr lang="pt-BR" sz="2400" b="1" dirty="0"/>
              <a:t> em um mês.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C6BD606-2ED7-4C7B-9F51-8A263F7CA7FB}"/>
                  </a:ext>
                </a:extLst>
              </p:cNvPr>
              <p:cNvSpPr txBox="1"/>
              <p:nvPr/>
            </p:nvSpPr>
            <p:spPr>
              <a:xfrm>
                <a:off x="732048" y="2190306"/>
                <a:ext cx="42007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=200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=0,2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C6BD606-2ED7-4C7B-9F51-8A263F7CA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48" y="2190306"/>
                <a:ext cx="420070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D6F2520-9775-4468-80F9-2CCD3D016362}"/>
                  </a:ext>
                </a:extLst>
              </p:cNvPr>
              <p:cNvSpPr txBox="1"/>
              <p:nvPr/>
            </p:nvSpPr>
            <p:spPr>
              <a:xfrm>
                <a:off x="732048" y="2800872"/>
                <a:ext cx="34672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=2.30=60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D6F2520-9775-4468-80F9-2CCD3D016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48" y="2800872"/>
                <a:ext cx="346723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AE431D0-1294-46C1-862D-39BFA0F4E918}"/>
                  </a:ext>
                </a:extLst>
              </p:cNvPr>
              <p:cNvSpPr txBox="1"/>
              <p:nvPr/>
            </p:nvSpPr>
            <p:spPr>
              <a:xfrm>
                <a:off x="3418366" y="3466361"/>
                <a:ext cx="5115055" cy="909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.∆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t-BR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𝒂𝒓𝒊𝒇𝒂</m:t>
                          </m:r>
                        </m:sub>
                      </m:sSub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AE431D0-1294-46C1-862D-39BFA0F4E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366" y="3466361"/>
                <a:ext cx="5115055" cy="909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007A4D1-2CEC-4E28-988A-5BAD1CFB3BAA}"/>
                  </a:ext>
                </a:extLst>
              </p:cNvPr>
              <p:cNvSpPr txBox="1"/>
              <p:nvPr/>
            </p:nvSpPr>
            <p:spPr>
              <a:xfrm>
                <a:off x="3288395" y="4353926"/>
                <a:ext cx="524502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3007A4D1-2CEC-4E28-988A-5BAD1CFB3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395" y="4353926"/>
                <a:ext cx="52450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E2746D9F-8AD1-49F9-83F1-9D4E1B0E0E46}"/>
                  </a:ext>
                </a:extLst>
              </p:cNvPr>
              <p:cNvSpPr txBox="1"/>
              <p:nvPr/>
            </p:nvSpPr>
            <p:spPr>
              <a:xfrm>
                <a:off x="3418366" y="5273934"/>
                <a:ext cx="448680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$ 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54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E2746D9F-8AD1-49F9-83F1-9D4E1B0E0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366" y="5273934"/>
                <a:ext cx="448680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D41"/>
      </a:dk2>
      <a:lt2>
        <a:srgbClr val="E2E8E3"/>
      </a:lt2>
      <a:accent1>
        <a:srgbClr val="E729C7"/>
      </a:accent1>
      <a:accent2>
        <a:srgbClr val="A617D5"/>
      </a:accent2>
      <a:accent3>
        <a:srgbClr val="6929E7"/>
      </a:accent3>
      <a:accent4>
        <a:srgbClr val="3947DB"/>
      </a:accent4>
      <a:accent5>
        <a:srgbClr val="2988E7"/>
      </a:accent5>
      <a:accent6>
        <a:srgbClr val="15B4C3"/>
      </a:accent6>
      <a:hlink>
        <a:srgbClr val="4E75C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Pixel">
  <a:themeElements>
    <a:clrScheme name="Pixe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Pix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360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Century Schoolbook</vt:lpstr>
      <vt:lpstr>Elephant</vt:lpstr>
      <vt:lpstr>Gill Sans MT</vt:lpstr>
      <vt:lpstr>Impact</vt:lpstr>
      <vt:lpstr>Verdana</vt:lpstr>
      <vt:lpstr>Wingdings</vt:lpstr>
      <vt:lpstr>BrushVTI</vt:lpstr>
      <vt:lpstr>Selo</vt:lpstr>
      <vt:lpstr>Pixel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ulisses camacho</dc:creator>
  <cp:lastModifiedBy>ulisses camacho</cp:lastModifiedBy>
  <cp:revision>11</cp:revision>
  <dcterms:created xsi:type="dcterms:W3CDTF">2020-06-10T01:15:59Z</dcterms:created>
  <dcterms:modified xsi:type="dcterms:W3CDTF">2020-06-16T11:56:06Z</dcterms:modified>
</cp:coreProperties>
</file>