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9" r:id="rId13"/>
    <p:sldId id="277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8" autoAdjust="0"/>
    <p:restoredTop sz="93907" autoAdjust="0"/>
  </p:normalViewPr>
  <p:slideViewPr>
    <p:cSldViewPr snapToGrid="0">
      <p:cViewPr varScale="1">
        <p:scale>
          <a:sx n="69" d="100"/>
          <a:sy n="69" d="100"/>
        </p:scale>
        <p:origin x="4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8" y="630937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754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1677" y="2286002"/>
            <a:ext cx="10178323" cy="35935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/>
          <a:lstStyle/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55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2" y="382387"/>
            <a:ext cx="1492132" cy="5600404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6"/>
            <a:ext cx="8392585" cy="56004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/>
          <a:lstStyle/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79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2286002"/>
            <a:ext cx="10178323" cy="3593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/>
          <a:lstStyle/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02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0" y="1073889"/>
            <a:ext cx="8187071" cy="406462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2"/>
            <a:ext cx="7017488" cy="951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7" cy="34579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1" y="0"/>
            <a:ext cx="281463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53188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800600" cy="361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1"/>
            <a:ext cx="4800600" cy="361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/>
          <a:lstStyle/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2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2417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9" y="381000"/>
            <a:ext cx="10172700" cy="149351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9" y="2199634"/>
            <a:ext cx="4800600" cy="63252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4"/>
            <a:ext cx="4800600" cy="63252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/>
          <a:lstStyle/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2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8448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/>
          <a:lstStyle/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2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27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/>
          <a:lstStyle/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2" y="6375679"/>
            <a:ext cx="2819399" cy="345796"/>
          </a:xfrm>
          <a:prstGeom prst="rect">
            <a:avLst/>
          </a:prstGeom>
        </p:spPr>
        <p:txBody>
          <a:bodyPr/>
          <a:lstStyle/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013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3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1"/>
            <a:ext cx="3092115" cy="11966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  <a:prstGeom prst="rect">
            <a:avLst/>
          </a:prstGeom>
        </p:spPr>
        <p:txBody>
          <a:bodyPr/>
          <a:lstStyle/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  <a:prstGeom prst="rect">
            <a:avLst/>
          </a:prstGeom>
        </p:spPr>
        <p:txBody>
          <a:bodyPr/>
          <a:lstStyle/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934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5" y="2"/>
            <a:ext cx="7355585" cy="685799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3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  <a:prstGeom prst="rect">
            <a:avLst/>
          </a:prstGeom>
        </p:spPr>
        <p:txBody>
          <a:bodyPr/>
          <a:lstStyle/>
          <a:p>
            <a:fld id="{849E09CE-AF5C-4E89-BC70-D30C675EEE88}" type="datetimeFigureOut">
              <a:rPr lang="pt-BR" smtClean="0"/>
              <a:t>05/04/2023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</p:spPr>
        <p:txBody>
          <a:bodyPr/>
          <a:lstStyle/>
          <a:p>
            <a:fld id="{5D55885C-24D5-451B-B22A-98CC56514B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540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81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ark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Left scallop edge"/>
          <p:cNvSpPr/>
          <p:nvPr/>
        </p:nvSpPr>
        <p:spPr bwMode="auto">
          <a:xfrm>
            <a:off x="1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5AD1C25-86C8-45DB-86C6-256E09F621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11433" y="104501"/>
            <a:ext cx="1098979" cy="97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8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urrent-electric-charge-electricity-738818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3.emf"/><Relationship Id="rId7" Type="http://schemas.openxmlformats.org/officeDocument/2006/relationships/oleObject" Target="../embeddings/oleObject8.bin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7.emf"/><Relationship Id="rId7" Type="http://schemas.openxmlformats.org/officeDocument/2006/relationships/oleObject" Target="../embeddings/oleObject9.bin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wmf"/><Relationship Id="rId7" Type="http://schemas.openxmlformats.org/officeDocument/2006/relationships/image" Target="../media/image1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wmf"/><Relationship Id="rId7" Type="http://schemas.openxmlformats.org/officeDocument/2006/relationships/image" Target="../media/image17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natureza, montanha&#10;&#10;Descrição gerada automaticamente">
            <a:extLst>
              <a:ext uri="{FF2B5EF4-FFF2-40B4-BE49-F238E27FC236}">
                <a16:creationId xmlns:a16="http://schemas.microsoft.com/office/drawing/2014/main" id="{496626BC-5E1F-42D8-B2D5-4FE1512B5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808414" y="948367"/>
            <a:ext cx="6816757" cy="2433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GRANDEZAS ELÉTRICAS E LEIS DE OHM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2566828" y="5928052"/>
            <a:ext cx="7058343" cy="5249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 ULISSES CAMACHO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792B54E-4E55-4FBB-B81F-A2DBD1559148}"/>
              </a:ext>
            </a:extLst>
          </p:cNvPr>
          <p:cNvCxnSpPr>
            <a:cxnSpLocks/>
          </p:cNvCxnSpPr>
          <p:nvPr/>
        </p:nvCxnSpPr>
        <p:spPr>
          <a:xfrm>
            <a:off x="2121665" y="3903183"/>
            <a:ext cx="6816757" cy="0"/>
          </a:xfrm>
          <a:prstGeom prst="line">
            <a:avLst/>
          </a:prstGeom>
          <a:ln w="76200"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11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8ED80B-890D-4C63-9140-F40C7C2871C3}"/>
              </a:ext>
            </a:extLst>
          </p:cNvPr>
          <p:cNvSpPr txBox="1">
            <a:spLocks noChangeArrowheads="1"/>
          </p:cNvSpPr>
          <p:nvPr/>
        </p:nvSpPr>
        <p:spPr>
          <a:xfrm>
            <a:off x="2095500" y="444612"/>
            <a:ext cx="8382000" cy="736488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600" dirty="0"/>
              <a:t>Curva característica do condutor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DA79BAC-F801-424C-BD9A-EAF45A271605}"/>
              </a:ext>
            </a:extLst>
          </p:cNvPr>
          <p:cNvSpPr/>
          <p:nvPr/>
        </p:nvSpPr>
        <p:spPr>
          <a:xfrm>
            <a:off x="4623912" y="1181100"/>
            <a:ext cx="2944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b="1" i="1" dirty="0">
                <a:latin typeface="Arial" panose="020B0604020202020204" pitchFamily="34" charset="0"/>
                <a:ea typeface="Calibri" panose="020F0502020204030204" pitchFamily="34" charset="0"/>
              </a:rPr>
              <a:t>( Gráfico U X i )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6EFF2453-EB53-4A59-9FB3-339B9CBEE1BB}"/>
              </a:ext>
            </a:extLst>
          </p:cNvPr>
          <p:cNvCxnSpPr/>
          <p:nvPr/>
        </p:nvCxnSpPr>
        <p:spPr>
          <a:xfrm flipV="1">
            <a:off x="2641600" y="2336800"/>
            <a:ext cx="0" cy="26035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1629AF7-D31F-4A6F-94B2-E990489875FD}"/>
              </a:ext>
            </a:extLst>
          </p:cNvPr>
          <p:cNvCxnSpPr>
            <a:cxnSpLocks/>
          </p:cNvCxnSpPr>
          <p:nvPr/>
        </p:nvCxnSpPr>
        <p:spPr>
          <a:xfrm>
            <a:off x="2641600" y="4953000"/>
            <a:ext cx="2857500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7E47073-1F48-42A8-92C0-DA33947DB5FE}"/>
              </a:ext>
            </a:extLst>
          </p:cNvPr>
          <p:cNvSpPr txBox="1"/>
          <p:nvPr/>
        </p:nvSpPr>
        <p:spPr>
          <a:xfrm>
            <a:off x="2072213" y="232410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Arial Black" panose="020B0A04020102020204" pitchFamily="34" charset="0"/>
              </a:rPr>
              <a:t>U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8465C1-1C98-45B3-991C-BD34345019D9}"/>
              </a:ext>
            </a:extLst>
          </p:cNvPr>
          <p:cNvSpPr txBox="1"/>
          <p:nvPr/>
        </p:nvSpPr>
        <p:spPr>
          <a:xfrm>
            <a:off x="5044013" y="4940300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Arial Black" panose="020B0A04020102020204" pitchFamily="34" charset="0"/>
              </a:rPr>
              <a:t>i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51D542A-4A81-4207-9321-0CD376D6B34B}"/>
              </a:ext>
            </a:extLst>
          </p:cNvPr>
          <p:cNvCxnSpPr/>
          <p:nvPr/>
        </p:nvCxnSpPr>
        <p:spPr>
          <a:xfrm flipV="1">
            <a:off x="2641600" y="2847320"/>
            <a:ext cx="2273300" cy="2105680"/>
          </a:xfrm>
          <a:prstGeom prst="line">
            <a:avLst/>
          </a:prstGeom>
          <a:ln w="3810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B614E102-57E5-4AFD-9DEC-9C1934C65875}"/>
              </a:ext>
            </a:extLst>
          </p:cNvPr>
          <p:cNvSpPr/>
          <p:nvPr/>
        </p:nvSpPr>
        <p:spPr>
          <a:xfrm>
            <a:off x="1876983" y="5676900"/>
            <a:ext cx="4386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b="1" i="1" dirty="0">
                <a:latin typeface="Arial" panose="020B0604020202020204" pitchFamily="34" charset="0"/>
                <a:ea typeface="Calibri" panose="020F0502020204030204" pitchFamily="34" charset="0"/>
              </a:rPr>
              <a:t>CONDUTOR ÔHMICO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4E6612B5-452D-4FE6-8080-958E3B05D37F}"/>
              </a:ext>
            </a:extLst>
          </p:cNvPr>
          <p:cNvCxnSpPr/>
          <p:nvPr/>
        </p:nvCxnSpPr>
        <p:spPr>
          <a:xfrm flipV="1">
            <a:off x="7317313" y="2145040"/>
            <a:ext cx="0" cy="26035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AF523B64-B888-435C-93FA-C723AEE55C0D}"/>
              </a:ext>
            </a:extLst>
          </p:cNvPr>
          <p:cNvCxnSpPr>
            <a:cxnSpLocks/>
          </p:cNvCxnSpPr>
          <p:nvPr/>
        </p:nvCxnSpPr>
        <p:spPr>
          <a:xfrm>
            <a:off x="7317313" y="4761240"/>
            <a:ext cx="2857500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9B1009-7144-4CB3-9494-CC14975E1C63}"/>
              </a:ext>
            </a:extLst>
          </p:cNvPr>
          <p:cNvSpPr txBox="1"/>
          <p:nvPr/>
        </p:nvSpPr>
        <p:spPr>
          <a:xfrm>
            <a:off x="6747926" y="213234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Arial Black" panose="020B0A04020102020204" pitchFamily="34" charset="0"/>
              </a:rPr>
              <a:t>U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176826A-B385-4C8C-AD0A-7BF8A77F9810}"/>
              </a:ext>
            </a:extLst>
          </p:cNvPr>
          <p:cNvSpPr txBox="1"/>
          <p:nvPr/>
        </p:nvSpPr>
        <p:spPr>
          <a:xfrm>
            <a:off x="9719726" y="4748540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Arial Black" panose="020B0A04020102020204" pitchFamily="34" charset="0"/>
              </a:rPr>
              <a:t>i</a:t>
            </a:r>
          </a:p>
        </p:txBody>
      </p:sp>
      <p:sp>
        <p:nvSpPr>
          <p:cNvPr id="25" name="Arco 24">
            <a:extLst>
              <a:ext uri="{FF2B5EF4-FFF2-40B4-BE49-F238E27FC236}">
                <a16:creationId xmlns:a16="http://schemas.microsoft.com/office/drawing/2014/main" id="{A9A23F99-796C-4E3A-B701-894BDD91526E}"/>
              </a:ext>
            </a:extLst>
          </p:cNvPr>
          <p:cNvSpPr/>
          <p:nvPr/>
        </p:nvSpPr>
        <p:spPr>
          <a:xfrm rot="5400000">
            <a:off x="4936397" y="894720"/>
            <a:ext cx="4850139" cy="2857501"/>
          </a:xfrm>
          <a:prstGeom prst="arc">
            <a:avLst>
              <a:gd name="adj1" fmla="val 16818594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9DAEDD0D-575A-4E9E-962B-27FEF570E205}"/>
              </a:ext>
            </a:extLst>
          </p:cNvPr>
          <p:cNvSpPr/>
          <p:nvPr/>
        </p:nvSpPr>
        <p:spPr>
          <a:xfrm>
            <a:off x="6468526" y="5699780"/>
            <a:ext cx="4897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b="1" i="1" dirty="0">
                <a:latin typeface="Arial" panose="020B0604020202020204" pitchFamily="34" charset="0"/>
                <a:ea typeface="Calibri" panose="020F0502020204030204" pitchFamily="34" charset="0"/>
              </a:rPr>
              <a:t>CONDUTOR NÃO ÔHMICO</a:t>
            </a:r>
          </a:p>
        </p:txBody>
      </p:sp>
    </p:spTree>
    <p:extLst>
      <p:ext uri="{BB962C8B-B14F-4D97-AF65-F5344CB8AC3E}">
        <p14:creationId xmlns:p14="http://schemas.microsoft.com/office/powerpoint/2010/main" val="383105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8" grpId="0"/>
      <p:bldP spid="19" grpId="0"/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B1E648D-93C3-4921-B696-8CAC0AB07C97}"/>
              </a:ext>
            </a:extLst>
          </p:cNvPr>
          <p:cNvSpPr txBox="1">
            <a:spLocks noChangeArrowheads="1"/>
          </p:cNvSpPr>
          <p:nvPr/>
        </p:nvSpPr>
        <p:spPr>
          <a:xfrm>
            <a:off x="3905481" y="152512"/>
            <a:ext cx="4031528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2ª Lei de ohm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A72A20E-0D9A-405C-BC8A-EBA6AC6D6E23}"/>
              </a:ext>
            </a:extLst>
          </p:cNvPr>
          <p:cNvSpPr/>
          <p:nvPr/>
        </p:nvSpPr>
        <p:spPr>
          <a:xfrm>
            <a:off x="1386525" y="1014949"/>
            <a:ext cx="98761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i="1" dirty="0">
                <a:latin typeface="Arial" panose="020B0604020202020204" pitchFamily="34" charset="0"/>
                <a:ea typeface="Calibri" panose="020F0502020204030204" pitchFamily="34" charset="0"/>
              </a:rPr>
              <a:t>“A resistência elétrica de um condutor é proporcional ao seu comprimento e inversamente proporcional à área de sua secção transversal.”</a:t>
            </a:r>
          </a:p>
        </p:txBody>
      </p:sp>
      <p:pic>
        <p:nvPicPr>
          <p:cNvPr id="4" name="Imagem 4" descr="2-formula3.gif">
            <a:extLst>
              <a:ext uri="{FF2B5EF4-FFF2-40B4-BE49-F238E27FC236}">
                <a16:creationId xmlns:a16="http://schemas.microsoft.com/office/drawing/2014/main" id="{D81313AF-49D6-4231-86D0-D88E6EBFC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67" y="2295589"/>
            <a:ext cx="3640352" cy="232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1F9E39C0-7553-4B04-AAE3-D3EA52CFC34D}"/>
              </a:ext>
            </a:extLst>
          </p:cNvPr>
          <p:cNvGrpSpPr/>
          <p:nvPr/>
        </p:nvGrpSpPr>
        <p:grpSpPr>
          <a:xfrm>
            <a:off x="2294610" y="2282656"/>
            <a:ext cx="3920764" cy="2470488"/>
            <a:chOff x="4016245" y="2304712"/>
            <a:chExt cx="3171955" cy="2153345"/>
          </a:xfrm>
        </p:grpSpPr>
        <p:pic>
          <p:nvPicPr>
            <p:cNvPr id="24578" name="Picture 2">
              <a:extLst>
                <a:ext uri="{FF2B5EF4-FFF2-40B4-BE49-F238E27FC236}">
                  <a16:creationId xmlns:a16="http://schemas.microsoft.com/office/drawing/2014/main" id="{141299D5-28AE-47ED-91C9-ADE9BF4AF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245" y="2304712"/>
              <a:ext cx="3048000" cy="207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608EE573-A050-4523-BB19-D69B52763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285" y="2971105"/>
              <a:ext cx="2398915" cy="1486952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15E7A5A-AD9F-46C7-B343-4052301FDBC2}"/>
                </a:ext>
              </a:extLst>
            </p:cNvPr>
            <p:cNvSpPr txBox="1"/>
            <p:nvPr/>
          </p:nvSpPr>
          <p:spPr>
            <a:xfrm>
              <a:off x="6172200" y="3444106"/>
              <a:ext cx="4379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524F5F7-16B3-4C83-A611-189628817CB7}"/>
                </a:ext>
              </a:extLst>
            </p:cNvPr>
            <p:cNvSpPr txBox="1"/>
            <p:nvPr/>
          </p:nvSpPr>
          <p:spPr>
            <a:xfrm>
              <a:off x="4150132" y="3542447"/>
              <a:ext cx="5052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>
                  <a:solidFill>
                    <a:srgbClr val="FFFF00"/>
                  </a:solidFill>
                </a:rPr>
                <a:t>A</a:t>
              </a:r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1879AF-FC99-4F19-8657-C52EA95D26BC}"/>
              </a:ext>
            </a:extLst>
          </p:cNvPr>
          <p:cNvSpPr/>
          <p:nvPr/>
        </p:nvSpPr>
        <p:spPr>
          <a:xfrm>
            <a:off x="6761764" y="2295589"/>
            <a:ext cx="3135625" cy="229494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FCD6A72-255E-42A6-8E44-12396B73549A}"/>
              </a:ext>
            </a:extLst>
          </p:cNvPr>
          <p:cNvSpPr/>
          <p:nvPr/>
        </p:nvSpPr>
        <p:spPr>
          <a:xfrm>
            <a:off x="3221025" y="5399819"/>
            <a:ext cx="5525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3600" dirty="0"/>
              <a:t>Resistividade do material (</a:t>
            </a:r>
            <a:r>
              <a:rPr lang="pt-BR" altLang="pt-BR" sz="3600" dirty="0">
                <a:latin typeface="Symbol" panose="05050102010706020507" pitchFamily="18" charset="2"/>
              </a:rPr>
              <a:t>r</a:t>
            </a:r>
            <a:r>
              <a:rPr lang="pt-BR" altLang="pt-BR" sz="3600" dirty="0"/>
              <a:t>)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54721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3596BEA-5873-46B6-8CF8-77396DCDF6E2}"/>
              </a:ext>
            </a:extLst>
          </p:cNvPr>
          <p:cNvSpPr txBox="1">
            <a:spLocks noChangeArrowheads="1"/>
          </p:cNvSpPr>
          <p:nvPr/>
        </p:nvSpPr>
        <p:spPr>
          <a:xfrm>
            <a:off x="3169435" y="243195"/>
            <a:ext cx="5853129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600" dirty="0">
                <a:solidFill>
                  <a:srgbClr val="FF0000"/>
                </a:solidFill>
              </a:rPr>
              <a:t>O que você deve saber ?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640438D5-6EF3-468F-A80A-FF8D0B40BB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170700"/>
              </p:ext>
            </p:extLst>
          </p:nvPr>
        </p:nvGraphicFramePr>
        <p:xfrm>
          <a:off x="5840477" y="1305751"/>
          <a:ext cx="1085322" cy="1053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1640" imgH="419040" progId="Equation.DSMT4">
                  <p:embed/>
                </p:oleObj>
              </mc:Choice>
              <mc:Fallback>
                <p:oleObj name="Equation" r:id="rId2" imgW="43164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0477" y="1305751"/>
                        <a:ext cx="1085322" cy="1053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0676AC8-52FE-428A-A51E-F5134666588E}"/>
              </a:ext>
            </a:extLst>
          </p:cNvPr>
          <p:cNvSpPr txBox="1"/>
          <p:nvPr/>
        </p:nvSpPr>
        <p:spPr>
          <a:xfrm>
            <a:off x="1420876" y="959104"/>
            <a:ext cx="9442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O inverso da resistividade é chamado de condutância elétrica: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E2131BD-9008-4E75-99B5-A8FD27383809}"/>
              </a:ext>
            </a:extLst>
          </p:cNvPr>
          <p:cNvSpPr txBox="1"/>
          <p:nvPr/>
        </p:nvSpPr>
        <p:spPr>
          <a:xfrm>
            <a:off x="1374901" y="2388015"/>
            <a:ext cx="9442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 resistividade aumenta com a temperatura na maioria dos metais.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BA45884-4D1C-4543-8E9B-25DFD32759F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72" y="2956242"/>
            <a:ext cx="4219067" cy="24039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9C2AF95-A147-47AE-8A57-626CE572F471}"/>
              </a:ext>
            </a:extLst>
          </p:cNvPr>
          <p:cNvSpPr txBox="1"/>
          <p:nvPr/>
        </p:nvSpPr>
        <p:spPr>
          <a:xfrm>
            <a:off x="1554732" y="5360225"/>
            <a:ext cx="10158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Alguns metais apresentam resistência elétrica nula quando submetidos a baixíssimas temperaturas, nessas condições são chamados de </a:t>
            </a:r>
            <a:r>
              <a:rPr lang="pt-PT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supercondutores.</a:t>
            </a:r>
            <a:r>
              <a:rPr lang="pt-P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0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976C9B3-8F43-4468-8FFA-98C54E34FF87}"/>
              </a:ext>
            </a:extLst>
          </p:cNvPr>
          <p:cNvSpPr txBox="1">
            <a:spLocks noChangeArrowheads="1"/>
          </p:cNvSpPr>
          <p:nvPr/>
        </p:nvSpPr>
        <p:spPr>
          <a:xfrm>
            <a:off x="2610080" y="495412"/>
            <a:ext cx="6775219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Equações da potência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B36BA5-8D8B-4FE2-B0F0-8B7D499B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717" y="1332025"/>
            <a:ext cx="1990725" cy="16751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41E7023-061D-4BA8-9B90-1EF9B2054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414" y="1539175"/>
            <a:ext cx="2455866" cy="1366571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647426AB-82E4-465F-822B-CF20E4406311}"/>
              </a:ext>
            </a:extLst>
          </p:cNvPr>
          <p:cNvGrpSpPr/>
          <p:nvPr/>
        </p:nvGrpSpPr>
        <p:grpSpPr>
          <a:xfrm>
            <a:off x="5156200" y="1101442"/>
            <a:ext cx="935580" cy="2002118"/>
            <a:chOff x="5156200" y="1101442"/>
            <a:chExt cx="935580" cy="2002118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3ECC7C9B-1E25-4EF8-84F0-D2A61E5C1D95}"/>
                </a:ext>
              </a:extLst>
            </p:cNvPr>
            <p:cNvSpPr/>
            <p:nvPr/>
          </p:nvSpPr>
          <p:spPr>
            <a:xfrm rot="20609848">
              <a:off x="5218798" y="1678278"/>
              <a:ext cx="872982" cy="14252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D15CE07-8822-492F-8670-46563BE81A77}"/>
                </a:ext>
              </a:extLst>
            </p:cNvPr>
            <p:cNvSpPr txBox="1"/>
            <p:nvPr/>
          </p:nvSpPr>
          <p:spPr>
            <a:xfrm>
              <a:off x="5156200" y="1101442"/>
              <a:ext cx="3193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dirty="0"/>
                <a:t>i</a:t>
              </a: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DDF86A6B-FD19-46C9-A989-37A7D46F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280" y="1632858"/>
            <a:ext cx="3722291" cy="10541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6DBAF5B5-5005-41B8-AC5F-6FC64D659EF0}"/>
              </a:ext>
            </a:extLst>
          </p:cNvPr>
          <p:cNvSpPr/>
          <p:nvPr/>
        </p:nvSpPr>
        <p:spPr>
          <a:xfrm>
            <a:off x="7441658" y="1632858"/>
            <a:ext cx="2542913" cy="10541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29DCAF90-D3BC-43FE-B33A-30DBAB911D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325834"/>
              </p:ext>
            </p:extLst>
          </p:nvPr>
        </p:nvGraphicFramePr>
        <p:xfrm>
          <a:off x="1875028" y="3644899"/>
          <a:ext cx="2825751" cy="1159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5000" imgH="203040" progId="Equation.DSMT4">
                  <p:embed/>
                </p:oleObj>
              </mc:Choice>
              <mc:Fallback>
                <p:oleObj name="Equation" r:id="rId5" imgW="495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5028" y="3644899"/>
                        <a:ext cx="2825751" cy="1159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2BCC4D15-2DE8-4F26-905C-646DA231BD52}"/>
              </a:ext>
            </a:extLst>
          </p:cNvPr>
          <p:cNvSpPr/>
          <p:nvPr/>
        </p:nvSpPr>
        <p:spPr>
          <a:xfrm>
            <a:off x="1863852" y="3644900"/>
            <a:ext cx="2825751" cy="109867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2A94413C-5B32-4BCF-AE1D-22C1B3A602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375043"/>
              </p:ext>
            </p:extLst>
          </p:nvPr>
        </p:nvGraphicFramePr>
        <p:xfrm>
          <a:off x="6096000" y="3449813"/>
          <a:ext cx="2451100" cy="202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7960" imgH="419040" progId="Equation.DSMT4">
                  <p:embed/>
                </p:oleObj>
              </mc:Choice>
              <mc:Fallback>
                <p:oleObj name="Equation" r:id="rId7" imgW="507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0" y="3449813"/>
                        <a:ext cx="2451100" cy="2022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tângulo 14">
            <a:extLst>
              <a:ext uri="{FF2B5EF4-FFF2-40B4-BE49-F238E27FC236}">
                <a16:creationId xmlns:a16="http://schemas.microsoft.com/office/drawing/2014/main" id="{D5CD9D3C-06E8-45C7-8BE4-CD6DE4214C4C}"/>
              </a:ext>
            </a:extLst>
          </p:cNvPr>
          <p:cNvSpPr/>
          <p:nvPr/>
        </p:nvSpPr>
        <p:spPr>
          <a:xfrm>
            <a:off x="5981700" y="3644899"/>
            <a:ext cx="2730500" cy="182707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4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E54E5C-9540-4D9B-8962-16EEA0626736}"/>
              </a:ext>
            </a:extLst>
          </p:cNvPr>
          <p:cNvSpPr txBox="1">
            <a:spLocks noChangeArrowheads="1"/>
          </p:cNvSpPr>
          <p:nvPr/>
        </p:nvSpPr>
        <p:spPr>
          <a:xfrm>
            <a:off x="3169435" y="281295"/>
            <a:ext cx="5853129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600" dirty="0">
                <a:solidFill>
                  <a:srgbClr val="FF0000"/>
                </a:solidFill>
              </a:rPr>
              <a:t>O que você deve saber ?</a:t>
            </a:r>
          </a:p>
        </p:txBody>
      </p:sp>
      <p:graphicFrame>
        <p:nvGraphicFramePr>
          <p:cNvPr id="12" name="Tabela 3">
            <a:extLst>
              <a:ext uri="{FF2B5EF4-FFF2-40B4-BE49-F238E27FC236}">
                <a16:creationId xmlns:a16="http://schemas.microsoft.com/office/drawing/2014/main" id="{7E3D4F4C-24F2-46BA-B94E-D7FDC8565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750540"/>
              </p:ext>
            </p:extLst>
          </p:nvPr>
        </p:nvGraphicFramePr>
        <p:xfrm>
          <a:off x="1152164" y="1117908"/>
          <a:ext cx="10277836" cy="560039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69459">
                  <a:extLst>
                    <a:ext uri="{9D8B030D-6E8A-4147-A177-3AD203B41FA5}">
                      <a16:colId xmlns:a16="http://schemas.microsoft.com/office/drawing/2014/main" val="1019247733"/>
                    </a:ext>
                  </a:extLst>
                </a:gridCol>
                <a:gridCol w="1853677">
                  <a:extLst>
                    <a:ext uri="{9D8B030D-6E8A-4147-A177-3AD203B41FA5}">
                      <a16:colId xmlns:a16="http://schemas.microsoft.com/office/drawing/2014/main" val="2273060096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61258284"/>
                    </a:ext>
                  </a:extLst>
                </a:gridCol>
                <a:gridCol w="3530600">
                  <a:extLst>
                    <a:ext uri="{9D8B030D-6E8A-4147-A177-3AD203B41FA5}">
                      <a16:colId xmlns:a16="http://schemas.microsoft.com/office/drawing/2014/main" val="1525036569"/>
                    </a:ext>
                  </a:extLst>
                </a:gridCol>
              </a:tblGrid>
              <a:tr h="1120078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GRANDEZA</a:t>
                      </a:r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SÍMBOLO</a:t>
                      </a:r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UNIDADE SI</a:t>
                      </a:r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EQUAÇÕES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435250"/>
                  </a:ext>
                </a:extLst>
              </a:tr>
              <a:tr h="1120078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CORRENTE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ampère (A)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653357"/>
                  </a:ext>
                </a:extLst>
              </a:tr>
              <a:tr h="1120078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DDP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volt(V)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967492"/>
                  </a:ext>
                </a:extLst>
              </a:tr>
              <a:tr h="1120078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RESISTÊNCIA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ohm (</a:t>
                      </a:r>
                      <a:r>
                        <a:rPr lang="pt-BR" altLang="pt-BR" sz="2400" b="1" dirty="0">
                          <a:sym typeface="Symbol" panose="05050102010706020507" pitchFamily="18" charset="2"/>
                        </a:rPr>
                        <a:t>)</a:t>
                      </a:r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577221"/>
                  </a:ext>
                </a:extLst>
              </a:tr>
              <a:tr h="1120078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POTÊNCIA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watt (W)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338644"/>
                  </a:ext>
                </a:extLst>
              </a:tr>
            </a:tbl>
          </a:graphicData>
        </a:graphic>
      </p:graphicFrame>
      <p:pic>
        <p:nvPicPr>
          <p:cNvPr id="14" name="Imagem 4" descr="2-formula3.gif">
            <a:extLst>
              <a:ext uri="{FF2B5EF4-FFF2-40B4-BE49-F238E27FC236}">
                <a16:creationId xmlns:a16="http://schemas.microsoft.com/office/drawing/2014/main" id="{C99C191E-3E41-4A7E-A1C9-5682BEFE4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264" y="4377976"/>
            <a:ext cx="1639086" cy="115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73DCE39-BFCB-4623-B98A-5217A7846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564" y="2300233"/>
            <a:ext cx="959636" cy="106862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638DC14-A202-4F7E-97FA-9D27D0C51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264" y="3566960"/>
            <a:ext cx="1817360" cy="72694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26F85EB-387F-4460-B38C-53126516B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880" y="5638135"/>
            <a:ext cx="1252768" cy="48888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128C5DC-C35A-4160-807F-A8BE72B56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630" y="6058063"/>
            <a:ext cx="1528527" cy="628585"/>
          </a:xfrm>
          <a:prstGeom prst="rect">
            <a:avLst/>
          </a:prstGeom>
        </p:spPr>
      </p:pic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751C7F9C-B1CB-4782-89B4-CF301E6E15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464713"/>
              </p:ext>
            </p:extLst>
          </p:nvPr>
        </p:nvGraphicFramePr>
        <p:xfrm>
          <a:off x="9728940" y="5646034"/>
          <a:ext cx="1252768" cy="1033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7960" imgH="419040" progId="Equation.DSMT4">
                  <p:embed/>
                </p:oleObj>
              </mc:Choice>
              <mc:Fallback>
                <p:oleObj name="Equation" r:id="rId7" imgW="507960" imgH="419040" progId="Equation.DSMT4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2A94413C-5B32-4BCF-AE1D-22C1B3A602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28940" y="5646034"/>
                        <a:ext cx="1252768" cy="1033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23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1AA6A2-A1DD-45A5-9CB6-F43C0CC24CBB}"/>
              </a:ext>
            </a:extLst>
          </p:cNvPr>
          <p:cNvSpPr txBox="1">
            <a:spLocks noChangeArrowheads="1"/>
          </p:cNvSpPr>
          <p:nvPr/>
        </p:nvSpPr>
        <p:spPr>
          <a:xfrm>
            <a:off x="1437587" y="603316"/>
            <a:ext cx="9478652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INTENSIDADE Corrente elétrica</a:t>
            </a:r>
          </a:p>
        </p:txBody>
      </p:sp>
      <p:pic>
        <p:nvPicPr>
          <p:cNvPr id="3" name="Imagem 5" descr="1-formula1.gif">
            <a:extLst>
              <a:ext uri="{FF2B5EF4-FFF2-40B4-BE49-F238E27FC236}">
                <a16:creationId xmlns:a16="http://schemas.microsoft.com/office/drawing/2014/main" id="{D6AE6A32-ED0C-4073-8BD6-D5C047E6D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87" y="1651876"/>
            <a:ext cx="20589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6" descr="1-eletrons2.gif">
            <a:extLst>
              <a:ext uri="{FF2B5EF4-FFF2-40B4-BE49-F238E27FC236}">
                <a16:creationId xmlns:a16="http://schemas.microsoft.com/office/drawing/2014/main" id="{9B15338A-71B9-44E5-8924-102452F8B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22" y="3223501"/>
            <a:ext cx="6643687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384E4C1-9EA4-479C-B0E5-F62DAF562E22}"/>
              </a:ext>
            </a:extLst>
          </p:cNvPr>
          <p:cNvSpPr/>
          <p:nvPr/>
        </p:nvSpPr>
        <p:spPr>
          <a:xfrm>
            <a:off x="2508122" y="5784132"/>
            <a:ext cx="7337582" cy="785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800">
              <a:buSzPct val="130000"/>
              <a:buFont typeface="Wingdings" panose="05000000000000000000" pitchFamily="2" charset="2"/>
              <a:buChar char="§"/>
            </a:pPr>
            <a:r>
              <a:rPr lang="pt-BR" altLang="pt-BR" dirty="0"/>
              <a:t> </a:t>
            </a: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Unidade de medida: ampère (A)</a:t>
            </a:r>
          </a:p>
          <a:p>
            <a:pPr defTabSz="812800">
              <a:lnSpc>
                <a:spcPct val="70000"/>
              </a:lnSpc>
            </a:pPr>
            <a:r>
              <a:rPr lang="pt-BR" altLang="pt-BR" dirty="0"/>
              <a:t>	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93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734AA9F-9A1C-43BC-8BF5-7148B752693B}"/>
              </a:ext>
            </a:extLst>
          </p:cNvPr>
          <p:cNvSpPr txBox="1">
            <a:spLocks noChangeArrowheads="1"/>
          </p:cNvSpPr>
          <p:nvPr/>
        </p:nvSpPr>
        <p:spPr>
          <a:xfrm>
            <a:off x="3030717" y="377073"/>
            <a:ext cx="11458281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DDP, TENSÃO ELÉTRICA </a:t>
            </a:r>
          </a:p>
          <a:p>
            <a:r>
              <a:rPr lang="pt-BR" altLang="pt-BR" dirty="0"/>
              <a:t>OU VOLTAGEM ( u)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5EE1C67-0C40-4471-9A17-E886238294AC}"/>
              </a:ext>
            </a:extLst>
          </p:cNvPr>
          <p:cNvSpPr/>
          <p:nvPr/>
        </p:nvSpPr>
        <p:spPr>
          <a:xfrm>
            <a:off x="3270655" y="5963241"/>
            <a:ext cx="7337582" cy="785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800">
              <a:buSzPct val="130000"/>
              <a:buFont typeface="Wingdings" panose="05000000000000000000" pitchFamily="2" charset="2"/>
              <a:buChar char="§"/>
            </a:pPr>
            <a:r>
              <a:rPr lang="pt-BR" altLang="pt-BR" dirty="0"/>
              <a:t> </a:t>
            </a: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Unidade de medida: volt (V)</a:t>
            </a:r>
          </a:p>
          <a:p>
            <a:pPr defTabSz="812800">
              <a:lnSpc>
                <a:spcPct val="70000"/>
              </a:lnSpc>
            </a:pPr>
            <a:r>
              <a:rPr lang="pt-BR" altLang="pt-BR" dirty="0"/>
              <a:t>	    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04DD63-D36B-4296-998C-895174CB3399}"/>
              </a:ext>
            </a:extLst>
          </p:cNvPr>
          <p:cNvSpPr txBox="1"/>
          <p:nvPr/>
        </p:nvSpPr>
        <p:spPr>
          <a:xfrm>
            <a:off x="3494942" y="2067748"/>
            <a:ext cx="7937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Grandeza causadora da corrente elétrica.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Criada por geradores (Pilhas e Baterias).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B84DF5A-CD35-48CE-8BFE-AADD39112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80" y="2599005"/>
            <a:ext cx="21621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urrent in a Circuit | IamTechnical.com">
            <a:extLst>
              <a:ext uri="{FF2B5EF4-FFF2-40B4-BE49-F238E27FC236}">
                <a16:creationId xmlns:a16="http://schemas.microsoft.com/office/drawing/2014/main" id="{C39A484C-74D4-424F-B762-FA5673AE8F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91" y="3332343"/>
            <a:ext cx="6921408" cy="21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FFA56B-CCB0-4878-8B8A-821E32043F98}"/>
              </a:ext>
            </a:extLst>
          </p:cNvPr>
          <p:cNvSpPr/>
          <p:nvPr/>
        </p:nvSpPr>
        <p:spPr>
          <a:xfrm>
            <a:off x="3563332" y="3332343"/>
            <a:ext cx="6987767" cy="2201191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346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B2E3813-F174-4C6E-8212-7A184ADCAB59}"/>
              </a:ext>
            </a:extLst>
          </p:cNvPr>
          <p:cNvSpPr txBox="1">
            <a:spLocks noChangeArrowheads="1"/>
          </p:cNvSpPr>
          <p:nvPr/>
        </p:nvSpPr>
        <p:spPr>
          <a:xfrm>
            <a:off x="2597085" y="424207"/>
            <a:ext cx="7630998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RESISTÊNCIA ELÉTRICA (r)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DED1CF8-E030-400C-BF83-FADC8474FDE2}"/>
              </a:ext>
            </a:extLst>
          </p:cNvPr>
          <p:cNvSpPr/>
          <p:nvPr/>
        </p:nvSpPr>
        <p:spPr>
          <a:xfrm>
            <a:off x="1926209" y="1570907"/>
            <a:ext cx="9734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Propriedade dos corpos associada à uma oposição à passagem de corrente elétrica.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11ED2E8-32D7-4E09-BA53-36902DE85735}"/>
              </a:ext>
            </a:extLst>
          </p:cNvPr>
          <p:cNvSpPr/>
          <p:nvPr/>
        </p:nvSpPr>
        <p:spPr>
          <a:xfrm>
            <a:off x="2988889" y="5774705"/>
            <a:ext cx="7337582" cy="785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800">
              <a:buSzPct val="130000"/>
              <a:buFont typeface="Wingdings" panose="05000000000000000000" pitchFamily="2" charset="2"/>
              <a:buChar char="§"/>
            </a:pPr>
            <a:r>
              <a:rPr lang="pt-BR" altLang="pt-BR" dirty="0"/>
              <a:t> </a:t>
            </a: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Unidade de medida: ohm (</a:t>
            </a: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</a:t>
            </a: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812800">
              <a:lnSpc>
                <a:spcPct val="70000"/>
              </a:lnSpc>
            </a:pPr>
            <a:r>
              <a:rPr lang="pt-BR" altLang="pt-BR" dirty="0"/>
              <a:t>	     </a:t>
            </a:r>
            <a:endParaRPr lang="pt-BR" dirty="0"/>
          </a:p>
        </p:txBody>
      </p:sp>
      <p:pic>
        <p:nvPicPr>
          <p:cNvPr id="17410" name="Picture 2" descr="Current in Long and Short Wires | IamTechnical.com">
            <a:extLst>
              <a:ext uri="{FF2B5EF4-FFF2-40B4-BE49-F238E27FC236}">
                <a16:creationId xmlns:a16="http://schemas.microsoft.com/office/drawing/2014/main" id="{9DD1216E-124B-4D63-9A7C-2DBFD568CF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84" y="2849235"/>
            <a:ext cx="4876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5846A17-2F62-4854-9CB3-7106ACC2EBE6}"/>
              </a:ext>
            </a:extLst>
          </p:cNvPr>
          <p:cNvSpPr/>
          <p:nvPr/>
        </p:nvSpPr>
        <p:spPr>
          <a:xfrm>
            <a:off x="3974183" y="2849235"/>
            <a:ext cx="4876801" cy="2684299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6F20CFAC-8117-4685-8B63-6F9E90BF1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65794" y="3301003"/>
            <a:ext cx="3832439" cy="111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8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25AA152-DBDD-4230-AB0F-98EE978ECD3A}"/>
              </a:ext>
            </a:extLst>
          </p:cNvPr>
          <p:cNvSpPr txBox="1">
            <a:spLocks noChangeArrowheads="1"/>
          </p:cNvSpPr>
          <p:nvPr/>
        </p:nvSpPr>
        <p:spPr>
          <a:xfrm>
            <a:off x="2897171" y="424207"/>
            <a:ext cx="9294829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Potência elétrica  (p)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4217809-793A-49B2-A5B4-DC3390B55F99}"/>
              </a:ext>
            </a:extLst>
          </p:cNvPr>
          <p:cNvSpPr/>
          <p:nvPr/>
        </p:nvSpPr>
        <p:spPr>
          <a:xfrm>
            <a:off x="1935636" y="1243309"/>
            <a:ext cx="9734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Quantidade de energia elétrica por unidade de tempo.</a:t>
            </a:r>
          </a:p>
        </p:txBody>
      </p:sp>
      <p:pic>
        <p:nvPicPr>
          <p:cNvPr id="18434" name="Picture 2" descr="Season 3 Wall GIF - Find &amp; Share on GIPHY">
            <a:extLst>
              <a:ext uri="{FF2B5EF4-FFF2-40B4-BE49-F238E27FC236}">
                <a16:creationId xmlns:a16="http://schemas.microsoft.com/office/drawing/2014/main" id="{A76ADA34-B544-4653-BDEB-DC59547FB6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026" y="2049438"/>
            <a:ext cx="45720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43FDBAC-7CC2-46B4-A613-4BFA24BD30DE}"/>
              </a:ext>
            </a:extLst>
          </p:cNvPr>
          <p:cNvSpPr/>
          <p:nvPr/>
        </p:nvSpPr>
        <p:spPr>
          <a:xfrm>
            <a:off x="2143026" y="2049438"/>
            <a:ext cx="4572000" cy="348615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CD351D6-39C4-47F4-8D50-2D22D798AEF5}"/>
              </a:ext>
            </a:extLst>
          </p:cNvPr>
          <p:cNvSpPr/>
          <p:nvPr/>
        </p:nvSpPr>
        <p:spPr>
          <a:xfrm>
            <a:off x="2143026" y="5141051"/>
            <a:ext cx="4572000" cy="394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78F8A39-E9C2-48FC-AE35-B3A0F228B3A4}"/>
              </a:ext>
            </a:extLst>
          </p:cNvPr>
          <p:cNvSpPr/>
          <p:nvPr/>
        </p:nvSpPr>
        <p:spPr>
          <a:xfrm>
            <a:off x="2143026" y="2085757"/>
            <a:ext cx="4572000" cy="394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648FE795-AD82-4096-861E-7B4A901EF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823949"/>
              </p:ext>
            </p:extLst>
          </p:nvPr>
        </p:nvGraphicFramePr>
        <p:xfrm>
          <a:off x="7925522" y="2674809"/>
          <a:ext cx="1859502" cy="1557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800" imgH="393480" progId="Equation.DSMT4">
                  <p:embed/>
                </p:oleObj>
              </mc:Choice>
              <mc:Fallback>
                <p:oleObj name="Equation" r:id="rId3" imgW="469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25522" y="2674809"/>
                        <a:ext cx="1859502" cy="1557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id="{FEB12E8D-005C-4004-8297-4319C69435DC}"/>
              </a:ext>
            </a:extLst>
          </p:cNvPr>
          <p:cNvSpPr/>
          <p:nvPr/>
        </p:nvSpPr>
        <p:spPr>
          <a:xfrm>
            <a:off x="2897171" y="5794932"/>
            <a:ext cx="7337582" cy="127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812800">
              <a:buSzPct val="130000"/>
              <a:buFont typeface="Arial" panose="020B0604020202020204" pitchFamily="34" charset="0"/>
              <a:buChar char="•"/>
            </a:pP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Unidade de medida: watt (</a:t>
            </a: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</a:t>
            </a: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 defTabSz="812800">
              <a:buSzPct val="130000"/>
              <a:buFont typeface="Arial" panose="020B0604020202020204" pitchFamily="34" charset="0"/>
              <a:buChar char="•"/>
            </a:pPr>
            <a:r>
              <a:rPr lang="pt-BR" alt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1W=1J/s</a:t>
            </a:r>
          </a:p>
          <a:p>
            <a:pPr defTabSz="812800">
              <a:lnSpc>
                <a:spcPct val="70000"/>
              </a:lnSpc>
            </a:pPr>
            <a:r>
              <a:rPr lang="pt-BR" altLang="pt-BR" dirty="0"/>
              <a:t>	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430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E498D27-30A9-484A-9BE4-0DA0C70D9A64}"/>
              </a:ext>
            </a:extLst>
          </p:cNvPr>
          <p:cNvSpPr txBox="1">
            <a:spLocks noChangeArrowheads="1"/>
          </p:cNvSpPr>
          <p:nvPr/>
        </p:nvSpPr>
        <p:spPr>
          <a:xfrm>
            <a:off x="3905840" y="624195"/>
            <a:ext cx="9294829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600" dirty="0">
                <a:solidFill>
                  <a:srgbClr val="FF0000"/>
                </a:solidFill>
              </a:rPr>
              <a:t>O que você deve saber ?</a:t>
            </a: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E85B29EA-8AB9-4269-A5AA-4E4D4AB3C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32705"/>
              </p:ext>
            </p:extLst>
          </p:nvPr>
        </p:nvGraphicFramePr>
        <p:xfrm>
          <a:off x="4742733" y="2757357"/>
          <a:ext cx="7040775" cy="22860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346925">
                  <a:extLst>
                    <a:ext uri="{9D8B030D-6E8A-4147-A177-3AD203B41FA5}">
                      <a16:colId xmlns:a16="http://schemas.microsoft.com/office/drawing/2014/main" val="1019247733"/>
                    </a:ext>
                  </a:extLst>
                </a:gridCol>
                <a:gridCol w="2346925">
                  <a:extLst>
                    <a:ext uri="{9D8B030D-6E8A-4147-A177-3AD203B41FA5}">
                      <a16:colId xmlns:a16="http://schemas.microsoft.com/office/drawing/2014/main" val="2273060096"/>
                    </a:ext>
                  </a:extLst>
                </a:gridCol>
                <a:gridCol w="2346925">
                  <a:extLst>
                    <a:ext uri="{9D8B030D-6E8A-4147-A177-3AD203B41FA5}">
                      <a16:colId xmlns:a16="http://schemas.microsoft.com/office/drawing/2014/main" val="2612582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GRANDEZA</a:t>
                      </a:r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SÍMBOLO</a:t>
                      </a:r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UNIDADE SI</a:t>
                      </a:r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43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CORRENTE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ampère (A)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653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DDP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volt(V)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967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RESISTÊNCIA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ohm (</a:t>
                      </a:r>
                      <a:r>
                        <a:rPr lang="pt-BR" altLang="pt-BR" sz="2400" b="1" dirty="0">
                          <a:sym typeface="Symbol" panose="05050102010706020507" pitchFamily="18" charset="2"/>
                        </a:rPr>
                        <a:t>)</a:t>
                      </a:r>
                      <a:endParaRPr lang="pt-B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577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POTÊNCIA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watt (W)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338644"/>
                  </a:ext>
                </a:extLst>
              </a:tr>
            </a:tbl>
          </a:graphicData>
        </a:graphic>
      </p:graphicFrame>
      <p:pic>
        <p:nvPicPr>
          <p:cNvPr id="5" name="Imagem 4" descr="2-circuito.gif">
            <a:extLst>
              <a:ext uri="{FF2B5EF4-FFF2-40B4-BE49-F238E27FC236}">
                <a16:creationId xmlns:a16="http://schemas.microsoft.com/office/drawing/2014/main" id="{89F16527-94FE-4B30-8B9A-B4A21AF14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25" y="1000872"/>
            <a:ext cx="3867679" cy="466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58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7A5FF67-2DA1-4139-9FBE-E1A32F5972CA}"/>
              </a:ext>
            </a:extLst>
          </p:cNvPr>
          <p:cNvSpPr txBox="1">
            <a:spLocks noChangeArrowheads="1"/>
          </p:cNvSpPr>
          <p:nvPr/>
        </p:nvSpPr>
        <p:spPr>
          <a:xfrm>
            <a:off x="4424315" y="197963"/>
            <a:ext cx="3814714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Leis de ohm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526AFA5-DE0D-4B66-992E-223BABE84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940" y="913618"/>
            <a:ext cx="4721215" cy="574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84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53A8CC2-F571-4CB9-81EB-8E7CB436AF65}"/>
              </a:ext>
            </a:extLst>
          </p:cNvPr>
          <p:cNvSpPr txBox="1">
            <a:spLocks noChangeArrowheads="1"/>
          </p:cNvSpPr>
          <p:nvPr/>
        </p:nvSpPr>
        <p:spPr>
          <a:xfrm>
            <a:off x="3905481" y="152512"/>
            <a:ext cx="4031528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1ª Lei de ohm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20A8471-4B5C-4CB0-B4BC-00676D46BA44}"/>
              </a:ext>
            </a:extLst>
          </p:cNvPr>
          <p:cNvSpPr/>
          <p:nvPr/>
        </p:nvSpPr>
        <p:spPr>
          <a:xfrm>
            <a:off x="1526225" y="1030882"/>
            <a:ext cx="9876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i="1" dirty="0">
                <a:latin typeface="Arial" panose="020B0604020202020204" pitchFamily="34" charset="0"/>
                <a:ea typeface="Calibri" panose="020F0502020204030204" pitchFamily="34" charset="0"/>
              </a:rPr>
              <a:t>“A razão entre a ddp(U) e a corrente(i) é constante e igual à resistência(R) do condutor.”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95AA2C1-9660-47D7-87B1-D236FBB45C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510633"/>
              </p:ext>
            </p:extLst>
          </p:nvPr>
        </p:nvGraphicFramePr>
        <p:xfrm>
          <a:off x="3221006" y="2219352"/>
          <a:ext cx="1348423" cy="1194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240" imgH="393480" progId="Equation.DSMT4">
                  <p:embed/>
                </p:oleObj>
              </mc:Choice>
              <mc:Fallback>
                <p:oleObj name="Equation" r:id="rId2" imgW="444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21006" y="2219352"/>
                        <a:ext cx="1348423" cy="1194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38434BB9-1D33-4AB0-9E22-98D42A20E9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352139"/>
              </p:ext>
            </p:extLst>
          </p:nvPr>
        </p:nvGraphicFramePr>
        <p:xfrm>
          <a:off x="4702072" y="2362390"/>
          <a:ext cx="2746478" cy="753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177480" progId="Equation.DSMT4">
                  <p:embed/>
                </p:oleObj>
              </mc:Choice>
              <mc:Fallback>
                <p:oleObj name="Equation" r:id="rId4" imgW="647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02072" y="2362390"/>
                        <a:ext cx="2746478" cy="753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CB45F754-89EA-4F1F-B6BA-941B2E104938}"/>
              </a:ext>
            </a:extLst>
          </p:cNvPr>
          <p:cNvSpPr/>
          <p:nvPr/>
        </p:nvSpPr>
        <p:spPr>
          <a:xfrm>
            <a:off x="5438807" y="2388531"/>
            <a:ext cx="2050984" cy="8559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714C00D-30E4-4149-A7BB-2856B52FC6DE}"/>
              </a:ext>
            </a:extLst>
          </p:cNvPr>
          <p:cNvGrpSpPr/>
          <p:nvPr/>
        </p:nvGrpSpPr>
        <p:grpSpPr>
          <a:xfrm>
            <a:off x="3221006" y="3920196"/>
            <a:ext cx="5883256" cy="2646887"/>
            <a:chOff x="4078891" y="4716128"/>
            <a:chExt cx="4098853" cy="1721830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56830839-572B-45BC-94F6-69F47B2BF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605" y="4943712"/>
              <a:ext cx="1557139" cy="133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E819EA2F-9BDA-4702-8D15-4864181501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67576" y="5253804"/>
              <a:ext cx="130174" cy="5807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513" name="Picture 9">
              <a:extLst>
                <a:ext uri="{FF2B5EF4-FFF2-40B4-BE49-F238E27FC236}">
                  <a16:creationId xmlns:a16="http://schemas.microsoft.com/office/drawing/2014/main" id="{A7649F7E-55E8-4C6D-8364-AAAC68192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891" y="5080511"/>
              <a:ext cx="180975" cy="66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5" name="Picture 11">
              <a:extLst>
                <a:ext uri="{FF2B5EF4-FFF2-40B4-BE49-F238E27FC236}">
                  <a16:creationId xmlns:a16="http://schemas.microsoft.com/office/drawing/2014/main" id="{8D2DE10D-217D-473B-A65B-812AFAB64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429" y="4716128"/>
              <a:ext cx="1177321" cy="18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0390376C-A31A-4B96-A12D-AC996EF5561A}"/>
                </a:ext>
              </a:extLst>
            </p:cNvPr>
            <p:cNvCxnSpPr>
              <a:endCxn id="21515" idx="1"/>
            </p:cNvCxnSpPr>
            <p:nvPr/>
          </p:nvCxnSpPr>
          <p:spPr>
            <a:xfrm>
              <a:off x="4169378" y="4808172"/>
              <a:ext cx="400051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00E17B59-4118-400A-A1BA-A4729FA113FC}"/>
                </a:ext>
              </a:extLst>
            </p:cNvPr>
            <p:cNvCxnSpPr>
              <a:cxnSpLocks/>
              <a:endCxn id="21513" idx="0"/>
            </p:cNvCxnSpPr>
            <p:nvPr/>
          </p:nvCxnSpPr>
          <p:spPr>
            <a:xfrm>
              <a:off x="4169378" y="4808172"/>
              <a:ext cx="1" cy="272339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B8EE85E7-C042-44A7-9DFD-1F41FCFDC786}"/>
                </a:ext>
              </a:extLst>
            </p:cNvPr>
            <p:cNvCxnSpPr>
              <a:cxnSpLocks/>
            </p:cNvCxnSpPr>
            <p:nvPr/>
          </p:nvCxnSpPr>
          <p:spPr>
            <a:xfrm>
              <a:off x="4169378" y="5746166"/>
              <a:ext cx="0" cy="691792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44C462EE-754E-4976-96D2-2A1A43DF5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9378" y="6437958"/>
              <a:ext cx="3228372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777436AA-F4AC-44EA-8DEE-A15685FC41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7751" y="6277012"/>
              <a:ext cx="50799" cy="160946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6F5A7426-8A78-4CD4-861A-56F8BF07B9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5950" y="4808172"/>
              <a:ext cx="15367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FAB8F92F-BF34-4FF7-B795-3E62165B7B75}"/>
                </a:ext>
              </a:extLst>
            </p:cNvPr>
            <p:cNvCxnSpPr>
              <a:cxnSpLocks/>
              <a:stCxn id="21509" idx="0"/>
            </p:cNvCxnSpPr>
            <p:nvPr/>
          </p:nvCxnSpPr>
          <p:spPr>
            <a:xfrm flipH="1" flipV="1">
              <a:off x="7238765" y="4796602"/>
              <a:ext cx="160410" cy="14711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61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53A8CC2-F571-4CB9-81EB-8E7CB436AF65}"/>
              </a:ext>
            </a:extLst>
          </p:cNvPr>
          <p:cNvSpPr txBox="1">
            <a:spLocks noChangeArrowheads="1"/>
          </p:cNvSpPr>
          <p:nvPr/>
        </p:nvSpPr>
        <p:spPr>
          <a:xfrm>
            <a:off x="3905481" y="152512"/>
            <a:ext cx="4031528" cy="83661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1ª Lei de ohm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20A8471-4B5C-4CB0-B4BC-00676D46BA44}"/>
              </a:ext>
            </a:extLst>
          </p:cNvPr>
          <p:cNvSpPr/>
          <p:nvPr/>
        </p:nvSpPr>
        <p:spPr>
          <a:xfrm>
            <a:off x="1526225" y="1030882"/>
            <a:ext cx="9876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i="1" dirty="0">
                <a:latin typeface="Arial" panose="020B0604020202020204" pitchFamily="34" charset="0"/>
                <a:ea typeface="Calibri" panose="020F0502020204030204" pitchFamily="34" charset="0"/>
              </a:rPr>
              <a:t>“A razão entre a ddp(U) e a corrente(i) é constante e igual à resistência(R) do condutor.”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95AA2C1-9660-47D7-87B1-D236FBB45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1006" y="2219352"/>
          <a:ext cx="1348423" cy="1194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240" imgH="393480" progId="Equation.DSMT4">
                  <p:embed/>
                </p:oleObj>
              </mc:Choice>
              <mc:Fallback>
                <p:oleObj name="Equation" r:id="rId2" imgW="444240" imgH="39348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95AA2C1-9660-47D7-87B1-D236FBB45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21006" y="2219352"/>
                        <a:ext cx="1348423" cy="1194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38434BB9-1D33-4AB0-9E22-98D42A20E9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2072" y="2362390"/>
          <a:ext cx="2746478" cy="753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177480" progId="Equation.DSMT4">
                  <p:embed/>
                </p:oleObj>
              </mc:Choice>
              <mc:Fallback>
                <p:oleObj name="Equation" r:id="rId4" imgW="647640" imgH="177480" progId="Equation.DSMT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38434BB9-1D33-4AB0-9E22-98D42A20E9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02072" y="2362390"/>
                        <a:ext cx="2746478" cy="753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CB45F754-89EA-4F1F-B6BA-941B2E104938}"/>
              </a:ext>
            </a:extLst>
          </p:cNvPr>
          <p:cNvSpPr/>
          <p:nvPr/>
        </p:nvSpPr>
        <p:spPr>
          <a:xfrm>
            <a:off x="5438807" y="2388531"/>
            <a:ext cx="2050984" cy="8559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56830839-572B-45BC-94F6-69F47B2BF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235" y="4270050"/>
            <a:ext cx="2235027" cy="20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E819EA2F-9BDA-4702-8D15-4864181501E0}"/>
              </a:ext>
            </a:extLst>
          </p:cNvPr>
          <p:cNvCxnSpPr>
            <a:cxnSpLocks/>
          </p:cNvCxnSpPr>
          <p:nvPr/>
        </p:nvCxnSpPr>
        <p:spPr>
          <a:xfrm flipV="1">
            <a:off x="7984704" y="4848501"/>
            <a:ext cx="507289" cy="7909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3" name="Picture 9">
            <a:extLst>
              <a:ext uri="{FF2B5EF4-FFF2-40B4-BE49-F238E27FC236}">
                <a16:creationId xmlns:a16="http://schemas.microsoft.com/office/drawing/2014/main" id="{A7649F7E-55E8-4C6D-8364-AAAC68192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06" y="4480345"/>
            <a:ext cx="259761" cy="102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8D2DE10D-217D-473B-A65B-812AFAB64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096" y="3920196"/>
            <a:ext cx="1689858" cy="28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390376C-A31A-4B96-A12D-AC996EF5561A}"/>
              </a:ext>
            </a:extLst>
          </p:cNvPr>
          <p:cNvCxnSpPr>
            <a:endCxn id="21515" idx="1"/>
          </p:cNvCxnSpPr>
          <p:nvPr/>
        </p:nvCxnSpPr>
        <p:spPr>
          <a:xfrm>
            <a:off x="3350886" y="4061691"/>
            <a:ext cx="57421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0E17B59-4118-400A-A1BA-A4729FA113FC}"/>
              </a:ext>
            </a:extLst>
          </p:cNvPr>
          <p:cNvCxnSpPr>
            <a:cxnSpLocks/>
            <a:endCxn id="21513" idx="0"/>
          </p:cNvCxnSpPr>
          <p:nvPr/>
        </p:nvCxnSpPr>
        <p:spPr>
          <a:xfrm>
            <a:off x="3350886" y="4061691"/>
            <a:ext cx="1" cy="41865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8EE85E7-C042-44A7-9DFD-1F41FCFDC786}"/>
              </a:ext>
            </a:extLst>
          </p:cNvPr>
          <p:cNvCxnSpPr>
            <a:cxnSpLocks/>
          </p:cNvCxnSpPr>
          <p:nvPr/>
        </p:nvCxnSpPr>
        <p:spPr>
          <a:xfrm>
            <a:off x="3350886" y="5503624"/>
            <a:ext cx="0" cy="106345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44C462EE-754E-4976-96D2-2A1A43DF5C2D}"/>
              </a:ext>
            </a:extLst>
          </p:cNvPr>
          <p:cNvCxnSpPr>
            <a:cxnSpLocks/>
          </p:cNvCxnSpPr>
          <p:nvPr/>
        </p:nvCxnSpPr>
        <p:spPr>
          <a:xfrm flipH="1">
            <a:off x="3350886" y="6567083"/>
            <a:ext cx="46338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777436AA-F4AC-44EA-8DEE-A15685FC4186}"/>
              </a:ext>
            </a:extLst>
          </p:cNvPr>
          <p:cNvCxnSpPr>
            <a:cxnSpLocks/>
          </p:cNvCxnSpPr>
          <p:nvPr/>
        </p:nvCxnSpPr>
        <p:spPr>
          <a:xfrm flipH="1">
            <a:off x="7984705" y="6319668"/>
            <a:ext cx="72914" cy="24741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6F5A7426-8A78-4CD4-861A-56F8BF07B919}"/>
              </a:ext>
            </a:extLst>
          </p:cNvPr>
          <p:cNvCxnSpPr>
            <a:cxnSpLocks/>
          </p:cNvCxnSpPr>
          <p:nvPr/>
        </p:nvCxnSpPr>
        <p:spPr>
          <a:xfrm flipH="1">
            <a:off x="5542039" y="4061691"/>
            <a:ext cx="220569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FAB8F92F-BF34-4FF7-B795-3E62165B7B75}"/>
              </a:ext>
            </a:extLst>
          </p:cNvPr>
          <p:cNvCxnSpPr>
            <a:cxnSpLocks/>
            <a:stCxn id="21509" idx="0"/>
          </p:cNvCxnSpPr>
          <p:nvPr/>
        </p:nvCxnSpPr>
        <p:spPr>
          <a:xfrm flipH="1" flipV="1">
            <a:off x="7756506" y="4043905"/>
            <a:ext cx="230243" cy="22614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9">
            <a:extLst>
              <a:ext uri="{FF2B5EF4-FFF2-40B4-BE49-F238E27FC236}">
                <a16:creationId xmlns:a16="http://schemas.microsoft.com/office/drawing/2014/main" id="{BBE3F366-21E1-4736-B2CE-5B41A61C5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06" y="5468222"/>
            <a:ext cx="259761" cy="102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8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lo">
  <a:themeElements>
    <a:clrScheme name="Selo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Selo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352</Words>
  <Application>Microsoft Office PowerPoint</Application>
  <PresentationFormat>Widescreen</PresentationFormat>
  <Paragraphs>77</Paragraphs>
  <Slides>14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Gill Sans MT</vt:lpstr>
      <vt:lpstr>Impact</vt:lpstr>
      <vt:lpstr>Symbol</vt:lpstr>
      <vt:lpstr>Wingdings</vt:lpstr>
      <vt:lpstr>Selo</vt:lpstr>
      <vt:lpstr>Equation</vt:lpstr>
      <vt:lpstr>GRANDEZAS ELÉTRICAS E LEIS DE OHM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CONDUTORES EM EQUILÍBRIO</dc:title>
  <dc:creator>ulisses camacho</dc:creator>
  <cp:lastModifiedBy>Ulisses Jardim Camacho</cp:lastModifiedBy>
  <cp:revision>59</cp:revision>
  <dcterms:created xsi:type="dcterms:W3CDTF">2020-04-16T01:25:36Z</dcterms:created>
  <dcterms:modified xsi:type="dcterms:W3CDTF">2023-04-05T14:02:02Z</dcterms:modified>
</cp:coreProperties>
</file>